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Lst>
  <p:notesMasterIdLst>
    <p:notesMasterId r:id="rId67"/>
  </p:notesMasterIdLst>
  <p:handoutMasterIdLst>
    <p:handoutMasterId r:id="rId68"/>
  </p:handoutMasterIdLst>
  <p:sldIdLst>
    <p:sldId id="257" r:id="rId6"/>
    <p:sldId id="256" r:id="rId7"/>
    <p:sldId id="377" r:id="rId8"/>
    <p:sldId id="855" r:id="rId9"/>
    <p:sldId id="302" r:id="rId10"/>
    <p:sldId id="299" r:id="rId11"/>
    <p:sldId id="839" r:id="rId12"/>
    <p:sldId id="751" r:id="rId13"/>
    <p:sldId id="752" r:id="rId14"/>
    <p:sldId id="753" r:id="rId15"/>
    <p:sldId id="823" r:id="rId16"/>
    <p:sldId id="329" r:id="rId17"/>
    <p:sldId id="330" r:id="rId18"/>
    <p:sldId id="840" r:id="rId19"/>
    <p:sldId id="754" r:id="rId20"/>
    <p:sldId id="757" r:id="rId21"/>
    <p:sldId id="824" r:id="rId22"/>
    <p:sldId id="756" r:id="rId23"/>
    <p:sldId id="825" r:id="rId24"/>
    <p:sldId id="826" r:id="rId25"/>
    <p:sldId id="827" r:id="rId26"/>
    <p:sldId id="828" r:id="rId27"/>
    <p:sldId id="829" r:id="rId28"/>
    <p:sldId id="830" r:id="rId29"/>
    <p:sldId id="831" r:id="rId30"/>
    <p:sldId id="832" r:id="rId31"/>
    <p:sldId id="802" r:id="rId32"/>
    <p:sldId id="833" r:id="rId33"/>
    <p:sldId id="834" r:id="rId34"/>
    <p:sldId id="835" r:id="rId35"/>
    <p:sldId id="796" r:id="rId36"/>
    <p:sldId id="836" r:id="rId37"/>
    <p:sldId id="404" r:id="rId38"/>
    <p:sldId id="837" r:id="rId39"/>
    <p:sldId id="838" r:id="rId40"/>
    <p:sldId id="393" r:id="rId41"/>
    <p:sldId id="842" r:id="rId42"/>
    <p:sldId id="843" r:id="rId43"/>
    <p:sldId id="844" r:id="rId44"/>
    <p:sldId id="845" r:id="rId45"/>
    <p:sldId id="846" r:id="rId46"/>
    <p:sldId id="847" r:id="rId47"/>
    <p:sldId id="848" r:id="rId48"/>
    <p:sldId id="849" r:id="rId49"/>
    <p:sldId id="405" r:id="rId50"/>
    <p:sldId id="851" r:id="rId51"/>
    <p:sldId id="850" r:id="rId52"/>
    <p:sldId id="812" r:id="rId53"/>
    <p:sldId id="813" r:id="rId54"/>
    <p:sldId id="821" r:id="rId55"/>
    <p:sldId id="852" r:id="rId56"/>
    <p:sldId id="817" r:id="rId57"/>
    <p:sldId id="818" r:id="rId58"/>
    <p:sldId id="820" r:id="rId59"/>
    <p:sldId id="853" r:id="rId60"/>
    <p:sldId id="854" r:id="rId61"/>
    <p:sldId id="766" r:id="rId62"/>
    <p:sldId id="352" r:id="rId63"/>
    <p:sldId id="811" r:id="rId64"/>
    <p:sldId id="353" r:id="rId65"/>
    <p:sldId id="27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 Thompson" initials="MT" lastIdx="17" clrIdx="6">
    <p:extLst>
      <p:ext uri="{19B8F6BF-5375-455C-9EA6-DF929625EA0E}">
        <p15:presenceInfo xmlns:p15="http://schemas.microsoft.com/office/powerpoint/2012/main" userId="S::mthomps4@wested.org::2defd052-b364-4ed1-94fe-b899dd030dbf"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Juli Auld" initials="JA" lastIdx="3" clrIdx="7">
    <p:extLst>
      <p:ext uri="{19B8F6BF-5375-455C-9EA6-DF929625EA0E}">
        <p15:presenceInfo xmlns:p15="http://schemas.microsoft.com/office/powerpoint/2012/main" userId="S-1-5-21-2608872058-1432505909-2668327341-23061" providerId="AD"/>
      </p:ext>
    </p:extLst>
  </p:cmAuthor>
  <p:cmAuthor id="2" name="Celina Torres" initials="CT" lastIdx="11" clrIdx="1">
    <p:extLst>
      <p:ext uri="{19B8F6BF-5375-455C-9EA6-DF929625EA0E}">
        <p15:presenceInfo xmlns:p15="http://schemas.microsoft.com/office/powerpoint/2012/main" userId="S-1-5-21-2608872058-1432505909-2668327341-12694" providerId="AD"/>
      </p:ext>
    </p:extLst>
  </p:cmAuthor>
  <p:cmAuthor id="9" name="Melissa Mallory" initials="MM" lastIdx="28" clrIdx="8">
    <p:extLst>
      <p:ext uri="{19B8F6BF-5375-455C-9EA6-DF929625EA0E}">
        <p15:presenceInfo xmlns:p15="http://schemas.microsoft.com/office/powerpoint/2012/main" userId="S-1-5-21-2608872058-1432505909-2668327341-24650"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lwolf" initials="LW" lastIdx="57" clrIdx="5">
    <p:extLst>
      <p:ext uri="{19B8F6BF-5375-455C-9EA6-DF929625EA0E}">
        <p15:presenceInfo xmlns:p15="http://schemas.microsoft.com/office/powerpoint/2012/main" userId="lwol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4A3"/>
    <a:srgbClr val="ED8B6F"/>
    <a:srgbClr val="D1B2E8"/>
    <a:srgbClr val="FF7C80"/>
    <a:srgbClr val="FF5050"/>
    <a:srgbClr val="0C4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9" autoAdjust="0"/>
    <p:restoredTop sz="68090" autoAdjust="0"/>
  </p:normalViewPr>
  <p:slideViewPr>
    <p:cSldViewPr snapToGrid="0">
      <p:cViewPr varScale="1">
        <p:scale>
          <a:sx n="55" d="100"/>
          <a:sy n="55" d="100"/>
        </p:scale>
        <p:origin x="1718" y="38"/>
      </p:cViewPr>
      <p:guideLst>
        <p:guide orient="horz" pos="2160"/>
        <p:guide pos="3840"/>
      </p:guideLst>
    </p:cSldViewPr>
  </p:slideViewPr>
  <p:outlineViewPr>
    <p:cViewPr>
      <p:scale>
        <a:sx n="33" d="100"/>
        <a:sy n="33" d="100"/>
      </p:scale>
      <p:origin x="0" y="-10170"/>
    </p:cViewPr>
  </p:outlineViewPr>
  <p:notesTextViewPr>
    <p:cViewPr>
      <p:scale>
        <a:sx n="125" d="100"/>
        <a:sy n="125" d="100"/>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14A69-10B1-45AF-BDBA-70CDC6BA560F}" type="doc">
      <dgm:prSet loTypeId="urn:microsoft.com/office/officeart/2005/8/layout/hProcess11" loCatId="process" qsTypeId="urn:microsoft.com/office/officeart/2005/8/quickstyle/simple1" qsCatId="simple" csTypeId="urn:microsoft.com/office/officeart/2005/8/colors/accent6_2" csCatId="accent6" phldr="1"/>
      <dgm:spPr/>
    </dgm:pt>
    <dgm:pt modelId="{E63B00EF-C429-4E73-AE41-12D76B5823D3}">
      <dgm:prSet phldrT="[Text]" custT="1"/>
      <dgm:spPr/>
      <dgm:t>
        <a:bodyPr/>
        <a:lstStyle/>
        <a:p>
          <a:r>
            <a:rPr lang="en-US" sz="1800" dirty="0">
              <a:solidFill>
                <a:schemeClr val="bg1"/>
              </a:solidFill>
            </a:rPr>
            <a:t>Sept. 1, 2020</a:t>
          </a:r>
        </a:p>
      </dgm:t>
    </dgm:pt>
    <dgm:pt modelId="{4FBB4BB3-B16A-443F-B5FC-B35930FAC664}" type="parTrans" cxnId="{BADB50A7-B0DF-4C44-9CF8-4B0CF885F20F}">
      <dgm:prSet/>
      <dgm:spPr/>
      <dgm:t>
        <a:bodyPr/>
        <a:lstStyle/>
        <a:p>
          <a:endParaRPr lang="en-US"/>
        </a:p>
      </dgm:t>
    </dgm:pt>
    <dgm:pt modelId="{EAD94CAD-43D9-4F8B-BA11-5C15ED9739DE}" type="sibTrans" cxnId="{BADB50A7-B0DF-4C44-9CF8-4B0CF885F20F}">
      <dgm:prSet/>
      <dgm:spPr/>
      <dgm:t>
        <a:bodyPr/>
        <a:lstStyle/>
        <a:p>
          <a:endParaRPr lang="en-US"/>
        </a:p>
      </dgm:t>
    </dgm:pt>
    <dgm:pt modelId="{D8F91ADE-23F0-49E3-9BEC-E68BC3FFAD92}">
      <dgm:prSet phldrT="[Text]" custT="1"/>
      <dgm:spPr/>
      <dgm:t>
        <a:bodyPr/>
        <a:lstStyle/>
        <a:p>
          <a:r>
            <a:rPr lang="en-US" sz="1800" dirty="0">
              <a:solidFill>
                <a:schemeClr val="bg1"/>
              </a:solidFill>
            </a:rPr>
            <a:t>Aug. 31, 2021  </a:t>
          </a:r>
        </a:p>
      </dgm:t>
    </dgm:pt>
    <dgm:pt modelId="{9DB7EA38-C8A7-4036-BF01-2AD6445C0DA4}" type="sibTrans" cxnId="{8E87347F-0105-4513-A46F-DCC1B3662B90}">
      <dgm:prSet/>
      <dgm:spPr/>
      <dgm:t>
        <a:bodyPr/>
        <a:lstStyle/>
        <a:p>
          <a:endParaRPr lang="en-US"/>
        </a:p>
      </dgm:t>
    </dgm:pt>
    <dgm:pt modelId="{E43F34F2-C8EA-4142-99AA-EF86F4F19AD7}" type="parTrans" cxnId="{8E87347F-0105-4513-A46F-DCC1B3662B90}">
      <dgm:prSet/>
      <dgm:spPr/>
      <dgm:t>
        <a:bodyPr/>
        <a:lstStyle/>
        <a:p>
          <a:endParaRPr lang="en-US"/>
        </a:p>
      </dgm:t>
    </dgm:pt>
    <dgm:pt modelId="{3741758B-74D6-46D5-9905-78AE89274C8C}" type="pres">
      <dgm:prSet presAssocID="{8C614A69-10B1-45AF-BDBA-70CDC6BA560F}" presName="Name0" presStyleCnt="0">
        <dgm:presLayoutVars>
          <dgm:dir/>
          <dgm:resizeHandles val="exact"/>
        </dgm:presLayoutVars>
      </dgm:prSet>
      <dgm:spPr/>
    </dgm:pt>
    <dgm:pt modelId="{9147ABA0-5C16-4422-AD60-02112D6FF48A}" type="pres">
      <dgm:prSet presAssocID="{8C614A69-10B1-45AF-BDBA-70CDC6BA560F}" presName="arrow" presStyleLbl="bgShp" presStyleIdx="0" presStyleCnt="1"/>
      <dgm:spPr/>
      <dgm:extLst>
        <a:ext uri="{E40237B7-FDA0-4F09-8148-C483321AD2D9}">
          <dgm14:cNvPr xmlns:dgm14="http://schemas.microsoft.com/office/drawing/2010/diagram" id="0" name="" descr="Timeline arrow representing the 2020-21 Performance Period."/>
        </a:ext>
      </dgm:extLst>
    </dgm:pt>
    <dgm:pt modelId="{2EFDF1D5-7505-4F58-9A24-267EE1A96ECE}" type="pres">
      <dgm:prSet presAssocID="{8C614A69-10B1-45AF-BDBA-70CDC6BA560F}" presName="points" presStyleCnt="0"/>
      <dgm:spPr/>
    </dgm:pt>
    <dgm:pt modelId="{D9552F8F-6222-451A-A6ED-C17AD1F93820}" type="pres">
      <dgm:prSet presAssocID="{E63B00EF-C429-4E73-AE41-12D76B5823D3}" presName="compositeA" presStyleCnt="0"/>
      <dgm:spPr/>
    </dgm:pt>
    <dgm:pt modelId="{DFCB3422-421B-479E-873E-B54D4DE84717}" type="pres">
      <dgm:prSet presAssocID="{E63B00EF-C429-4E73-AE41-12D76B5823D3}" presName="textA" presStyleLbl="revTx" presStyleIdx="0" presStyleCnt="2" custScaleX="66474" custScaleY="59624" custLinFactNeighborX="-17129" custLinFactNeighborY="17282">
        <dgm:presLayoutVars>
          <dgm:bulletEnabled val="1"/>
        </dgm:presLayoutVars>
      </dgm:prSet>
      <dgm:spPr/>
    </dgm:pt>
    <dgm:pt modelId="{7CA84D3D-A424-4AF6-A2EF-76A49569BDDA}" type="pres">
      <dgm:prSet presAssocID="{E63B00EF-C429-4E73-AE41-12D76B5823D3}" presName="circleA" presStyleLbl="node1" presStyleIdx="0" presStyleCnt="2" custLinFactX="-258379" custLinFactNeighborX="-300000" custLinFactNeighborY="42431"/>
      <dgm:spPr/>
    </dgm:pt>
    <dgm:pt modelId="{C2267A70-8A1C-42A9-BC2F-B73CFFA87B83}" type="pres">
      <dgm:prSet presAssocID="{E63B00EF-C429-4E73-AE41-12D76B5823D3}" presName="spaceA" presStyleCnt="0"/>
      <dgm:spPr/>
    </dgm:pt>
    <dgm:pt modelId="{75E7BBA9-1C1D-447C-B62B-AAA543E5AD32}" type="pres">
      <dgm:prSet presAssocID="{EAD94CAD-43D9-4F8B-BA11-5C15ED9739DE}" presName="space" presStyleCnt="0"/>
      <dgm:spPr/>
    </dgm:pt>
    <dgm:pt modelId="{BE193CC5-D493-46CB-A4EA-269B1F73EDCA}" type="pres">
      <dgm:prSet presAssocID="{D8F91ADE-23F0-49E3-9BEC-E68BC3FFAD92}" presName="compositeB" presStyleCnt="0"/>
      <dgm:spPr/>
    </dgm:pt>
    <dgm:pt modelId="{79265D3E-F471-4658-8179-169C435963F1}" type="pres">
      <dgm:prSet presAssocID="{D8F91ADE-23F0-49E3-9BEC-E68BC3FFAD92}" presName="textB" presStyleLbl="revTx" presStyleIdx="1" presStyleCnt="2" custScaleX="57603" custScaleY="61972" custLinFactY="-53905" custLinFactNeighborX="43979" custLinFactNeighborY="-100000">
        <dgm:presLayoutVars>
          <dgm:bulletEnabled val="1"/>
        </dgm:presLayoutVars>
      </dgm:prSet>
      <dgm:spPr/>
    </dgm:pt>
    <dgm:pt modelId="{C6AD4DBB-79E3-4646-AA65-7DDF0816454C}" type="pres">
      <dgm:prSet presAssocID="{D8F91ADE-23F0-49E3-9BEC-E68BC3FFAD92}" presName="circleB" presStyleLbl="node1" presStyleIdx="1" presStyleCnt="2" custLinFactX="400000" custLinFactNeighborX="405941" custLinFactNeighborY="-37807"/>
      <dgm:spPr/>
    </dgm:pt>
    <dgm:pt modelId="{299B31B0-2F37-4FE1-B7B0-B27DCC52301A}" type="pres">
      <dgm:prSet presAssocID="{D8F91ADE-23F0-49E3-9BEC-E68BC3FFAD92}" presName="spaceB" presStyleCnt="0"/>
      <dgm:spPr/>
    </dgm:pt>
  </dgm:ptLst>
  <dgm:cxnLst>
    <dgm:cxn modelId="{49333676-4DF4-4D4F-B7CC-FE03E5E873BF}" type="presOf" srcId="{E63B00EF-C429-4E73-AE41-12D76B5823D3}" destId="{DFCB3422-421B-479E-873E-B54D4DE84717}" srcOrd="0" destOrd="0" presId="urn:microsoft.com/office/officeart/2005/8/layout/hProcess11"/>
    <dgm:cxn modelId="{8E87347F-0105-4513-A46F-DCC1B3662B90}" srcId="{8C614A69-10B1-45AF-BDBA-70CDC6BA560F}" destId="{D8F91ADE-23F0-49E3-9BEC-E68BC3FFAD92}" srcOrd="1" destOrd="0" parTransId="{E43F34F2-C8EA-4142-99AA-EF86F4F19AD7}" sibTransId="{9DB7EA38-C8A7-4036-BF01-2AD6445C0DA4}"/>
    <dgm:cxn modelId="{BADB50A7-B0DF-4C44-9CF8-4B0CF885F20F}" srcId="{8C614A69-10B1-45AF-BDBA-70CDC6BA560F}" destId="{E63B00EF-C429-4E73-AE41-12D76B5823D3}" srcOrd="0" destOrd="0" parTransId="{4FBB4BB3-B16A-443F-B5FC-B35930FAC664}" sibTransId="{EAD94CAD-43D9-4F8B-BA11-5C15ED9739DE}"/>
    <dgm:cxn modelId="{294F84C2-EFD7-46CB-ACB6-839F4F1E047F}" type="presOf" srcId="{D8F91ADE-23F0-49E3-9BEC-E68BC3FFAD92}" destId="{79265D3E-F471-4658-8179-169C435963F1}" srcOrd="0" destOrd="0" presId="urn:microsoft.com/office/officeart/2005/8/layout/hProcess11"/>
    <dgm:cxn modelId="{BA23ECDF-215D-48FE-AB01-F1E91572D141}" type="presOf" srcId="{8C614A69-10B1-45AF-BDBA-70CDC6BA560F}" destId="{3741758B-74D6-46D5-9905-78AE89274C8C}" srcOrd="0" destOrd="0" presId="urn:microsoft.com/office/officeart/2005/8/layout/hProcess11"/>
    <dgm:cxn modelId="{7E43A237-A6E5-4121-B622-44E845C31787}" type="presParOf" srcId="{3741758B-74D6-46D5-9905-78AE89274C8C}" destId="{9147ABA0-5C16-4422-AD60-02112D6FF48A}" srcOrd="0" destOrd="0" presId="urn:microsoft.com/office/officeart/2005/8/layout/hProcess11"/>
    <dgm:cxn modelId="{FFD48ACE-0A15-4882-8369-0030A10A4506}" type="presParOf" srcId="{3741758B-74D6-46D5-9905-78AE89274C8C}" destId="{2EFDF1D5-7505-4F58-9A24-267EE1A96ECE}" srcOrd="1" destOrd="0" presId="urn:microsoft.com/office/officeart/2005/8/layout/hProcess11"/>
    <dgm:cxn modelId="{337B351E-21D1-468A-8AE9-897E48D26998}" type="presParOf" srcId="{2EFDF1D5-7505-4F58-9A24-267EE1A96ECE}" destId="{D9552F8F-6222-451A-A6ED-C17AD1F93820}" srcOrd="0" destOrd="0" presId="urn:microsoft.com/office/officeart/2005/8/layout/hProcess11"/>
    <dgm:cxn modelId="{91E0F08F-1F21-4C84-A98D-BA825B7F8030}" type="presParOf" srcId="{D9552F8F-6222-451A-A6ED-C17AD1F93820}" destId="{DFCB3422-421B-479E-873E-B54D4DE84717}" srcOrd="0" destOrd="0" presId="urn:microsoft.com/office/officeart/2005/8/layout/hProcess11"/>
    <dgm:cxn modelId="{01D5BDD1-2879-43FC-A7D4-D467BBD3770B}" type="presParOf" srcId="{D9552F8F-6222-451A-A6ED-C17AD1F93820}" destId="{7CA84D3D-A424-4AF6-A2EF-76A49569BDDA}" srcOrd="1" destOrd="0" presId="urn:microsoft.com/office/officeart/2005/8/layout/hProcess11"/>
    <dgm:cxn modelId="{07B4626C-3B8C-45BD-8A03-898B10D9381A}" type="presParOf" srcId="{D9552F8F-6222-451A-A6ED-C17AD1F93820}" destId="{C2267A70-8A1C-42A9-BC2F-B73CFFA87B83}" srcOrd="2" destOrd="0" presId="urn:microsoft.com/office/officeart/2005/8/layout/hProcess11"/>
    <dgm:cxn modelId="{BFD0BC7C-A71C-4B15-8C5F-154C1B15D45E}" type="presParOf" srcId="{2EFDF1D5-7505-4F58-9A24-267EE1A96ECE}" destId="{75E7BBA9-1C1D-447C-B62B-AAA543E5AD32}" srcOrd="1" destOrd="0" presId="urn:microsoft.com/office/officeart/2005/8/layout/hProcess11"/>
    <dgm:cxn modelId="{EF059F35-76F8-4C03-8944-58137543DC8F}" type="presParOf" srcId="{2EFDF1D5-7505-4F58-9A24-267EE1A96ECE}" destId="{BE193CC5-D493-46CB-A4EA-269B1F73EDCA}" srcOrd="2" destOrd="0" presId="urn:microsoft.com/office/officeart/2005/8/layout/hProcess11"/>
    <dgm:cxn modelId="{05E237C2-1E6F-4930-AD4D-92B3D1A11AA2}" type="presParOf" srcId="{BE193CC5-D493-46CB-A4EA-269B1F73EDCA}" destId="{79265D3E-F471-4658-8179-169C435963F1}" srcOrd="0" destOrd="0" presId="urn:microsoft.com/office/officeart/2005/8/layout/hProcess11"/>
    <dgm:cxn modelId="{D83582A9-AC91-4B81-B4D2-5EC12DBD07B5}" type="presParOf" srcId="{BE193CC5-D493-46CB-A4EA-269B1F73EDCA}" destId="{C6AD4DBB-79E3-4646-AA65-7DDF0816454C}" srcOrd="1" destOrd="0" presId="urn:microsoft.com/office/officeart/2005/8/layout/hProcess11"/>
    <dgm:cxn modelId="{AA24696A-693C-4DF4-BC06-18F6AF58C25E}" type="presParOf" srcId="{BE193CC5-D493-46CB-A4EA-269B1F73EDCA}" destId="{299B31B0-2F37-4FE1-B7B0-B27DCC52301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ABA0-5C16-4422-AD60-02112D6FF48A}">
      <dsp:nvSpPr>
        <dsp:cNvPr id="0" name=""/>
        <dsp:cNvSpPr/>
      </dsp:nvSpPr>
      <dsp:spPr>
        <a:xfrm>
          <a:off x="0" y="591747"/>
          <a:ext cx="8194766" cy="788996"/>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B3422-421B-479E-873E-B54D4DE84717}">
      <dsp:nvSpPr>
        <dsp:cNvPr id="0" name=""/>
        <dsp:cNvSpPr/>
      </dsp:nvSpPr>
      <dsp:spPr>
        <a:xfrm>
          <a:off x="0" y="215995"/>
          <a:ext cx="2391478" cy="47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Sept. 1, 2020</a:t>
          </a:r>
        </a:p>
      </dsp:txBody>
      <dsp:txXfrm>
        <a:off x="0" y="215995"/>
        <a:ext cx="2391478" cy="470431"/>
      </dsp:txXfrm>
    </dsp:sp>
    <dsp:sp modelId="{7CA84D3D-A424-4AF6-A2EF-76A49569BDDA}">
      <dsp:nvSpPr>
        <dsp:cNvPr id="0" name=""/>
        <dsp:cNvSpPr/>
      </dsp:nvSpPr>
      <dsp:spPr>
        <a:xfrm>
          <a:off x="598875" y="891674"/>
          <a:ext cx="197249" cy="19724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65D3E-F471-4658-8179-169C435963F1}">
      <dsp:nvSpPr>
        <dsp:cNvPr id="0" name=""/>
        <dsp:cNvSpPr/>
      </dsp:nvSpPr>
      <dsp:spPr>
        <a:xfrm>
          <a:off x="6122420" y="194219"/>
          <a:ext cx="2072333" cy="48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Aug. 31, 2021  </a:t>
          </a:r>
        </a:p>
      </dsp:txBody>
      <dsp:txXfrm>
        <a:off x="6122420" y="194219"/>
        <a:ext cx="2072333" cy="488956"/>
      </dsp:txXfrm>
    </dsp:sp>
    <dsp:sp modelId="{C6AD4DBB-79E3-4646-AA65-7DDF0816454C}">
      <dsp:nvSpPr>
        <dsp:cNvPr id="0" name=""/>
        <dsp:cNvSpPr/>
      </dsp:nvSpPr>
      <dsp:spPr>
        <a:xfrm>
          <a:off x="7067479" y="888056"/>
          <a:ext cx="197249" cy="19724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7/14/2021</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ed.gov/about/inits/ed/edfact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info.gov/content/pkg/COMPS-11851/pdf/COMPS-1185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 &amp; 2 mins. before webinar starts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Read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u="sng" dirty="0">
                <a:latin typeface="Arial" panose="020B0604020202020204" pitchFamily="34" charset="0"/>
                <a:cs typeface="Arial" panose="020B0604020202020204" pitchFamily="34" charset="0"/>
              </a:rPr>
              <a:t>Actionable</a:t>
            </a:r>
            <a:r>
              <a:rPr lang="en-US" sz="1100" dirty="0">
                <a:latin typeface="Arial" panose="020B0604020202020204" pitchFamily="34" charset="0"/>
                <a:cs typeface="Arial" panose="020B0604020202020204" pitchFamily="34" charset="0"/>
              </a:rPr>
              <a:t> definitions are officially provided through EDFacts file specifications.</a:t>
            </a:r>
          </a:p>
          <a:p>
            <a:pPr marL="171430" indent="-171430">
              <a:buFont typeface="Arial" panose="020B0604020202020204" pitchFamily="34" charset="0"/>
              <a:buChar char="•"/>
            </a:pPr>
            <a:r>
              <a:rPr lang="en-US" sz="1100" b="1" dirty="0">
                <a:latin typeface="Arial" panose="020B0604020202020204" pitchFamily="34" charset="0"/>
                <a:cs typeface="Arial" panose="020B0604020202020204" pitchFamily="34" charset="0"/>
              </a:rPr>
              <a:t>Emphasize that current rules for calculating child counts come from EDFacts file specifications.*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These are created by OME and are slightly different than Guidance.</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Show website with </a:t>
            </a:r>
            <a:r>
              <a:rPr lang="en-US" sz="1100" dirty="0" err="1">
                <a:latin typeface="Arial" panose="020B0604020202020204" pitchFamily="34" charset="0"/>
                <a:cs typeface="Arial" panose="020B0604020202020204" pitchFamily="34" charset="0"/>
              </a:rPr>
              <a:t>EDFacts</a:t>
            </a:r>
            <a:r>
              <a:rPr lang="en-US" sz="1100" dirty="0">
                <a:latin typeface="Arial" panose="020B0604020202020204" pitchFamily="34" charset="0"/>
                <a:cs typeface="Arial" panose="020B0604020202020204" pitchFamily="34" charset="0"/>
              </a:rPr>
              <a:t> file specs: </a:t>
            </a:r>
            <a:r>
              <a:rPr lang="en-US" sz="1100" dirty="0">
                <a:latin typeface="Arial" panose="020B0604020202020204" pitchFamily="34" charset="0"/>
                <a:cs typeface="Arial" panose="020B0604020202020204" pitchFamily="34" charset="0"/>
                <a:hlinkClick r:id="rId3"/>
              </a:rPr>
              <a:t>https://www2.ed.gov/about/inits/ed/edfacts/index.html</a:t>
            </a: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Show rules within FS121 (tentative version for 2020-21):</a:t>
            </a:r>
          </a:p>
          <a:p>
            <a:endParaRPr lang="en-US" sz="1100" b="1" i="1" dirty="0">
              <a:latin typeface="Arial" panose="020B0604020202020204" pitchFamily="34" charset="0"/>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How do States determine which children should be reported in this file?</a:t>
            </a:r>
            <a:endParaRPr lang="en-US" sz="1100" kern="1200" dirty="0">
              <a:solidFill>
                <a:schemeClr val="tx1"/>
              </a:solidFill>
              <a:effectLst/>
              <a:latin typeface="Arial" panose="020B0604020202020204" pitchFamily="34" charset="0"/>
              <a:ea typeface="+mn-ea"/>
              <a:cs typeface="Arial" panose="020B0604020202020204" pitchFamily="34" charset="0"/>
            </a:endParaRPr>
          </a:p>
          <a:p>
            <a:r>
              <a:rPr lang="en-US" sz="1100" kern="1200" dirty="0">
                <a:solidFill>
                  <a:schemeClr val="tx1"/>
                </a:solidFill>
                <a:effectLst/>
                <a:latin typeface="Arial" panose="020B0604020202020204" pitchFamily="34" charset="0"/>
                <a:ea typeface="+mn-ea"/>
                <a:cs typeface="Arial" panose="020B0604020202020204" pitchFamily="34" charset="0"/>
              </a:rPr>
              <a:t>Only children who have an SEA approved Certificate of Eligibility (COE) documenting their eligibility for the Migrant Education Program and have been entered in the State’s migratory student database should be reported in this file. States should further determine which migratory children to include in this file by using the following criteria:</a:t>
            </a:r>
          </a:p>
          <a:p>
            <a:r>
              <a:rPr lang="en-US" sz="1100" kern="1200" dirty="0">
                <a:solidFill>
                  <a:schemeClr val="tx1"/>
                </a:solidFill>
                <a:effectLst/>
                <a:latin typeface="Arial" panose="020B0604020202020204" pitchFamily="34" charset="0"/>
                <a:ea typeface="+mn-ea"/>
                <a:cs typeface="Arial" panose="020B0604020202020204" pitchFamily="34" charset="0"/>
              </a:rPr>
              <a:t> </a:t>
            </a:r>
          </a:p>
          <a:p>
            <a:pPr lvl="0"/>
            <a:r>
              <a:rPr lang="en-US" sz="1100" u="sng" kern="1200" dirty="0">
                <a:solidFill>
                  <a:schemeClr val="tx1"/>
                </a:solidFill>
                <a:effectLst/>
                <a:latin typeface="Arial" panose="020B0604020202020204" pitchFamily="34" charset="0"/>
                <a:ea typeface="+mn-ea"/>
                <a:cs typeface="Arial" panose="020B0604020202020204" pitchFamily="34" charset="0"/>
              </a:rPr>
              <a:t>Age</a:t>
            </a:r>
            <a:r>
              <a:rPr lang="en-US" sz="1100" kern="1200" dirty="0">
                <a:solidFill>
                  <a:schemeClr val="tx1"/>
                </a:solidFill>
                <a:effectLst/>
                <a:latin typeface="Arial" panose="020B0604020202020204" pitchFamily="34" charset="0"/>
                <a:ea typeface="+mn-ea"/>
                <a:cs typeface="Arial" panose="020B0604020202020204" pitchFamily="34" charset="0"/>
              </a:rPr>
              <a:t>: Eligible children ages birth through 21 within the Performance Period, should be reported in this file. States calculate the child’s age using the child’s birth date. </a:t>
            </a:r>
          </a:p>
          <a:p>
            <a:pPr lvl="0"/>
            <a:r>
              <a:rPr lang="en-US" sz="1100" u="sng" kern="1200" dirty="0">
                <a:solidFill>
                  <a:schemeClr val="tx1"/>
                </a:solidFill>
                <a:effectLst/>
                <a:latin typeface="Arial" panose="020B0604020202020204" pitchFamily="34" charset="0"/>
                <a:ea typeface="+mn-ea"/>
                <a:cs typeface="Arial" panose="020B0604020202020204" pitchFamily="34" charset="0"/>
              </a:rPr>
              <a:t>Eligibility</a:t>
            </a:r>
            <a:r>
              <a:rPr lang="en-US" sz="1100" kern="1200" dirty="0">
                <a:solidFill>
                  <a:schemeClr val="tx1"/>
                </a:solidFill>
                <a:effectLst/>
                <a:latin typeface="Arial" panose="020B0604020202020204" pitchFamily="34" charset="0"/>
                <a:ea typeface="+mn-ea"/>
                <a:cs typeface="Arial" panose="020B0604020202020204" pitchFamily="34" charset="0"/>
              </a:rPr>
              <a:t>: The child has a Qualifying Arrival Date (QAD) within 36 months of the start of the Performance Period (e.g., the earliest QAD for the 2020-21 Performance Period would be September 2, 2017) and the child’s Eligibility Expiration Date does not occur before the start of the Performance Period. </a:t>
            </a:r>
          </a:p>
          <a:p>
            <a:pPr lvl="1"/>
            <a:r>
              <a:rPr lang="en-US" sz="1100" kern="1200" dirty="0">
                <a:solidFill>
                  <a:schemeClr val="tx1"/>
                </a:solidFill>
                <a:effectLst/>
                <a:latin typeface="Arial" panose="020B0604020202020204" pitchFamily="34" charset="0"/>
                <a:ea typeface="+mn-ea"/>
                <a:cs typeface="Arial" panose="020B0604020202020204" pitchFamily="34" charset="0"/>
              </a:rPr>
              <a:t>Note, an Eligibility Expiration Date is used to determine end of eligibility and to account for a child’s eligibility expiring earlier than 36 months from the child’s QAD. A child’s eligibility would end earlier than 36 months from the child’s QAD, if the child is no longer entitled to a free public education (e.g., graduated with a high school diploma, obtained a high school equivalency diploma (HSED), or for other reasons as determined by States’ requirements), or if the child passes away.</a:t>
            </a:r>
          </a:p>
          <a:p>
            <a:r>
              <a:rPr lang="en-US" sz="1100" u="sng" kern="1200" dirty="0">
                <a:solidFill>
                  <a:schemeClr val="tx1"/>
                </a:solidFill>
                <a:effectLst/>
                <a:latin typeface="Arial" panose="020B0604020202020204" pitchFamily="34" charset="0"/>
                <a:ea typeface="+mn-ea"/>
                <a:cs typeface="Arial" panose="020B0604020202020204" pitchFamily="34" charset="0"/>
              </a:rPr>
              <a:t>Residency</a:t>
            </a:r>
            <a:r>
              <a:rPr lang="en-US" sz="1100" kern="1200" dirty="0">
                <a:solidFill>
                  <a:schemeClr val="tx1"/>
                </a:solidFill>
                <a:effectLst/>
                <a:latin typeface="Arial" panose="020B0604020202020204" pitchFamily="34" charset="0"/>
                <a:ea typeface="+mn-ea"/>
                <a:cs typeface="Arial" panose="020B0604020202020204" pitchFamily="34" charset="0"/>
              </a:rPr>
              <a:t>: The child resided in the State for one or more days within the Performance Period </a:t>
            </a:r>
            <a:r>
              <a:rPr lang="en-US" sz="1100" u="sng" kern="1200" dirty="0">
                <a:solidFill>
                  <a:schemeClr val="tx1"/>
                </a:solidFill>
                <a:effectLst/>
                <a:latin typeface="Arial" panose="020B0604020202020204" pitchFamily="34" charset="0"/>
                <a:ea typeface="+mn-ea"/>
                <a:cs typeface="Arial" panose="020B0604020202020204" pitchFamily="34" charset="0"/>
              </a:rPr>
              <a:t>as calculated</a:t>
            </a:r>
            <a:r>
              <a:rPr lang="en-US" sz="1100" kern="1200" dirty="0">
                <a:solidFill>
                  <a:schemeClr val="tx1"/>
                </a:solidFill>
                <a:effectLst/>
                <a:latin typeface="Arial" panose="020B0604020202020204" pitchFamily="34" charset="0"/>
                <a:ea typeface="+mn-ea"/>
                <a:cs typeface="Arial" panose="020B0604020202020204" pitchFamily="34" charset="0"/>
              </a:rPr>
              <a:t> by using an enrollment date, withdrawal date, residency date, or residency verification date that occurs within the Performance Period.  Include in the Age 3 category, a child who turned three years of age during the performance period </a:t>
            </a:r>
            <a:r>
              <a:rPr lang="en-US" sz="1100" b="1" i="1" kern="1200" dirty="0">
                <a:solidFill>
                  <a:schemeClr val="tx1"/>
                </a:solidFill>
                <a:effectLst/>
                <a:latin typeface="Arial" panose="020B0604020202020204" pitchFamily="34" charset="0"/>
                <a:ea typeface="+mn-ea"/>
                <a:cs typeface="Arial" panose="020B0604020202020204" pitchFamily="34" charset="0"/>
              </a:rPr>
              <a:t>only</a:t>
            </a:r>
            <a:r>
              <a:rPr lang="en-US" sz="1100" b="1" kern="1200" dirty="0">
                <a:solidFill>
                  <a:schemeClr val="tx1"/>
                </a:solidFill>
                <a:effectLst/>
                <a:latin typeface="Arial" panose="020B0604020202020204" pitchFamily="34" charset="0"/>
                <a:ea typeface="+mn-ea"/>
                <a:cs typeface="Arial" panose="020B0604020202020204" pitchFamily="34" charset="0"/>
              </a:rPr>
              <a:t> </a:t>
            </a:r>
            <a:r>
              <a:rPr lang="en-US" sz="1100" kern="1200" dirty="0">
                <a:solidFill>
                  <a:schemeClr val="tx1"/>
                </a:solidFill>
                <a:effectLst/>
                <a:latin typeface="Arial" panose="020B0604020202020204" pitchFamily="34" charset="0"/>
                <a:ea typeface="+mn-ea"/>
                <a:cs typeface="Arial" panose="020B0604020202020204" pitchFamily="34" charset="0"/>
              </a:rPr>
              <a:t>after the child’s residency in the state was verified after turning three.</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 get the Category 1 count, OME simply removes the Age/grade 0-2.</a:t>
            </a:r>
          </a:p>
        </p:txBody>
      </p:sp>
      <p:sp>
        <p:nvSpPr>
          <p:cNvPr id="4" name="Slide Number Placeholder 3"/>
          <p:cNvSpPr>
            <a:spLocks noGrp="1"/>
          </p:cNvSpPr>
          <p:nvPr>
            <p:ph type="sldNum" sz="quarter" idx="5"/>
          </p:nvPr>
        </p:nvSpPr>
        <p:spPr/>
        <p:txBody>
          <a:bodyPr/>
          <a:lstStyle/>
          <a:p>
            <a:fld id="{1CE27A00-9ED4-434D-BC8A-5D31EFE24023}" type="slidenum">
              <a:rPr lang="en-US" smtClean="0"/>
              <a:pPr/>
              <a:t>10</a:t>
            </a:fld>
            <a:endParaRPr lang="en-US" dirty="0"/>
          </a:p>
        </p:txBody>
      </p:sp>
    </p:spTree>
    <p:extLst>
      <p:ext uri="{BB962C8B-B14F-4D97-AF65-F5344CB8AC3E}">
        <p14:creationId xmlns:p14="http://schemas.microsoft.com/office/powerpoint/2010/main" val="277784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Just as OME uses these counts to determine California’s funding, the CDE uses the same count logic to determine your regional or direct-funded district allocations.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means that your local child counts are also broken down into categories.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See your Subgranting Report for details, including additional funding factors.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11</a:t>
            </a:fld>
            <a:endParaRPr lang="en-US" dirty="0"/>
          </a:p>
        </p:txBody>
      </p:sp>
    </p:spTree>
    <p:extLst>
      <p:ext uri="{BB962C8B-B14F-4D97-AF65-F5344CB8AC3E}">
        <p14:creationId xmlns:p14="http://schemas.microsoft.com/office/powerpoint/2010/main" val="2545698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39569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228573" indent="-228573">
              <a:buAutoNum type="arabicParenR"/>
            </a:pPr>
            <a:r>
              <a:rPr lang="en-US" sz="1100" dirty="0">
                <a:latin typeface="Arial" panose="020B0604020202020204" pitchFamily="34" charset="0"/>
                <a:cs typeface="Arial" panose="020B0604020202020204" pitchFamily="34" charset="0"/>
              </a:rPr>
              <a:t>The Category 1 count is defined as the unduplicated statewide total of children and youth who:</a:t>
            </a:r>
          </a:p>
          <a:p>
            <a:pPr marL="228573" indent="-228573">
              <a:buAutoNum type="alphaLcPeriod"/>
            </a:pPr>
            <a:r>
              <a:rPr lang="en-US" sz="1100" dirty="0">
                <a:latin typeface="Arial" panose="020B0604020202020204" pitchFamily="34" charset="0"/>
                <a:cs typeface="Arial" panose="020B0604020202020204" pitchFamily="34" charset="0"/>
              </a:rPr>
              <a:t>Were eligible for the MEP during the Performance Period</a:t>
            </a:r>
          </a:p>
          <a:p>
            <a:pPr marL="228573" indent="-228573">
              <a:buAutoNum type="alphaLcPeriod"/>
            </a:pPr>
            <a:r>
              <a:rPr lang="en-US" sz="1100" dirty="0">
                <a:latin typeface="Arial" panose="020B0604020202020204" pitchFamily="34" charset="0"/>
                <a:cs typeface="Arial" panose="020B0604020202020204" pitchFamily="34" charset="0"/>
              </a:rPr>
              <a:t>Lived in the State (i.e., established residence) one or more days during the Performance Period</a:t>
            </a:r>
          </a:p>
          <a:p>
            <a:pPr marL="228573" indent="-228573">
              <a:buAutoNum type="alphaLcPeriod"/>
            </a:pPr>
            <a:r>
              <a:rPr lang="en-US" sz="1100" dirty="0">
                <a:latin typeface="Arial" panose="020B0604020202020204" pitchFamily="34" charset="0"/>
                <a:cs typeface="Arial" panose="020B0604020202020204" pitchFamily="34" charset="0"/>
              </a:rPr>
              <a:t>Were ages 3 through 21 during the Performance Period</a:t>
            </a:r>
          </a:p>
          <a:p>
            <a:pPr marL="228573" indent="-228573">
              <a:buAutoNum type="alphaLcPeriod"/>
            </a:pPr>
            <a:r>
              <a:rPr lang="en-US" sz="1100" dirty="0">
                <a:latin typeface="Arial" panose="020B0604020202020204" pitchFamily="34" charset="0"/>
                <a:cs typeface="Arial" panose="020B0604020202020204" pitchFamily="34" charset="0"/>
              </a:rPr>
              <a:t>All of the above [answer]</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True or False: The Category 2 count does </a:t>
            </a:r>
            <a:r>
              <a:rPr lang="en-US" sz="1100" u="sng"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affect funding in California.</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 [answer]</a:t>
            </a:r>
          </a:p>
          <a:p>
            <a:pPr marL="228573" indent="-228573">
              <a:buAutoNum type="alphaLcParen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The current rules for calculating child counts come from:</a:t>
            </a:r>
          </a:p>
          <a:p>
            <a:pPr marL="228573" indent="-228573">
              <a:buAutoNum type="alphaLcPeriod"/>
            </a:pPr>
            <a:r>
              <a:rPr lang="en-US" sz="1100" dirty="0">
                <a:latin typeface="Arial" panose="020B0604020202020204" pitchFamily="34" charset="0"/>
                <a:cs typeface="Arial" panose="020B0604020202020204" pitchFamily="34" charset="0"/>
              </a:rPr>
              <a:t>The MSIX (Migrant Student Information Exchange) system</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EDFacts file specifications [answer]</a:t>
            </a:r>
          </a:p>
          <a:p>
            <a:pPr marL="228573" indent="-228573">
              <a:buAutoNum type="alphaLcPeriod"/>
            </a:pPr>
            <a:r>
              <a:rPr lang="en-US" sz="1100" dirty="0">
                <a:latin typeface="Arial" panose="020B0604020202020204" pitchFamily="34" charset="0"/>
                <a:cs typeface="Arial" panose="020B0604020202020204" pitchFamily="34" charset="0"/>
              </a:rPr>
              <a:t>California Department of Education (CDE)</a:t>
            </a:r>
          </a:p>
          <a:p>
            <a:pPr marL="228573" indent="-228573">
              <a:buAutoNum type="alphaLcPeriod"/>
            </a:pPr>
            <a:r>
              <a:rPr lang="en-US" sz="1100" dirty="0">
                <a:latin typeface="Arial" panose="020B0604020202020204" pitchFamily="34" charset="0"/>
                <a:cs typeface="Arial" panose="020B0604020202020204" pitchFamily="34" charset="0"/>
              </a:rPr>
              <a:t>WestEd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65096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30795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Both systems, MSIN and MSIX, are conceptually aligned (when it comes to child counts).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 2 and 3.)</a:t>
            </a:r>
          </a:p>
        </p:txBody>
      </p:sp>
      <p:sp>
        <p:nvSpPr>
          <p:cNvPr id="4" name="Slide Number Placeholder 3"/>
          <p:cNvSpPr>
            <a:spLocks noGrp="1"/>
          </p:cNvSpPr>
          <p:nvPr>
            <p:ph type="sldNum" sz="quarter" idx="5"/>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334553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Well, in the last slide we saw that the count logic in the MSIN was aligned with the MSIX. This is because OME plans to use MSIX as the official source of Category 1 &amp; 2 counts, instead of EDFacts files.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This change is scheduled to take place for the 2021-22 Performance Period, which mean the current year could be the last one to be based on EDFacts file submissions.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2060"/>
                </a:solidFill>
                <a:latin typeface="Arial" panose="020B0604020202020204" pitchFamily="34" charset="0"/>
              </a:rPr>
              <a:t>As a result, California has been following the child count rules used in the MSIX system very closely, as described in the </a:t>
            </a:r>
            <a:r>
              <a:rPr lang="en-US" sz="1100" i="1" dirty="0">
                <a:solidFill>
                  <a:srgbClr val="002060"/>
                </a:solidFill>
                <a:latin typeface="Arial" panose="020B0604020202020204" pitchFamily="34" charset="0"/>
              </a:rPr>
              <a:t>Child Count Logic Reference Guide </a:t>
            </a:r>
            <a:r>
              <a:rPr lang="en-US" sz="1100" i="0" dirty="0">
                <a:solidFill>
                  <a:srgbClr val="002060"/>
                </a:solidFill>
                <a:latin typeface="Arial" panose="020B0604020202020204" pitchFamily="34" charset="0"/>
              </a:rPr>
              <a:t>posted on the MSIX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rgbClr val="002060"/>
                </a:solidFill>
                <a:latin typeface="Arial" panose="020B0604020202020204" pitchFamily="34" charset="0"/>
              </a:rPr>
              <a:t>(Read the second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27033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Given all these changes, we want to make the child count rules easy to remember.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it comes to counts, the Recruiter has done the hardest part. After that, the rest of us can help maximize counts by focusing on entering dates that prove the child was present in California, in your region and your  district.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a child to be counted, their child record must have a date (i.e., “Residency Verification Date”; MDE 73) that is before their End of Eligibility (EOE) date. </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b="0" dirty="0">
                <a:latin typeface="Arial" panose="020B0604020202020204" pitchFamily="34" charset="0"/>
                <a:cs typeface="Arial" panose="020B0604020202020204" pitchFamily="34" charset="0"/>
              </a:rPr>
              <a:t>To capture this, we have a </a:t>
            </a:r>
            <a:r>
              <a:rPr lang="en-US" sz="1100" b="1" dirty="0">
                <a:latin typeface="Arial" panose="020B0604020202020204" pitchFamily="34" charset="0"/>
                <a:cs typeface="Arial" panose="020B0604020202020204" pitchFamily="34" charset="0"/>
              </a:rPr>
              <a:t>Rule of Thumb: </a:t>
            </a:r>
            <a:r>
              <a:rPr lang="en-US" sz="1100" b="0" dirty="0">
                <a:latin typeface="Arial" panose="020B0604020202020204" pitchFamily="34" charset="0"/>
                <a:cs typeface="Arial" panose="020B0604020202020204" pitchFamily="34" charset="0"/>
              </a:rPr>
              <a:t>Add dates to verify </a:t>
            </a:r>
            <a:r>
              <a:rPr lang="en-US" sz="1100" dirty="0">
                <a:latin typeface="Arial" panose="020B0604020202020204" pitchFamily="34" charset="0"/>
                <a:cs typeface="Arial" panose="020B0604020202020204" pitchFamily="34" charset="0"/>
              </a:rPr>
              <a:t>residency during the window of time when a child is eligible for MEP-funded services.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rule tells us what actions to take. Let’s keep this rule of thumb in mind as we go through the next few slides, which include example scenarios.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196374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are going to walk through several examples showing the child count rules with diagrams.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already discussed the rules verbally, so we hope that adding visuals will help us remember even better.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you can see in the slide, the first thing we need is to represent the performance period, which spans from Sept 1</a:t>
            </a:r>
            <a:r>
              <a:rPr lang="en-US" sz="1100" baseline="30000" dirty="0">
                <a:latin typeface="Arial" panose="020B0604020202020204" pitchFamily="34" charset="0"/>
                <a:cs typeface="Arial" panose="020B0604020202020204" pitchFamily="34" charset="0"/>
              </a:rPr>
              <a:t>st</a:t>
            </a:r>
            <a:r>
              <a:rPr lang="en-US" sz="1100" dirty="0">
                <a:latin typeface="Arial" panose="020B0604020202020204" pitchFamily="34" charset="0"/>
                <a:cs typeface="Arial" panose="020B0604020202020204" pitchFamily="34" charset="0"/>
              </a:rPr>
              <a:t> to August 31</a:t>
            </a:r>
            <a:r>
              <a:rPr lang="en-US" sz="1100" baseline="30000" dirty="0">
                <a:latin typeface="Arial" panose="020B0604020202020204" pitchFamily="34" charset="0"/>
                <a:cs typeface="Arial" panose="020B0604020202020204" pitchFamily="34" charset="0"/>
              </a:rPr>
              <a:t>st</a:t>
            </a:r>
            <a:r>
              <a:rPr lang="en-US" sz="1100" dirty="0">
                <a:latin typeface="Arial" panose="020B0604020202020204" pitchFamily="34" charset="0"/>
                <a:cs typeface="Arial" panose="020B0604020202020204" pitchFamily="34" charset="0"/>
              </a:rPr>
              <a:t> of the following year.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performance period will be our reference line for everything else.</a:t>
            </a:r>
          </a:p>
        </p:txBody>
      </p:sp>
      <p:sp>
        <p:nvSpPr>
          <p:cNvPr id="4" name="Slide Number Placeholder 3"/>
          <p:cNvSpPr>
            <a:spLocks noGrp="1"/>
          </p:cNvSpPr>
          <p:nvPr>
            <p:ph type="sldNum" sz="quarter" idx="5"/>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268285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that we have the performance period as a reference (light green arrow in the middle of the slide), we can jump into a specific scenario.</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orange bar represents a 6</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grade student who has eligibility for most of the performance period.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Notice that the bar ends before reaching the end of the performance period, which is August 31, 2021.</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goal is to show </a:t>
            </a:r>
            <a:r>
              <a:rPr lang="en-US" sz="1100" u="sng" dirty="0">
                <a:latin typeface="Arial" panose="020B0604020202020204" pitchFamily="34" charset="0"/>
                <a:cs typeface="Arial" panose="020B0604020202020204" pitchFamily="34" charset="0"/>
              </a:rPr>
              <a:t>when</a:t>
            </a:r>
            <a:r>
              <a:rPr lang="en-US" sz="1100" dirty="0">
                <a:latin typeface="Arial" panose="020B0604020202020204" pitchFamily="34" charset="0"/>
                <a:cs typeface="Arial" panose="020B0604020202020204" pitchFamily="34" charset="0"/>
              </a:rPr>
              <a:t> this child would be counted in Category 1 and </a:t>
            </a:r>
            <a:r>
              <a:rPr lang="en-US" sz="1100" u="sng" dirty="0">
                <a:latin typeface="Arial" panose="020B0604020202020204" pitchFamily="34" charset="0"/>
                <a:cs typeface="Arial" panose="020B0604020202020204" pitchFamily="34" charset="0"/>
              </a:rPr>
              <a:t>when</a:t>
            </a:r>
            <a:r>
              <a:rPr lang="en-US" sz="1100" dirty="0">
                <a:latin typeface="Arial" panose="020B0604020202020204" pitchFamily="34" charset="0"/>
                <a:cs typeface="Arial" panose="020B0604020202020204" pitchFamily="34" charset="0"/>
              </a:rPr>
              <a:t> they would not be counted.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Let’s keep adding details.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328377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who are joining as a group need to do “roll call” through the chat feature (region/direct-funded district number # and names)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Because counts are based on the performance period, we’re going to add a dotted line right at the beginning (Sept. 1).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will help us visualize whether any dates that we add in MSIN will prove that the child was present in California during the performance period.</a:t>
            </a:r>
          </a:p>
        </p:txBody>
      </p:sp>
      <p:sp>
        <p:nvSpPr>
          <p:cNvPr id="4" name="Slide Number Placeholder 3"/>
          <p:cNvSpPr>
            <a:spLocks noGrp="1"/>
          </p:cNvSpPr>
          <p:nvPr>
            <p:ph type="sldNum" sz="quarter" idx="5"/>
          </p:nvPr>
        </p:nvSpPr>
        <p:spPr/>
        <p:txBody>
          <a:bodyPr/>
          <a:lstStyle/>
          <a:p>
            <a:fld id="{1CE27A00-9ED4-434D-BC8A-5D31EFE24023}" type="slidenum">
              <a:rPr lang="en-US" smtClean="0"/>
              <a:pPr/>
              <a:t>20</a:t>
            </a:fld>
            <a:endParaRPr lang="en-US" dirty="0"/>
          </a:p>
        </p:txBody>
      </p:sp>
    </p:spTree>
    <p:extLst>
      <p:ext uri="{BB962C8B-B14F-4D97-AF65-F5344CB8AC3E}">
        <p14:creationId xmlns:p14="http://schemas.microsoft.com/office/powerpoint/2010/main" val="287803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Next, we are adding a blue bar representing the district calendar for school year 2020-21.</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children begin school, they are also re-enrolled in MSIN.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means that a Data Specialist in your region or DFD will add an enrollment line for the child that will include an enrollment date (assuming this is an attending child).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red triangle shows that the enrollment date for our example child was on August 15, 2020.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Question: </a:t>
            </a:r>
            <a:r>
              <a:rPr lang="en-US" sz="1100" dirty="0">
                <a:latin typeface="Arial" panose="020B0604020202020204" pitchFamily="34" charset="0"/>
                <a:cs typeface="Arial" panose="020B0604020202020204" pitchFamily="34" charset="0"/>
              </a:rPr>
              <a:t>Will this date help us count this child in the 2020-21 Performance Period?</a:t>
            </a:r>
          </a:p>
          <a:p>
            <a:endParaRPr lang="en-US" sz="1100"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Answer:</a:t>
            </a:r>
            <a:r>
              <a:rPr lang="en-US" sz="1100" dirty="0">
                <a:latin typeface="Arial" panose="020B0604020202020204" pitchFamily="34" charset="0"/>
                <a:cs typeface="Arial" panose="020B0604020202020204" pitchFamily="34" charset="0"/>
              </a:rPr>
              <a:t> No, because the date is before the beginning of the performance period. </a:t>
            </a:r>
          </a:p>
          <a:p>
            <a:pPr lvl="1"/>
            <a:r>
              <a:rPr lang="en-US" sz="1100" dirty="0">
                <a:latin typeface="Arial" panose="020B0604020202020204" pitchFamily="34" charset="0"/>
                <a:cs typeface="Arial" panose="020B0604020202020204" pitchFamily="34" charset="0"/>
              </a:rPr>
              <a:t>* Having the dotted line helps us see that easily.</a:t>
            </a:r>
          </a:p>
        </p:txBody>
      </p:sp>
      <p:sp>
        <p:nvSpPr>
          <p:cNvPr id="4" name="Slide Number Placeholder 3"/>
          <p:cNvSpPr>
            <a:spLocks noGrp="1"/>
          </p:cNvSpPr>
          <p:nvPr>
            <p:ph type="sldNum" sz="quarter" idx="5"/>
          </p:nvPr>
        </p:nvSpPr>
        <p:spPr/>
        <p:txBody>
          <a:bodyPr/>
          <a:lstStyle/>
          <a:p>
            <a:fld id="{1CE27A00-9ED4-434D-BC8A-5D31EFE24023}" type="slidenum">
              <a:rPr lang="en-US" smtClean="0"/>
              <a:pPr/>
              <a:t>21</a:t>
            </a:fld>
            <a:endParaRPr lang="en-US" dirty="0"/>
          </a:p>
        </p:txBody>
      </p:sp>
    </p:spTree>
    <p:extLst>
      <p:ext uri="{BB962C8B-B14F-4D97-AF65-F5344CB8AC3E}">
        <p14:creationId xmlns:p14="http://schemas.microsoft.com/office/powerpoint/2010/main" val="1530529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Earlier we talked about a window of time (in our rule of thumb).</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the dotted line is a visual limit for the beginning, now we need a limit for the end.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this example, the child’s eligibility ends before the end of the performance period.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So, we will place a red triangle there and labeled it “EOE Date” (for End of Eligibility).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Note that we have several terms that mean the same thing as “End of Eligibility.” When a child’s QAD expires, that marks the end of their eligibility. When a secondary student graduates, that marks the end of their eligibility. And, if a child passes away, that also marks the end of their eligibility. (Victor will talk a bit more about this later in the presentation).</a:t>
            </a:r>
          </a:p>
        </p:txBody>
      </p:sp>
      <p:sp>
        <p:nvSpPr>
          <p:cNvPr id="4" name="Slide Number Placeholder 3"/>
          <p:cNvSpPr>
            <a:spLocks noGrp="1"/>
          </p:cNvSpPr>
          <p:nvPr>
            <p:ph type="sldNum" sz="quarter" idx="5"/>
          </p:nvPr>
        </p:nvSpPr>
        <p:spPr/>
        <p:txBody>
          <a:bodyPr/>
          <a:lstStyle/>
          <a:p>
            <a:fld id="{1CE27A00-9ED4-434D-BC8A-5D31EFE24023}" type="slidenum">
              <a:rPr lang="en-US" smtClean="0"/>
              <a:pPr/>
              <a:t>22</a:t>
            </a:fld>
            <a:endParaRPr lang="en-US" dirty="0"/>
          </a:p>
        </p:txBody>
      </p:sp>
    </p:spTree>
    <p:extLst>
      <p:ext uri="{BB962C8B-B14F-4D97-AF65-F5344CB8AC3E}">
        <p14:creationId xmlns:p14="http://schemas.microsoft.com/office/powerpoint/2010/main" val="370521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we will add a dotted line as visual reference of the end.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“window of time” that we referenced earlier is now framed by the two dotted lines.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we have dates that fall within this window of time, the dates can be used as evidence that the child was both eligible and present in California.</a:t>
            </a:r>
          </a:p>
        </p:txBody>
      </p:sp>
      <p:sp>
        <p:nvSpPr>
          <p:cNvPr id="4" name="Slide Number Placeholder 3"/>
          <p:cNvSpPr>
            <a:spLocks noGrp="1"/>
          </p:cNvSpPr>
          <p:nvPr>
            <p:ph type="sldNum" sz="quarter" idx="5"/>
          </p:nvPr>
        </p:nvSpPr>
        <p:spPr/>
        <p:txBody>
          <a:bodyPr/>
          <a:lstStyle/>
          <a:p>
            <a:fld id="{1CE27A00-9ED4-434D-BC8A-5D31EFE24023}" type="slidenum">
              <a:rPr lang="en-US" smtClean="0"/>
              <a:pPr/>
              <a:t>23</a:t>
            </a:fld>
            <a:endParaRPr lang="en-US" dirty="0"/>
          </a:p>
        </p:txBody>
      </p:sp>
    </p:spTree>
    <p:extLst>
      <p:ext uri="{BB962C8B-B14F-4D97-AF65-F5344CB8AC3E}">
        <p14:creationId xmlns:p14="http://schemas.microsoft.com/office/powerpoint/2010/main" val="293695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we are going to add a service to this child’s record.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service includes both the service start date and the service end date.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Question:</a:t>
            </a:r>
            <a:r>
              <a:rPr lang="en-US" sz="1100" dirty="0">
                <a:latin typeface="Arial" panose="020B0604020202020204" pitchFamily="34" charset="0"/>
                <a:cs typeface="Arial" panose="020B0604020202020204" pitchFamily="34" charset="0"/>
              </a:rPr>
              <a:t> What do you think? If this child was served during the performance period, does that show that they were eligible and present?</a:t>
            </a:r>
          </a:p>
          <a:p>
            <a:endParaRPr lang="en-US" sz="1100"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Answer:</a:t>
            </a:r>
            <a:r>
              <a:rPr lang="en-US" sz="1100" dirty="0">
                <a:latin typeface="Arial" panose="020B0604020202020204" pitchFamily="34" charset="0"/>
                <a:cs typeface="Arial" panose="020B0604020202020204" pitchFamily="34" charset="0"/>
              </a:rPr>
              <a:t> Yes. Currently (for the 2020-21 Performance Period) we convert service dates to residency verification dates because you can reasonably assume that a child is to present in order to be served. Generally, MEP services have been designed that way.</a:t>
            </a:r>
          </a:p>
        </p:txBody>
      </p:sp>
      <p:sp>
        <p:nvSpPr>
          <p:cNvPr id="4" name="Slide Number Placeholder 3"/>
          <p:cNvSpPr>
            <a:spLocks noGrp="1"/>
          </p:cNvSpPr>
          <p:nvPr>
            <p:ph type="sldNum" sz="quarter" idx="5"/>
          </p:nvPr>
        </p:nvSpPr>
        <p:spPr/>
        <p:txBody>
          <a:bodyPr/>
          <a:lstStyle/>
          <a:p>
            <a:fld id="{1CE27A00-9ED4-434D-BC8A-5D31EFE24023}" type="slidenum">
              <a:rPr lang="en-US" smtClean="0"/>
              <a:pPr/>
              <a:t>24</a:t>
            </a:fld>
            <a:endParaRPr lang="en-US" dirty="0"/>
          </a:p>
        </p:txBody>
      </p:sp>
    </p:spTree>
    <p:extLst>
      <p:ext uri="{BB962C8B-B14F-4D97-AF65-F5344CB8AC3E}">
        <p14:creationId xmlns:p14="http://schemas.microsoft.com/office/powerpoint/2010/main" val="194340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a:t>
            </a:r>
            <a:r>
              <a:rPr lang="en-US" sz="1100" b="0" dirty="0">
                <a:latin typeface="Arial" panose="020B0604020202020204" pitchFamily="34" charset="0"/>
                <a:cs typeface="Arial" panose="020B0604020202020204" pitchFamily="34" charset="0"/>
              </a:rPr>
              <a:t>Jose</a:t>
            </a:r>
          </a:p>
          <a:p>
            <a:r>
              <a:rPr lang="en-US" sz="1100" b="1" dirty="0">
                <a:latin typeface="Arial" panose="020B0604020202020204" pitchFamily="34" charset="0"/>
                <a:cs typeface="Arial" panose="020B0604020202020204" pitchFamily="34" charset="0"/>
              </a:rPr>
              <a:t>Time: </a:t>
            </a:r>
            <a:r>
              <a:rPr lang="en-US" sz="1100" b="0" dirty="0">
                <a:latin typeface="Arial" panose="020B0604020202020204" pitchFamily="34" charset="0"/>
                <a:cs typeface="Arial" panose="020B0604020202020204" pitchFamily="34" charset="0"/>
              </a:rPr>
              <a:t>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In this slide, we have removed the service dates and added two other dates: </a:t>
            </a:r>
          </a:p>
          <a:p>
            <a:pPr marL="228600" indent="-228600">
              <a:buAutoNum type="arabicParenR"/>
            </a:pPr>
            <a:r>
              <a:rPr lang="en-US" sz="1100" dirty="0">
                <a:latin typeface="Arial" panose="020B0604020202020204" pitchFamily="34" charset="0"/>
                <a:cs typeface="Arial" panose="020B0604020202020204" pitchFamily="34" charset="0"/>
              </a:rPr>
              <a:t>a communication event and </a:t>
            </a:r>
          </a:p>
          <a:p>
            <a:pPr marL="228600" indent="-228600">
              <a:buAutoNum type="arabicParenR"/>
            </a:pPr>
            <a:r>
              <a:rPr lang="en-US" sz="1100" dirty="0">
                <a:latin typeface="Arial" panose="020B0604020202020204" pitchFamily="34" charset="0"/>
                <a:cs typeface="Arial" panose="020B0604020202020204" pitchFamily="34" charset="0"/>
              </a:rPr>
              <a:t>2) a withdrawal date.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Question 1:</a:t>
            </a:r>
            <a:r>
              <a:rPr lang="en-US" sz="1100" dirty="0">
                <a:latin typeface="Arial" panose="020B0604020202020204" pitchFamily="34" charset="0"/>
                <a:cs typeface="Arial" panose="020B0604020202020204" pitchFamily="34" charset="0"/>
              </a:rPr>
              <a:t> Looking at the communication event, can we use it to show that the child was present?</a:t>
            </a:r>
          </a:p>
          <a:p>
            <a:endParaRPr lang="en-US" sz="1100"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Answer 1:</a:t>
            </a:r>
            <a:r>
              <a:rPr lang="en-US" sz="1100" dirty="0">
                <a:latin typeface="Arial" panose="020B0604020202020204" pitchFamily="34" charset="0"/>
                <a:cs typeface="Arial" panose="020B0604020202020204" pitchFamily="34" charset="0"/>
              </a:rPr>
              <a:t> No, because the communication event falls outside the “window of time” when the child was eligible for MEP services.</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Question 2:</a:t>
            </a:r>
            <a:r>
              <a:rPr lang="en-US" sz="1100" dirty="0">
                <a:latin typeface="Arial" panose="020B0604020202020204" pitchFamily="34" charset="0"/>
                <a:cs typeface="Arial" panose="020B0604020202020204" pitchFamily="34" charset="0"/>
              </a:rPr>
              <a:t> How about the withdrawal date? Can we use it to show that the child was present during the performance period?</a:t>
            </a:r>
          </a:p>
          <a:p>
            <a:endParaRPr lang="en-US" sz="1100"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Answer 2:</a:t>
            </a:r>
            <a:r>
              <a:rPr lang="en-US" sz="1100" dirty="0">
                <a:latin typeface="Arial" panose="020B0604020202020204" pitchFamily="34" charset="0"/>
                <a:cs typeface="Arial" panose="020B0604020202020204" pitchFamily="34" charset="0"/>
              </a:rPr>
              <a:t> Yes, because the withdrawal date is within the “window of time” when the child was still eligible for MEP services.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25</a:t>
            </a:fld>
            <a:endParaRPr lang="en-US" dirty="0"/>
          </a:p>
        </p:txBody>
      </p:sp>
    </p:spTree>
    <p:extLst>
      <p:ext uri="{BB962C8B-B14F-4D97-AF65-F5344CB8AC3E}">
        <p14:creationId xmlns:p14="http://schemas.microsoft.com/office/powerpoint/2010/main" val="327030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a:t>
            </a:r>
            <a:r>
              <a:rPr lang="en-US" sz="1100" b="0" dirty="0">
                <a:latin typeface="Arial" panose="020B0604020202020204" pitchFamily="34" charset="0"/>
                <a:cs typeface="Arial" panose="020B0604020202020204" pitchFamily="34" charset="0"/>
              </a:rPr>
              <a:t>Jose</a:t>
            </a:r>
          </a:p>
          <a:p>
            <a:r>
              <a:rPr lang="en-US" sz="1100" b="1" dirty="0">
                <a:latin typeface="Arial" panose="020B0604020202020204" pitchFamily="34" charset="0"/>
                <a:cs typeface="Arial" panose="020B0604020202020204" pitchFamily="34" charset="0"/>
              </a:rPr>
              <a:t>Time: </a:t>
            </a:r>
            <a:r>
              <a:rPr lang="en-US" sz="1100" b="0" dirty="0">
                <a:latin typeface="Arial" panose="020B0604020202020204" pitchFamily="34" charset="0"/>
                <a:cs typeface="Arial" panose="020B0604020202020204" pitchFamily="34" charset="0"/>
              </a:rPr>
              <a:t>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let’s stop for a minute to summarize what we’ve learned so far using this example (Scenario #1).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Recalling our rule of thumb, we are going to highlight the “window of time,” during this performance period, when the child was eligible for MEP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Within the shaded region, we can easily see that only the withdrawal date is usable (as proof that the child was present).</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other two dates, Enrollment Date and Communication Event Date, are outside of our “window of time.”</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Next, we’re going to look at the definitions again to see how much we’ve covered with Scenario #1.</a:t>
            </a:r>
          </a:p>
        </p:txBody>
      </p:sp>
      <p:sp>
        <p:nvSpPr>
          <p:cNvPr id="4" name="Slide Number Placeholder 3"/>
          <p:cNvSpPr>
            <a:spLocks noGrp="1"/>
          </p:cNvSpPr>
          <p:nvPr>
            <p:ph type="sldNum" sz="quarter" idx="5"/>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532249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Returning to the slide with Category 1 and Category 2 definitions, we have covered the first two factors in detail.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Scenario #1, the child was eligible for most of the Performance Period (factor 1) AND we have a Withdrawal Date as evidence that they lived in the State one or more days during the Performance Period.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Next, we will turn our attention to the third factor, which is age.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Fortunately, this one is pretty easy.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simply use the child’s DOB to figure out if they are too young to be counted, or they happened to turn 3 years old during the Performance Period, or they were older than 3 during the Performance Period, or they turned 22 during the Performance Period.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following slides will cover the most common scenarios we see in California. At the same time, we will practice including the child’s age.</a:t>
            </a: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27</a:t>
            </a:fld>
            <a:endParaRPr lang="en-US" dirty="0"/>
          </a:p>
        </p:txBody>
      </p:sp>
    </p:spTree>
    <p:extLst>
      <p:ext uri="{BB962C8B-B14F-4D97-AF65-F5344CB8AC3E}">
        <p14:creationId xmlns:p14="http://schemas.microsoft.com/office/powerpoint/2010/main" val="2272323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a:t>
            </a:r>
            <a:r>
              <a:rPr lang="en-US" sz="1100" b="0" dirty="0">
                <a:latin typeface="Arial" panose="020B0604020202020204" pitchFamily="34" charset="0"/>
                <a:cs typeface="Arial" panose="020B0604020202020204" pitchFamily="34" charset="0"/>
              </a:rPr>
              <a:t>Jose</a:t>
            </a:r>
          </a:p>
          <a:p>
            <a:r>
              <a:rPr lang="en-US" sz="1100" b="1" dirty="0">
                <a:latin typeface="Arial" panose="020B0604020202020204" pitchFamily="34" charset="0"/>
                <a:cs typeface="Arial" panose="020B0604020202020204" pitchFamily="34" charset="0"/>
              </a:rPr>
              <a:t>Time: </a:t>
            </a:r>
            <a:r>
              <a:rPr lang="en-US" sz="1100" b="0" dirty="0">
                <a:latin typeface="Arial" panose="020B0604020202020204" pitchFamily="34" charset="0"/>
                <a:cs typeface="Arial" panose="020B0604020202020204" pitchFamily="34" charset="0"/>
              </a:rPr>
              <a:t>2 mins.</a:t>
            </a:r>
          </a:p>
          <a:p>
            <a:pPr defTabSz="914292">
              <a:defRPr/>
            </a:pPr>
            <a:r>
              <a:rPr lang="en-US" sz="1100" b="1" dirty="0">
                <a:latin typeface="Arial" panose="020B0604020202020204" pitchFamily="34" charset="0"/>
                <a:cs typeface="Arial" panose="020B0604020202020204" pitchFamily="34" charset="0"/>
              </a:rPr>
              <a:t>Notes: </a:t>
            </a:r>
          </a:p>
          <a:p>
            <a:pPr defTabSz="914292">
              <a:defRPr/>
            </a:pPr>
            <a:r>
              <a:rPr lang="en-US" sz="1100" b="1"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Walk through graphic and explain which dates can be used as evidence of presence in the PP.)</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28</a:t>
            </a:fld>
            <a:endParaRPr lang="en-US" dirty="0"/>
          </a:p>
        </p:txBody>
      </p:sp>
    </p:spTree>
    <p:extLst>
      <p:ext uri="{BB962C8B-B14F-4D97-AF65-F5344CB8AC3E}">
        <p14:creationId xmlns:p14="http://schemas.microsoft.com/office/powerpoint/2010/main" val="1958850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a:t>
            </a:r>
            <a:r>
              <a:rPr lang="en-US" sz="1100" b="0" dirty="0">
                <a:latin typeface="Arial" panose="020B0604020202020204" pitchFamily="34" charset="0"/>
                <a:cs typeface="Arial" panose="020B0604020202020204" pitchFamily="34" charset="0"/>
              </a:rPr>
              <a:t>Jose</a:t>
            </a:r>
          </a:p>
          <a:p>
            <a:r>
              <a:rPr lang="en-US" sz="1100" b="1" dirty="0">
                <a:latin typeface="Arial" panose="020B0604020202020204" pitchFamily="34" charset="0"/>
                <a:cs typeface="Arial" panose="020B0604020202020204" pitchFamily="34" charset="0"/>
              </a:rPr>
              <a:t>Time: </a:t>
            </a:r>
            <a:r>
              <a:rPr lang="en-US" sz="1100" b="0" dirty="0">
                <a:latin typeface="Arial" panose="020B0604020202020204" pitchFamily="34" charset="0"/>
                <a:cs typeface="Arial" panose="020B0604020202020204" pitchFamily="34" charset="0"/>
              </a:rPr>
              <a:t>2 mins.</a:t>
            </a:r>
          </a:p>
          <a:p>
            <a:pPr defTabSz="914292">
              <a:defRPr/>
            </a:pPr>
            <a:r>
              <a:rPr lang="en-US" sz="1100" b="1" dirty="0">
                <a:latin typeface="Arial" panose="020B0604020202020204" pitchFamily="34" charset="0"/>
                <a:cs typeface="Arial" panose="020B0604020202020204" pitchFamily="34" charset="0"/>
              </a:rPr>
              <a:t>Notes: </a:t>
            </a:r>
          </a:p>
          <a:p>
            <a:pPr defTabSz="914292">
              <a:defRPr/>
            </a:pPr>
            <a:r>
              <a:rPr lang="en-US" sz="1100" b="1"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Walk through graphic and explain which dates can be used as evidence of presence in the PP.)</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29</a:t>
            </a:fld>
            <a:endParaRPr lang="en-US" dirty="0"/>
          </a:p>
        </p:txBody>
      </p:sp>
    </p:spTree>
    <p:extLst>
      <p:ext uri="{BB962C8B-B14F-4D97-AF65-F5344CB8AC3E}">
        <p14:creationId xmlns:p14="http://schemas.microsoft.com/office/powerpoint/2010/main" val="93167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 and WestEd staff helping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a:t>
            </a:r>
            <a:r>
              <a:rPr lang="en-US" sz="1100" b="0" dirty="0">
                <a:latin typeface="Arial" panose="020B0604020202020204" pitchFamily="34" charset="0"/>
                <a:cs typeface="Arial" panose="020B0604020202020204" pitchFamily="34" charset="0"/>
              </a:rPr>
              <a:t>Jose</a:t>
            </a:r>
          </a:p>
          <a:p>
            <a:r>
              <a:rPr lang="en-US" sz="1100" b="1" dirty="0">
                <a:latin typeface="Arial" panose="020B0604020202020204" pitchFamily="34" charset="0"/>
                <a:cs typeface="Arial" panose="020B0604020202020204" pitchFamily="34" charset="0"/>
              </a:rPr>
              <a:t>Time: </a:t>
            </a:r>
            <a:r>
              <a:rPr lang="en-US" sz="1100" b="0" dirty="0">
                <a:latin typeface="Arial" panose="020B0604020202020204" pitchFamily="34" charset="0"/>
                <a:cs typeface="Arial" panose="020B0604020202020204" pitchFamily="34" charset="0"/>
              </a:rPr>
              <a:t>2 mins.</a:t>
            </a:r>
          </a:p>
          <a:p>
            <a:pPr defTabSz="914292">
              <a:defRPr/>
            </a:pPr>
            <a:r>
              <a:rPr lang="en-US" sz="1100" b="1" dirty="0">
                <a:latin typeface="Arial" panose="020B0604020202020204" pitchFamily="34" charset="0"/>
                <a:cs typeface="Arial" panose="020B0604020202020204" pitchFamily="34" charset="0"/>
              </a:rPr>
              <a:t>Notes: </a:t>
            </a:r>
          </a:p>
          <a:p>
            <a:pPr defTabSz="914292">
              <a:defRPr/>
            </a:pPr>
            <a:r>
              <a:rPr lang="en-US" sz="1100" b="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Walk through graphic and explain which dates can be used as evidence of presence in the PP.)</a:t>
            </a:r>
          </a:p>
          <a:p>
            <a:pPr marL="171450" indent="-171450" defTabSz="914292">
              <a:buFont typeface="Arial" panose="020B0604020202020204" pitchFamily="34" charset="0"/>
              <a:buChar char="•"/>
              <a:defRPr/>
            </a:pPr>
            <a:r>
              <a:rPr lang="en-US" sz="1100" b="0" dirty="0">
                <a:latin typeface="Arial" panose="020B0604020202020204" pitchFamily="34" charset="0"/>
                <a:cs typeface="Arial" panose="020B0604020202020204" pitchFamily="34" charset="0"/>
              </a:rPr>
              <a:t>“You will notice that something interesting happened in this scenario. Normally, a child’s eligibility will end 36 months after their QAD. But sometimes it can end earlier.”</a:t>
            </a:r>
          </a:p>
          <a:p>
            <a:pPr marL="171450" indent="-171450" defTabSz="914292">
              <a:buFont typeface="Arial" panose="020B0604020202020204" pitchFamily="34" charset="0"/>
              <a:buChar char="•"/>
              <a:defRPr/>
            </a:pPr>
            <a:r>
              <a:rPr lang="en-US" sz="1100" b="0" dirty="0">
                <a:latin typeface="Arial" panose="020B0604020202020204" pitchFamily="34" charset="0"/>
                <a:cs typeface="Arial" panose="020B0604020202020204" pitchFamily="34" charset="0"/>
              </a:rPr>
              <a:t>Show MDE document (optional) and read definition of MDE 26, Eligibility Expiration Date (EED). Point out that there are several ways that a child’s eligibility can end prematurely.</a:t>
            </a:r>
          </a:p>
        </p:txBody>
      </p:sp>
      <p:sp>
        <p:nvSpPr>
          <p:cNvPr id="4" name="Slide Number Placeholder 3"/>
          <p:cNvSpPr>
            <a:spLocks noGrp="1"/>
          </p:cNvSpPr>
          <p:nvPr>
            <p:ph type="sldNum" sz="quarter" idx="5"/>
          </p:nvPr>
        </p:nvSpPr>
        <p:spPr/>
        <p:txBody>
          <a:bodyPr/>
          <a:lstStyle/>
          <a:p>
            <a:fld id="{1CE27A00-9ED4-434D-BC8A-5D31EFE24023}" type="slidenum">
              <a:rPr lang="en-US" smtClean="0"/>
              <a:pPr/>
              <a:t>30</a:t>
            </a:fld>
            <a:endParaRPr lang="en-US" dirty="0"/>
          </a:p>
        </p:txBody>
      </p:sp>
    </p:spTree>
    <p:extLst>
      <p:ext uri="{BB962C8B-B14F-4D97-AF65-F5344CB8AC3E}">
        <p14:creationId xmlns:p14="http://schemas.microsoft.com/office/powerpoint/2010/main" val="2861147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Notes: </a:t>
            </a:r>
            <a:r>
              <a:rPr lang="en-US" sz="1100" b="0" dirty="0">
                <a:latin typeface="Arial" panose="020B0604020202020204" pitchFamily="34" charset="0"/>
                <a:cs typeface="Arial" panose="020B0604020202020204" pitchFamily="34" charset="0"/>
              </a:rPr>
              <a:t>Read bullets</a:t>
            </a:r>
          </a:p>
        </p:txBody>
      </p:sp>
      <p:sp>
        <p:nvSpPr>
          <p:cNvPr id="4" name="Slide Number Placeholder 3"/>
          <p:cNvSpPr>
            <a:spLocks noGrp="1"/>
          </p:cNvSpPr>
          <p:nvPr>
            <p:ph type="sldNum" sz="quarter" idx="10"/>
          </p:nvPr>
        </p:nvSpPr>
        <p:spPr/>
        <p:txBody>
          <a:bodyPr/>
          <a:lstStyle/>
          <a:p>
            <a:fld id="{1CE27A00-9ED4-434D-BC8A-5D31EFE24023}" type="slidenum">
              <a:rPr lang="en-US" smtClean="0"/>
              <a:pPr/>
              <a:t>31</a:t>
            </a:fld>
            <a:endParaRPr lang="en-US" dirty="0"/>
          </a:p>
        </p:txBody>
      </p:sp>
    </p:spTree>
    <p:extLst>
      <p:ext uri="{BB962C8B-B14F-4D97-AF65-F5344CB8AC3E}">
        <p14:creationId xmlns:p14="http://schemas.microsoft.com/office/powerpoint/2010/main" val="3279716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it comes to counts, the Recruiter has done the hardest part. After that, the rest of us can help maximize counts by focusing on entering dates that prove the child was present in our state, your region, your  district.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child record must have a date (i.e., “Residency Verification Date”; MDE 73) that is before their End of Eligibility (EOE) date for that child to be counted. In California, this means that we must have a Residency Date (from a COE); or an Enrollment Date or Withdrawal Date; or a Communication Event Date, before a child’s EOE date; etc.</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Rule of thumb: </a:t>
            </a:r>
            <a:r>
              <a:rPr lang="en-US" sz="1100" dirty="0">
                <a:latin typeface="Arial" panose="020B0604020202020204" pitchFamily="34" charset="0"/>
                <a:cs typeface="Arial" panose="020B0604020202020204" pitchFamily="34" charset="0"/>
              </a:rPr>
              <a:t>Verify residency during the window of time when a child is eligible for MEP-funded services.</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pPr/>
              <a:t>32</a:t>
            </a:fld>
            <a:endParaRPr lang="en-US" dirty="0"/>
          </a:p>
        </p:txBody>
      </p:sp>
    </p:spTree>
    <p:extLst>
      <p:ext uri="{BB962C8B-B14F-4D97-AF65-F5344CB8AC3E}">
        <p14:creationId xmlns:p14="http://schemas.microsoft.com/office/powerpoint/2010/main" val="225026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139150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diagram and then polling question:</a:t>
            </a:r>
          </a:p>
          <a:p>
            <a:r>
              <a:rPr lang="en-US" sz="1100" dirty="0">
                <a:solidFill>
                  <a:srgbClr val="002060"/>
                </a:solidFill>
                <a:latin typeface="Arial" panose="020B0604020202020204" pitchFamily="34" charset="0"/>
              </a:rPr>
              <a:t>Which date(s) will make this example child part of the Category 1 Count for 2020-2021?</a:t>
            </a:r>
            <a:endParaRPr lang="en-US" sz="1100" dirty="0">
              <a:latin typeface="Arial" panose="020B0604020202020204" pitchFamily="34" charset="0"/>
              <a:cs typeface="Arial" panose="020B0604020202020204" pitchFamily="34" charset="0"/>
            </a:endParaRPr>
          </a:p>
          <a:p>
            <a:pPr marL="228573" indent="-228573">
              <a:buAutoNum type="alphaLcPeriod"/>
            </a:pPr>
            <a:r>
              <a:rPr lang="en-US" sz="1100" dirty="0">
                <a:latin typeface="Arial" panose="020B0604020202020204" pitchFamily="34" charset="0"/>
                <a:cs typeface="Arial" panose="020B0604020202020204" pitchFamily="34" charset="0"/>
              </a:rPr>
              <a:t>All 3 dates (enrollment, withdrawal, and communication event)</a:t>
            </a:r>
          </a:p>
          <a:p>
            <a:pPr marL="228573" indent="-228573">
              <a:buAutoNum type="alphaLcPeriod"/>
            </a:pPr>
            <a:r>
              <a:rPr lang="en-US" sz="1100" dirty="0">
                <a:latin typeface="Arial" panose="020B0604020202020204" pitchFamily="34" charset="0"/>
                <a:cs typeface="Arial" panose="020B0604020202020204" pitchFamily="34" charset="0"/>
              </a:rPr>
              <a:t>Only the communication event date</a:t>
            </a:r>
          </a:p>
          <a:p>
            <a:pPr marL="228573" indent="-228573">
              <a:buAutoNum type="alphaLcPeriod"/>
            </a:pPr>
            <a:r>
              <a:rPr lang="en-US" sz="1100" dirty="0">
                <a:latin typeface="Arial" panose="020B0604020202020204" pitchFamily="34" charset="0"/>
                <a:cs typeface="Arial" panose="020B0604020202020204" pitchFamily="34" charset="0"/>
              </a:rPr>
              <a:t>Both the withdrawal date and communication event date</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None. This child does not have a date to verify residency after the start of the Performance Period and before their eligibility expired (i.e., EOE date). [answer]</a:t>
            </a:r>
          </a:p>
        </p:txBody>
      </p:sp>
      <p:sp>
        <p:nvSpPr>
          <p:cNvPr id="4" name="Slide Number Placeholder 3"/>
          <p:cNvSpPr>
            <a:spLocks noGrp="1"/>
          </p:cNvSpPr>
          <p:nvPr>
            <p:ph type="sldNum" sz="quarter" idx="5"/>
          </p:nvPr>
        </p:nvSpPr>
        <p:spPr/>
        <p:txBody>
          <a:bodyPr/>
          <a:lstStyle/>
          <a:p>
            <a:fld id="{1CE27A00-9ED4-434D-BC8A-5D31EFE24023}" type="slidenum">
              <a:rPr lang="en-US" smtClean="0"/>
              <a:pPr/>
              <a:t>34</a:t>
            </a:fld>
            <a:endParaRPr lang="en-US" dirty="0"/>
          </a:p>
        </p:txBody>
      </p:sp>
    </p:spTree>
    <p:extLst>
      <p:ext uri="{BB962C8B-B14F-4D97-AF65-F5344CB8AC3E}">
        <p14:creationId xmlns:p14="http://schemas.microsoft.com/office/powerpoint/2010/main" val="3414593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diagram and then polling question:</a:t>
            </a:r>
          </a:p>
          <a:p>
            <a:r>
              <a:rPr lang="en-US" sz="1100" dirty="0">
                <a:solidFill>
                  <a:srgbClr val="002060"/>
                </a:solidFill>
                <a:latin typeface="Arial" panose="020B0604020202020204" pitchFamily="34" charset="0"/>
              </a:rPr>
              <a:t>Which date(s) will make this example child (who turned 3 yrs. old) part of the Category 1 Count for 2020-2021?</a:t>
            </a:r>
            <a:endParaRPr lang="en-US" sz="1100" dirty="0">
              <a:latin typeface="Arial" panose="020B0604020202020204" pitchFamily="34" charset="0"/>
              <a:cs typeface="Arial" panose="020B0604020202020204" pitchFamily="34" charset="0"/>
            </a:endParaRPr>
          </a:p>
          <a:p>
            <a:pPr marL="228573" indent="-228573">
              <a:buAutoNum type="alphaLcPeriod"/>
            </a:pPr>
            <a:r>
              <a:rPr lang="en-US" sz="1100" dirty="0">
                <a:latin typeface="Arial" panose="020B0604020202020204" pitchFamily="34" charset="0"/>
                <a:cs typeface="Arial" panose="020B0604020202020204" pitchFamily="34" charset="0"/>
              </a:rPr>
              <a:t>Both the communication event date and the withdrawal date</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Only the communication event date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Only the  withdrawal date</a:t>
            </a:r>
          </a:p>
          <a:p>
            <a:pPr marL="228573" indent="-228573">
              <a:buAutoNum type="alphaLcPeriod"/>
            </a:pPr>
            <a:r>
              <a:rPr lang="en-US" sz="1100" dirty="0">
                <a:latin typeface="Arial" panose="020B0604020202020204" pitchFamily="34" charset="0"/>
                <a:cs typeface="Arial" panose="020B0604020202020204" pitchFamily="34" charset="0"/>
              </a:rPr>
              <a:t>None of the above</a:t>
            </a:r>
          </a:p>
        </p:txBody>
      </p:sp>
      <p:sp>
        <p:nvSpPr>
          <p:cNvPr id="4" name="Slide Number Placeholder 3"/>
          <p:cNvSpPr>
            <a:spLocks noGrp="1"/>
          </p:cNvSpPr>
          <p:nvPr>
            <p:ph type="sldNum" sz="quarter" idx="5"/>
          </p:nvPr>
        </p:nvSpPr>
        <p:spPr/>
        <p:txBody>
          <a:bodyPr/>
          <a:lstStyle/>
          <a:p>
            <a:fld id="{1CE27A00-9ED4-434D-BC8A-5D31EFE24023}" type="slidenum">
              <a:rPr lang="en-US" smtClean="0"/>
              <a:pPr/>
              <a:t>35</a:t>
            </a:fld>
            <a:endParaRPr lang="en-US" dirty="0"/>
          </a:p>
        </p:txBody>
      </p:sp>
    </p:spTree>
    <p:extLst>
      <p:ext uri="{BB962C8B-B14F-4D97-AF65-F5344CB8AC3E}">
        <p14:creationId xmlns:p14="http://schemas.microsoft.com/office/powerpoint/2010/main" val="1769392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97332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We’ve already covered the definition of CAT 1, so now we’re going to see the definition of CAT 2. </a:t>
            </a:r>
          </a:p>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CAT 2 is a subset of CAT 1 and the only difference is that the children received 1 or more days of a MEP-funded summer or intersession service during the Performance Period.</a:t>
            </a:r>
          </a:p>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We’re going to take a look at an example of what CAT 2 looks like with timelines.</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37</a:t>
            </a:fld>
            <a:endParaRPr lang="en-US" dirty="0"/>
          </a:p>
        </p:txBody>
      </p:sp>
    </p:spTree>
    <p:extLst>
      <p:ext uri="{BB962C8B-B14F-4D97-AF65-F5344CB8AC3E}">
        <p14:creationId xmlns:p14="http://schemas.microsoft.com/office/powerpoint/2010/main" val="1563166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Victor</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 3 minutes</a:t>
            </a:r>
            <a:endParaRPr lang="en-US" sz="1100" dirty="0">
              <a:latin typeface="Arial" panose="020B0604020202020204" pitchFamily="34" charset="0"/>
              <a:cs typeface="Arial" panose="020B0604020202020204" pitchFamily="34" charset="0"/>
            </a:endParaRPr>
          </a:p>
          <a:p>
            <a:pPr defTabSz="914292">
              <a:defRPr/>
            </a:pPr>
            <a:r>
              <a:rPr lang="en-US" sz="1100" b="1" dirty="0">
                <a:latin typeface="Arial" panose="020B0604020202020204" pitchFamily="34" charset="0"/>
                <a:cs typeface="Arial" panose="020B0604020202020204" pitchFamily="34" charset="0"/>
              </a:rPr>
              <a:t>Notes: </a:t>
            </a:r>
            <a:endParaRPr lang="en-US" sz="1100" dirty="0">
              <a:latin typeface="Arial" panose="020B0604020202020204" pitchFamily="34" charset="0"/>
              <a:cs typeface="Arial" panose="020B0604020202020204" pitchFamily="34" charset="0"/>
            </a:endParaRPr>
          </a:p>
          <a:p>
            <a:pPr marL="171450" indent="-171450" defTabSz="914292">
              <a:buFont typeface="Arial" panose="020B0604020202020204" pitchFamily="34" charset="0"/>
              <a:buChar char="•"/>
              <a:defRPr/>
            </a:pPr>
            <a:r>
              <a:rPr lang="en-US" sz="1100" b="0" dirty="0">
                <a:latin typeface="Arial" panose="020B0604020202020204" pitchFamily="34" charset="0"/>
                <a:cs typeface="Arial" panose="020B0604020202020204" pitchFamily="34" charset="0"/>
              </a:rPr>
              <a:t>To be counted in Category 2, the child must already meet the Category 1 criteria (eligibility-presence-age), AND they were also served in the Summer or Intersession.</a:t>
            </a:r>
          </a:p>
          <a:p>
            <a:pPr marL="171450" indent="-171450" defTabSz="914292">
              <a:buFont typeface="Arial" panose="020B0604020202020204" pitchFamily="34" charset="0"/>
              <a:buChar char="•"/>
              <a:defRPr/>
            </a:pPr>
            <a:r>
              <a:rPr lang="en-US" sz="1100" b="0" dirty="0">
                <a:latin typeface="Arial" panose="020B0604020202020204" pitchFamily="34" charset="0"/>
                <a:cs typeface="Arial" panose="020B0604020202020204" pitchFamily="34" charset="0"/>
              </a:rPr>
              <a:t>Summer and Intersession periods are determined by local district calendars.</a:t>
            </a:r>
          </a:p>
          <a:p>
            <a:pPr marL="171450" indent="-171450" defTabSz="914292">
              <a:buFont typeface="Arial" panose="020B0604020202020204" pitchFamily="34" charset="0"/>
              <a:buChar char="•"/>
              <a:defRPr/>
            </a:pPr>
            <a:r>
              <a:rPr lang="en-US" sz="1100" b="0" dirty="0">
                <a:latin typeface="Arial" panose="020B0604020202020204" pitchFamily="34" charset="0"/>
                <a:cs typeface="Arial" panose="020B0604020202020204" pitchFamily="34" charset="0"/>
              </a:rPr>
              <a:t>Also, Intersession is only for year-round schools.</a:t>
            </a:r>
          </a:p>
        </p:txBody>
      </p:sp>
      <p:sp>
        <p:nvSpPr>
          <p:cNvPr id="4" name="Slide Number Placeholder 3"/>
          <p:cNvSpPr>
            <a:spLocks noGrp="1"/>
          </p:cNvSpPr>
          <p:nvPr>
            <p:ph type="sldNum" sz="quarter" idx="5"/>
          </p:nvPr>
        </p:nvSpPr>
        <p:spPr/>
        <p:txBody>
          <a:bodyPr/>
          <a:lstStyle/>
          <a:p>
            <a:fld id="{1CE27A00-9ED4-434D-BC8A-5D31EFE24023}" type="slidenum">
              <a:rPr lang="en-US" smtClean="0"/>
              <a:pPr/>
              <a:t>38</a:t>
            </a:fld>
            <a:endParaRPr lang="en-US" dirty="0"/>
          </a:p>
        </p:txBody>
      </p:sp>
    </p:spTree>
    <p:extLst>
      <p:ext uri="{BB962C8B-B14F-4D97-AF65-F5344CB8AC3E}">
        <p14:creationId xmlns:p14="http://schemas.microsoft.com/office/powerpoint/2010/main" val="187385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67391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a:latin typeface="Arial" panose="020B0604020202020204" pitchFamily="34" charset="0"/>
                <a:cs typeface="Arial" panose="020B0604020202020204" pitchFamily="34" charset="0"/>
              </a:rPr>
              <a:t>Presenters introduce themselves and WestEd staff helping with the webinar.</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768085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 Victor</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minutes</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EiP stands for “Eligible in Period” which also means Eligible and Present. This is the group of children, ages 0-21.999, that were both eligible for at least one day in the performance period and their residency was verified while they were still eligible.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most common way to verify residency is by completing an Annual Verification (a.k.a., Annual Contact).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2567740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minutes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Category 1 is a subset of EiP. Category 1 includes all 3 factors that we saw in the definition: Eligible (COE) + Present (residency verified) + age 3-21.999 (DOB).</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Note that this child count must be unduplicated (i.e., each child is counted only once in the State).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1334078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minutes</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Recap what each category means and how we calculate it in MSIN.</a:t>
            </a:r>
          </a:p>
          <a:p>
            <a:pPr marL="228573" indent="-228573">
              <a:buAutoNum type="arabicParenR"/>
            </a:pPr>
            <a:r>
              <a:rPr lang="en-US" sz="1100" dirty="0">
                <a:latin typeface="Arial" panose="020B0604020202020204" pitchFamily="34" charset="0"/>
                <a:cs typeface="Arial" panose="020B0604020202020204" pitchFamily="34" charset="0"/>
              </a:rPr>
              <a:t>EiP – Eligible in Period (Eligible and Present; includes ages 0-2)</a:t>
            </a:r>
          </a:p>
          <a:p>
            <a:pPr marL="228573" indent="-228573">
              <a:buAutoNum type="arabicParenR"/>
            </a:pPr>
            <a:r>
              <a:rPr lang="en-US" sz="1100" dirty="0">
                <a:latin typeface="Arial" panose="020B0604020202020204" pitchFamily="34" charset="0"/>
                <a:cs typeface="Arial" panose="020B0604020202020204" pitchFamily="34" charset="0"/>
              </a:rPr>
              <a:t>Category 1 – Subset of EiP; aged 3 through 21; unduplicated statewide</a:t>
            </a:r>
          </a:p>
          <a:p>
            <a:pPr marL="228573" indent="-228573">
              <a:buAutoNum type="arabicParenR"/>
            </a:pPr>
            <a:r>
              <a:rPr lang="en-US" sz="1100" dirty="0">
                <a:latin typeface="Arial" panose="020B0604020202020204" pitchFamily="34" charset="0"/>
                <a:cs typeface="Arial" panose="020B0604020202020204" pitchFamily="34" charset="0"/>
              </a:rPr>
              <a:t>Category 2 – Subset of Category 1; served in summer or intersession </a:t>
            </a:r>
          </a:p>
          <a:p>
            <a:pPr marL="228573" indent="-228573">
              <a:buAutoNum type="arabicParenR"/>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Transition over to Jose.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161806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“Let’s review. This slide is a summary of the rules for Category 1, since it is the most important count.”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“Note that subgrantees have greatest influence over the second bullet, which is entering different dates that could be used to verify residency.”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fourth and fifth bullets are ongoing processes within MSIN. Resolving duplicates is a task carried out by the system and your Data Specialists. And counting the children only once in the State is handled by the code in the report.”</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43</a:t>
            </a:fld>
            <a:endParaRPr lang="en-US" dirty="0"/>
          </a:p>
        </p:txBody>
      </p:sp>
    </p:spTree>
    <p:extLst>
      <p:ext uri="{BB962C8B-B14F-4D97-AF65-F5344CB8AC3E}">
        <p14:creationId xmlns:p14="http://schemas.microsoft.com/office/powerpoint/2010/main" val="2445490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“Let’s review the rules for the Category 2 count.”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a:t>
            </a: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44</a:t>
            </a:fld>
            <a:endParaRPr lang="en-US" dirty="0"/>
          </a:p>
        </p:txBody>
      </p:sp>
    </p:spTree>
    <p:extLst>
      <p:ext uri="{BB962C8B-B14F-4D97-AF65-F5344CB8AC3E}">
        <p14:creationId xmlns:p14="http://schemas.microsoft.com/office/powerpoint/2010/main" val="4120233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1607934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Heather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Next, we will demonstrate how the MSIX system shows MEP child counts.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1380031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Heather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Under the “Reports” menu, you can find the “MSIX Child Count” link.</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Placeholder Note: Depending on your user role you will have access to this report.</a:t>
            </a:r>
          </a:p>
        </p:txBody>
      </p:sp>
      <p:sp>
        <p:nvSpPr>
          <p:cNvPr id="4" name="Slide Number Placeholder 3"/>
          <p:cNvSpPr>
            <a:spLocks noGrp="1"/>
          </p:cNvSpPr>
          <p:nvPr>
            <p:ph type="sldNum" sz="quarter" idx="5"/>
          </p:nvPr>
        </p:nvSpPr>
        <p:spPr/>
        <p:txBody>
          <a:bodyPr/>
          <a:lstStyle/>
          <a:p>
            <a:fld id="{1CE27A00-9ED4-434D-BC8A-5D31EFE24023}" type="slidenum">
              <a:rPr lang="en-US" smtClean="0"/>
              <a:pPr/>
              <a:t>47</a:t>
            </a:fld>
            <a:endParaRPr lang="en-US" dirty="0"/>
          </a:p>
        </p:txBody>
      </p:sp>
    </p:spTree>
    <p:extLst>
      <p:ext uri="{BB962C8B-B14F-4D97-AF65-F5344CB8AC3E}">
        <p14:creationId xmlns:p14="http://schemas.microsoft.com/office/powerpoint/2010/main" val="1050538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Heather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45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By default, this report shows the most recent completed performance period.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Here, we clicked on the “Filter” button to change the report to the current performance period (2020-21).</a:t>
            </a:r>
          </a:p>
        </p:txBody>
      </p:sp>
      <p:sp>
        <p:nvSpPr>
          <p:cNvPr id="4" name="Slide Number Placeholder 3"/>
          <p:cNvSpPr>
            <a:spLocks noGrp="1"/>
          </p:cNvSpPr>
          <p:nvPr>
            <p:ph type="sldNum" sz="quarter" idx="5"/>
          </p:nvPr>
        </p:nvSpPr>
        <p:spPr/>
        <p:txBody>
          <a:bodyPr/>
          <a:lstStyle/>
          <a:p>
            <a:fld id="{1CE27A00-9ED4-434D-BC8A-5D31EFE24023}" type="slidenum">
              <a:rPr lang="en-US" smtClean="0"/>
              <a:pPr/>
              <a:t>48</a:t>
            </a:fld>
            <a:endParaRPr lang="en-US" dirty="0"/>
          </a:p>
        </p:txBody>
      </p:sp>
    </p:spTree>
    <p:extLst>
      <p:ext uri="{BB962C8B-B14F-4D97-AF65-F5344CB8AC3E}">
        <p14:creationId xmlns:p14="http://schemas.microsoft.com/office/powerpoint/2010/main" val="1247301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Heather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screenshot was taken in mid-June, so the Category 2 Counts were still low.</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Note that this reports breaks down the counts by age/grade (not be region or district). It only shows statewide totals.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Also note that the first age/grade category is “Age 3 through 5 (not Kindergarten).”</a:t>
            </a:r>
          </a:p>
        </p:txBody>
      </p:sp>
      <p:sp>
        <p:nvSpPr>
          <p:cNvPr id="4" name="Slide Number Placeholder 3"/>
          <p:cNvSpPr>
            <a:spLocks noGrp="1"/>
          </p:cNvSpPr>
          <p:nvPr>
            <p:ph type="sldNum" sz="quarter" idx="5"/>
          </p:nvPr>
        </p:nvSpPr>
        <p:spPr/>
        <p:txBody>
          <a:bodyPr/>
          <a:lstStyle/>
          <a:p>
            <a:fld id="{1CE27A00-9ED4-434D-BC8A-5D31EFE24023}" type="slidenum">
              <a:rPr lang="en-US" smtClean="0"/>
              <a:pPr/>
              <a:t>49</a:t>
            </a:fld>
            <a:endParaRPr lang="en-US" dirty="0"/>
          </a:p>
        </p:txBody>
      </p:sp>
    </p:spTree>
    <p:extLst>
      <p:ext uri="{BB962C8B-B14F-4D97-AF65-F5344CB8AC3E}">
        <p14:creationId xmlns:p14="http://schemas.microsoft.com/office/powerpoint/2010/main" val="385493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Heather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You can click on the “Learn more” link to bring up the definitions of Category 1 and Category 2 used in the MSIX system.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you want even more details, there is guide under the “Resources” menu that describes exactly how they use certain MDE’s to calculate the counts.</a:t>
            </a:r>
          </a:p>
        </p:txBody>
      </p:sp>
      <p:sp>
        <p:nvSpPr>
          <p:cNvPr id="4" name="Slide Number Placeholder 3"/>
          <p:cNvSpPr>
            <a:spLocks noGrp="1"/>
          </p:cNvSpPr>
          <p:nvPr>
            <p:ph type="sldNum" sz="quarter" idx="5"/>
          </p:nvPr>
        </p:nvSpPr>
        <p:spPr/>
        <p:txBody>
          <a:bodyPr/>
          <a:lstStyle/>
          <a:p>
            <a:fld id="{1CE27A00-9ED4-434D-BC8A-5D31EFE24023}" type="slidenum">
              <a:rPr lang="en-US" smtClean="0"/>
              <a:pPr/>
              <a:t>50</a:t>
            </a:fld>
            <a:endParaRPr lang="en-US" dirty="0"/>
          </a:p>
        </p:txBody>
      </p:sp>
    </p:spTree>
    <p:extLst>
      <p:ext uri="{BB962C8B-B14F-4D97-AF65-F5344CB8AC3E}">
        <p14:creationId xmlns:p14="http://schemas.microsoft.com/office/powerpoint/2010/main" val="2455712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Heather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Next, we will demonstrate how the MSIX system shows MEP child counts.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4217346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Meena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pPr marL="0" indent="0">
              <a:buFont typeface="Arial" panose="020B0604020202020204" pitchFamily="34" charset="0"/>
              <a:buNone/>
            </a:pPr>
            <a:r>
              <a:rPr lang="en-US" sz="1100" b="1" dirty="0">
                <a:solidFill>
                  <a:srgbClr val="002060"/>
                </a:solidFill>
                <a:latin typeface="Arial" panose="020B0604020202020204" pitchFamily="34" charset="0"/>
              </a:rPr>
              <a:t>Tips &amp; Clarifications:</a:t>
            </a:r>
          </a:p>
          <a:p>
            <a:pPr marL="171450" indent="-171450">
              <a:buFont typeface="Arial" panose="020B0604020202020204" pitchFamily="34" charset="0"/>
              <a:buChar char="•"/>
            </a:pPr>
            <a:r>
              <a:rPr lang="en-US" sz="1100" dirty="0">
                <a:solidFill>
                  <a:srgbClr val="002060"/>
                </a:solidFill>
                <a:latin typeface="Arial" panose="020B0604020202020204" pitchFamily="34" charset="0"/>
              </a:rPr>
              <a:t>Carefully read the definitions provided with each report.</a:t>
            </a:r>
          </a:p>
          <a:p>
            <a:pPr marL="171450" indent="-17145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RA/DSA reports are based on the most recent Performance Period (i.e., a complete year of data).</a:t>
            </a:r>
          </a:p>
          <a:p>
            <a:pPr marL="171450" indent="-17145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Reports are only as accurate as the data entered in MSIN (e.g., age/grade alignment).</a:t>
            </a:r>
          </a:p>
        </p:txBody>
      </p:sp>
      <p:sp>
        <p:nvSpPr>
          <p:cNvPr id="4" name="Slide Number Placeholder 3"/>
          <p:cNvSpPr>
            <a:spLocks noGrp="1"/>
          </p:cNvSpPr>
          <p:nvPr>
            <p:ph type="sldNum" sz="quarter" idx="5"/>
          </p:nvPr>
        </p:nvSpPr>
        <p:spPr/>
        <p:txBody>
          <a:bodyPr/>
          <a:lstStyle/>
          <a:p>
            <a:fld id="{1CE27A00-9ED4-434D-BC8A-5D31EFE24023}" type="slidenum">
              <a:rPr lang="en-US" smtClean="0"/>
              <a:pPr/>
              <a:t>52</a:t>
            </a:fld>
            <a:endParaRPr lang="en-US" dirty="0"/>
          </a:p>
        </p:txBody>
      </p:sp>
    </p:spTree>
    <p:extLst>
      <p:ext uri="{BB962C8B-B14F-4D97-AF65-F5344CB8AC3E}">
        <p14:creationId xmlns:p14="http://schemas.microsoft.com/office/powerpoint/2010/main" val="1872913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Meena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30" indent="-171430">
              <a:buFont typeface="Arial" panose="020B0604020202020204" pitchFamily="34" charset="0"/>
              <a:buChar char="•"/>
            </a:pPr>
            <a:r>
              <a:rPr lang="en-US" sz="1100" dirty="0">
                <a:solidFill>
                  <a:srgbClr val="002060"/>
                </a:solidFill>
                <a:latin typeface="Arial" panose="020B0604020202020204" pitchFamily="34" charset="0"/>
              </a:rPr>
              <a:t>Subgrantees get funds based on unduplicated counts (each child counted only once at the regional or DFD level).</a:t>
            </a:r>
          </a:p>
          <a:p>
            <a:pPr marL="171430" indent="-17143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Subgrantees then distribute funds to districts based on all the places where the child lived and was enrolled (duplicated counts).</a:t>
            </a:r>
          </a:p>
          <a:p>
            <a:pPr marL="171430" indent="-17143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Tip: When reviewing reports, take notice of whether the counts are duplicated or unduplicated.</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53</a:t>
            </a:fld>
            <a:endParaRPr lang="en-US" dirty="0"/>
          </a:p>
        </p:txBody>
      </p:sp>
    </p:spTree>
    <p:extLst>
      <p:ext uri="{BB962C8B-B14F-4D97-AF65-F5344CB8AC3E}">
        <p14:creationId xmlns:p14="http://schemas.microsoft.com/office/powerpoint/2010/main" val="2242894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Meena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pPr marL="0" indent="0">
              <a:buFont typeface="Arial" panose="020B0604020202020204" pitchFamily="34" charset="0"/>
              <a:buNone/>
            </a:pPr>
            <a:r>
              <a:rPr lang="en-US" sz="1100" b="1" dirty="0">
                <a:solidFill>
                  <a:srgbClr val="002060"/>
                </a:solidFill>
                <a:latin typeface="Arial" panose="020B0604020202020204" pitchFamily="34" charset="0"/>
              </a:rPr>
              <a:t>Tips &amp; Clarifications:</a:t>
            </a:r>
          </a:p>
          <a:p>
            <a:pPr marL="171450" indent="-171450">
              <a:buFont typeface="Arial" panose="020B0604020202020204" pitchFamily="34" charset="0"/>
              <a:buChar char="•"/>
            </a:pPr>
            <a:r>
              <a:rPr lang="en-US" sz="1100" dirty="0">
                <a:solidFill>
                  <a:srgbClr val="002060"/>
                </a:solidFill>
                <a:latin typeface="Arial" panose="020B0604020202020204" pitchFamily="34" charset="0"/>
              </a:rPr>
              <a:t>Assessments are given to students based on an annual calendar. Because migratory children move often, they may miss assessment windows.</a:t>
            </a:r>
          </a:p>
          <a:p>
            <a:pPr marL="171450" indent="-171450">
              <a:buFont typeface="Arial" panose="020B0604020202020204" pitchFamily="34" charset="0"/>
              <a:buChar char="•"/>
            </a:pPr>
            <a:r>
              <a:rPr lang="en-US" sz="1100" dirty="0">
                <a:solidFill>
                  <a:srgbClr val="002060"/>
                </a:solidFill>
                <a:latin typeface="Arial" panose="020B0604020202020204" pitchFamily="34" charset="0"/>
              </a:rPr>
              <a:t>Each migratory child is matched with their assessments results (if taken) by using their California State Student Identifier (SSID). If the child does not have an SSID or WestEd cannot validate their SSID using matching tests, then we will not have assessment results (i.e., were not able to reliably link the child to their results).</a:t>
            </a:r>
          </a:p>
          <a:p>
            <a:pPr marL="171450" indent="-171450">
              <a:buFont typeface="Arial" panose="020B0604020202020204" pitchFamily="34" charset="0"/>
              <a:buChar char="•"/>
            </a:pPr>
            <a:r>
              <a:rPr lang="en-US" sz="1100" dirty="0">
                <a:solidFill>
                  <a:srgbClr val="002060"/>
                </a:solidFill>
                <a:latin typeface="Arial" panose="020B0604020202020204" pitchFamily="34" charset="0"/>
                <a:cs typeface="Arial" panose="020B0604020202020204" pitchFamily="34" charset="0"/>
              </a:rPr>
              <a:t>Many migratory children are non-attending and would not be assessed. CAASPP assessments are given to grades 3-8 and 11. The ELPAC is given to grades K-12 (an initial upon arrival to a California school and a summative annually). </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54</a:t>
            </a:fld>
            <a:endParaRPr lang="en-US" dirty="0"/>
          </a:p>
        </p:txBody>
      </p:sp>
    </p:spTree>
    <p:extLst>
      <p:ext uri="{BB962C8B-B14F-4D97-AF65-F5344CB8AC3E}">
        <p14:creationId xmlns:p14="http://schemas.microsoft.com/office/powerpoint/2010/main" val="3152725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8271393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seconds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2966181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 and after first bullet say:  It is very important to train local staff, much like we have done here.  Feel free to use this PowerPoint.</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Remind audience that we are having a Data Close and Data Monitoring Report webinar next month and it covers the Data Monitoring Reports in detail.</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To get a head start on the Data Close Deadline, remember to:</a:t>
            </a:r>
          </a:p>
          <a:p>
            <a:pPr marL="628630" lvl="1"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Resolve any pending duplicates (because children in the de-duplication queue will not get counted);</a:t>
            </a:r>
          </a:p>
          <a:p>
            <a:pPr marL="628630" lvl="1"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Finish verifying any pending COEs (so the children will be eligible in the current performance period).</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57</a:t>
            </a:fld>
            <a:endParaRPr lang="en-US" dirty="0"/>
          </a:p>
        </p:txBody>
      </p:sp>
    </p:spTree>
    <p:extLst>
      <p:ext uri="{BB962C8B-B14F-4D97-AF65-F5344CB8AC3E}">
        <p14:creationId xmlns:p14="http://schemas.microsoft.com/office/powerpoint/2010/main" val="721939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that the MSIN system contains PII for thousands of migratory children and youths, so data security is of paramount importance.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 List continued on next slide.)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58</a:t>
            </a:fld>
            <a:endParaRPr lang="en-US" dirty="0"/>
          </a:p>
        </p:txBody>
      </p:sp>
    </p:spTree>
    <p:extLst>
      <p:ext uri="{BB962C8B-B14F-4D97-AF65-F5344CB8AC3E}">
        <p14:creationId xmlns:p14="http://schemas.microsoft.com/office/powerpoint/2010/main" val="4218427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When conducting local training sessions, please reiterate these points so that all MSIN users hear this repeatedly.</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From Elizabeth Wisnia’s presentation on data privacy and security:</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“If PII must be collected, CDE is responsible for protecting such data from unauthorized access. If data is collected and stored electronically, passwords, encryption, and other means for electronically limiting access to PII should be employed. If hard copies of the data are collected, such results should be stored in a secure, locked area that is only accessed by authorized personnel. Anyone with access to the data should be properly trained on privacy laws and policies related to data privacy.”</a:t>
            </a:r>
          </a:p>
          <a:p>
            <a:pPr marL="0" lvl="0" indent="0" algn="l" rtl="0">
              <a:lnSpc>
                <a:spcPct val="100000"/>
              </a:lnSpc>
              <a:spcBef>
                <a:spcPts val="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100" dirty="0">
                <a:latin typeface="Arial" panose="020B0604020202020204" pitchFamily="34" charset="0"/>
                <a:cs typeface="Arial" panose="020B0604020202020204" pitchFamily="34" charset="0"/>
              </a:rPr>
              <a:t>“Occasionally, you may have a legitimate need to print/work with hard copies of confidential data. In such instances, consider where you might securely store such data when the data is not in use. Hard copies of confidential data should only ever be in one of three places: (1) In your hands, (2) In a locked cabinet/secure room, (3) In the shredder. Treat hard copies of confidential data like cash. If you wouldn’t leave a $100 bill sitting unattended and exposed in an insecure location such as your vacant desk, you shouldn’t leave confidential data there either.”</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“In this era of smart phones and other ever-present photo/recording devices, please also consider acceptable locations to peruse confidential data. If you’re in a public coffee shop or have a desk with a window that faces a busy street (for example), consider moving to a private location or reconfiguring your desk so that those with too much curiosity or nefarious intentions won’t have access to the confidential information you are reviewing.”</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Juli will select which sentences to use or may add her own.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59</a:t>
            </a:fld>
            <a:endParaRPr lang="en-US" dirty="0"/>
          </a:p>
        </p:txBody>
      </p:sp>
    </p:spTree>
    <p:extLst>
      <p:ext uri="{BB962C8B-B14F-4D97-AF65-F5344CB8AC3E}">
        <p14:creationId xmlns:p14="http://schemas.microsoft.com/office/powerpoint/2010/main" val="2416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This PowerPoint and supporting materials will be posted on Digital Chalkboard.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60</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a:p>
            <a:pPr marL="172150" marR="0" lvl="0" indent="-172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Thank WestEd technical staff who assisted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61</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49024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The </a:t>
            </a:r>
            <a:r>
              <a:rPr lang="en-US" sz="1100" u="sng" dirty="0">
                <a:latin typeface="Arial" panose="020B0604020202020204" pitchFamily="34" charset="0"/>
                <a:cs typeface="Arial" panose="020B0604020202020204" pitchFamily="34" charset="0"/>
              </a:rPr>
              <a:t>conceptual</a:t>
            </a:r>
            <a:r>
              <a:rPr lang="en-US" sz="1100" dirty="0">
                <a:latin typeface="Arial" panose="020B0604020202020204" pitchFamily="34" charset="0"/>
                <a:cs typeface="Arial" panose="020B0604020202020204" pitchFamily="34" charset="0"/>
              </a:rPr>
              <a:t> definitions come from Non-Regulatory Guidance (pg. 4):</a:t>
            </a:r>
          </a:p>
          <a:p>
            <a:r>
              <a:rPr lang="en-US" sz="1100" b="1" dirty="0">
                <a:latin typeface="Arial" panose="020B0604020202020204" pitchFamily="34" charset="0"/>
                <a:cs typeface="Arial" panose="020B0604020202020204" pitchFamily="34" charset="0"/>
              </a:rPr>
              <a:t>C2. What are Category 1 and Category 2 child counts?</a:t>
            </a:r>
          </a:p>
          <a:p>
            <a:r>
              <a:rPr lang="en-US" sz="1100" dirty="0">
                <a:latin typeface="Arial" panose="020B0604020202020204" pitchFamily="34" charset="0"/>
                <a:cs typeface="Arial" panose="020B0604020202020204" pitchFamily="34" charset="0"/>
              </a:rPr>
              <a:t>...the Category 1 child count is an unduplicated count of migrant children aged 3 through 21 who, within 3 years of a qualifying move, resided in the State for one or more days in a 12-month period.  The Category 2 child count is an unduplicated count of migrant children who were served for one or more days in MEP-funded summer or intersession programs in the State during a 12-month period.</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8</a:t>
            </a:fld>
            <a:endParaRPr lang="en-US" dirty="0"/>
          </a:p>
        </p:txBody>
      </p:sp>
    </p:spTree>
    <p:extLst>
      <p:ext uri="{BB962C8B-B14F-4D97-AF65-F5344CB8AC3E}">
        <p14:creationId xmlns:p14="http://schemas.microsoft.com/office/powerpoint/2010/main" val="138780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For bullet 2, Guidance (pg. 4):</a:t>
            </a:r>
          </a:p>
          <a:p>
            <a:r>
              <a:rPr lang="en-US" sz="1100" b="1" dirty="0">
                <a:latin typeface="Arial" panose="020B0604020202020204" pitchFamily="34" charset="0"/>
                <a:cs typeface="Arial" panose="020B0604020202020204" pitchFamily="34" charset="0"/>
              </a:rPr>
              <a:t>C2. What are Category 1 and Category 2 child counts?</a:t>
            </a:r>
          </a:p>
          <a:p>
            <a:r>
              <a:rPr lang="en-US" sz="1100" dirty="0">
                <a:latin typeface="Arial" panose="020B0604020202020204" pitchFamily="34" charset="0"/>
                <a:cs typeface="Arial" panose="020B0604020202020204" pitchFamily="34" charset="0"/>
              </a:rPr>
              <a:t>States must annually submit to the Department, by early December, accurate and unduplicated Category 1 and Category 2 child counts, as well as a written explanation of the procedures used to calculate and validate the accuracy of the two child counts....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For bullet 3, ESSA:</a:t>
            </a:r>
          </a:p>
          <a:p>
            <a:r>
              <a:rPr lang="en-US" sz="1100" b="1" dirty="0">
                <a:latin typeface="Arial" panose="020B0604020202020204" pitchFamily="34" charset="0"/>
                <a:cs typeface="Arial" panose="020B0604020202020204" pitchFamily="34" charset="0"/>
              </a:rPr>
              <a:t>SEC. 1303. [20 U.S.C. 6393] STATE ALLOCATIONS.</a:t>
            </a:r>
          </a:p>
          <a:p>
            <a:r>
              <a:rPr lang="en-US" sz="1100" dirty="0">
                <a:latin typeface="Arial" panose="020B0604020202020204" pitchFamily="34" charset="0"/>
                <a:cs typeface="Arial" panose="020B0604020202020204" pitchFamily="34" charset="0"/>
              </a:rPr>
              <a:t>(a) STATE ALLOCATIONS.—Except as provided in subsection (c), each State (other than the Commonwealth of Puerto Rico) is entitled to receive under this part an amount equal to the product of—</a:t>
            </a:r>
          </a:p>
          <a:p>
            <a:r>
              <a:rPr lang="en-US" sz="1100" dirty="0">
                <a:latin typeface="Arial" panose="020B0604020202020204" pitchFamily="34" charset="0"/>
                <a:cs typeface="Arial" panose="020B0604020202020204" pitchFamily="34" charset="0"/>
              </a:rPr>
              <a:t>(1) the sum of—</a:t>
            </a:r>
          </a:p>
          <a:p>
            <a:r>
              <a:rPr lang="en-US" sz="1100" dirty="0">
                <a:latin typeface="Arial" panose="020B0604020202020204" pitchFamily="34" charset="0"/>
                <a:cs typeface="Arial" panose="020B0604020202020204" pitchFamily="34" charset="0"/>
              </a:rPr>
              <a:t>(A) the average number of identified eligible migratory children aged 3 through 21 residing in the State, based on data for the preceding 3 years; and</a:t>
            </a:r>
          </a:p>
          <a:p>
            <a:r>
              <a:rPr lang="en-US" sz="1100" dirty="0">
                <a:latin typeface="Arial" panose="020B0604020202020204" pitchFamily="34" charset="0"/>
                <a:cs typeface="Arial" panose="020B0604020202020204" pitchFamily="34" charset="0"/>
              </a:rPr>
              <a:t>(B) the number of identified eligible migratory children, aged 3 through 21, who received services under this part in summer or intersession programs provided by the State during the previous year; multiplied by</a:t>
            </a:r>
          </a:p>
          <a:p>
            <a:r>
              <a:rPr lang="en-US" sz="1100" dirty="0">
                <a:latin typeface="Arial" panose="020B0604020202020204" pitchFamily="34" charset="0"/>
                <a:cs typeface="Arial" panose="020B0604020202020204" pitchFamily="34" charset="0"/>
              </a:rPr>
              <a:t>(2) 40 percent of the average per-pupil expenditure in the State, except that the amount determined under this paragraph shall not be less than 32 percent, nor more than 48 percent, of the average per-pupil expenditure in the United States.</a:t>
            </a:r>
          </a:p>
          <a:p>
            <a:r>
              <a:rPr lang="en-US" sz="1100" dirty="0">
                <a:latin typeface="Arial" panose="020B0604020202020204" pitchFamily="34" charset="0"/>
                <a:cs typeface="Arial" panose="020B0604020202020204" pitchFamily="34" charset="0"/>
              </a:rPr>
              <a:t>(b) HOLD HARMLESS.—Notwithstanding subsection (a), for each of fiscal years 2017 through 2019, no State shall receive less than 90 percent of the State’s allocation under this section for the preceding fiscal year.</a:t>
            </a:r>
          </a:p>
          <a:p>
            <a:endParaRPr lang="en-US" sz="1100" dirty="0">
              <a:solidFill>
                <a:schemeClr val="accent4">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1100" dirty="0">
                <a:solidFill>
                  <a:schemeClr val="accent4">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to Every Student Succeeds Act - Gov Info Site</a:t>
            </a:r>
            <a:r>
              <a:rPr lang="en-US" sz="1100" dirty="0">
                <a:solidFill>
                  <a:schemeClr val="accent4">
                    <a:lumMod val="60000"/>
                    <a:lumOff val="40000"/>
                  </a:schemeClr>
                </a:solidFill>
                <a:latin typeface="Arial" panose="020B0604020202020204" pitchFamily="34" charset="0"/>
                <a:cs typeface="Arial" panose="020B0604020202020204" pitchFamily="34" charset="0"/>
              </a:rPr>
              <a:t>: https://www.govinfo.gov/content/pkg/COMPS-11851/pdf/COMPS-11851.pdf</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2160862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529362"/>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imary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8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tiff"/><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7"/>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8"/>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736600" y="499714"/>
            <a:ext cx="10581005" cy="1325563"/>
          </a:xfrm>
        </p:spPr>
        <p:txBody>
          <a:bodyPr/>
          <a:lstStyle/>
          <a:p>
            <a:r>
              <a:rPr lang="en-US" dirty="0"/>
              <a:t>Welcome</a:t>
            </a:r>
          </a:p>
        </p:txBody>
      </p:sp>
      <p:sp>
        <p:nvSpPr>
          <p:cNvPr id="3" name="Content Placeholder 2">
            <a:extLst>
              <a:ext uri="{FF2B5EF4-FFF2-40B4-BE49-F238E27FC236}">
                <a16:creationId xmlns:a16="http://schemas.microsoft.com/office/drawing/2014/main" id="{E0786974-120E-4077-825F-C9BFE1C8337D}"/>
              </a:ext>
            </a:extLst>
          </p:cNvPr>
          <p:cNvSpPr>
            <a:spLocks noGrp="1"/>
          </p:cNvSpPr>
          <p:nvPr>
            <p:ph idx="1"/>
          </p:nvPr>
        </p:nvSpPr>
        <p:spPr>
          <a:xfrm>
            <a:off x="874395" y="2137410"/>
            <a:ext cx="10187940" cy="2583180"/>
          </a:xfrm>
        </p:spPr>
        <p:txBody>
          <a:bodyPr>
            <a:normAutofit/>
          </a:bodyPr>
          <a:lstStyle/>
          <a:p>
            <a:pPr marL="0" indent="0" algn="ctr">
              <a:buNone/>
            </a:pPr>
            <a:r>
              <a:rPr lang="en-US" sz="3600" dirty="0"/>
              <a:t>The webinar will begin shortly. If you are joining as a group, please use the chat for roll call (enter your name and region or direct-funded district).</a:t>
            </a:r>
          </a:p>
          <a:p>
            <a:pPr marL="0" indent="0" algn="ctr">
              <a:buNone/>
            </a:pPr>
            <a:r>
              <a:rPr lang="en-US" sz="3600" dirty="0"/>
              <a:t>Thank you!</a:t>
            </a:r>
          </a:p>
          <a:p>
            <a:pPr marL="0" indent="0">
              <a:buNone/>
            </a:pPr>
            <a:endParaRPr lang="en-US"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C00C83-4034-4E92-815A-94F879246525}"/>
              </a:ext>
            </a:extLst>
          </p:cNvPr>
          <p:cNvSpPr txBox="1">
            <a:spLocks noGrp="1"/>
          </p:cNvSpPr>
          <p:nvPr>
            <p:ph type="title" idx="4294967295"/>
          </p:nvPr>
        </p:nvSpPr>
        <p:spPr>
          <a:xfrm>
            <a:off x="714103" y="-5975"/>
            <a:ext cx="10073502"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Where do the rules for calculating MEP child counts come from?</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14103" y="1606731"/>
            <a:ext cx="10461897" cy="459087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sz="2600" dirty="0">
                <a:solidFill>
                  <a:schemeClr val="bg1"/>
                </a:solidFill>
                <a:latin typeface="Arial" panose="020B0604020202020204" pitchFamily="34" charset="0"/>
              </a:rPr>
              <a:t>States receive instructions annually for calculating migratory child counts from the United States Department of Education (ED). These instructions are called file specifications and the data is known as EDFacts files. </a:t>
            </a:r>
            <a:endParaRPr lang="en-US" sz="2600" dirty="0">
              <a:solidFill>
                <a:schemeClr val="bg1"/>
              </a:solidFill>
              <a:highlight>
                <a:srgbClr val="FFFF00"/>
              </a:highlight>
              <a:latin typeface="Arial" panose="020B0604020202020204" pitchFamily="34" charset="0"/>
            </a:endParaRPr>
          </a:p>
          <a:p>
            <a:pPr marL="457200" lvl="1" indent="-457200" defTabSz="914400">
              <a:spcBef>
                <a:spcPts val="1200"/>
              </a:spcBef>
              <a:spcAft>
                <a:spcPts val="1200"/>
              </a:spcAft>
              <a:buFont typeface="Arial" panose="020B0604020202020204" pitchFamily="34" charset="0"/>
              <a:buChar char="•"/>
              <a:defRPr/>
            </a:pPr>
            <a:r>
              <a:rPr lang="en-US" sz="2600" dirty="0">
                <a:solidFill>
                  <a:schemeClr val="bg1"/>
                </a:solidFill>
                <a:latin typeface="Arial" panose="020B0604020202020204" pitchFamily="34" charset="0"/>
              </a:rPr>
              <a:t>States submit the MEP data to the ED in November and December by submitting the EDFacts files.</a:t>
            </a:r>
          </a:p>
          <a:p>
            <a:pPr marL="857250" lvl="2" indent="-457200" defTabSz="914400">
              <a:spcBef>
                <a:spcPts val="1200"/>
              </a:spcBef>
              <a:spcAft>
                <a:spcPts val="1200"/>
              </a:spcAft>
              <a:buFont typeface="Courier New" panose="02070309020205020404" pitchFamily="49" charset="0"/>
              <a:buChar char="o"/>
              <a:defRPr/>
            </a:pPr>
            <a:r>
              <a:rPr lang="en-US" dirty="0">
                <a:solidFill>
                  <a:schemeClr val="bg1"/>
                </a:solidFill>
                <a:latin typeface="Arial" panose="020B0604020202020204" pitchFamily="34" charset="0"/>
              </a:rPr>
              <a:t>For example, the specifications for file number 121 (FS121) provide the rules for calculating child counts, including Category 1. The specifications for file number 122 (FS122) provide the rules for Category 2 child counts. </a:t>
            </a:r>
          </a:p>
        </p:txBody>
      </p:sp>
    </p:spTree>
    <p:extLst>
      <p:ext uri="{BB962C8B-B14F-4D97-AF65-F5344CB8AC3E}">
        <p14:creationId xmlns:p14="http://schemas.microsoft.com/office/powerpoint/2010/main" val="343305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D2F7C6-6FF2-4AB8-9C4C-1CDC2789F8D7}"/>
              </a:ext>
            </a:extLst>
          </p:cNvPr>
          <p:cNvSpPr txBox="1">
            <a:spLocks noGrp="1"/>
          </p:cNvSpPr>
          <p:nvPr>
            <p:ph type="title" idx="4294967295"/>
          </p:nvPr>
        </p:nvSpPr>
        <p:spPr>
          <a:xfrm>
            <a:off x="718457" y="-5975"/>
            <a:ext cx="9930252"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Why is it important to understand how Category 1 and Category 2 counts are determined?</a:t>
            </a:r>
          </a:p>
        </p:txBody>
      </p:sp>
      <p:sp>
        <p:nvSpPr>
          <p:cNvPr id="3" name="Content Placeholder 2">
            <a:extLst>
              <a:ext uri="{FF2B5EF4-FFF2-40B4-BE49-F238E27FC236}">
                <a16:creationId xmlns:a16="http://schemas.microsoft.com/office/drawing/2014/main" id="{139564D7-986D-4FD4-9CE0-AF83EDB6F47E}"/>
              </a:ext>
            </a:extLst>
          </p:cNvPr>
          <p:cNvSpPr>
            <a:spLocks noGrp="1"/>
          </p:cNvSpPr>
          <p:nvPr>
            <p:ph idx="1"/>
          </p:nvPr>
        </p:nvSpPr>
        <p:spPr>
          <a:xfrm>
            <a:off x="718457" y="1808208"/>
            <a:ext cx="10432143" cy="3915697"/>
          </a:xfrm>
        </p:spPr>
        <p:txBody>
          <a:bodyPr/>
          <a:lstStyle/>
          <a:p>
            <a:pPr>
              <a:lnSpc>
                <a:spcPct val="150000"/>
              </a:lnSpc>
              <a:spcBef>
                <a:spcPts val="1800"/>
              </a:spcBef>
              <a:spcAft>
                <a:spcPts val="1200"/>
              </a:spcAft>
            </a:pPr>
            <a:r>
              <a:rPr lang="en-US" sz="2800" dirty="0">
                <a:latin typeface="Arial" panose="020B0604020202020204" pitchFamily="34" charset="0"/>
              </a:rPr>
              <a:t>Category 1 counts determine 55% of your funding from CDE</a:t>
            </a:r>
          </a:p>
          <a:p>
            <a:pPr>
              <a:lnSpc>
                <a:spcPct val="150000"/>
              </a:lnSpc>
              <a:spcBef>
                <a:spcPts val="1800"/>
              </a:spcBef>
              <a:spcAft>
                <a:spcPts val="1200"/>
              </a:spcAft>
            </a:pPr>
            <a:r>
              <a:rPr lang="en-US" sz="2800" dirty="0">
                <a:latin typeface="Arial" panose="020B0604020202020204" pitchFamily="34" charset="0"/>
              </a:rPr>
              <a:t>Category 2 counts determine 25% of your funding from CDE</a:t>
            </a:r>
          </a:p>
          <a:p>
            <a:pPr>
              <a:lnSpc>
                <a:spcPct val="150000"/>
              </a:lnSpc>
              <a:spcBef>
                <a:spcPts val="1800"/>
              </a:spcBef>
              <a:spcAft>
                <a:spcPts val="1200"/>
              </a:spcAft>
            </a:pPr>
            <a:r>
              <a:rPr lang="en-US" sz="2800" dirty="0">
                <a:latin typeface="Arial" panose="020B0604020202020204" pitchFamily="34" charset="0"/>
              </a:rPr>
              <a:t>Errors in data for these counts will affect your allocation</a:t>
            </a:r>
          </a:p>
        </p:txBody>
      </p:sp>
    </p:spTree>
    <p:extLst>
      <p:ext uri="{BB962C8B-B14F-4D97-AF65-F5344CB8AC3E}">
        <p14:creationId xmlns:p14="http://schemas.microsoft.com/office/powerpoint/2010/main" val="265968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9730" b="10198"/>
          <a:stretch/>
        </p:blipFill>
        <p:spPr bwMode="auto">
          <a:xfrm>
            <a:off x="855179" y="5455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23876" y="5317237"/>
            <a:ext cx="9653796" cy="744836"/>
          </a:xfrm>
        </p:spPr>
        <p:txBody>
          <a:bodyPr vert="horz" lIns="91440" tIns="45720" rIns="91440" bIns="45720" rtlCol="0" anchor="ctr">
            <a:normAutofit/>
          </a:bodyPr>
          <a:lstStyle/>
          <a:p>
            <a:r>
              <a:rPr lang="en-US" sz="3600">
                <a:solidFill>
                  <a:schemeClr val="tx1">
                    <a:lumMod val="85000"/>
                    <a:lumOff val="15000"/>
                  </a:schemeClr>
                </a:solidFill>
              </a:rPr>
              <a:t>Questions?</a:t>
            </a:r>
            <a:endParaRPr lang="en-US" sz="3600"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26558" y="1288388"/>
            <a:ext cx="10738883"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80199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3200" kern="1200" dirty="0">
                <a:solidFill>
                  <a:srgbClr val="FFFFFF"/>
                </a:solidFill>
                <a:latin typeface="+mj-lt"/>
                <a:ea typeface="+mj-ea"/>
                <a:cs typeface="+mj-cs"/>
              </a:rPr>
              <a:t>Child Counts in MSIN</a:t>
            </a:r>
          </a:p>
        </p:txBody>
      </p:sp>
      <p:pic>
        <p:nvPicPr>
          <p:cNvPr id="7" name="Picture 6" descr="Screenshot of the MSIN login screen.">
            <a:extLst>
              <a:ext uri="{FF2B5EF4-FFF2-40B4-BE49-F238E27FC236}">
                <a16:creationId xmlns:a16="http://schemas.microsoft.com/office/drawing/2014/main" id="{DBD1976B-BE98-4918-9FE9-94E4BE289BA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02428" y="746441"/>
            <a:ext cx="7225748" cy="5365117"/>
          </a:xfrm>
          <a:prstGeom prst="rect">
            <a:avLst/>
          </a:prstGeom>
        </p:spPr>
      </p:pic>
    </p:spTree>
    <p:extLst>
      <p:ext uri="{BB962C8B-B14F-4D97-AF65-F5344CB8AC3E}">
        <p14:creationId xmlns:p14="http://schemas.microsoft.com/office/powerpoint/2010/main" val="86582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E3CE30-00E6-448E-8F25-7EE8CCCF18A4}"/>
              </a:ext>
            </a:extLst>
          </p:cNvPr>
          <p:cNvSpPr txBox="1">
            <a:spLocks noGrp="1"/>
          </p:cNvSpPr>
          <p:nvPr>
            <p:ph type="title" idx="4294967295"/>
          </p:nvPr>
        </p:nvSpPr>
        <p:spPr>
          <a:xfrm>
            <a:off x="718457" y="-5975"/>
            <a:ext cx="9941827"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How are the MEP child counts shown in MSIN calculated?</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18457" y="1606731"/>
            <a:ext cx="10755086" cy="4458404"/>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The Counts Report in MSIN uses the same general rules as the MSIX system.</a:t>
            </a:r>
          </a:p>
          <a:p>
            <a:pPr marL="457200" lvl="1" indent="-457200" defTabSz="914400">
              <a:spcBef>
                <a:spcPts val="12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In addition, MSIN has more specific rules that make it easier for California to show that a child was present during the Performance Period (PP).</a:t>
            </a:r>
          </a:p>
          <a:p>
            <a:pPr marL="857250" lvl="2" indent="-457200" defTabSz="914400">
              <a:spcBef>
                <a:spcPts val="1200"/>
              </a:spcBef>
              <a:spcAft>
                <a:spcPts val="600"/>
              </a:spcAft>
              <a:buFont typeface="Courier New" panose="02070309020205020404" pitchFamily="49" charset="0"/>
              <a:buChar char="o"/>
              <a:defRPr/>
            </a:pPr>
            <a:r>
              <a:rPr lang="en-US" sz="2600" dirty="0">
                <a:solidFill>
                  <a:schemeClr val="bg1"/>
                </a:solidFill>
                <a:latin typeface="Arial" panose="020B0604020202020204" pitchFamily="34" charset="0"/>
              </a:rPr>
              <a:t>For example, any Communication Event entered in MSIN can serve as a “Residency Verification Date” (evidence of presence in the PP).</a:t>
            </a:r>
          </a:p>
        </p:txBody>
      </p:sp>
    </p:spTree>
    <p:extLst>
      <p:ext uri="{BB962C8B-B14F-4D97-AF65-F5344CB8AC3E}">
        <p14:creationId xmlns:p14="http://schemas.microsoft.com/office/powerpoint/2010/main" val="12503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D684FD-A6C3-4409-AC8E-CABC27BBBC22}"/>
              </a:ext>
            </a:extLst>
          </p:cNvPr>
          <p:cNvSpPr txBox="1">
            <a:spLocks noGrp="1"/>
          </p:cNvSpPr>
          <p:nvPr>
            <p:ph type="title" idx="4294967295"/>
          </p:nvPr>
        </p:nvSpPr>
        <p:spPr>
          <a:xfrm>
            <a:off x="717631" y="-5975"/>
            <a:ext cx="9954228"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What else has changed with respect to MEP child counts?</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17631" y="1663629"/>
            <a:ext cx="10451113" cy="3662694"/>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OME is still planning to use the MSIX system to calculate child counts based on the Minimum Data Elements (MDE) that states provide in their regular MSIX data submissions.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Within the MSIX system, the “MSIX Child Count” report will soon replace the EDFacts child counts that we submit annually to ED.</a:t>
            </a:r>
          </a:p>
        </p:txBody>
      </p:sp>
    </p:spTree>
    <p:extLst>
      <p:ext uri="{BB962C8B-B14F-4D97-AF65-F5344CB8AC3E}">
        <p14:creationId xmlns:p14="http://schemas.microsoft.com/office/powerpoint/2010/main" val="241872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109261-CC9E-4497-9414-9140D92E93F3}"/>
              </a:ext>
            </a:extLst>
          </p:cNvPr>
          <p:cNvSpPr txBox="1">
            <a:spLocks noGrp="1"/>
          </p:cNvSpPr>
          <p:nvPr>
            <p:ph type="title" idx="4294967295"/>
          </p:nvPr>
        </p:nvSpPr>
        <p:spPr>
          <a:xfrm>
            <a:off x="0" y="-5974"/>
            <a:ext cx="12192000" cy="1319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Remembering Child Counts Rules</a:t>
            </a:r>
          </a:p>
        </p:txBody>
      </p:sp>
      <p:pic>
        <p:nvPicPr>
          <p:cNvPr id="5" name="Picture 4" descr="Image of a ruler and thumb on hand, used to introduce the idea of a &quot;rule of thumb.&quot;">
            <a:extLst>
              <a:ext uri="{FF2B5EF4-FFF2-40B4-BE49-F238E27FC236}">
                <a16:creationId xmlns:a16="http://schemas.microsoft.com/office/drawing/2014/main" id="{B5A09E05-888D-49B7-A93E-7566A4523628}"/>
              </a:ext>
            </a:extLst>
          </p:cNvPr>
          <p:cNvPicPr>
            <a:picLocks noChangeAspect="1"/>
          </p:cNvPicPr>
          <p:nvPr/>
        </p:nvPicPr>
        <p:blipFill>
          <a:blip r:embed="rId3"/>
          <a:srcRect/>
          <a:stretch/>
        </p:blipFill>
        <p:spPr>
          <a:xfrm>
            <a:off x="1559297" y="1716833"/>
            <a:ext cx="3293431" cy="4148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1">
            <a:extLst>
              <a:ext uri="{FF2B5EF4-FFF2-40B4-BE49-F238E27FC236}">
                <a16:creationId xmlns:a16="http://schemas.microsoft.com/office/drawing/2014/main" id="{7B659A5B-8E1F-4036-A79E-ECC8403E1AB6}"/>
              </a:ext>
            </a:extLst>
          </p:cNvPr>
          <p:cNvSpPr txBox="1">
            <a:spLocks/>
          </p:cNvSpPr>
          <p:nvPr/>
        </p:nvSpPr>
        <p:spPr>
          <a:xfrm>
            <a:off x="5564454" y="2266111"/>
            <a:ext cx="5399474" cy="232577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fontAlgn="auto" hangingPunct="1">
              <a:spcBef>
                <a:spcPts val="600"/>
              </a:spcBef>
              <a:spcAft>
                <a:spcPts val="600"/>
              </a:spcAft>
              <a:buFont typeface="Arial" charset="0"/>
              <a:buNone/>
              <a:defRPr/>
            </a:pPr>
            <a:r>
              <a:rPr lang="en-US" sz="2800" dirty="0">
                <a:solidFill>
                  <a:schemeClr val="bg1"/>
                </a:solidFill>
                <a:latin typeface="Arial" panose="020B0604020202020204" pitchFamily="34" charset="0"/>
              </a:rPr>
              <a:t>Add dates to verify residency during the window of time when a child is eligible for MEP-funded services.</a:t>
            </a:r>
          </a:p>
        </p:txBody>
      </p:sp>
    </p:spTree>
    <p:extLst>
      <p:ext uri="{BB962C8B-B14F-4D97-AF65-F5344CB8AC3E}">
        <p14:creationId xmlns:p14="http://schemas.microsoft.com/office/powerpoint/2010/main" val="369096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49299" y="-5975"/>
            <a:ext cx="9817101"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How the Rules for the Category 1 Count Work in MSIN and MSIX</a:t>
            </a:r>
          </a:p>
        </p:txBody>
      </p:sp>
      <p:graphicFrame>
        <p:nvGraphicFramePr>
          <p:cNvPr id="3" name="Diagram 2" descr="Timeline arrow representing the 2020-21 Performance Period.">
            <a:extLst>
              <a:ext uri="{FF2B5EF4-FFF2-40B4-BE49-F238E27FC236}">
                <a16:creationId xmlns:a16="http://schemas.microsoft.com/office/drawing/2014/main" id="{7D979625-CA6D-4E30-AA21-1541521F741F}"/>
              </a:ext>
            </a:extLst>
          </p:cNvPr>
          <p:cNvGraphicFramePr/>
          <p:nvPr>
            <p:extLst>
              <p:ext uri="{D42A27DB-BD31-4B8C-83A1-F6EECF244321}">
                <p14:modId xmlns:p14="http://schemas.microsoft.com/office/powerpoint/2010/main" val="45201130"/>
              </p:ext>
            </p:extLst>
          </p:nvPr>
        </p:nvGraphicFramePr>
        <p:xfrm>
          <a:off x="1458686" y="2345376"/>
          <a:ext cx="8194766" cy="1972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Timeline arrow representing the 2020-21 Performance Period.">
            <a:extLst>
              <a:ext uri="{FF2B5EF4-FFF2-40B4-BE49-F238E27FC236}">
                <a16:creationId xmlns:a16="http://schemas.microsoft.com/office/drawing/2014/main" id="{14F5129F-C1CF-4760-9F81-11F70A6AF74E}"/>
              </a:ext>
            </a:extLst>
          </p:cNvPr>
          <p:cNvSpPr txBox="1"/>
          <p:nvPr/>
        </p:nvSpPr>
        <p:spPr>
          <a:xfrm>
            <a:off x="4402181" y="3146949"/>
            <a:ext cx="2677885" cy="369332"/>
          </a:xfrm>
          <a:prstGeom prst="rect">
            <a:avLst/>
          </a:prstGeom>
          <a:noFill/>
        </p:spPr>
        <p:txBody>
          <a:bodyPr wrap="square" rtlCol="0">
            <a:spAutoFit/>
          </a:bodyPr>
          <a:lstStyle/>
          <a:p>
            <a:r>
              <a:rPr lang="en-US" dirty="0"/>
              <a:t>Performance Period</a:t>
            </a:r>
          </a:p>
        </p:txBody>
      </p:sp>
    </p:spTree>
    <p:extLst>
      <p:ext uri="{BB962C8B-B14F-4D97-AF65-F5344CB8AC3E}">
        <p14:creationId xmlns:p14="http://schemas.microsoft.com/office/powerpoint/2010/main" val="17689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29204" y="-5975"/>
            <a:ext cx="9838481" cy="16127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a:t>
            </a:r>
          </a:p>
        </p:txBody>
      </p:sp>
      <p:pic>
        <p:nvPicPr>
          <p:cNvPr id="4" name="Picture 3" descr="Image of arrow representing the performance period an a bar above the arrow, representing an example child's eligibility for a portion of the performance period.">
            <a:extLst>
              <a:ext uri="{FF2B5EF4-FFF2-40B4-BE49-F238E27FC236}">
                <a16:creationId xmlns:a16="http://schemas.microsoft.com/office/drawing/2014/main" id="{EAC8A236-51A6-49F7-BF4F-D11B34FDB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259"/>
            <a:ext cx="9653286" cy="1972517"/>
          </a:xfrm>
          <a:prstGeom prst="rect">
            <a:avLst/>
          </a:prstGeom>
        </p:spPr>
      </p:pic>
    </p:spTree>
    <p:extLst>
      <p:ext uri="{BB962C8B-B14F-4D97-AF65-F5344CB8AC3E}">
        <p14:creationId xmlns:p14="http://schemas.microsoft.com/office/powerpoint/2010/main" val="223651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914583" y="988932"/>
            <a:ext cx="10362833" cy="3527770"/>
          </a:xfrm>
        </p:spPr>
        <p:txBody>
          <a:bodyPr>
            <a:normAutofit/>
          </a:bodyPr>
          <a:lstStyle/>
          <a:p>
            <a:pPr>
              <a:spcAft>
                <a:spcPts val="1200"/>
              </a:spcAft>
            </a:pPr>
            <a:r>
              <a:rPr lang="en-US" dirty="0"/>
              <a:t>Migrant Student Information Network:</a:t>
            </a:r>
            <a:br>
              <a:rPr lang="en-US" dirty="0"/>
            </a:br>
            <a:r>
              <a:rPr lang="en-US" dirty="0"/>
              <a:t>Understanding Migratory Child Counts</a:t>
            </a:r>
            <a:br>
              <a:rPr lang="en-US" dirty="0"/>
            </a:br>
            <a:br>
              <a:rPr lang="en-US" sz="3600" dirty="0"/>
            </a:br>
            <a:r>
              <a:rPr lang="en-US" sz="3600" dirty="0"/>
              <a:t> July 14, 2021</a:t>
            </a:r>
            <a:br>
              <a:rPr lang="en-US" sz="3600" dirty="0"/>
            </a:br>
            <a:r>
              <a:rPr lang="en-US" sz="3600" dirty="0"/>
              <a:t>1:00 p.m. – 3:00 p.m.</a:t>
            </a:r>
            <a:br>
              <a:rPr lang="en-US" sz="3600" dirty="0"/>
            </a:br>
            <a:endParaRPr lang="en-US" sz="3600" dirty="0"/>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29" y="-5975"/>
            <a:ext cx="9838482"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(2)</a:t>
            </a:r>
          </a:p>
        </p:txBody>
      </p:sp>
      <p:pic>
        <p:nvPicPr>
          <p:cNvPr id="4" name="Picture 3" descr="Image of arrow representing the performance period, a horizontal bar above it representing an example child's eligibility period, and a vertical line bisecting both at the September 1st mark. The dotted line makes the starting point for the &quot;window of time&quot; mentioned in the rule of thumb.">
            <a:extLst>
              <a:ext uri="{FF2B5EF4-FFF2-40B4-BE49-F238E27FC236}">
                <a16:creationId xmlns:a16="http://schemas.microsoft.com/office/drawing/2014/main" id="{45D032C4-3405-4D55-A104-7ABBAC3E0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6730"/>
            <a:ext cx="9639024" cy="3802377"/>
          </a:xfrm>
          <a:prstGeom prst="rect">
            <a:avLst/>
          </a:prstGeom>
        </p:spPr>
      </p:pic>
    </p:spTree>
    <p:extLst>
      <p:ext uri="{BB962C8B-B14F-4D97-AF65-F5344CB8AC3E}">
        <p14:creationId xmlns:p14="http://schemas.microsoft.com/office/powerpoint/2010/main" val="244431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29" y="-5975"/>
            <a:ext cx="9850057"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(3)</a:t>
            </a:r>
          </a:p>
        </p:txBody>
      </p:sp>
      <p:pic>
        <p:nvPicPr>
          <p:cNvPr id="4" name="Picture 3" descr="This is the same image as the prior slide, except that it adds a third horizontal bar to represent a district's school year. It also adds a small triangle to represent the Enrollment Date at the beginning of the school year. This date is before (to the left) of the dotting line on the Sept. 1st mark.">
            <a:extLst>
              <a:ext uri="{FF2B5EF4-FFF2-40B4-BE49-F238E27FC236}">
                <a16:creationId xmlns:a16="http://schemas.microsoft.com/office/drawing/2014/main" id="{9F8C7C8C-3DAB-4512-8DF6-BE38378E4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6729"/>
            <a:ext cx="9653287" cy="4410937"/>
          </a:xfrm>
          <a:prstGeom prst="rect">
            <a:avLst/>
          </a:prstGeom>
        </p:spPr>
      </p:pic>
    </p:spTree>
    <p:extLst>
      <p:ext uri="{BB962C8B-B14F-4D97-AF65-F5344CB8AC3E}">
        <p14:creationId xmlns:p14="http://schemas.microsoft.com/office/powerpoint/2010/main" val="383494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29" y="-5975"/>
            <a:ext cx="9838482"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(4)</a:t>
            </a:r>
          </a:p>
        </p:txBody>
      </p:sp>
      <p:pic>
        <p:nvPicPr>
          <p:cNvPr id="4" name="Picture 3" descr="This image is the same at the prior slide, but adds a small triangle at the end of the bar representing the child's eligibility periods. The triangle is labeled &quot;EOE Date.&quot;">
            <a:extLst>
              <a:ext uri="{FF2B5EF4-FFF2-40B4-BE49-F238E27FC236}">
                <a16:creationId xmlns:a16="http://schemas.microsoft.com/office/drawing/2014/main" id="{A855D24B-9914-49DE-9E38-74F9BF8BB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6729"/>
            <a:ext cx="9642764" cy="4406129"/>
          </a:xfrm>
          <a:prstGeom prst="rect">
            <a:avLst/>
          </a:prstGeom>
        </p:spPr>
      </p:pic>
    </p:spTree>
    <p:extLst>
      <p:ext uri="{BB962C8B-B14F-4D97-AF65-F5344CB8AC3E}">
        <p14:creationId xmlns:p14="http://schemas.microsoft.com/office/powerpoint/2010/main" val="1443808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06070" y="-5975"/>
            <a:ext cx="9826843"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(5)</a:t>
            </a:r>
          </a:p>
        </p:txBody>
      </p:sp>
      <p:pic>
        <p:nvPicPr>
          <p:cNvPr id="4" name="Picture 3" descr="This image is the same at the prior slide and adds a vertical dotted line at the EOE Date triangle. This represents the end, or outer limit, of the &quot;window of time&quot; mentioned in the rule-of-thumb.">
            <a:extLst>
              <a:ext uri="{FF2B5EF4-FFF2-40B4-BE49-F238E27FC236}">
                <a16:creationId xmlns:a16="http://schemas.microsoft.com/office/drawing/2014/main" id="{8F7F6897-9963-4F29-A353-C6835165A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6731"/>
            <a:ext cx="9644932" cy="4407119"/>
          </a:xfrm>
          <a:prstGeom prst="rect">
            <a:avLst/>
          </a:prstGeom>
        </p:spPr>
      </p:pic>
    </p:spTree>
    <p:extLst>
      <p:ext uri="{BB962C8B-B14F-4D97-AF65-F5344CB8AC3E}">
        <p14:creationId xmlns:p14="http://schemas.microsoft.com/office/powerpoint/2010/main" val="154469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32" y="-5975"/>
            <a:ext cx="9780593"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(6)</a:t>
            </a:r>
          </a:p>
        </p:txBody>
      </p:sp>
      <p:pic>
        <p:nvPicPr>
          <p:cNvPr id="4" name="Picture 3" descr="This image is the same at the prior slide and adds two green triangles representing a Service Start Date and a Service End Date. These new triangles are between the  two dotted lines representing the &quot;window of time.&quot;">
            <a:extLst>
              <a:ext uri="{FF2B5EF4-FFF2-40B4-BE49-F238E27FC236}">
                <a16:creationId xmlns:a16="http://schemas.microsoft.com/office/drawing/2014/main" id="{6D675611-DEF9-4924-8C7F-9EDAFFE28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6730"/>
            <a:ext cx="9652883" cy="4410753"/>
          </a:xfrm>
          <a:prstGeom prst="rect">
            <a:avLst/>
          </a:prstGeom>
        </p:spPr>
      </p:pic>
    </p:spTree>
    <p:extLst>
      <p:ext uri="{BB962C8B-B14F-4D97-AF65-F5344CB8AC3E}">
        <p14:creationId xmlns:p14="http://schemas.microsoft.com/office/powerpoint/2010/main" val="72843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29" y="-5975"/>
            <a:ext cx="9780593"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(7)</a:t>
            </a:r>
          </a:p>
        </p:txBody>
      </p:sp>
      <p:pic>
        <p:nvPicPr>
          <p:cNvPr id="4" name="Picture 3" descr="This image is the same at the prior slide, except that the Service Start Date and Service End Date were removed. Two new triangle were added to represent date: a Withdrawal Date and a Communication Event Date. The Withdrawal date is within the dotted lines and the Communication Event Date is after the second dotted line which is at the EOE Date.">
            <a:extLst>
              <a:ext uri="{FF2B5EF4-FFF2-40B4-BE49-F238E27FC236}">
                <a16:creationId xmlns:a16="http://schemas.microsoft.com/office/drawing/2014/main" id="{C9783E15-07D9-439C-9059-FB70F0CA0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6730"/>
            <a:ext cx="9652882" cy="4410751"/>
          </a:xfrm>
          <a:prstGeom prst="rect">
            <a:avLst/>
          </a:prstGeom>
        </p:spPr>
      </p:pic>
    </p:spTree>
    <p:extLst>
      <p:ext uri="{BB962C8B-B14F-4D97-AF65-F5344CB8AC3E}">
        <p14:creationId xmlns:p14="http://schemas.microsoft.com/office/powerpoint/2010/main" val="120898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29" y="-5975"/>
            <a:ext cx="9838471"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#1: Child’s eligibility expires during the Performance Period (8)</a:t>
            </a:r>
          </a:p>
        </p:txBody>
      </p:sp>
      <p:pic>
        <p:nvPicPr>
          <p:cNvPr id="4" name="Picture 3" descr="This image is the same at the prior slide and the region between the dotting lines is shaded to emphasize the we are looking to add dates within this region.">
            <a:extLst>
              <a:ext uri="{FF2B5EF4-FFF2-40B4-BE49-F238E27FC236}">
                <a16:creationId xmlns:a16="http://schemas.microsoft.com/office/drawing/2014/main" id="{5BB5185A-BBB7-410A-A4C7-45DEA0D9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6729"/>
            <a:ext cx="9656504" cy="4412407"/>
          </a:xfrm>
          <a:prstGeom prst="rect">
            <a:avLst/>
          </a:prstGeom>
        </p:spPr>
      </p:pic>
    </p:spTree>
    <p:extLst>
      <p:ext uri="{BB962C8B-B14F-4D97-AF65-F5344CB8AC3E}">
        <p14:creationId xmlns:p14="http://schemas.microsoft.com/office/powerpoint/2010/main" val="259150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97CAAE-6439-488E-AF56-B74A6DFF67FE}"/>
              </a:ext>
            </a:extLst>
          </p:cNvPr>
          <p:cNvSpPr txBox="1">
            <a:spLocks noGrp="1"/>
          </p:cNvSpPr>
          <p:nvPr>
            <p:ph type="title" idx="4294967295"/>
          </p:nvPr>
        </p:nvSpPr>
        <p:spPr>
          <a:xfrm>
            <a:off x="0" y="-5974"/>
            <a:ext cx="12192000" cy="1319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mj-lt"/>
                <a:ea typeface="+mj-ea"/>
                <a:cs typeface="+mj-cs"/>
              </a:rPr>
              <a:t>What are MEP child </a:t>
            </a:r>
            <a:r>
              <a:rPr lang="en-US" sz="3600" dirty="0">
                <a:solidFill>
                  <a:srgbClr val="002060"/>
                </a:solidFill>
              </a:rPr>
              <a:t>c</a:t>
            </a:r>
            <a:r>
              <a:rPr kumimoji="0" lang="en-US" sz="3600" b="0" i="0" u="none" strike="noStrike" kern="1200" cap="none" spc="0" normalizeH="0" baseline="0" noProof="0" dirty="0" err="1">
                <a:ln>
                  <a:noFill/>
                </a:ln>
                <a:solidFill>
                  <a:srgbClr val="002060"/>
                </a:solidFill>
                <a:effectLst/>
                <a:uLnTx/>
                <a:uFillTx/>
                <a:latin typeface="+mj-lt"/>
                <a:ea typeface="+mj-ea"/>
                <a:cs typeface="+mj-cs"/>
              </a:rPr>
              <a:t>ounts</a:t>
            </a:r>
            <a:r>
              <a:rPr kumimoji="0" lang="en-US" sz="3600" b="0" i="0" u="none" strike="noStrike" kern="1200" cap="none" spc="0" normalizeH="0" baseline="0" noProof="0" dirty="0">
                <a:ln>
                  <a:noFill/>
                </a:ln>
                <a:solidFill>
                  <a:srgbClr val="002060"/>
                </a:solidFill>
                <a:effectLst/>
                <a:uLnTx/>
                <a:uFillTx/>
                <a:latin typeface="+mj-lt"/>
                <a:ea typeface="+mj-ea"/>
                <a:cs typeface="+mj-cs"/>
              </a:rPr>
              <a:t>? (2)</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079500" y="1313412"/>
            <a:ext cx="10472735" cy="505836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b="1" dirty="0">
                <a:solidFill>
                  <a:srgbClr val="002060"/>
                </a:solidFill>
                <a:latin typeface="Arial" panose="020B0604020202020204" pitchFamily="34" charset="0"/>
              </a:rPr>
              <a:t>Category 1: </a:t>
            </a:r>
            <a:r>
              <a:rPr lang="en-US" dirty="0">
                <a:solidFill>
                  <a:srgbClr val="002060"/>
                </a:solidFill>
                <a:latin typeface="Arial" panose="020B0604020202020204" pitchFamily="34" charset="0"/>
              </a:rPr>
              <a:t>The unduplicated statewide total of children or youth who...</a:t>
            </a:r>
          </a:p>
          <a:p>
            <a:pPr marL="914400" lvl="2" indent="-514350" defTabSz="914400">
              <a:spcBef>
                <a:spcPts val="600"/>
              </a:spcBef>
              <a:spcAft>
                <a:spcPts val="600"/>
              </a:spcAft>
              <a:buFont typeface="+mj-lt"/>
              <a:buAutoNum type="arabicPeriod"/>
              <a:defRPr/>
            </a:pPr>
            <a:r>
              <a:rPr lang="en-US" dirty="0">
                <a:solidFill>
                  <a:srgbClr val="002060"/>
                </a:solidFill>
                <a:latin typeface="Arial" panose="020B0604020202020204" pitchFamily="34" charset="0"/>
              </a:rPr>
              <a:t>were eligible for the MEP (based on verified Certificates of Eligibility) during the Performance Period (e.g., 9/1/2020 – 8/31/2021), </a:t>
            </a:r>
            <a:r>
              <a:rPr lang="en-US" b="1" dirty="0">
                <a:solidFill>
                  <a:srgbClr val="002060"/>
                </a:solidFill>
                <a:latin typeface="Arial" panose="020B0604020202020204" pitchFamily="34" charset="0"/>
              </a:rPr>
              <a:t>AND</a:t>
            </a:r>
          </a:p>
          <a:p>
            <a:pPr marL="914400" lvl="2" indent="-514350" defTabSz="914400">
              <a:spcBef>
                <a:spcPts val="600"/>
              </a:spcBef>
              <a:spcAft>
                <a:spcPts val="600"/>
              </a:spcAft>
              <a:buFont typeface="+mj-lt"/>
              <a:buAutoNum type="arabicPeriod"/>
              <a:defRPr/>
            </a:pPr>
            <a:r>
              <a:rPr lang="en-US" dirty="0">
                <a:solidFill>
                  <a:srgbClr val="002060"/>
                </a:solidFill>
                <a:latin typeface="Arial" panose="020B0604020202020204" pitchFamily="34" charset="0"/>
              </a:rPr>
              <a:t>resided in the State one or more days during the Performance Period, </a:t>
            </a:r>
            <a:r>
              <a:rPr lang="en-US" b="1" dirty="0">
                <a:solidFill>
                  <a:srgbClr val="002060"/>
                </a:solidFill>
                <a:latin typeface="Arial" panose="020B0604020202020204" pitchFamily="34" charset="0"/>
              </a:rPr>
              <a:t>AND</a:t>
            </a:r>
          </a:p>
          <a:p>
            <a:pPr marL="914400" lvl="2" indent="-514350" defTabSz="914400">
              <a:spcBef>
                <a:spcPts val="600"/>
              </a:spcBef>
              <a:spcAft>
                <a:spcPts val="600"/>
              </a:spcAft>
              <a:buFont typeface="+mj-lt"/>
              <a:buAutoNum type="arabicPeriod"/>
              <a:defRPr/>
            </a:pPr>
            <a:r>
              <a:rPr lang="en-US" dirty="0">
                <a:solidFill>
                  <a:srgbClr val="002060"/>
                </a:solidFill>
                <a:latin typeface="Arial" panose="020B0604020202020204" pitchFamily="34" charset="0"/>
              </a:rPr>
              <a:t>were ages 3 through 21 during the Performance Period.</a:t>
            </a:r>
          </a:p>
          <a:p>
            <a:pPr marL="0" lvl="1" indent="0" defTabSz="914400">
              <a:spcBef>
                <a:spcPts val="1200"/>
              </a:spcBef>
              <a:spcAft>
                <a:spcPts val="1200"/>
              </a:spcAft>
              <a:buNone/>
              <a:defRPr/>
            </a:pPr>
            <a:r>
              <a:rPr lang="en-US" b="1" dirty="0">
                <a:solidFill>
                  <a:srgbClr val="002060"/>
                </a:solidFill>
                <a:latin typeface="Arial" panose="020B0604020202020204" pitchFamily="34" charset="0"/>
              </a:rPr>
              <a:t>Category 2: </a:t>
            </a:r>
            <a:r>
              <a:rPr lang="en-US" dirty="0">
                <a:solidFill>
                  <a:srgbClr val="002060"/>
                </a:solidFill>
                <a:latin typeface="Arial" panose="020B0604020202020204" pitchFamily="34" charset="0"/>
              </a:rPr>
              <a:t>Subset of Category 1 </a:t>
            </a:r>
            <a:r>
              <a:rPr lang="en-US" b="1" dirty="0">
                <a:solidFill>
                  <a:srgbClr val="002060"/>
                </a:solidFill>
                <a:latin typeface="Arial" panose="020B0604020202020204" pitchFamily="34" charset="0"/>
              </a:rPr>
              <a:t>AND</a:t>
            </a:r>
            <a:r>
              <a:rPr lang="en-US" dirty="0">
                <a:solidFill>
                  <a:srgbClr val="002060"/>
                </a:solidFill>
                <a:latin typeface="Arial" panose="020B0604020202020204" pitchFamily="34" charset="0"/>
              </a:rPr>
              <a:t> the children or youth were served one or more days in a MEP-funded summer or intersession program(s) during the Performance Period.</a:t>
            </a:r>
          </a:p>
        </p:txBody>
      </p:sp>
      <p:pic>
        <p:nvPicPr>
          <p:cNvPr id="21" name="Picture 20">
            <a:extLst>
              <a:ext uri="{FF2B5EF4-FFF2-40B4-BE49-F238E27FC236}">
                <a16:creationId xmlns:a16="http://schemas.microsoft.com/office/drawing/2014/main" id="{FCCAB014-26E0-4F4A-A52F-EA14862165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65" y="2349500"/>
            <a:ext cx="763668" cy="2391234"/>
          </a:xfrm>
          <a:prstGeom prst="rect">
            <a:avLst/>
          </a:prstGeom>
        </p:spPr>
      </p:pic>
    </p:spTree>
    <p:extLst>
      <p:ext uri="{BB962C8B-B14F-4D97-AF65-F5344CB8AC3E}">
        <p14:creationId xmlns:p14="http://schemas.microsoft.com/office/powerpoint/2010/main" val="204549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25474" y="-5975"/>
            <a:ext cx="9756119"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#2: Child age 3 or older before the PP and eligible for entire PP</a:t>
            </a:r>
          </a:p>
        </p:txBody>
      </p:sp>
      <p:pic>
        <p:nvPicPr>
          <p:cNvPr id="4" name="Picture 3" descr="This image consists of the same three horizonal bars used in Scenario #1, except that the example child's eligibility period is much longer and extends past the performance period limit (i.e., Aug. 31st). The &quot;window of time&quot; therefore spans the entire performance period and vertical dotted lines are at Sept. 1, 2019 and August 31, 2020. A Withdrawal Date fall within the dotted lines, so can be used to as a Residency Verification Date.">
            <a:extLst>
              <a:ext uri="{FF2B5EF4-FFF2-40B4-BE49-F238E27FC236}">
                <a16:creationId xmlns:a16="http://schemas.microsoft.com/office/drawing/2014/main" id="{0E2FF5C4-B446-44E7-A9A5-7803969F2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6730"/>
            <a:ext cx="11069141" cy="4416219"/>
          </a:xfrm>
          <a:prstGeom prst="rect">
            <a:avLst/>
          </a:prstGeom>
        </p:spPr>
      </p:pic>
    </p:spTree>
    <p:extLst>
      <p:ext uri="{BB962C8B-B14F-4D97-AF65-F5344CB8AC3E}">
        <p14:creationId xmlns:p14="http://schemas.microsoft.com/office/powerpoint/2010/main" val="13049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33030" y="-5975"/>
            <a:ext cx="9809020" cy="16231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#3: Child turns 3 years old during the Performance Period</a:t>
            </a:r>
          </a:p>
        </p:txBody>
      </p:sp>
      <p:pic>
        <p:nvPicPr>
          <p:cNvPr id="4" name="Picture 3" descr="This image is similar to Scenario #2, except that the example child turned 3 years old about 1/3 into performance period. As a result, the dotted line that was at Sept. 1st was moved to a triangle representing the child's 3rd birthdate. The shifting of the beginning limit makes the &quot;window of time&quot; narrower. The shaded area representing the window is therefore narrower than in Scenario #2.">
            <a:extLst>
              <a:ext uri="{FF2B5EF4-FFF2-40B4-BE49-F238E27FC236}">
                <a16:creationId xmlns:a16="http://schemas.microsoft.com/office/drawing/2014/main" id="{65308E75-0203-4EAD-90E5-B0BF1E027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7203"/>
            <a:ext cx="10965243" cy="4360672"/>
          </a:xfrm>
          <a:prstGeom prst="rect">
            <a:avLst/>
          </a:prstGeom>
        </p:spPr>
      </p:pic>
    </p:spTree>
    <p:extLst>
      <p:ext uri="{BB962C8B-B14F-4D97-AF65-F5344CB8AC3E}">
        <p14:creationId xmlns:p14="http://schemas.microsoft.com/office/powerpoint/2010/main" val="154166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5515"/>
            <a:ext cx="12192000" cy="1208015"/>
          </a:xfrm>
        </p:spPr>
        <p:txBody>
          <a:bodyPr>
            <a:normAutofit/>
          </a:bodyPr>
          <a:lstStyle/>
          <a:p>
            <a:r>
              <a:rPr lang="en-US" sz="3600" dirty="0"/>
              <a:t>Welcome and Introductions</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733648" y="1223529"/>
            <a:ext cx="10738882" cy="50321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2800" dirty="0">
                <a:latin typeface="Arial" panose="020B0604020202020204" pitchFamily="34" charset="0"/>
              </a:rPr>
              <a:t>Session Presenters</a:t>
            </a:r>
          </a:p>
          <a:p>
            <a:pPr>
              <a:lnSpc>
                <a:spcPct val="110000"/>
              </a:lnSpc>
              <a:spcBef>
                <a:spcPts val="800"/>
              </a:spcBef>
              <a:defRPr/>
            </a:pPr>
            <a:r>
              <a:rPr lang="en-US" sz="2800" dirty="0">
                <a:latin typeface="Arial" panose="020B0604020202020204" pitchFamily="34" charset="0"/>
              </a:rPr>
              <a:t>Juli Auld, Education Research and Evaluation Consultant, California Department of Education (CDE)</a:t>
            </a:r>
          </a:p>
          <a:p>
            <a:pPr>
              <a:lnSpc>
                <a:spcPct val="110000"/>
              </a:lnSpc>
              <a:spcBef>
                <a:spcPts val="800"/>
              </a:spcBef>
              <a:defRPr/>
            </a:pPr>
            <a:r>
              <a:rPr lang="en-US" sz="2800" dirty="0">
                <a:latin typeface="Arial" panose="020B0604020202020204" pitchFamily="34" charset="0"/>
              </a:rPr>
              <a:t>Jose Valencia, Migrant Student Information Network (MSIN) Lead, WestEd</a:t>
            </a:r>
          </a:p>
          <a:p>
            <a:pPr>
              <a:lnSpc>
                <a:spcPct val="110000"/>
              </a:lnSpc>
              <a:spcBef>
                <a:spcPts val="800"/>
              </a:spcBef>
              <a:defRPr/>
            </a:pPr>
            <a:r>
              <a:rPr lang="en-US" sz="2800" dirty="0">
                <a:latin typeface="Arial" panose="020B0604020202020204" pitchFamily="34" charset="0"/>
              </a:rPr>
              <a:t>Victor Garibay, MSIN Specialist, WestEd</a:t>
            </a:r>
          </a:p>
          <a:p>
            <a:pPr>
              <a:lnSpc>
                <a:spcPct val="110000"/>
              </a:lnSpc>
              <a:spcBef>
                <a:spcPts val="800"/>
              </a:spcBef>
              <a:defRPr/>
            </a:pPr>
            <a:r>
              <a:rPr lang="en-US" sz="2800" dirty="0">
                <a:latin typeface="Arial" panose="020B0604020202020204" pitchFamily="34" charset="0"/>
              </a:rPr>
              <a:t>Heather Medina, Migrant Student Information Exchange (MSIX) Lead, WestEd</a:t>
            </a:r>
          </a:p>
          <a:p>
            <a:pPr>
              <a:lnSpc>
                <a:spcPct val="110000"/>
              </a:lnSpc>
              <a:spcBef>
                <a:spcPts val="800"/>
              </a:spcBef>
              <a:defRPr/>
            </a:pPr>
            <a:r>
              <a:rPr lang="en-US" sz="2800" dirty="0">
                <a:latin typeface="Arial" panose="020B0604020202020204" pitchFamily="34" charset="0"/>
              </a:rPr>
              <a:t>Meena Kaur, Data Analyst - Migrant Education Special Projects, WestEd</a:t>
            </a:r>
          </a:p>
          <a:p>
            <a:pPr marL="0" indent="0">
              <a:lnSpc>
                <a:spcPct val="110000"/>
              </a:lnSpc>
              <a:spcBef>
                <a:spcPts val="600"/>
              </a:spcBef>
              <a:buFont typeface="Arial" panose="020B0604020202020204" pitchFamily="34" charset="0"/>
              <a:buNone/>
            </a:pPr>
            <a:endParaRPr lang="en-US" sz="3000" dirty="0">
              <a:latin typeface="Arial" panose="020B0604020202020204" pitchFamily="34" charset="0"/>
            </a:endParaRPr>
          </a:p>
        </p:txBody>
      </p:sp>
    </p:spTree>
    <p:extLst>
      <p:ext uri="{BB962C8B-B14F-4D97-AF65-F5344CB8AC3E}">
        <p14:creationId xmlns:p14="http://schemas.microsoft.com/office/powerpoint/2010/main" val="263340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17632" y="-5975"/>
            <a:ext cx="9824417"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#4: Youth turns 22 years old during the Performance Period</a:t>
            </a:r>
          </a:p>
        </p:txBody>
      </p:sp>
      <p:pic>
        <p:nvPicPr>
          <p:cNvPr id="4" name="Picture 3" descr="This image is similar to Scenario #2 and #3, except that the example child turned 22 years old about halfway into the performance period. As a result, the dotted line that was at Aug. 31, 2020 was moved to a triangle representing the child's 22nd birthdate. The shifting of the ending limit makes the &quot;window of time&quot; narrower. The shaded area representing the window is therefore narrower than in Scenario #2. In this example, the window starts at Sept.1, 2019 and ends at the youth's 22nd birth date.">
            <a:extLst>
              <a:ext uri="{FF2B5EF4-FFF2-40B4-BE49-F238E27FC236}">
                <a16:creationId xmlns:a16="http://schemas.microsoft.com/office/drawing/2014/main" id="{1BB821A2-A5E3-4954-8E3D-61D65E327F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616567"/>
            <a:ext cx="11161727" cy="4350536"/>
          </a:xfrm>
          <a:prstGeom prst="rect">
            <a:avLst/>
          </a:prstGeom>
        </p:spPr>
      </p:pic>
    </p:spTree>
    <p:extLst>
      <p:ext uri="{BB962C8B-B14F-4D97-AF65-F5344CB8AC3E}">
        <p14:creationId xmlns:p14="http://schemas.microsoft.com/office/powerpoint/2010/main" val="138219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312606"/>
          </a:xfrm>
        </p:spPr>
        <p:txBody>
          <a:bodyPr>
            <a:normAutofit/>
          </a:bodyPr>
          <a:lstStyle/>
          <a:p>
            <a:r>
              <a:rPr lang="en-US" sz="3600" dirty="0">
                <a:latin typeface="Arial" panose="020B0604020202020204" pitchFamily="34" charset="0"/>
              </a:rPr>
              <a:t>Clarification: Equivalent Terms</a:t>
            </a:r>
          </a:p>
        </p:txBody>
      </p:sp>
      <p:sp>
        <p:nvSpPr>
          <p:cNvPr id="2" name="Content Placeholder 1"/>
          <p:cNvSpPr>
            <a:spLocks noGrp="1"/>
          </p:cNvSpPr>
          <p:nvPr>
            <p:ph idx="1"/>
          </p:nvPr>
        </p:nvSpPr>
        <p:spPr>
          <a:xfrm>
            <a:off x="730045" y="1399821"/>
            <a:ext cx="10404987" cy="4728133"/>
          </a:xfrm>
        </p:spPr>
        <p:txBody>
          <a:bodyPr>
            <a:normAutofit lnSpcReduction="10000"/>
          </a:bodyPr>
          <a:lstStyle/>
          <a:p>
            <a:pPr marL="0" lvl="0" indent="0" algn="ctr" eaLnBrk="1" fontAlgn="auto" hangingPunct="1">
              <a:spcBef>
                <a:spcPts val="600"/>
              </a:spcBef>
              <a:spcAft>
                <a:spcPts val="600"/>
              </a:spcAft>
              <a:buNone/>
              <a:defRPr/>
            </a:pPr>
            <a:r>
              <a:rPr lang="en-US" sz="2800" dirty="0">
                <a:latin typeface="Arial" panose="020B0604020202020204" pitchFamily="34" charset="0"/>
                <a:cs typeface="+mn-cs"/>
              </a:rPr>
              <a:t>End of Eligibility (EOE) = Eligibility Expiration Date (EED) = Termination Date</a:t>
            </a:r>
          </a:p>
          <a:p>
            <a:pPr marL="0" lvl="0" indent="0" eaLnBrk="1" fontAlgn="auto" hangingPunct="1">
              <a:spcBef>
                <a:spcPts val="600"/>
              </a:spcBef>
              <a:spcAft>
                <a:spcPts val="600"/>
              </a:spcAft>
              <a:buNone/>
              <a:defRPr/>
            </a:pPr>
            <a:r>
              <a:rPr lang="en-US" sz="2800" dirty="0">
                <a:latin typeface="Arial" panose="020B0604020202020204" pitchFamily="34" charset="0"/>
                <a:cs typeface="+mn-cs"/>
              </a:rPr>
              <a:t>Examples include:</a:t>
            </a:r>
          </a:p>
          <a:p>
            <a:pPr lvl="1">
              <a:spcBef>
                <a:spcPts val="600"/>
              </a:spcBef>
              <a:spcAft>
                <a:spcPts val="600"/>
              </a:spcAft>
              <a:defRPr/>
            </a:pPr>
            <a:r>
              <a:rPr lang="en-US" dirty="0">
                <a:latin typeface="Arial" panose="020B0604020202020204" pitchFamily="34" charset="0"/>
                <a:cs typeface="+mn-cs"/>
              </a:rPr>
              <a:t>Child’s </a:t>
            </a:r>
            <a:r>
              <a:rPr lang="en-US" dirty="0">
                <a:latin typeface="Arial" panose="020B0604020202020204" pitchFamily="34" charset="0"/>
              </a:rPr>
              <a:t>Qualifying Arrival Date (QAD) </a:t>
            </a:r>
            <a:r>
              <a:rPr lang="en-US" dirty="0">
                <a:latin typeface="Arial" panose="020B0604020202020204" pitchFamily="34" charset="0"/>
                <a:cs typeface="+mn-cs"/>
              </a:rPr>
              <a:t>expires (i.e., EOE is normally 36 months after a child’s QAD)</a:t>
            </a:r>
          </a:p>
          <a:p>
            <a:pPr lvl="1">
              <a:spcBef>
                <a:spcPts val="600"/>
              </a:spcBef>
              <a:spcAft>
                <a:spcPts val="600"/>
              </a:spcAft>
              <a:defRPr/>
            </a:pPr>
            <a:r>
              <a:rPr lang="en-US" dirty="0">
                <a:latin typeface="Arial" panose="020B0604020202020204" pitchFamily="34" charset="0"/>
                <a:cs typeface="+mn-cs"/>
              </a:rPr>
              <a:t>Youth graduates or completes a high school equivalency diploma</a:t>
            </a:r>
          </a:p>
          <a:p>
            <a:pPr lvl="1">
              <a:spcBef>
                <a:spcPts val="600"/>
              </a:spcBef>
              <a:spcAft>
                <a:spcPts val="600"/>
              </a:spcAft>
              <a:defRPr/>
            </a:pPr>
            <a:r>
              <a:rPr lang="en-US" dirty="0">
                <a:latin typeface="Arial" panose="020B0604020202020204" pitchFamily="34" charset="0"/>
                <a:cs typeface="+mn-cs"/>
              </a:rPr>
              <a:t>Youth turns 22 years old</a:t>
            </a:r>
          </a:p>
          <a:p>
            <a:pPr lvl="1">
              <a:spcBef>
                <a:spcPts val="600"/>
              </a:spcBef>
              <a:spcAft>
                <a:spcPts val="600"/>
              </a:spcAft>
              <a:defRPr/>
            </a:pPr>
            <a:r>
              <a:rPr lang="en-US" dirty="0">
                <a:latin typeface="Arial" panose="020B0604020202020204" pitchFamily="34" charset="0"/>
                <a:cs typeface="+mn-cs"/>
              </a:rPr>
              <a:t>Parent/OSY decline participation in the MEP</a:t>
            </a:r>
          </a:p>
          <a:p>
            <a:pPr lvl="1">
              <a:spcBef>
                <a:spcPts val="600"/>
              </a:spcBef>
              <a:spcAft>
                <a:spcPts val="600"/>
              </a:spcAft>
              <a:defRPr/>
            </a:pPr>
            <a:r>
              <a:rPr lang="en-US" dirty="0">
                <a:latin typeface="Arial" panose="020B0604020202020204" pitchFamily="34" charset="0"/>
                <a:cs typeface="+mn-cs"/>
              </a:rPr>
              <a:t>Child/youth passes away</a:t>
            </a:r>
          </a:p>
        </p:txBody>
      </p:sp>
    </p:spTree>
    <p:extLst>
      <p:ext uri="{BB962C8B-B14F-4D97-AF65-F5344CB8AC3E}">
        <p14:creationId xmlns:p14="http://schemas.microsoft.com/office/powerpoint/2010/main" val="25475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192000" cy="1312606"/>
          </a:xfrm>
        </p:spPr>
        <p:txBody>
          <a:bodyPr>
            <a:normAutofit/>
          </a:bodyPr>
          <a:lstStyle/>
          <a:p>
            <a:r>
              <a:rPr lang="en-US" sz="3600" dirty="0">
                <a:latin typeface="Arial" panose="020B0604020202020204" pitchFamily="34" charset="0"/>
                <a:cs typeface="Arial" pitchFamily="34" charset="0"/>
              </a:rPr>
              <a:t>Key Takeaways</a:t>
            </a:r>
          </a:p>
        </p:txBody>
      </p:sp>
      <p:sp>
        <p:nvSpPr>
          <p:cNvPr id="2" name="Content Placeholder 1"/>
          <p:cNvSpPr>
            <a:spLocks noGrp="1"/>
          </p:cNvSpPr>
          <p:nvPr>
            <p:ph idx="4294967295"/>
          </p:nvPr>
        </p:nvSpPr>
        <p:spPr>
          <a:xfrm>
            <a:off x="737419" y="1407732"/>
            <a:ext cx="10375491" cy="4637088"/>
          </a:xfrm>
        </p:spPr>
        <p:txBody>
          <a:bodyPr/>
          <a:lstStyle/>
          <a:p>
            <a:pPr marL="0" lvl="0" indent="0" eaLnBrk="1" fontAlgn="auto" hangingPunct="1">
              <a:lnSpc>
                <a:spcPct val="100000"/>
              </a:lnSpc>
              <a:spcBef>
                <a:spcPts val="600"/>
              </a:spcBef>
              <a:spcAft>
                <a:spcPts val="600"/>
              </a:spcAft>
              <a:buNone/>
              <a:defRPr/>
            </a:pPr>
            <a:r>
              <a:rPr lang="en-US" sz="2800" dirty="0">
                <a:latin typeface="Arial" panose="020B0604020202020204" pitchFamily="34" charset="0"/>
                <a:cs typeface="+mn-cs"/>
              </a:rPr>
              <a:t>The date that proves presence (i.e., Residency Verification Date) </a:t>
            </a:r>
            <a:r>
              <a:rPr lang="en-US" sz="2800" b="1" dirty="0">
                <a:latin typeface="Arial" panose="020B0604020202020204" pitchFamily="34" charset="0"/>
                <a:cs typeface="+mn-cs"/>
              </a:rPr>
              <a:t>must be while the child is still eligible</a:t>
            </a:r>
            <a:r>
              <a:rPr lang="en-US" sz="2800" dirty="0">
                <a:latin typeface="Arial" panose="020B0604020202020204" pitchFamily="34" charset="0"/>
                <a:cs typeface="+mn-cs"/>
              </a:rPr>
              <a:t>, which means:</a:t>
            </a:r>
          </a:p>
          <a:p>
            <a:pPr lvl="1">
              <a:lnSpc>
                <a:spcPct val="100000"/>
              </a:lnSpc>
              <a:spcBef>
                <a:spcPts val="600"/>
              </a:spcBef>
              <a:spcAft>
                <a:spcPts val="600"/>
              </a:spcAft>
              <a:defRPr/>
            </a:pPr>
            <a:r>
              <a:rPr lang="en-US" dirty="0">
                <a:latin typeface="Arial" panose="020B0604020202020204" pitchFamily="34" charset="0"/>
                <a:cs typeface="+mn-cs"/>
              </a:rPr>
              <a:t>After they turn 3 years old, and</a:t>
            </a:r>
          </a:p>
          <a:p>
            <a:pPr lvl="1">
              <a:lnSpc>
                <a:spcPct val="100000"/>
              </a:lnSpc>
              <a:spcBef>
                <a:spcPts val="600"/>
              </a:spcBef>
              <a:spcAft>
                <a:spcPts val="600"/>
              </a:spcAft>
              <a:defRPr/>
            </a:pPr>
            <a:r>
              <a:rPr lang="en-US" dirty="0">
                <a:latin typeface="Arial" panose="020B0604020202020204" pitchFamily="34" charset="0"/>
                <a:cs typeface="+mn-cs"/>
              </a:rPr>
              <a:t>Before their “End of Eligibility” date (i.e., before their QAD expires, before graduating, before a youth turns 22 years old, or before the child/youth passes away).</a:t>
            </a:r>
          </a:p>
          <a:p>
            <a:pPr marL="0" indent="0">
              <a:lnSpc>
                <a:spcPct val="100000"/>
              </a:lnSpc>
              <a:buFont typeface="Arial" panose="020B0604020202020204" pitchFamily="34" charset="0"/>
              <a:buNone/>
            </a:pPr>
            <a:r>
              <a:rPr lang="en-US" sz="2800" b="1" dirty="0">
                <a:latin typeface="Arial" panose="020B0604020202020204" pitchFamily="34" charset="0"/>
                <a:cs typeface="+mn-cs"/>
              </a:rPr>
              <a:t>Rule of thumb: </a:t>
            </a:r>
            <a:r>
              <a:rPr lang="en-US" sz="2800" dirty="0">
                <a:latin typeface="Arial" panose="020B0604020202020204" pitchFamily="34" charset="0"/>
                <a:cs typeface="+mn-cs"/>
              </a:rPr>
              <a:t>Add dates to verify residency during the window of time when a child is eligible for MEP-funded services.</a:t>
            </a:r>
          </a:p>
          <a:p>
            <a:pPr marL="0" indent="0">
              <a:buNone/>
            </a:pPr>
            <a:endParaRPr lang="en-US" dirty="0"/>
          </a:p>
        </p:txBody>
      </p:sp>
    </p:spTree>
    <p:extLst>
      <p:ext uri="{BB962C8B-B14F-4D97-AF65-F5344CB8AC3E}">
        <p14:creationId xmlns:p14="http://schemas.microsoft.com/office/powerpoint/2010/main" val="1179873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9730" b="10198"/>
          <a:stretch/>
        </p:blipFill>
        <p:spPr bwMode="auto">
          <a:xfrm>
            <a:off x="855179" y="5455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23875" y="5317237"/>
            <a:ext cx="9985099" cy="744836"/>
          </a:xfrm>
        </p:spPr>
        <p:txBody>
          <a:bodyPr vert="horz" lIns="91440" tIns="45720" rIns="91440" bIns="45720" rtlCol="0" anchor="ctr">
            <a:normAutofit/>
          </a:bodyPr>
          <a:lstStyle/>
          <a:p>
            <a:r>
              <a:rPr lang="en-US" sz="3600" dirty="0">
                <a:solidFill>
                  <a:schemeClr val="tx1">
                    <a:lumMod val="85000"/>
                    <a:lumOff val="15000"/>
                  </a:schemeClr>
                </a:solidFill>
              </a:rPr>
              <a:t>Questions? (2)</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609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8484" y="1"/>
            <a:ext cx="12191999" cy="1225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Check for Understanding (2)</a:t>
            </a:r>
          </a:p>
        </p:txBody>
      </p:sp>
      <p:sp>
        <p:nvSpPr>
          <p:cNvPr id="22" name="Content Placeholder 2">
            <a:extLst>
              <a:ext uri="{FF2B5EF4-FFF2-40B4-BE49-F238E27FC236}">
                <a16:creationId xmlns:a16="http://schemas.microsoft.com/office/drawing/2014/main" id="{FE490D7E-4267-4EAF-B71A-74F8C49D04DF}"/>
              </a:ext>
            </a:extLst>
          </p:cNvPr>
          <p:cNvSpPr txBox="1">
            <a:spLocks/>
          </p:cNvSpPr>
          <p:nvPr/>
        </p:nvSpPr>
        <p:spPr>
          <a:xfrm>
            <a:off x="1244532" y="1115141"/>
            <a:ext cx="8623074" cy="122568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dirty="0">
                <a:solidFill>
                  <a:schemeClr val="bg1"/>
                </a:solidFill>
                <a:latin typeface="Arial" panose="020B0604020202020204" pitchFamily="34" charset="0"/>
              </a:rPr>
              <a:t>Which date(s) will make this example child part of the Category 1 Count for 2020-2021? </a:t>
            </a:r>
          </a:p>
        </p:txBody>
      </p:sp>
      <p:pic>
        <p:nvPicPr>
          <p:cNvPr id="4" name="Picture 3" descr="This image depicts a quiz scenario, similar to others presented in prior slides. This is used to answer the polling questions. ">
            <a:extLst>
              <a:ext uri="{FF2B5EF4-FFF2-40B4-BE49-F238E27FC236}">
                <a16:creationId xmlns:a16="http://schemas.microsoft.com/office/drawing/2014/main" id="{432268A8-DD75-4F5F-85B4-A736DAFFE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 y="2511422"/>
            <a:ext cx="10159099" cy="3458148"/>
          </a:xfrm>
          <a:prstGeom prst="rect">
            <a:avLst/>
          </a:prstGeom>
        </p:spPr>
      </p:pic>
    </p:spTree>
    <p:extLst>
      <p:ext uri="{BB962C8B-B14F-4D97-AF65-F5344CB8AC3E}">
        <p14:creationId xmlns:p14="http://schemas.microsoft.com/office/powerpoint/2010/main" val="1672218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8484" y="1"/>
            <a:ext cx="12191999" cy="1225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Check for Understanding (3)</a:t>
            </a:r>
          </a:p>
        </p:txBody>
      </p:sp>
      <p:sp>
        <p:nvSpPr>
          <p:cNvPr id="22" name="Content Placeholder 2">
            <a:extLst>
              <a:ext uri="{FF2B5EF4-FFF2-40B4-BE49-F238E27FC236}">
                <a16:creationId xmlns:a16="http://schemas.microsoft.com/office/drawing/2014/main" id="{FE490D7E-4267-4EAF-B71A-74F8C49D04DF}"/>
              </a:ext>
            </a:extLst>
          </p:cNvPr>
          <p:cNvSpPr txBox="1">
            <a:spLocks/>
          </p:cNvSpPr>
          <p:nvPr/>
        </p:nvSpPr>
        <p:spPr>
          <a:xfrm>
            <a:off x="1101202" y="1107758"/>
            <a:ext cx="8909733" cy="122568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dirty="0">
                <a:solidFill>
                  <a:schemeClr val="bg1"/>
                </a:solidFill>
                <a:latin typeface="Arial" panose="020B0604020202020204" pitchFamily="34" charset="0"/>
              </a:rPr>
              <a:t>Which date(s) will make this example child (who turned 3 yrs. old) part of the Category 1 Count for 2020-2021?</a:t>
            </a:r>
          </a:p>
        </p:txBody>
      </p:sp>
      <p:pic>
        <p:nvPicPr>
          <p:cNvPr id="4" name="Picture 3" descr="This image depicts a second quiz scenario, similar to others presented in prior slides. This is used to answer the polling questions. ">
            <a:extLst>
              <a:ext uri="{FF2B5EF4-FFF2-40B4-BE49-F238E27FC236}">
                <a16:creationId xmlns:a16="http://schemas.microsoft.com/office/drawing/2014/main" id="{C621759F-60BF-4255-BC05-0A686D540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 y="2514478"/>
            <a:ext cx="9640483" cy="3460687"/>
          </a:xfrm>
          <a:prstGeom prst="rect">
            <a:avLst/>
          </a:prstGeom>
        </p:spPr>
      </p:pic>
    </p:spTree>
    <p:extLst>
      <p:ext uri="{BB962C8B-B14F-4D97-AF65-F5344CB8AC3E}">
        <p14:creationId xmlns:p14="http://schemas.microsoft.com/office/powerpoint/2010/main" val="908248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3200" kern="1200" dirty="0">
                <a:solidFill>
                  <a:srgbClr val="FFFFFF"/>
                </a:solidFill>
                <a:latin typeface="+mj-lt"/>
                <a:ea typeface="+mj-ea"/>
                <a:cs typeface="+mj-cs"/>
              </a:rPr>
              <a:t>Category 2 Count Rules</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in MSIN &amp; MSIX</a:t>
            </a:r>
          </a:p>
        </p:txBody>
      </p:sp>
      <p:pic>
        <p:nvPicPr>
          <p:cNvPr id="5" name="Content Placeholder 4">
            <a:extLst>
              <a:ext uri="{FF2B5EF4-FFF2-40B4-BE49-F238E27FC236}">
                <a16:creationId xmlns:a16="http://schemas.microsoft.com/office/drawing/2014/main" id="{41C0F9EA-9BE8-41B9-9817-C2DECDB27B7C}"/>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502428" y="1333251"/>
            <a:ext cx="7225748" cy="4191498"/>
          </a:xfrm>
          <a:prstGeom prst="rect">
            <a:avLst/>
          </a:prstGeom>
        </p:spPr>
      </p:pic>
    </p:spTree>
    <p:extLst>
      <p:ext uri="{BB962C8B-B14F-4D97-AF65-F5344CB8AC3E}">
        <p14:creationId xmlns:p14="http://schemas.microsoft.com/office/powerpoint/2010/main" val="3911004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97CAAE-6439-488E-AF56-B74A6DFF67FE}"/>
              </a:ext>
              <a:ext uri="{C183D7F6-B498-43B3-948B-1728B52AA6E4}">
                <adec:decorative xmlns:adec="http://schemas.microsoft.com/office/drawing/2017/decorative" val="0"/>
              </a:ext>
            </a:extLst>
          </p:cNvPr>
          <p:cNvSpPr txBox="1">
            <a:spLocks noGrp="1"/>
          </p:cNvSpPr>
          <p:nvPr>
            <p:ph type="title" idx="4294967295"/>
          </p:nvPr>
        </p:nvSpPr>
        <p:spPr>
          <a:xfrm>
            <a:off x="0" y="-5974"/>
            <a:ext cx="12192000" cy="1319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mj-lt"/>
                <a:ea typeface="+mj-ea"/>
                <a:cs typeface="+mj-cs"/>
              </a:rPr>
              <a:t>What are MEP child </a:t>
            </a:r>
            <a:r>
              <a:rPr lang="en-US" sz="3600" dirty="0">
                <a:solidFill>
                  <a:srgbClr val="002060"/>
                </a:solidFill>
              </a:rPr>
              <a:t>c</a:t>
            </a:r>
            <a:r>
              <a:rPr kumimoji="0" lang="en-US" sz="3600" b="0" i="0" u="none" strike="noStrike" kern="1200" cap="none" spc="0" normalizeH="0" baseline="0" noProof="0" dirty="0" err="1">
                <a:ln>
                  <a:noFill/>
                </a:ln>
                <a:solidFill>
                  <a:srgbClr val="002060"/>
                </a:solidFill>
                <a:effectLst/>
                <a:uLnTx/>
                <a:uFillTx/>
                <a:latin typeface="+mj-lt"/>
                <a:ea typeface="+mj-ea"/>
                <a:cs typeface="+mj-cs"/>
              </a:rPr>
              <a:t>ounts</a:t>
            </a:r>
            <a:r>
              <a:rPr kumimoji="0" lang="en-US" sz="3600" b="0" i="0" u="none" strike="noStrike" kern="1200" cap="none" spc="0" normalizeH="0" baseline="0" noProof="0" dirty="0">
                <a:ln>
                  <a:noFill/>
                </a:ln>
                <a:solidFill>
                  <a:srgbClr val="002060"/>
                </a:solidFill>
                <a:effectLst/>
                <a:uLnTx/>
                <a:uFillTx/>
                <a:latin typeface="+mj-lt"/>
                <a:ea typeface="+mj-ea"/>
                <a:cs typeface="+mj-cs"/>
              </a:rPr>
              <a:t>? (3)</a:t>
            </a:r>
          </a:p>
        </p:txBody>
      </p:sp>
      <p:sp>
        <p:nvSpPr>
          <p:cNvPr id="9" name="Content Placeholder 2">
            <a:extLst>
              <a:ext uri="{FF2B5EF4-FFF2-40B4-BE49-F238E27FC236}">
                <a16:creationId xmlns:a16="http://schemas.microsoft.com/office/drawing/2014/main" id="{9138FAFA-DEB1-4638-BED1-D433F8CAC103}"/>
              </a:ext>
              <a:ext uri="{C183D7F6-B498-43B3-948B-1728B52AA6E4}">
                <adec:decorative xmlns:adec="http://schemas.microsoft.com/office/drawing/2017/decorative" val="0"/>
              </a:ext>
            </a:extLst>
          </p:cNvPr>
          <p:cNvSpPr txBox="1">
            <a:spLocks/>
          </p:cNvSpPr>
          <p:nvPr/>
        </p:nvSpPr>
        <p:spPr>
          <a:xfrm>
            <a:off x="1402741" y="1313412"/>
            <a:ext cx="9724918" cy="505836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200"/>
              </a:spcBef>
              <a:spcAft>
                <a:spcPts val="1200"/>
              </a:spcAft>
              <a:buNone/>
              <a:defRPr/>
            </a:pPr>
            <a:r>
              <a:rPr lang="en-US" sz="2400" b="1" dirty="0">
                <a:solidFill>
                  <a:srgbClr val="002060"/>
                </a:solidFill>
                <a:latin typeface="Arial" panose="020B0604020202020204" pitchFamily="34" charset="0"/>
              </a:rPr>
              <a:t>Category 1: </a:t>
            </a:r>
            <a:r>
              <a:rPr lang="en-US" sz="2400" dirty="0">
                <a:solidFill>
                  <a:srgbClr val="002060"/>
                </a:solidFill>
                <a:latin typeface="Arial" panose="020B0604020202020204" pitchFamily="34" charset="0"/>
              </a:rPr>
              <a:t>The unduplicated statewide total of children or youth who...</a:t>
            </a:r>
          </a:p>
          <a:p>
            <a:pPr marL="914400" lvl="2" indent="-514350" defTabSz="914400">
              <a:spcBef>
                <a:spcPts val="600"/>
              </a:spcBef>
              <a:spcAft>
                <a:spcPts val="600"/>
              </a:spcAft>
              <a:buFont typeface="+mj-lt"/>
              <a:buAutoNum type="arabicPeriod"/>
              <a:defRPr/>
            </a:pPr>
            <a:r>
              <a:rPr lang="en-US" dirty="0">
                <a:solidFill>
                  <a:srgbClr val="002060"/>
                </a:solidFill>
                <a:latin typeface="Arial" panose="020B0604020202020204" pitchFamily="34" charset="0"/>
              </a:rPr>
              <a:t>were eligible for the MEP (based on verified Certificates of Eligibility) during the Performance Period (e.g., 9/1/2020 – 8/31/2021), </a:t>
            </a:r>
            <a:r>
              <a:rPr lang="en-US" b="1" dirty="0">
                <a:solidFill>
                  <a:srgbClr val="002060"/>
                </a:solidFill>
                <a:latin typeface="Arial" panose="020B0604020202020204" pitchFamily="34" charset="0"/>
              </a:rPr>
              <a:t>AND</a:t>
            </a:r>
          </a:p>
          <a:p>
            <a:pPr marL="914400" lvl="2" indent="-514350" defTabSz="914400">
              <a:spcBef>
                <a:spcPts val="600"/>
              </a:spcBef>
              <a:spcAft>
                <a:spcPts val="600"/>
              </a:spcAft>
              <a:buFont typeface="+mj-lt"/>
              <a:buAutoNum type="arabicPeriod"/>
              <a:defRPr/>
            </a:pPr>
            <a:r>
              <a:rPr lang="en-US" dirty="0">
                <a:solidFill>
                  <a:srgbClr val="002060"/>
                </a:solidFill>
                <a:latin typeface="Arial" panose="020B0604020202020204" pitchFamily="34" charset="0"/>
              </a:rPr>
              <a:t>resided in the State one or more days during the Performance Period, </a:t>
            </a:r>
            <a:r>
              <a:rPr lang="en-US" b="1" dirty="0">
                <a:solidFill>
                  <a:srgbClr val="002060"/>
                </a:solidFill>
                <a:latin typeface="Arial" panose="020B0604020202020204" pitchFamily="34" charset="0"/>
              </a:rPr>
              <a:t>AND</a:t>
            </a:r>
          </a:p>
          <a:p>
            <a:pPr marL="914400" lvl="2" indent="-514350" defTabSz="914400">
              <a:spcBef>
                <a:spcPts val="600"/>
              </a:spcBef>
              <a:spcAft>
                <a:spcPts val="600"/>
              </a:spcAft>
              <a:buFont typeface="+mj-lt"/>
              <a:buAutoNum type="arabicPeriod"/>
              <a:defRPr/>
            </a:pPr>
            <a:r>
              <a:rPr lang="en-US" dirty="0">
                <a:solidFill>
                  <a:srgbClr val="002060"/>
                </a:solidFill>
                <a:latin typeface="Arial" panose="020B0604020202020204" pitchFamily="34" charset="0"/>
              </a:rPr>
              <a:t>were ages 3 through 21 during the Performance Period.</a:t>
            </a:r>
          </a:p>
          <a:p>
            <a:pPr marL="0" lvl="1" indent="0" defTabSz="914400">
              <a:spcBef>
                <a:spcPts val="1200"/>
              </a:spcBef>
              <a:spcAft>
                <a:spcPts val="1200"/>
              </a:spcAft>
              <a:buNone/>
              <a:defRPr/>
            </a:pPr>
            <a:r>
              <a:rPr lang="en-US" sz="2400" b="1" dirty="0">
                <a:solidFill>
                  <a:srgbClr val="002060"/>
                </a:solidFill>
                <a:latin typeface="Arial" panose="020B0604020202020204" pitchFamily="34" charset="0"/>
              </a:rPr>
              <a:t>Category 2: </a:t>
            </a:r>
            <a:r>
              <a:rPr lang="en-US" sz="2400" dirty="0">
                <a:solidFill>
                  <a:srgbClr val="002060"/>
                </a:solidFill>
                <a:latin typeface="Arial" panose="020B0604020202020204" pitchFamily="34" charset="0"/>
              </a:rPr>
              <a:t>Subset of Category 1 </a:t>
            </a:r>
            <a:r>
              <a:rPr lang="en-US" sz="2400" b="1" dirty="0">
                <a:solidFill>
                  <a:srgbClr val="002060"/>
                </a:solidFill>
                <a:latin typeface="Arial" panose="020B0604020202020204" pitchFamily="34" charset="0"/>
              </a:rPr>
              <a:t>AND</a:t>
            </a:r>
            <a:r>
              <a:rPr lang="en-US" sz="2400" dirty="0">
                <a:solidFill>
                  <a:srgbClr val="002060"/>
                </a:solidFill>
                <a:latin typeface="Arial" panose="020B0604020202020204" pitchFamily="34" charset="0"/>
              </a:rPr>
              <a:t> the children or youth were served one or more days in a MEP-funded summer or intersession program(s) during the Performance Period.</a:t>
            </a:r>
          </a:p>
        </p:txBody>
      </p:sp>
      <p:pic>
        <p:nvPicPr>
          <p:cNvPr id="5" name="Picture 4">
            <a:extLst>
              <a:ext uri="{FF2B5EF4-FFF2-40B4-BE49-F238E27FC236}">
                <a16:creationId xmlns:a16="http://schemas.microsoft.com/office/drawing/2014/main" id="{DEF69DE4-561C-4E8D-B9A3-267A42D3B0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0024" y="2376630"/>
            <a:ext cx="792716" cy="2439128"/>
          </a:xfrm>
          <a:prstGeom prst="rect">
            <a:avLst/>
          </a:prstGeom>
        </p:spPr>
      </p:pic>
      <p:pic>
        <p:nvPicPr>
          <p:cNvPr id="6" name="Picture 5">
            <a:extLst>
              <a:ext uri="{FF2B5EF4-FFF2-40B4-BE49-F238E27FC236}">
                <a16:creationId xmlns:a16="http://schemas.microsoft.com/office/drawing/2014/main" id="{4CFFAE36-741B-4A28-B036-524AE63C997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610023" y="5213966"/>
            <a:ext cx="659222" cy="660281"/>
          </a:xfrm>
          <a:prstGeom prst="rect">
            <a:avLst/>
          </a:prstGeom>
        </p:spPr>
      </p:pic>
    </p:spTree>
    <p:extLst>
      <p:ext uri="{BB962C8B-B14F-4D97-AF65-F5344CB8AC3E}">
        <p14:creationId xmlns:p14="http://schemas.microsoft.com/office/powerpoint/2010/main" val="170090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AB5BC-18DD-4B44-926E-FF106563477C}"/>
              </a:ext>
            </a:extLst>
          </p:cNvPr>
          <p:cNvSpPr txBox="1">
            <a:spLocks noGrp="1"/>
          </p:cNvSpPr>
          <p:nvPr>
            <p:ph type="title" idx="4294967295"/>
          </p:nvPr>
        </p:nvSpPr>
        <p:spPr>
          <a:xfrm>
            <a:off x="733031" y="-5975"/>
            <a:ext cx="9748561" cy="1612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Scenario #5: Child age 3 or older, eligible entire PP, and served in Summer</a:t>
            </a:r>
          </a:p>
        </p:txBody>
      </p:sp>
      <p:pic>
        <p:nvPicPr>
          <p:cNvPr id="4" name="Picture 3" descr="This image is similar to the scenarios in prior slides (e.g., horizonal bars to represent the child's eligibility period, the performance period, and the regular school year). This scenario adds one more short bar just after the regular school year to represent the summer. The dotted lines representing the &quot;window of time&quot; are now at the beginning of the summer and at the end of the summer.">
            <a:extLst>
              <a:ext uri="{FF2B5EF4-FFF2-40B4-BE49-F238E27FC236}">
                <a16:creationId xmlns:a16="http://schemas.microsoft.com/office/drawing/2014/main" id="{320CADE1-1D0D-4EBE-8701-E14A83D4A8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24" y="1648037"/>
            <a:ext cx="11532358" cy="4351593"/>
          </a:xfrm>
          <a:prstGeom prst="rect">
            <a:avLst/>
          </a:prstGeom>
        </p:spPr>
      </p:pic>
    </p:spTree>
    <p:extLst>
      <p:ext uri="{BB962C8B-B14F-4D97-AF65-F5344CB8AC3E}">
        <p14:creationId xmlns:p14="http://schemas.microsoft.com/office/powerpoint/2010/main" val="2317694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3100" kern="1200" dirty="0">
                <a:solidFill>
                  <a:srgbClr val="FFFFFF"/>
                </a:solidFill>
                <a:latin typeface="+mj-lt"/>
                <a:ea typeface="+mj-ea"/>
                <a:cs typeface="+mj-cs"/>
              </a:rPr>
              <a:t>Demonstration: MSIN Child Counts</a:t>
            </a:r>
          </a:p>
        </p:txBody>
      </p:sp>
      <p:pic>
        <p:nvPicPr>
          <p:cNvPr id="6" name="Picture 5" descr="Graphical user interface&#10;&#10;Description automatically generated">
            <a:extLst>
              <a:ext uri="{FF2B5EF4-FFF2-40B4-BE49-F238E27FC236}">
                <a16:creationId xmlns:a16="http://schemas.microsoft.com/office/drawing/2014/main" id="{6BA7E0B9-D9EF-47A4-9F86-D75BC29A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423" y="1098833"/>
            <a:ext cx="7308374" cy="4659904"/>
          </a:xfrm>
          <a:prstGeom prst="rect">
            <a:avLst/>
          </a:prstGeom>
          <a:ln w="6350">
            <a:solidFill>
              <a:schemeClr val="tx1"/>
            </a:solidFill>
          </a:ln>
        </p:spPr>
      </p:pic>
    </p:spTree>
    <p:extLst>
      <p:ext uri="{BB962C8B-B14F-4D97-AF65-F5344CB8AC3E}">
        <p14:creationId xmlns:p14="http://schemas.microsoft.com/office/powerpoint/2010/main" val="14416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5515"/>
            <a:ext cx="12192000" cy="1208015"/>
          </a:xfrm>
        </p:spPr>
        <p:txBody>
          <a:bodyPr>
            <a:normAutofit/>
          </a:bodyPr>
          <a:lstStyle/>
          <a:p>
            <a:r>
              <a:rPr lang="en-US" sz="3600" dirty="0"/>
              <a:t>Welcome and Introductions (2)</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733648" y="1223530"/>
            <a:ext cx="10738882" cy="47973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3000" dirty="0">
                <a:latin typeface="Arial" panose="020B0604020202020204" pitchFamily="34" charset="0"/>
              </a:rPr>
              <a:t>Target Audience</a:t>
            </a:r>
          </a:p>
          <a:p>
            <a:pPr>
              <a:lnSpc>
                <a:spcPct val="110000"/>
              </a:lnSpc>
              <a:spcBef>
                <a:spcPts val="800"/>
              </a:spcBef>
              <a:defRPr/>
            </a:pPr>
            <a:r>
              <a:rPr lang="en-US" sz="3000" dirty="0">
                <a:latin typeface="Arial" panose="020B0604020202020204" pitchFamily="34" charset="0"/>
              </a:rPr>
              <a:t>Migrant Education Program (MEP) Directors and Managers</a:t>
            </a:r>
          </a:p>
          <a:p>
            <a:pPr>
              <a:lnSpc>
                <a:spcPct val="110000"/>
              </a:lnSpc>
              <a:spcBef>
                <a:spcPts val="800"/>
              </a:spcBef>
              <a:defRPr/>
            </a:pPr>
            <a:r>
              <a:rPr lang="en-US" sz="3000" dirty="0">
                <a:latin typeface="Arial" panose="020B0604020202020204" pitchFamily="34" charset="0"/>
              </a:rPr>
              <a:t>MSIN Power Users and Data Specialists</a:t>
            </a:r>
          </a:p>
          <a:p>
            <a:pPr>
              <a:lnSpc>
                <a:spcPct val="110000"/>
              </a:lnSpc>
              <a:spcBef>
                <a:spcPts val="800"/>
              </a:spcBef>
              <a:defRPr/>
            </a:pPr>
            <a:r>
              <a:rPr lang="en-US" sz="3000" dirty="0">
                <a:latin typeface="Arial" panose="020B0604020202020204" pitchFamily="34" charset="0"/>
              </a:rPr>
              <a:t>MSIN users who enter Communication Events, Services, or Individual Needs Assessments/Individual Learning Plans (INA/ILP)</a:t>
            </a:r>
          </a:p>
          <a:p>
            <a:pPr>
              <a:lnSpc>
                <a:spcPct val="110000"/>
              </a:lnSpc>
              <a:spcBef>
                <a:spcPts val="800"/>
              </a:spcBef>
              <a:defRPr/>
            </a:pPr>
            <a:endParaRPr lang="en-US" sz="2600" dirty="0">
              <a:latin typeface="Arial" panose="020B0604020202020204" pitchFamily="34" charset="0"/>
            </a:endParaRPr>
          </a:p>
        </p:txBody>
      </p:sp>
    </p:spTree>
    <p:extLst>
      <p:ext uri="{BB962C8B-B14F-4D97-AF65-F5344CB8AC3E}">
        <p14:creationId xmlns:p14="http://schemas.microsoft.com/office/powerpoint/2010/main" val="3035739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9AE46-AD4E-4551-B538-EA86DD6B5F80}"/>
              </a:ext>
            </a:extLst>
          </p:cNvPr>
          <p:cNvSpPr>
            <a:spLocks noGrp="1"/>
          </p:cNvSpPr>
          <p:nvPr>
            <p:ph type="title"/>
          </p:nvPr>
        </p:nvSpPr>
        <p:spPr>
          <a:xfrm>
            <a:off x="0" y="0"/>
            <a:ext cx="12192000" cy="1148668"/>
          </a:xfrm>
        </p:spPr>
        <p:txBody>
          <a:bodyPr>
            <a:normAutofit/>
          </a:bodyPr>
          <a:lstStyle/>
          <a:p>
            <a:r>
              <a:rPr lang="en-US" sz="3600" dirty="0"/>
              <a:t>Child Count Categories</a:t>
            </a:r>
          </a:p>
        </p:txBody>
      </p:sp>
      <p:pic>
        <p:nvPicPr>
          <p:cNvPr id="29" name="Picture 28" descr="Cone shape representing the children who fall in the EiP category.">
            <a:extLst>
              <a:ext uri="{FF2B5EF4-FFF2-40B4-BE49-F238E27FC236}">
                <a16:creationId xmlns:a16="http://schemas.microsoft.com/office/drawing/2014/main" id="{149DFCDE-AB27-4881-A20E-246DF21F8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070" y="1468050"/>
            <a:ext cx="4461860" cy="4531499"/>
          </a:xfrm>
          <a:prstGeom prst="rect">
            <a:avLst/>
          </a:prstGeom>
        </p:spPr>
      </p:pic>
    </p:spTree>
    <p:extLst>
      <p:ext uri="{BB962C8B-B14F-4D97-AF65-F5344CB8AC3E}">
        <p14:creationId xmlns:p14="http://schemas.microsoft.com/office/powerpoint/2010/main" val="1342196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9AE46-AD4E-4551-B538-EA86DD6B5F80}"/>
              </a:ext>
            </a:extLst>
          </p:cNvPr>
          <p:cNvSpPr>
            <a:spLocks noGrp="1"/>
          </p:cNvSpPr>
          <p:nvPr>
            <p:ph type="title"/>
          </p:nvPr>
        </p:nvSpPr>
        <p:spPr>
          <a:xfrm>
            <a:off x="0" y="1"/>
            <a:ext cx="12192000" cy="1131038"/>
          </a:xfrm>
        </p:spPr>
        <p:txBody>
          <a:bodyPr>
            <a:normAutofit/>
          </a:bodyPr>
          <a:lstStyle/>
          <a:p>
            <a:r>
              <a:rPr lang="en-US" sz="3600" dirty="0"/>
              <a:t>Child Count Categories (2)</a:t>
            </a:r>
          </a:p>
        </p:txBody>
      </p:sp>
      <p:pic>
        <p:nvPicPr>
          <p:cNvPr id="3" name="Picture 2" descr="Image of a cone-like shape, as in the prior slide representing EiP (in blue), but with a portion shaded in yellow. This yellow portion, or subset of EiP, represents children who meet the Category 1 definition.">
            <a:extLst>
              <a:ext uri="{FF2B5EF4-FFF2-40B4-BE49-F238E27FC236}">
                <a16:creationId xmlns:a16="http://schemas.microsoft.com/office/drawing/2014/main" id="{2800B4C9-ECC4-4632-8928-2B4B079D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078" y="1048656"/>
            <a:ext cx="4395844" cy="4963883"/>
          </a:xfrm>
          <a:prstGeom prst="rect">
            <a:avLst/>
          </a:prstGeom>
        </p:spPr>
      </p:pic>
    </p:spTree>
    <p:extLst>
      <p:ext uri="{BB962C8B-B14F-4D97-AF65-F5344CB8AC3E}">
        <p14:creationId xmlns:p14="http://schemas.microsoft.com/office/powerpoint/2010/main" val="17023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9AE46-AD4E-4551-B538-EA86DD6B5F80}"/>
              </a:ext>
            </a:extLst>
          </p:cNvPr>
          <p:cNvSpPr>
            <a:spLocks noGrp="1"/>
          </p:cNvSpPr>
          <p:nvPr>
            <p:ph type="title"/>
          </p:nvPr>
        </p:nvSpPr>
        <p:spPr>
          <a:xfrm>
            <a:off x="0" y="0"/>
            <a:ext cx="12192000" cy="1141111"/>
          </a:xfrm>
        </p:spPr>
        <p:txBody>
          <a:bodyPr>
            <a:normAutofit/>
          </a:bodyPr>
          <a:lstStyle/>
          <a:p>
            <a:r>
              <a:rPr lang="en-US" sz="3600" dirty="0"/>
              <a:t>Child Count Categories (3)</a:t>
            </a:r>
          </a:p>
        </p:txBody>
      </p:sp>
      <p:pic>
        <p:nvPicPr>
          <p:cNvPr id="3" name="Picture 2" descr="Image of the same blue cone-like shape in prior slide, with a yellow portion representing children in Category 1, but now adding a third shaded region (in purple) layered on top to represent the children in Category 2.">
            <a:extLst>
              <a:ext uri="{FF2B5EF4-FFF2-40B4-BE49-F238E27FC236}">
                <a16:creationId xmlns:a16="http://schemas.microsoft.com/office/drawing/2014/main" id="{9A08874A-B9AD-491C-BD76-4E797BCC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25" y="1044464"/>
            <a:ext cx="4397550" cy="4972267"/>
          </a:xfrm>
          <a:prstGeom prst="rect">
            <a:avLst/>
          </a:prstGeom>
        </p:spPr>
      </p:pic>
    </p:spTree>
    <p:extLst>
      <p:ext uri="{BB962C8B-B14F-4D97-AF65-F5344CB8AC3E}">
        <p14:creationId xmlns:p14="http://schemas.microsoft.com/office/powerpoint/2010/main" val="1033107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B9C9-934C-4AE1-AC37-655CAEF5CF8B}"/>
              </a:ext>
            </a:extLst>
          </p:cNvPr>
          <p:cNvSpPr>
            <a:spLocks noGrp="1"/>
          </p:cNvSpPr>
          <p:nvPr>
            <p:ph type="title"/>
          </p:nvPr>
        </p:nvSpPr>
        <p:spPr>
          <a:xfrm>
            <a:off x="717631" y="0"/>
            <a:ext cx="9850056" cy="1594532"/>
          </a:xfrm>
        </p:spPr>
        <p:txBody>
          <a:bodyPr>
            <a:noAutofit/>
          </a:bodyPr>
          <a:lstStyle/>
          <a:p>
            <a:r>
              <a:rPr lang="en-US" sz="3600" dirty="0"/>
              <a:t>What are the rules MSIN uses to determine the unduplicated child count for Category 1?</a:t>
            </a:r>
          </a:p>
        </p:txBody>
      </p:sp>
      <p:sp>
        <p:nvSpPr>
          <p:cNvPr id="4" name="Content Placeholder 3">
            <a:extLst>
              <a:ext uri="{FF2B5EF4-FFF2-40B4-BE49-F238E27FC236}">
                <a16:creationId xmlns:a16="http://schemas.microsoft.com/office/drawing/2014/main" id="{59812B09-5A74-43FF-9810-328102EA72C3}"/>
              </a:ext>
            </a:extLst>
          </p:cNvPr>
          <p:cNvSpPr>
            <a:spLocks noGrp="1"/>
          </p:cNvSpPr>
          <p:nvPr>
            <p:ph idx="1"/>
          </p:nvPr>
        </p:nvSpPr>
        <p:spPr>
          <a:xfrm>
            <a:off x="717631" y="1594532"/>
            <a:ext cx="10398466" cy="4480560"/>
          </a:xfrm>
        </p:spPr>
        <p:txBody>
          <a:bodyPr>
            <a:normAutofit lnSpcReduction="10000"/>
          </a:bodyPr>
          <a:lstStyle/>
          <a:p>
            <a:pPr marL="0" indent="0">
              <a:buNone/>
            </a:pPr>
            <a:r>
              <a:rPr lang="en-US" sz="2800" dirty="0"/>
              <a:t>The Category 1 count includes children who met all the rules in the EiP column, then all the rules in the CAT 1 column, as follows:</a:t>
            </a:r>
          </a:p>
          <a:p>
            <a:r>
              <a:rPr lang="en-US" sz="2800" dirty="0"/>
              <a:t>Be on a verified COE with a valid QAD (expiration date or termination within or after the PP);</a:t>
            </a:r>
          </a:p>
          <a:p>
            <a:r>
              <a:rPr lang="en-US" sz="2800" dirty="0"/>
              <a:t>Have a Residency Verification Date within the PP (must be after turning 3 years old and before their eligibility expires); </a:t>
            </a:r>
          </a:p>
          <a:p>
            <a:r>
              <a:rPr lang="en-US" sz="2800" dirty="0"/>
              <a:t>Be ages 3 – 21.999 during the PP; </a:t>
            </a:r>
          </a:p>
          <a:p>
            <a:r>
              <a:rPr lang="en-US" sz="2800" dirty="0"/>
              <a:t>Passed the de-duplication process in MSIN; and</a:t>
            </a:r>
          </a:p>
          <a:p>
            <a:r>
              <a:rPr lang="en-US" sz="2800" dirty="0"/>
              <a:t>Counted only once in the State (i.e., unduplicated count).</a:t>
            </a:r>
            <a:endParaRPr lang="en-US" sz="2000" dirty="0"/>
          </a:p>
        </p:txBody>
      </p:sp>
    </p:spTree>
    <p:extLst>
      <p:ext uri="{BB962C8B-B14F-4D97-AF65-F5344CB8AC3E}">
        <p14:creationId xmlns:p14="http://schemas.microsoft.com/office/powerpoint/2010/main" val="351013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B9C9-934C-4AE1-AC37-655CAEF5CF8B}"/>
              </a:ext>
            </a:extLst>
          </p:cNvPr>
          <p:cNvSpPr>
            <a:spLocks noGrp="1"/>
          </p:cNvSpPr>
          <p:nvPr>
            <p:ph type="title"/>
          </p:nvPr>
        </p:nvSpPr>
        <p:spPr>
          <a:xfrm>
            <a:off x="725474" y="0"/>
            <a:ext cx="9830637" cy="1594532"/>
          </a:xfrm>
        </p:spPr>
        <p:txBody>
          <a:bodyPr>
            <a:noAutofit/>
          </a:bodyPr>
          <a:lstStyle/>
          <a:p>
            <a:r>
              <a:rPr lang="en-US" sz="3600" dirty="0"/>
              <a:t>What are the rules MSIN uses to determine the unduplicated child count for Category 2?</a:t>
            </a:r>
          </a:p>
        </p:txBody>
      </p:sp>
      <p:sp>
        <p:nvSpPr>
          <p:cNvPr id="4" name="Content Placeholder 3">
            <a:extLst>
              <a:ext uri="{FF2B5EF4-FFF2-40B4-BE49-F238E27FC236}">
                <a16:creationId xmlns:a16="http://schemas.microsoft.com/office/drawing/2014/main" id="{59812B09-5A74-43FF-9810-328102EA72C3}"/>
              </a:ext>
            </a:extLst>
          </p:cNvPr>
          <p:cNvSpPr>
            <a:spLocks noGrp="1"/>
          </p:cNvSpPr>
          <p:nvPr>
            <p:ph idx="1"/>
          </p:nvPr>
        </p:nvSpPr>
        <p:spPr>
          <a:xfrm>
            <a:off x="725474" y="1594532"/>
            <a:ext cx="10406024" cy="4480560"/>
          </a:xfrm>
        </p:spPr>
        <p:txBody>
          <a:bodyPr/>
          <a:lstStyle/>
          <a:p>
            <a:pPr marL="0" indent="0">
              <a:buNone/>
            </a:pPr>
            <a:r>
              <a:rPr lang="en-US" sz="2800" dirty="0"/>
              <a:t>The Category 2 count includes children who met all the rules in the CAT 1 column and the additional rules in the CAT 2 column, as follows:</a:t>
            </a:r>
          </a:p>
          <a:p>
            <a:r>
              <a:rPr lang="en-US" sz="2800" dirty="0"/>
              <a:t>Are already counted in Category 1; and </a:t>
            </a:r>
          </a:p>
          <a:p>
            <a:r>
              <a:rPr lang="en-US" sz="2800" dirty="0"/>
              <a:t>Were served by the MEP during the Summer; or</a:t>
            </a:r>
          </a:p>
          <a:p>
            <a:r>
              <a:rPr lang="en-US" sz="2800" dirty="0"/>
              <a:t>Were served by the MEP during an Intersession (applies only to year-round schools); and</a:t>
            </a:r>
          </a:p>
          <a:p>
            <a:r>
              <a:rPr lang="en-US" sz="2800" dirty="0"/>
              <a:t>The service dates are within the PP; and</a:t>
            </a:r>
          </a:p>
          <a:p>
            <a:r>
              <a:rPr lang="en-US" sz="2800" dirty="0"/>
              <a:t>The service dates are after age 3 and before age 21.999.</a:t>
            </a:r>
            <a:endParaRPr lang="en-US" sz="2000" dirty="0"/>
          </a:p>
        </p:txBody>
      </p:sp>
    </p:spTree>
    <p:extLst>
      <p:ext uri="{BB962C8B-B14F-4D97-AF65-F5344CB8AC3E}">
        <p14:creationId xmlns:p14="http://schemas.microsoft.com/office/powerpoint/2010/main" val="72174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9730" b="10198"/>
          <a:stretch/>
        </p:blipFill>
        <p:spPr bwMode="auto">
          <a:xfrm>
            <a:off x="855179" y="5455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23875" y="5317237"/>
            <a:ext cx="9985099" cy="744836"/>
          </a:xfrm>
        </p:spPr>
        <p:txBody>
          <a:bodyPr vert="horz" lIns="91440" tIns="45720" rIns="91440" bIns="45720" rtlCol="0" anchor="ctr">
            <a:normAutofit/>
          </a:bodyPr>
          <a:lstStyle/>
          <a:p>
            <a:r>
              <a:rPr lang="en-US" sz="3600" dirty="0">
                <a:solidFill>
                  <a:schemeClr val="tx1">
                    <a:lumMod val="85000"/>
                    <a:lumOff val="15000"/>
                  </a:schemeClr>
                </a:solidFill>
              </a:rPr>
              <a:t>Questions? (3)</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590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76400" y="2501549"/>
            <a:ext cx="3085803" cy="3071906"/>
          </a:xfrm>
        </p:spPr>
        <p:txBody>
          <a:bodyPr vert="horz" lIns="91440" tIns="45720" rIns="91440" bIns="45720" rtlCol="0" anchor="t">
            <a:normAutofit/>
          </a:bodyPr>
          <a:lstStyle/>
          <a:p>
            <a:pPr algn="l"/>
            <a:r>
              <a:rPr lang="en-US" sz="3200" kern="1200" dirty="0">
                <a:solidFill>
                  <a:srgbClr val="FFFFFF"/>
                </a:solidFill>
                <a:latin typeface="+mj-lt"/>
                <a:ea typeface="+mj-ea"/>
                <a:cs typeface="+mj-cs"/>
              </a:rPr>
              <a:t>MSIX Demonstration: Child Counts</a:t>
            </a:r>
          </a:p>
        </p:txBody>
      </p:sp>
      <p:pic>
        <p:nvPicPr>
          <p:cNvPr id="5" name="Picture 4" descr="Screenshot of MSIX Child Count screen. ">
            <a:extLst>
              <a:ext uri="{FF2B5EF4-FFF2-40B4-BE49-F238E27FC236}">
                <a16:creationId xmlns:a16="http://schemas.microsoft.com/office/drawing/2014/main" id="{8F2226AD-FC25-4B3A-B067-A72BCDF7F95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489852" y="755350"/>
            <a:ext cx="7225748" cy="5365117"/>
          </a:xfrm>
          <a:prstGeom prst="rect">
            <a:avLst/>
          </a:prstGeom>
        </p:spPr>
      </p:pic>
    </p:spTree>
    <p:extLst>
      <p:ext uri="{BB962C8B-B14F-4D97-AF65-F5344CB8AC3E}">
        <p14:creationId xmlns:p14="http://schemas.microsoft.com/office/powerpoint/2010/main" val="2960019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3CC73B-9529-4E3D-8C45-307104A257C1}"/>
              </a:ext>
            </a:extLst>
          </p:cNvPr>
          <p:cNvSpPr txBox="1">
            <a:spLocks noGrp="1"/>
          </p:cNvSpPr>
          <p:nvPr>
            <p:ph type="title" idx="4294967295"/>
          </p:nvPr>
        </p:nvSpPr>
        <p:spPr>
          <a:xfrm>
            <a:off x="713331" y="0"/>
            <a:ext cx="10062986" cy="1117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j-ea"/>
                <a:cs typeface="Arial" panose="020B0604020202020204" pitchFamily="34" charset="0"/>
              </a:rPr>
              <a:t>MSIX Child Count Report</a:t>
            </a:r>
          </a:p>
        </p:txBody>
      </p:sp>
      <p:pic>
        <p:nvPicPr>
          <p:cNvPr id="4" name="Picture 3" descr="Screenshot of Reports page within MSIX. Red arrow pointing to the MSIX Child Count Report.">
            <a:extLst>
              <a:ext uri="{FF2B5EF4-FFF2-40B4-BE49-F238E27FC236}">
                <a16:creationId xmlns:a16="http://schemas.microsoft.com/office/drawing/2014/main" id="{21E9852A-91E8-4919-B681-D76ACCC35786}"/>
              </a:ext>
            </a:extLst>
          </p:cNvPr>
          <p:cNvPicPr>
            <a:picLocks noChangeAspect="1"/>
          </p:cNvPicPr>
          <p:nvPr/>
        </p:nvPicPr>
        <p:blipFill>
          <a:blip r:embed="rId3"/>
          <a:stretch>
            <a:fillRect/>
          </a:stretch>
        </p:blipFill>
        <p:spPr>
          <a:xfrm>
            <a:off x="571827" y="1056287"/>
            <a:ext cx="10204490" cy="5006678"/>
          </a:xfrm>
          <a:prstGeom prst="rect">
            <a:avLst/>
          </a:prstGeom>
        </p:spPr>
      </p:pic>
    </p:spTree>
    <p:extLst>
      <p:ext uri="{BB962C8B-B14F-4D97-AF65-F5344CB8AC3E}">
        <p14:creationId xmlns:p14="http://schemas.microsoft.com/office/powerpoint/2010/main" val="3463688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idx="4294967295"/>
          </p:nvPr>
        </p:nvSpPr>
        <p:spPr>
          <a:xfrm>
            <a:off x="718362" y="0"/>
            <a:ext cx="10065512" cy="1117396"/>
          </a:xfrm>
        </p:spPr>
        <p:txBody>
          <a:bodyPr/>
          <a:lstStyle/>
          <a:p>
            <a:pPr algn="ctr"/>
            <a:r>
              <a:rPr lang="en-US" sz="3600" cap="none" dirty="0">
                <a:cs typeface="Arial" panose="020B0604020202020204" pitchFamily="34" charset="0"/>
              </a:rPr>
              <a:t>MSIX Child Count Report (2)</a:t>
            </a:r>
          </a:p>
        </p:txBody>
      </p:sp>
      <p:pic>
        <p:nvPicPr>
          <p:cNvPr id="4" name="Picture 3" descr="Screenshot of filter options in the MSIX Child Count page.">
            <a:extLst>
              <a:ext uri="{FF2B5EF4-FFF2-40B4-BE49-F238E27FC236}">
                <a16:creationId xmlns:a16="http://schemas.microsoft.com/office/drawing/2014/main" id="{21E9852A-91E8-4919-B681-D76ACCC357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9384" y="1058995"/>
            <a:ext cx="10204490" cy="5001262"/>
          </a:xfrm>
          <a:prstGeom prst="rect">
            <a:avLst/>
          </a:prstGeom>
        </p:spPr>
      </p:pic>
    </p:spTree>
    <p:extLst>
      <p:ext uri="{BB962C8B-B14F-4D97-AF65-F5344CB8AC3E}">
        <p14:creationId xmlns:p14="http://schemas.microsoft.com/office/powerpoint/2010/main" val="1399073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idx="4294967295"/>
          </p:nvPr>
        </p:nvSpPr>
        <p:spPr>
          <a:xfrm>
            <a:off x="727000" y="0"/>
            <a:ext cx="10056874" cy="1117396"/>
          </a:xfrm>
        </p:spPr>
        <p:txBody>
          <a:bodyPr/>
          <a:lstStyle/>
          <a:p>
            <a:pPr algn="ctr"/>
            <a:r>
              <a:rPr lang="en-US" sz="3600" cap="none" dirty="0">
                <a:cs typeface="Arial" panose="020B0604020202020204" pitchFamily="34" charset="0"/>
              </a:rPr>
              <a:t>MSIX Child Count Report (3)</a:t>
            </a:r>
          </a:p>
        </p:txBody>
      </p:sp>
      <p:pic>
        <p:nvPicPr>
          <p:cNvPr id="4" name="Picture 3" descr="Screenshot of MSIX Child Count results, with age/grade categories.">
            <a:extLst>
              <a:ext uri="{FF2B5EF4-FFF2-40B4-BE49-F238E27FC236}">
                <a16:creationId xmlns:a16="http://schemas.microsoft.com/office/drawing/2014/main" id="{21E9852A-91E8-4919-B681-D76ACCC357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9385" y="1058995"/>
            <a:ext cx="10204489" cy="5001262"/>
          </a:xfrm>
          <a:prstGeom prst="rect">
            <a:avLst/>
          </a:prstGeom>
        </p:spPr>
      </p:pic>
    </p:spTree>
    <p:extLst>
      <p:ext uri="{BB962C8B-B14F-4D97-AF65-F5344CB8AC3E}">
        <p14:creationId xmlns:p14="http://schemas.microsoft.com/office/powerpoint/2010/main" val="15519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189829"/>
          </a:xfrm>
        </p:spPr>
        <p:txBody>
          <a:bodyPr>
            <a:normAutofit/>
          </a:bodyPr>
          <a:lstStyle/>
          <a:p>
            <a:r>
              <a:rPr lang="en-US" sz="36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748144" y="1193800"/>
            <a:ext cx="10357659" cy="4685504"/>
          </a:xfrm>
        </p:spPr>
        <p:txBody>
          <a:bodyPr>
            <a:normAutofit/>
          </a:bodyPr>
          <a:lstStyle/>
          <a:p>
            <a:pPr marL="0" indent="0">
              <a:lnSpc>
                <a:spcPct val="100000"/>
              </a:lnSpc>
              <a:spcBef>
                <a:spcPts val="0"/>
              </a:spcBef>
              <a:buNone/>
            </a:pPr>
            <a:r>
              <a:rPr lang="en-US" sz="2800" dirty="0"/>
              <a:t>This webinar will provide an overview of the child count definitions used for state and federal reporting and how MSIN and the Migrant Student Information Exchange (MSIX) calculate these counts.</a:t>
            </a:r>
          </a:p>
          <a:p>
            <a:pPr marL="0" indent="0">
              <a:lnSpc>
                <a:spcPct val="100000"/>
              </a:lnSpc>
              <a:spcBef>
                <a:spcPts val="0"/>
              </a:spcBef>
              <a:buNone/>
            </a:pPr>
            <a:endParaRPr lang="en-US" sz="2800" dirty="0"/>
          </a:p>
          <a:p>
            <a:pPr marL="0" indent="0">
              <a:lnSpc>
                <a:spcPct val="100000"/>
              </a:lnSpc>
              <a:spcBef>
                <a:spcPts val="0"/>
              </a:spcBef>
              <a:buNone/>
            </a:pPr>
            <a:r>
              <a:rPr lang="en-US" sz="2800" dirty="0"/>
              <a:t>The webinar’s purpose is to ensure that subgrantees are fully aware of the count rules and how to maximize their counts, especially because they directly impact state and local funding.</a:t>
            </a:r>
          </a:p>
        </p:txBody>
      </p:sp>
    </p:spTree>
    <p:extLst>
      <p:ext uri="{BB962C8B-B14F-4D97-AF65-F5344CB8AC3E}">
        <p14:creationId xmlns:p14="http://schemas.microsoft.com/office/powerpoint/2010/main" val="3361376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idx="4294967295"/>
          </p:nvPr>
        </p:nvSpPr>
        <p:spPr>
          <a:xfrm>
            <a:off x="726999" y="0"/>
            <a:ext cx="10064431" cy="1117396"/>
          </a:xfrm>
        </p:spPr>
        <p:txBody>
          <a:bodyPr/>
          <a:lstStyle/>
          <a:p>
            <a:pPr algn="ctr"/>
            <a:r>
              <a:rPr lang="en-US" sz="3600" cap="none" dirty="0">
                <a:cs typeface="Arial" panose="020B0604020202020204" pitchFamily="34" charset="0"/>
              </a:rPr>
              <a:t>MSIX Child Count Report (4)</a:t>
            </a:r>
          </a:p>
        </p:txBody>
      </p:sp>
      <p:pic>
        <p:nvPicPr>
          <p:cNvPr id="4" name="Picture 3" descr="Screenshot of the count rules pop-out within the MSIX Child Count Report.">
            <a:extLst>
              <a:ext uri="{FF2B5EF4-FFF2-40B4-BE49-F238E27FC236}">
                <a16:creationId xmlns:a16="http://schemas.microsoft.com/office/drawing/2014/main" id="{21E9852A-91E8-4919-B681-D76ACCC35786}"/>
              </a:ext>
            </a:extLst>
          </p:cNvPr>
          <p:cNvPicPr>
            <a:picLocks noChangeAspect="1"/>
          </p:cNvPicPr>
          <p:nvPr/>
        </p:nvPicPr>
        <p:blipFill>
          <a:blip r:embed="rId3"/>
          <a:srcRect/>
          <a:stretch/>
        </p:blipFill>
        <p:spPr>
          <a:xfrm>
            <a:off x="586942" y="1056287"/>
            <a:ext cx="10204488" cy="5006677"/>
          </a:xfrm>
          <a:prstGeom prst="rect">
            <a:avLst/>
          </a:prstGeom>
        </p:spPr>
      </p:pic>
    </p:spTree>
    <p:extLst>
      <p:ext uri="{BB962C8B-B14F-4D97-AF65-F5344CB8AC3E}">
        <p14:creationId xmlns:p14="http://schemas.microsoft.com/office/powerpoint/2010/main" val="3025077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78888" y="2501549"/>
            <a:ext cx="2880828" cy="3071906"/>
          </a:xfrm>
          <a:prstGeom prst="ellipse">
            <a:avLst/>
          </a:prstGeom>
        </p:spPr>
        <p:txBody>
          <a:bodyPr vert="horz" lIns="91440" tIns="45720" rIns="91440" bIns="45720" rtlCol="0" anchor="t">
            <a:normAutofit/>
          </a:bodyPr>
          <a:lstStyle/>
          <a:p>
            <a:pPr algn="l"/>
            <a:r>
              <a:rPr lang="en-US" sz="3200" kern="1200" dirty="0">
                <a:solidFill>
                  <a:srgbClr val="FFFFFF"/>
                </a:solidFill>
                <a:latin typeface="+mj-lt"/>
                <a:ea typeface="+mj-ea"/>
                <a:cs typeface="+mj-cs"/>
              </a:rPr>
              <a:t>Child Counts in State Reports</a:t>
            </a:r>
          </a:p>
        </p:txBody>
      </p:sp>
      <p:pic>
        <p:nvPicPr>
          <p:cNvPr id="6" name="Picture 5">
            <a:extLst>
              <a:ext uri="{FF2B5EF4-FFF2-40B4-BE49-F238E27FC236}">
                <a16:creationId xmlns:a16="http://schemas.microsoft.com/office/drawing/2014/main" id="{F716A1E3-FE91-42FD-9892-DAD94322FA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76719" y="788234"/>
            <a:ext cx="5749082" cy="5303529"/>
          </a:xfrm>
          <a:prstGeom prst="rect">
            <a:avLst/>
          </a:prstGeom>
        </p:spPr>
      </p:pic>
    </p:spTree>
    <p:extLst>
      <p:ext uri="{BB962C8B-B14F-4D97-AF65-F5344CB8AC3E}">
        <p14:creationId xmlns:p14="http://schemas.microsoft.com/office/powerpoint/2010/main" val="1300384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747116" y="0"/>
            <a:ext cx="9808995" cy="13079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FAQ: Why don’t the child c</a:t>
            </a:r>
            <a:r>
              <a:rPr lang="en-US" sz="3600" dirty="0" err="1">
                <a:solidFill>
                  <a:schemeClr val="bg1"/>
                </a:solidFill>
                <a:latin typeface="Arial" panose="020B0604020202020204" pitchFamily="34" charset="0"/>
                <a:cs typeface="Arial" panose="020B0604020202020204" pitchFamily="34" charset="0"/>
              </a:rPr>
              <a:t>ount</a:t>
            </a:r>
            <a:r>
              <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totals match </a:t>
            </a:r>
            <a:r>
              <a:rPr lang="en-US" sz="3600" dirty="0">
                <a:solidFill>
                  <a:schemeClr val="bg1"/>
                </a:solidFill>
                <a:latin typeface="Arial" panose="020B0604020202020204" pitchFamily="34" charset="0"/>
                <a:cs typeface="Arial" panose="020B0604020202020204" pitchFamily="34" charset="0"/>
              </a:rPr>
              <a:t>u</a:t>
            </a:r>
            <a:r>
              <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 </a:t>
            </a:r>
            <a:r>
              <a:rPr lang="en-US" sz="3600" dirty="0">
                <a:solidFill>
                  <a:schemeClr val="bg1"/>
                </a:solidFill>
                <a:latin typeface="Arial" panose="020B0604020202020204" pitchFamily="34" charset="0"/>
                <a:cs typeface="Arial" panose="020B0604020202020204" pitchFamily="34" charset="0"/>
              </a:rPr>
              <a:t>a</a:t>
            </a:r>
            <a:r>
              <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cross </a:t>
            </a:r>
            <a:r>
              <a:rPr lang="en-US" sz="3600" dirty="0">
                <a:solidFill>
                  <a:schemeClr val="bg1"/>
                </a:solidFill>
                <a:latin typeface="Arial" panose="020B0604020202020204" pitchFamily="34" charset="0"/>
                <a:cs typeface="Arial" panose="020B0604020202020204" pitchFamily="34" charset="0"/>
              </a:rPr>
              <a:t>reports</a:t>
            </a:r>
            <a:r>
              <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47116" y="1307940"/>
            <a:ext cx="10387730" cy="4815965"/>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dirty="0">
                <a:solidFill>
                  <a:schemeClr val="bg1"/>
                </a:solidFill>
                <a:latin typeface="Arial" panose="020B0604020202020204" pitchFamily="34" charset="0"/>
              </a:rPr>
              <a:t>Each report has a specific purpose. This means the criteria for counting children will vary across reports, rendering them incomparable. </a:t>
            </a:r>
          </a:p>
          <a:p>
            <a:pPr marL="457200" lvl="1" indent="-457200" defTabSz="914400">
              <a:spcBef>
                <a:spcPts val="6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For example, the Subgranting Report is meant to help subgrantees calculate grant amounts using a formula with several different types of child counts.</a:t>
            </a:r>
          </a:p>
          <a:p>
            <a:pPr marL="457200" lvl="1" indent="-457200" defTabSz="914400">
              <a:spcBef>
                <a:spcPts val="6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In contrast, the Demographic Profile (by school) is meant to help subgrantees plan programs by showing how many children they have by school and age/grade. This report is based on the child’s date of birth (DOB) and enrollment data. </a:t>
            </a:r>
          </a:p>
        </p:txBody>
      </p:sp>
    </p:spTree>
    <p:extLst>
      <p:ext uri="{BB962C8B-B14F-4D97-AF65-F5344CB8AC3E}">
        <p14:creationId xmlns:p14="http://schemas.microsoft.com/office/powerpoint/2010/main" val="3477405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706056" y="0"/>
            <a:ext cx="9868742" cy="12963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j-ea"/>
                <a:cs typeface="Arial" panose="020B0604020202020204" pitchFamily="34" charset="0"/>
              </a:rPr>
              <a:t>FAQ: What Is the difference between a duplicated and an unduplicated count?</a:t>
            </a:r>
          </a:p>
        </p:txBody>
      </p:sp>
      <p:pic>
        <p:nvPicPr>
          <p:cNvPr id="3" name="Picture 2" descr="Map of Northern California. Shows 3 red triangles in 3 different counties. These represent a student who lived in all 3 counties during the same school year.">
            <a:extLst>
              <a:ext uri="{FF2B5EF4-FFF2-40B4-BE49-F238E27FC236}">
                <a16:creationId xmlns:a16="http://schemas.microsoft.com/office/drawing/2014/main" id="{608B2A5C-77C2-4277-ACD9-5945FC59082C}"/>
              </a:ext>
            </a:extLst>
          </p:cNvPr>
          <p:cNvPicPr>
            <a:picLocks noChangeAspect="1"/>
          </p:cNvPicPr>
          <p:nvPr/>
        </p:nvPicPr>
        <p:blipFill>
          <a:blip r:embed="rId3"/>
          <a:stretch>
            <a:fillRect/>
          </a:stretch>
        </p:blipFill>
        <p:spPr>
          <a:xfrm>
            <a:off x="1518525" y="1469183"/>
            <a:ext cx="3804865" cy="4536271"/>
          </a:xfrm>
          <a:prstGeom prst="rect">
            <a:avLst/>
          </a:prstGeom>
          <a:ln>
            <a:noFill/>
          </a:ln>
          <a:effectLst>
            <a:outerShdw blurRad="292100" dist="139700" dir="2700000" algn="tl" rotWithShape="0">
              <a:srgbClr val="333333">
                <a:alpha val="65000"/>
              </a:srgbClr>
            </a:outerShdw>
          </a:effectLst>
        </p:spPr>
      </p:pic>
      <p:sp>
        <p:nvSpPr>
          <p:cNvPr id="14" name="Isosceles Triangle 13" descr="Image of a triangle that represents student &quot;Pepe Gomez&quot; in the map of Northern California (Region 2).">
            <a:extLst>
              <a:ext uri="{FF2B5EF4-FFF2-40B4-BE49-F238E27FC236}">
                <a16:creationId xmlns:a16="http://schemas.microsoft.com/office/drawing/2014/main" id="{68291375-5831-4D2A-8386-096BD0088B69}"/>
              </a:ext>
            </a:extLst>
          </p:cNvPr>
          <p:cNvSpPr/>
          <p:nvPr/>
        </p:nvSpPr>
        <p:spPr>
          <a:xfrm>
            <a:off x="6229155" y="2220783"/>
            <a:ext cx="223467" cy="177909"/>
          </a:xfrm>
          <a:prstGeom prst="triangle">
            <a:avLst/>
          </a:prstGeom>
          <a:solidFill>
            <a:srgbClr val="FF0000"/>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4F6DE5BA-0BF0-488C-BC52-4062353E4252}"/>
              </a:ext>
            </a:extLst>
          </p:cNvPr>
          <p:cNvSpPr txBox="1">
            <a:spLocks/>
          </p:cNvSpPr>
          <p:nvPr/>
        </p:nvSpPr>
        <p:spPr>
          <a:xfrm>
            <a:off x="6572295" y="2033132"/>
            <a:ext cx="4002503" cy="553212"/>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dirty="0">
                <a:solidFill>
                  <a:schemeClr val="bg1"/>
                </a:solidFill>
                <a:latin typeface="Arial" panose="020B0604020202020204" pitchFamily="34" charset="0"/>
              </a:rPr>
              <a:t>- Pepe Gomez (student)</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6135749" y="2921025"/>
            <a:ext cx="4644190" cy="2556332"/>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dirty="0">
                <a:solidFill>
                  <a:schemeClr val="bg1"/>
                </a:solidFill>
                <a:latin typeface="Arial" panose="020B0604020202020204" pitchFamily="34" charset="0"/>
              </a:rPr>
              <a:t>At the regional level (R02):</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Duplicated Count = 3</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Unduplicated Count = 1</a:t>
            </a:r>
          </a:p>
        </p:txBody>
      </p:sp>
    </p:spTree>
    <p:extLst>
      <p:ext uri="{BB962C8B-B14F-4D97-AF65-F5344CB8AC3E}">
        <p14:creationId xmlns:p14="http://schemas.microsoft.com/office/powerpoint/2010/main" val="284264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747115" y="-1"/>
            <a:ext cx="9797422" cy="12963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j-ea"/>
                <a:cs typeface="Arial" panose="020B0604020202020204" pitchFamily="34" charset="0"/>
              </a:rPr>
              <a:t>FAQ: Why are the counts in assessment reports lower?</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47115" y="1296364"/>
            <a:ext cx="10399305" cy="4820418"/>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1200"/>
              </a:spcBef>
              <a:spcAft>
                <a:spcPts val="1200"/>
              </a:spcAft>
              <a:buNone/>
              <a:defRPr/>
            </a:pPr>
            <a:r>
              <a:rPr lang="en-US" dirty="0">
                <a:solidFill>
                  <a:schemeClr val="bg1"/>
                </a:solidFill>
                <a:latin typeface="Arial" panose="020B0604020202020204" pitchFamily="34" charset="0"/>
              </a:rPr>
              <a:t>The assessment reports in your RA/DSA packet (i.e., RAADS, DAADS, ELPAC, etc.) will have lower student counts than your subgranting and profile reports because:</a:t>
            </a:r>
          </a:p>
          <a:p>
            <a:pPr marL="457200" lvl="1" indent="-457200" defTabSz="914400">
              <a:spcBef>
                <a:spcPts val="600"/>
              </a:spcBef>
              <a:spcAft>
                <a:spcPts val="600"/>
              </a:spcAft>
              <a:buFont typeface="Arial" panose="020B0604020202020204" pitchFamily="34" charset="0"/>
              <a:buChar char="•"/>
              <a:defRPr/>
            </a:pPr>
            <a:r>
              <a:rPr lang="en-US" sz="2600" dirty="0">
                <a:solidFill>
                  <a:schemeClr val="bg1"/>
                </a:solidFill>
                <a:latin typeface="Arial" panose="020B0604020202020204" pitchFamily="34" charset="0"/>
              </a:rPr>
              <a:t>Migratory children move often and may miss assessment windows.</a:t>
            </a:r>
          </a:p>
          <a:p>
            <a:pPr marL="457200" lvl="1" indent="-457200" defTabSz="914400">
              <a:spcBef>
                <a:spcPts val="600"/>
              </a:spcBef>
              <a:spcAft>
                <a:spcPts val="600"/>
              </a:spcAft>
              <a:buFont typeface="Arial" panose="020B0604020202020204" pitchFamily="34" charset="0"/>
              <a:buChar char="•"/>
              <a:defRPr/>
            </a:pPr>
            <a:r>
              <a:rPr lang="en-US" sz="2600" dirty="0">
                <a:solidFill>
                  <a:schemeClr val="bg1"/>
                </a:solidFill>
                <a:latin typeface="Arial" panose="020B0604020202020204" pitchFamily="34" charset="0"/>
              </a:rPr>
              <a:t>Children are matched to their assessment results using their Statewide Student Identifier (SSID), but only if this number is verified as belonging to the correct child. </a:t>
            </a:r>
          </a:p>
          <a:p>
            <a:pPr marL="457200" lvl="1" indent="-457200" defTabSz="914400">
              <a:spcBef>
                <a:spcPts val="600"/>
              </a:spcBef>
              <a:spcAft>
                <a:spcPts val="600"/>
              </a:spcAft>
              <a:buFont typeface="Arial" panose="020B0604020202020204" pitchFamily="34" charset="0"/>
              <a:buChar char="•"/>
              <a:defRPr/>
            </a:pPr>
            <a:r>
              <a:rPr lang="en-US" sz="2600" dirty="0">
                <a:solidFill>
                  <a:schemeClr val="bg1"/>
                </a:solidFill>
                <a:latin typeface="Arial" panose="020B0604020202020204" pitchFamily="34" charset="0"/>
              </a:rPr>
              <a:t>Some subgrantees have large non-attending populations that would not be assessed (e.g., Pre-K children and OSYs).</a:t>
            </a:r>
          </a:p>
        </p:txBody>
      </p:sp>
    </p:spTree>
    <p:extLst>
      <p:ext uri="{BB962C8B-B14F-4D97-AF65-F5344CB8AC3E}">
        <p14:creationId xmlns:p14="http://schemas.microsoft.com/office/powerpoint/2010/main" val="2238014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9730" b="10198"/>
          <a:stretch/>
        </p:blipFill>
        <p:spPr bwMode="auto">
          <a:xfrm>
            <a:off x="855179" y="5455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23875" y="5317237"/>
            <a:ext cx="9985099" cy="744836"/>
          </a:xfrm>
        </p:spPr>
        <p:txBody>
          <a:bodyPr vert="horz" lIns="91440" tIns="45720" rIns="91440" bIns="45720" rtlCol="0" anchor="ctr">
            <a:normAutofit/>
          </a:bodyPr>
          <a:lstStyle/>
          <a:p>
            <a:r>
              <a:rPr lang="en-US" sz="3600" dirty="0">
                <a:solidFill>
                  <a:schemeClr val="tx1">
                    <a:lumMod val="85000"/>
                    <a:lumOff val="15000"/>
                  </a:schemeClr>
                </a:solidFill>
              </a:rPr>
              <a:t>Questions? (4)</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99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55066" y="2767106"/>
            <a:ext cx="3085803" cy="3071906"/>
          </a:xfrm>
        </p:spPr>
        <p:txBody>
          <a:bodyPr vert="horz" lIns="91440" tIns="45720" rIns="91440" bIns="45720" rtlCol="0" anchor="t">
            <a:normAutofit/>
          </a:bodyPr>
          <a:lstStyle/>
          <a:p>
            <a:pPr algn="l"/>
            <a:r>
              <a:rPr lang="en-US" sz="3200" kern="1200" dirty="0">
                <a:solidFill>
                  <a:srgbClr val="FFFFFF"/>
                </a:solidFill>
                <a:latin typeface="+mj-lt"/>
                <a:ea typeface="+mj-ea"/>
                <a:cs typeface="+mj-cs"/>
              </a:rPr>
              <a:t>Next Steps &amp; Considerations</a:t>
            </a:r>
          </a:p>
        </p:txBody>
      </p:sp>
      <p:pic>
        <p:nvPicPr>
          <p:cNvPr id="4" name="Picture 3">
            <a:extLst>
              <a:ext uri="{FF2B5EF4-FFF2-40B4-BE49-F238E27FC236}">
                <a16:creationId xmlns:a16="http://schemas.microsoft.com/office/drawing/2014/main" id="{D123F55B-A372-4EBB-8E61-418BDDC773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3727053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740780" y="0"/>
            <a:ext cx="9815331" cy="15973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j-ea"/>
                <a:cs typeface="Arial" panose="020B0604020202020204" pitchFamily="34" charset="0"/>
              </a:rPr>
              <a:t>How Subgrantees Can Maximize </a:t>
            </a:r>
            <a:r>
              <a:rPr lang="en-US" sz="3600" dirty="0">
                <a:solidFill>
                  <a:schemeClr val="bg1"/>
                </a:solidFill>
                <a:cs typeface="Arial" panose="020B0604020202020204" pitchFamily="34" charset="0"/>
              </a:rPr>
              <a:t>T</a:t>
            </a:r>
            <a:r>
              <a:rPr kumimoji="0" lang="en-US" sz="3600" i="0" u="none" strike="noStrike" kern="1200" cap="none" spc="0" normalizeH="0" baseline="0" noProof="0" dirty="0">
                <a:ln>
                  <a:noFill/>
                </a:ln>
                <a:solidFill>
                  <a:schemeClr val="bg1"/>
                </a:solidFill>
                <a:effectLst/>
                <a:uLnTx/>
                <a:uFillTx/>
                <a:ea typeface="+mj-ea"/>
                <a:cs typeface="Arial" panose="020B0604020202020204" pitchFamily="34" charset="0"/>
              </a:rPr>
              <a:t>heir MEP </a:t>
            </a:r>
            <a:r>
              <a:rPr lang="en-US" sz="3600" dirty="0">
                <a:solidFill>
                  <a:schemeClr val="bg1"/>
                </a:solidFill>
                <a:cs typeface="Arial" panose="020B0604020202020204" pitchFamily="34" charset="0"/>
              </a:rPr>
              <a:t>Child Counts</a:t>
            </a:r>
            <a:endParaRPr kumimoji="0" lang="en-US" sz="3600" i="0" u="none" strike="noStrike" kern="1200" cap="none" spc="0" normalizeH="0" baseline="0" noProof="0" dirty="0">
              <a:ln>
                <a:noFill/>
              </a:ln>
              <a:solidFill>
                <a:schemeClr val="bg1"/>
              </a:solidFill>
              <a:effectLst/>
              <a:uLnTx/>
              <a:uFillTx/>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40780" y="1597306"/>
            <a:ext cx="10405640" cy="451412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6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Train local MEP staff to understand the child count rules, especially staff who enter Enrollment Lines, Communication Events, and Services.</a:t>
            </a:r>
          </a:p>
          <a:p>
            <a:pPr marL="457200" lvl="1" indent="-457200" defTabSz="914400">
              <a:spcBef>
                <a:spcPts val="6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Make sure Annual Verifications (or other Communication Events) are done after a child turns 3, before the child's EOE (End of Eligibility) date, and within the Performance Period.</a:t>
            </a:r>
          </a:p>
          <a:p>
            <a:pPr marL="457200" lvl="1" indent="-457200" defTabSz="914400">
              <a:spcBef>
                <a:spcPts val="600"/>
              </a:spcBef>
              <a:spcAft>
                <a:spcPts val="600"/>
              </a:spcAft>
              <a:buFont typeface="Arial" panose="020B0604020202020204" pitchFamily="34" charset="0"/>
              <a:buChar char="•"/>
              <a:defRPr/>
            </a:pPr>
            <a:r>
              <a:rPr lang="en-US" dirty="0">
                <a:solidFill>
                  <a:schemeClr val="bg1"/>
                </a:solidFill>
                <a:latin typeface="Arial" panose="020B0604020202020204" pitchFamily="34" charset="0"/>
              </a:rPr>
              <a:t>Use MSIN Data Monitoring Reports – particularly </a:t>
            </a:r>
            <a:r>
              <a:rPr lang="en-US" b="1" dirty="0">
                <a:solidFill>
                  <a:schemeClr val="bg1"/>
                </a:solidFill>
                <a:latin typeface="Arial" panose="020B0604020202020204" pitchFamily="34" charset="0"/>
              </a:rPr>
              <a:t>R Enroll, not </a:t>
            </a:r>
            <a:r>
              <a:rPr lang="en-US" b="1" dirty="0" err="1">
                <a:solidFill>
                  <a:schemeClr val="bg1"/>
                </a:solidFill>
                <a:latin typeface="Arial" panose="020B0604020202020204" pitchFamily="34" charset="0"/>
              </a:rPr>
              <a:t>EiP</a:t>
            </a:r>
            <a:r>
              <a:rPr lang="en-US" dirty="0">
                <a:solidFill>
                  <a:schemeClr val="bg1"/>
                </a:solidFill>
                <a:latin typeface="Arial" panose="020B0604020202020204" pitchFamily="34" charset="0"/>
              </a:rPr>
              <a:t> and </a:t>
            </a:r>
            <a:r>
              <a:rPr lang="en-US" b="1" dirty="0">
                <a:solidFill>
                  <a:schemeClr val="bg1"/>
                </a:solidFill>
                <a:latin typeface="Arial" panose="020B0604020202020204" pitchFamily="34" charset="0"/>
              </a:rPr>
              <a:t>N Enroll, not </a:t>
            </a:r>
            <a:r>
              <a:rPr lang="en-US" b="1" dirty="0" err="1">
                <a:solidFill>
                  <a:schemeClr val="bg1"/>
                </a:solidFill>
                <a:latin typeface="Arial" panose="020B0604020202020204" pitchFamily="34" charset="0"/>
              </a:rPr>
              <a:t>EiP</a:t>
            </a:r>
            <a:r>
              <a:rPr lang="en-US" b="1" dirty="0">
                <a:solidFill>
                  <a:schemeClr val="bg1"/>
                </a:solidFill>
                <a:latin typeface="Arial" panose="020B0604020202020204" pitchFamily="34" charset="0"/>
              </a:rPr>
              <a:t> </a:t>
            </a:r>
            <a:r>
              <a:rPr lang="en-US" dirty="0">
                <a:solidFill>
                  <a:schemeClr val="bg1"/>
                </a:solidFill>
                <a:latin typeface="Arial" panose="020B0604020202020204" pitchFamily="34" charset="0"/>
              </a:rPr>
              <a:t>– to determine which children/youth still need a date to be counted in the PP.</a:t>
            </a:r>
          </a:p>
        </p:txBody>
      </p:sp>
    </p:spTree>
    <p:extLst>
      <p:ext uri="{BB962C8B-B14F-4D97-AF65-F5344CB8AC3E}">
        <p14:creationId xmlns:p14="http://schemas.microsoft.com/office/powerpoint/2010/main" val="124068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318437"/>
          </a:xfrm>
        </p:spPr>
        <p:txBody>
          <a:bodyPr>
            <a:normAutofit/>
          </a:bodyPr>
          <a:lstStyle/>
          <a:p>
            <a:r>
              <a:rPr lang="en-US" sz="3600" dirty="0"/>
              <a:t>MSIN Data Privacy and Security</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318436"/>
            <a:ext cx="10728251" cy="4969013"/>
          </a:xfrm>
        </p:spPr>
        <p:txBody>
          <a:bodyPr>
            <a:noAutofit/>
          </a:bodyPr>
          <a:lstStyle/>
          <a:p>
            <a:pPr marL="0" indent="0">
              <a:lnSpc>
                <a:spcPct val="100000"/>
              </a:lnSpc>
              <a:buNone/>
            </a:pPr>
            <a:r>
              <a:rPr lang="en-US" sz="2800" dirty="0"/>
              <a:t>Every MSIN user must follow all local and state measures to protect student data, including (but not limited to) the following:</a:t>
            </a:r>
          </a:p>
          <a:p>
            <a:pPr>
              <a:lnSpc>
                <a:spcPct val="100000"/>
              </a:lnSpc>
              <a:spcBef>
                <a:spcPts val="1200"/>
              </a:spcBef>
            </a:pPr>
            <a:r>
              <a:rPr lang="en-US" sz="2800" dirty="0"/>
              <a:t>Never share access to the MSIN (your username and password).</a:t>
            </a:r>
          </a:p>
          <a:p>
            <a:pPr>
              <a:lnSpc>
                <a:spcPct val="100000"/>
              </a:lnSpc>
              <a:spcBef>
                <a:spcPts val="1200"/>
              </a:spcBef>
            </a:pPr>
            <a:r>
              <a:rPr lang="en-US" sz="2800" dirty="0"/>
              <a:t>Consider your location when viewing confidential data (anything in the MSIN); others should not be able to see what is on your screen.</a:t>
            </a:r>
          </a:p>
          <a:p>
            <a:pPr>
              <a:lnSpc>
                <a:spcPct val="100000"/>
              </a:lnSpc>
              <a:spcBef>
                <a:spcPts val="1200"/>
              </a:spcBef>
            </a:pPr>
            <a:r>
              <a:rPr lang="en-US" sz="2800" dirty="0"/>
              <a:t>Do not email electronic versions of forms and reports (e.g., PDFs, Excel files) unless they are encrypted per CDE standards.</a:t>
            </a:r>
          </a:p>
        </p:txBody>
      </p:sp>
    </p:spTree>
    <p:extLst>
      <p:ext uri="{BB962C8B-B14F-4D97-AF65-F5344CB8AC3E}">
        <p14:creationId xmlns:p14="http://schemas.microsoft.com/office/powerpoint/2010/main" val="1255662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44009"/>
          </a:xfrm>
        </p:spPr>
        <p:txBody>
          <a:bodyPr>
            <a:normAutofit/>
          </a:bodyPr>
          <a:lstStyle/>
          <a:p>
            <a:r>
              <a:rPr lang="en-US" sz="3600" dirty="0"/>
              <a:t>MSIN Data Privacy and Security (2)</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44279" y="1244009"/>
            <a:ext cx="10728251" cy="4969013"/>
          </a:xfrm>
        </p:spPr>
        <p:txBody>
          <a:bodyPr>
            <a:noAutofit/>
          </a:bodyPr>
          <a:lstStyle/>
          <a:p>
            <a:pPr>
              <a:lnSpc>
                <a:spcPct val="100000"/>
              </a:lnSpc>
              <a:spcBef>
                <a:spcPts val="1200"/>
              </a:spcBef>
            </a:pPr>
            <a:r>
              <a:rPr lang="en-US" sz="2800" dirty="0"/>
              <a:t>Store paper forms and reports in a secure location (locked cabinet).</a:t>
            </a:r>
          </a:p>
          <a:p>
            <a:pPr>
              <a:lnSpc>
                <a:spcPct val="100000"/>
              </a:lnSpc>
              <a:spcBef>
                <a:spcPts val="1200"/>
              </a:spcBef>
            </a:pPr>
            <a:r>
              <a:rPr lang="en-US" sz="2800" dirty="0"/>
              <a:t>Shred paper forms and reports that are no longer needed, as the MSIN stores electronic versions of Certificates of Eligibility (COEs) and Individual Needs Assessments/Individual Learning Plans (INA/ILPs).</a:t>
            </a:r>
          </a:p>
          <a:p>
            <a:pPr>
              <a:lnSpc>
                <a:spcPct val="100000"/>
              </a:lnSpc>
              <a:spcBef>
                <a:spcPts val="1200"/>
              </a:spcBef>
            </a:pPr>
            <a:r>
              <a:rPr lang="en-US" sz="2800" dirty="0"/>
              <a:t>Routinely check your computer’s downloads folder(s) and delete any files that contain PII, whether they are from MSIN or any other student data system.</a:t>
            </a:r>
          </a:p>
          <a:p>
            <a:pPr>
              <a:lnSpc>
                <a:spcPct val="100000"/>
              </a:lnSpc>
              <a:spcBef>
                <a:spcPts val="1200"/>
              </a:spcBef>
            </a:pPr>
            <a:endParaRPr lang="en-US" sz="2800" dirty="0"/>
          </a:p>
        </p:txBody>
      </p:sp>
    </p:spTree>
    <p:extLst>
      <p:ext uri="{BB962C8B-B14F-4D97-AF65-F5344CB8AC3E}">
        <p14:creationId xmlns:p14="http://schemas.microsoft.com/office/powerpoint/2010/main" val="200072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322056"/>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733647" y="1322056"/>
            <a:ext cx="10748439" cy="4757737"/>
          </a:xfrm>
        </p:spPr>
        <p:txBody>
          <a:bodyPr>
            <a:normAutofit lnSpcReduction="10000"/>
          </a:bodyPr>
          <a:lstStyle/>
          <a:p>
            <a:pPr marL="0" indent="0">
              <a:lnSpc>
                <a:spcPct val="100000"/>
              </a:lnSpc>
              <a:spcBef>
                <a:spcPts val="0"/>
              </a:spcBef>
              <a:spcAft>
                <a:spcPts val="1800"/>
              </a:spcAft>
              <a:buNone/>
            </a:pPr>
            <a:r>
              <a:rPr lang="en-US" sz="2800" dirty="0"/>
              <a:t>Participants will:</a:t>
            </a:r>
          </a:p>
          <a:p>
            <a:pPr>
              <a:lnSpc>
                <a:spcPct val="100000"/>
              </a:lnSpc>
              <a:spcBef>
                <a:spcPts val="0"/>
              </a:spcBef>
              <a:spcAft>
                <a:spcPts val="1800"/>
              </a:spcAft>
            </a:pPr>
            <a:r>
              <a:rPr lang="en-US" sz="2800" dirty="0"/>
              <a:t>review child count definitions and where they come from;</a:t>
            </a:r>
          </a:p>
          <a:p>
            <a:pPr>
              <a:lnSpc>
                <a:spcPct val="100000"/>
              </a:lnSpc>
              <a:spcBef>
                <a:spcPts val="0"/>
              </a:spcBef>
              <a:spcAft>
                <a:spcPts val="1800"/>
              </a:spcAft>
            </a:pPr>
            <a:r>
              <a:rPr lang="en-US" sz="2800" dirty="0"/>
              <a:t>learn child count rules in MSIN and MSIX;</a:t>
            </a:r>
          </a:p>
          <a:p>
            <a:pPr>
              <a:lnSpc>
                <a:spcPct val="100000"/>
              </a:lnSpc>
              <a:spcBef>
                <a:spcPts val="0"/>
              </a:spcBef>
              <a:spcAft>
                <a:spcPts val="1800"/>
              </a:spcAft>
            </a:pPr>
            <a:r>
              <a:rPr lang="en-US" sz="2800" dirty="0"/>
              <a:t>review child count reports in MSIN and MSIX;</a:t>
            </a:r>
          </a:p>
          <a:p>
            <a:pPr>
              <a:lnSpc>
                <a:spcPct val="100000"/>
              </a:lnSpc>
              <a:spcBef>
                <a:spcPts val="0"/>
              </a:spcBef>
              <a:spcAft>
                <a:spcPts val="1800"/>
              </a:spcAft>
            </a:pPr>
            <a:r>
              <a:rPr lang="en-US" sz="2800" dirty="0"/>
              <a:t>review frequently asked questions (FAQs) about child counts in State reports (subgranting and regional application [RA] reports);</a:t>
            </a:r>
          </a:p>
          <a:p>
            <a:pPr>
              <a:lnSpc>
                <a:spcPct val="100000"/>
              </a:lnSpc>
              <a:spcBef>
                <a:spcPts val="0"/>
              </a:spcBef>
              <a:spcAft>
                <a:spcPts val="1800"/>
              </a:spcAft>
            </a:pPr>
            <a:r>
              <a:rPr lang="en-US" sz="2800" dirty="0"/>
              <a:t>learn how to maximize Category 1 and Category 2 counts; and</a:t>
            </a:r>
          </a:p>
          <a:p>
            <a:pPr>
              <a:lnSpc>
                <a:spcPct val="100000"/>
              </a:lnSpc>
              <a:spcBef>
                <a:spcPts val="0"/>
              </a:spcBef>
              <a:spcAft>
                <a:spcPts val="1800"/>
              </a:spcAft>
            </a:pPr>
            <a:r>
              <a:rPr lang="en-US" sz="2800" dirty="0"/>
              <a:t>receive resources to train MSIN users locally.</a:t>
            </a:r>
          </a:p>
        </p:txBody>
      </p:sp>
    </p:spTree>
    <p:extLst>
      <p:ext uri="{BB962C8B-B14F-4D97-AF65-F5344CB8AC3E}">
        <p14:creationId xmlns:p14="http://schemas.microsoft.com/office/powerpoint/2010/main" val="2092000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12112"/>
          </a:xfrm>
        </p:spPr>
        <p:txBody>
          <a:bodyPr>
            <a:normAutofit/>
          </a:bodyPr>
          <a:lstStyle/>
          <a:p>
            <a:r>
              <a:rPr lang="en-US" sz="3600" dirty="0"/>
              <a:t>Additional 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40781" y="1212113"/>
            <a:ext cx="10278318" cy="4910202"/>
          </a:xfrm>
        </p:spPr>
        <p:txBody>
          <a:bodyPr>
            <a:normAutofit/>
          </a:bodyPr>
          <a:lstStyle/>
          <a:p>
            <a:pPr>
              <a:lnSpc>
                <a:spcPct val="100000"/>
              </a:lnSpc>
              <a:spcBef>
                <a:spcPts val="0"/>
              </a:spcBef>
              <a:spcAft>
                <a:spcPts val="1800"/>
              </a:spcAft>
            </a:pPr>
            <a:r>
              <a:rPr lang="en-US" sz="2800" dirty="0"/>
              <a:t>Subgrantees may use this presentation to train local MEP staff. </a:t>
            </a:r>
          </a:p>
          <a:p>
            <a:pPr>
              <a:lnSpc>
                <a:spcPct val="100000"/>
              </a:lnSpc>
              <a:spcBef>
                <a:spcPts val="0"/>
              </a:spcBef>
              <a:spcAft>
                <a:spcPts val="1800"/>
              </a:spcAft>
            </a:pPr>
            <a:r>
              <a:rPr lang="en-US" sz="2800" dirty="0"/>
              <a:t>User guides, reference documents, and “how-to” videos are found on the MSIN home page. </a:t>
            </a:r>
          </a:p>
          <a:p>
            <a:pPr>
              <a:lnSpc>
                <a:spcPct val="100000"/>
              </a:lnSpc>
              <a:spcBef>
                <a:spcPts val="0"/>
              </a:spcBef>
              <a:spcAft>
                <a:spcPts val="1800"/>
              </a:spcAft>
            </a:pPr>
            <a:r>
              <a:rPr lang="en-US" sz="2800" dirty="0"/>
              <a:t>If any questions arise, MEP staff should consult with their supervisors or local MSIN Power Users first. Remaining questions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44009"/>
          </a:xfrm>
        </p:spPr>
        <p:txBody>
          <a:bodyPr>
            <a:normAutofit/>
          </a:bodyPr>
          <a:lstStyle/>
          <a:p>
            <a:r>
              <a:rPr lang="en-US" sz="36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868362" y="1416638"/>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a:latin typeface="Arial" panose="020B0604020202020204" pitchFamily="34" charset="0"/>
                <a:cs typeface="Arial" panose="020B0604020202020204" pitchFamily="34" charset="0"/>
              </a:rPr>
              <a:t>Juli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4000" kern="1200" dirty="0">
                <a:solidFill>
                  <a:srgbClr val="FFFFFF"/>
                </a:solidFill>
                <a:latin typeface="+mj-lt"/>
                <a:ea typeface="+mj-ea"/>
                <a:cs typeface="+mj-cs"/>
              </a:rPr>
              <a:t>Child Count Definitions</a:t>
            </a:r>
          </a:p>
        </p:txBody>
      </p:sp>
      <p:pic>
        <p:nvPicPr>
          <p:cNvPr id="5" name="Picture 4">
            <a:extLst>
              <a:ext uri="{FF2B5EF4-FFF2-40B4-BE49-F238E27FC236}">
                <a16:creationId xmlns:a16="http://schemas.microsoft.com/office/drawing/2014/main" id="{6C19BF93-8C13-421B-B941-C27ABFB370ED}"/>
              </a:ext>
              <a:ext uri="{C183D7F6-B498-43B3-948B-1728B52AA6E4}">
                <adec:decorative xmlns:adec="http://schemas.microsoft.com/office/drawing/2017/decorative" val="1"/>
              </a:ext>
            </a:extLst>
          </p:cNvPr>
          <p:cNvPicPr>
            <a:picLocks noChangeAspect="1"/>
          </p:cNvPicPr>
          <p:nvPr/>
        </p:nvPicPr>
        <p:blipFill>
          <a:blip r:embed="rId3">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5561118" y="345631"/>
            <a:ext cx="4974087" cy="6166738"/>
          </a:xfrm>
          <a:prstGeom prst="rect">
            <a:avLst/>
          </a:prstGeom>
        </p:spPr>
      </p:pic>
    </p:spTree>
    <p:extLst>
      <p:ext uri="{BB962C8B-B14F-4D97-AF65-F5344CB8AC3E}">
        <p14:creationId xmlns:p14="http://schemas.microsoft.com/office/powerpoint/2010/main" val="211188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22C0E6-2753-406E-93BE-804B675B9E40}"/>
              </a:ext>
            </a:extLst>
          </p:cNvPr>
          <p:cNvSpPr txBox="1">
            <a:spLocks noGrp="1"/>
          </p:cNvSpPr>
          <p:nvPr>
            <p:ph type="title" idx="4294967295"/>
          </p:nvPr>
        </p:nvSpPr>
        <p:spPr>
          <a:xfrm>
            <a:off x="0" y="-5974"/>
            <a:ext cx="12192000" cy="1319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What are MEP child counts?</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31520" y="1313412"/>
            <a:ext cx="10523913" cy="4904509"/>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600"/>
              </a:spcBef>
              <a:spcAft>
                <a:spcPts val="600"/>
              </a:spcAft>
              <a:buNone/>
              <a:defRPr/>
            </a:pPr>
            <a:r>
              <a:rPr lang="en-US" sz="2600" b="1" dirty="0">
                <a:solidFill>
                  <a:schemeClr val="bg1"/>
                </a:solidFill>
                <a:latin typeface="Arial" panose="020B0604020202020204" pitchFamily="34" charset="0"/>
              </a:rPr>
              <a:t>Category 1: </a:t>
            </a:r>
            <a:r>
              <a:rPr lang="en-US" sz="2600" dirty="0">
                <a:solidFill>
                  <a:schemeClr val="bg1"/>
                </a:solidFill>
                <a:latin typeface="Arial" panose="020B0604020202020204" pitchFamily="34" charset="0"/>
              </a:rPr>
              <a:t>The unduplicated statewide total of children or youth who...</a:t>
            </a:r>
          </a:p>
          <a:p>
            <a:pPr marL="914400" lvl="2" indent="-514350" defTabSz="914400">
              <a:spcBef>
                <a:spcPts val="600"/>
              </a:spcBef>
              <a:spcAft>
                <a:spcPts val="600"/>
              </a:spcAft>
              <a:buFont typeface="+mj-lt"/>
              <a:buAutoNum type="arabicPeriod"/>
              <a:defRPr/>
            </a:pPr>
            <a:r>
              <a:rPr lang="en-US" dirty="0">
                <a:solidFill>
                  <a:schemeClr val="bg1"/>
                </a:solidFill>
                <a:latin typeface="Arial" panose="020B0604020202020204" pitchFamily="34" charset="0"/>
              </a:rPr>
              <a:t>were eligible for the MEP (based on verified Certificates of Eligibility) during the Performance Period (PP) (i.e., 9/1/2020 – 8/31/2021), </a:t>
            </a:r>
            <a:r>
              <a:rPr lang="en-US" b="1" dirty="0">
                <a:solidFill>
                  <a:schemeClr val="bg1"/>
                </a:solidFill>
                <a:latin typeface="Arial" panose="020B0604020202020204" pitchFamily="34" charset="0"/>
              </a:rPr>
              <a:t>AND</a:t>
            </a:r>
          </a:p>
          <a:p>
            <a:pPr marL="914400" lvl="2" indent="-514350" defTabSz="914400">
              <a:spcBef>
                <a:spcPts val="600"/>
              </a:spcBef>
              <a:spcAft>
                <a:spcPts val="600"/>
              </a:spcAft>
              <a:buFont typeface="+mj-lt"/>
              <a:buAutoNum type="arabicPeriod"/>
              <a:defRPr/>
            </a:pPr>
            <a:r>
              <a:rPr lang="en-US" dirty="0">
                <a:solidFill>
                  <a:schemeClr val="bg1"/>
                </a:solidFill>
                <a:latin typeface="Arial" panose="020B0604020202020204" pitchFamily="34" charset="0"/>
              </a:rPr>
              <a:t>resided in the State for one or more days during the Performance Period, </a:t>
            </a:r>
            <a:r>
              <a:rPr lang="en-US" b="1" dirty="0">
                <a:solidFill>
                  <a:schemeClr val="bg1"/>
                </a:solidFill>
                <a:latin typeface="Arial" panose="020B0604020202020204" pitchFamily="34" charset="0"/>
              </a:rPr>
              <a:t>AND</a:t>
            </a:r>
          </a:p>
          <a:p>
            <a:pPr marL="914400" lvl="2" indent="-514350" defTabSz="914400">
              <a:spcBef>
                <a:spcPts val="600"/>
              </a:spcBef>
              <a:spcAft>
                <a:spcPts val="600"/>
              </a:spcAft>
              <a:buFont typeface="+mj-lt"/>
              <a:buAutoNum type="arabicPeriod"/>
              <a:defRPr/>
            </a:pPr>
            <a:r>
              <a:rPr lang="en-US" dirty="0">
                <a:solidFill>
                  <a:schemeClr val="bg1"/>
                </a:solidFill>
                <a:latin typeface="Arial" panose="020B0604020202020204" pitchFamily="34" charset="0"/>
              </a:rPr>
              <a:t>were ages 3 through 21 during the Performance Period.</a:t>
            </a:r>
          </a:p>
          <a:p>
            <a:pPr marL="0" lvl="1" indent="0" defTabSz="914400">
              <a:spcBef>
                <a:spcPts val="600"/>
              </a:spcBef>
              <a:spcAft>
                <a:spcPts val="600"/>
              </a:spcAft>
              <a:buNone/>
              <a:defRPr/>
            </a:pPr>
            <a:r>
              <a:rPr lang="en-US" sz="2600" b="1" dirty="0">
                <a:solidFill>
                  <a:schemeClr val="bg1"/>
                </a:solidFill>
                <a:latin typeface="Arial" panose="020B0604020202020204" pitchFamily="34" charset="0"/>
              </a:rPr>
              <a:t>Category 2: </a:t>
            </a:r>
            <a:r>
              <a:rPr lang="en-US" sz="2600" dirty="0">
                <a:solidFill>
                  <a:schemeClr val="bg1"/>
                </a:solidFill>
                <a:latin typeface="Arial" panose="020B0604020202020204" pitchFamily="34" charset="0"/>
              </a:rPr>
              <a:t>Subset of Category 1 </a:t>
            </a:r>
            <a:r>
              <a:rPr lang="en-US" sz="2600" b="1" dirty="0">
                <a:solidFill>
                  <a:schemeClr val="bg1"/>
                </a:solidFill>
                <a:latin typeface="Arial" panose="020B0604020202020204" pitchFamily="34" charset="0"/>
              </a:rPr>
              <a:t>AND</a:t>
            </a:r>
            <a:r>
              <a:rPr lang="en-US" sz="2600" dirty="0">
                <a:solidFill>
                  <a:schemeClr val="bg1"/>
                </a:solidFill>
                <a:latin typeface="Arial" panose="020B0604020202020204" pitchFamily="34" charset="0"/>
              </a:rPr>
              <a:t> the children or youth were served one or more days in a MEP-funded summer or intersession program(s) during the Performance Period.</a:t>
            </a:r>
          </a:p>
        </p:txBody>
      </p:sp>
    </p:spTree>
    <p:extLst>
      <p:ext uri="{BB962C8B-B14F-4D97-AF65-F5344CB8AC3E}">
        <p14:creationId xmlns:p14="http://schemas.microsoft.com/office/powerpoint/2010/main" val="42419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B7CB8E-2CB0-47B9-8069-567BDEB80A4F}"/>
              </a:ext>
            </a:extLst>
          </p:cNvPr>
          <p:cNvSpPr txBox="1">
            <a:spLocks noGrp="1"/>
          </p:cNvSpPr>
          <p:nvPr>
            <p:ph type="title" idx="4294967295"/>
          </p:nvPr>
        </p:nvSpPr>
        <p:spPr>
          <a:xfrm>
            <a:off x="0" y="-5974"/>
            <a:ext cx="12192000" cy="1319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Why do we need MEP child counts?</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31520" y="1446415"/>
            <a:ext cx="10750731" cy="4719924"/>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rPr>
              <a:t>Both Category 1 and Category 2 child counts are used by the Office of Migrant Education (OME) to determine each state’s grant allocation.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rPr>
              <a:t>CDE must report these counts annually (along with other data) after the end of each performance period.</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rPr>
              <a:t>The state allocation formula is found in the Every Student Succeeds Act (ESSA).</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2169986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3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53745</TotalTime>
  <Words>7500</Words>
  <Application>Microsoft Office PowerPoint</Application>
  <PresentationFormat>Widescreen</PresentationFormat>
  <Paragraphs>635</Paragraphs>
  <Slides>61</Slides>
  <Notes>61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61</vt:i4>
      </vt:variant>
    </vt:vector>
  </HeadingPairs>
  <TitlesOfParts>
    <vt:vector size="69" baseType="lpstr">
      <vt:lpstr>Arial</vt:lpstr>
      <vt:lpstr>Calibri</vt:lpstr>
      <vt:lpstr>Courier New</vt:lpstr>
      <vt:lpstr>CDE Set 1</vt:lpstr>
      <vt:lpstr>CDE Set 3</vt:lpstr>
      <vt:lpstr>CDE Set 5</vt:lpstr>
      <vt:lpstr>CDE Set 6</vt:lpstr>
      <vt:lpstr>CDE Set 7</vt:lpstr>
      <vt:lpstr>Welcome</vt:lpstr>
      <vt:lpstr>Migrant Student Information Network: Understanding Migratory Child Counts   July 14, 2021 1:00 p.m. – 3:00 p.m. </vt:lpstr>
      <vt:lpstr>Welcome and Introductions</vt:lpstr>
      <vt:lpstr>Welcome and Introductions (2)</vt:lpstr>
      <vt:lpstr>Purpose</vt:lpstr>
      <vt:lpstr>Session Objectives</vt:lpstr>
      <vt:lpstr>Child Count Definitions</vt:lpstr>
      <vt:lpstr>What are MEP child counts?</vt:lpstr>
      <vt:lpstr>Why do we need MEP child counts?</vt:lpstr>
      <vt:lpstr>Where do the rules for calculating MEP child counts come from?</vt:lpstr>
      <vt:lpstr>Why is it important to understand how Category 1 and Category 2 counts are determined?</vt:lpstr>
      <vt:lpstr>Questions?</vt:lpstr>
      <vt:lpstr>Check for Understanding</vt:lpstr>
      <vt:lpstr>Child Counts in MSIN</vt:lpstr>
      <vt:lpstr>How are the MEP child counts shown in MSIN calculated?</vt:lpstr>
      <vt:lpstr>What else has changed with respect to MEP child counts?</vt:lpstr>
      <vt:lpstr>Remembering Child Counts Rules</vt:lpstr>
      <vt:lpstr>How the Rules for the Category 1 Count Work in MSIN and MSIX</vt:lpstr>
      <vt:lpstr>Scenario #1: Child’s eligibility expires during the Performance Period</vt:lpstr>
      <vt:lpstr>Scenario #1: Child’s eligibility expires during the Performance Period (2)</vt:lpstr>
      <vt:lpstr>Scenario #1: Child’s eligibility expires during the Performance Period (3)</vt:lpstr>
      <vt:lpstr>Scenario #1: Child’s eligibility expires during the Performance Period (4)</vt:lpstr>
      <vt:lpstr>Scenario #1: Child’s eligibility expires during the Performance Period (5)</vt:lpstr>
      <vt:lpstr>Scenario #1: Child’s eligibility expires during the Performance Period (6)</vt:lpstr>
      <vt:lpstr>Scenario #1: Child’s eligibility expires during the Performance Period (7)</vt:lpstr>
      <vt:lpstr>Scenario #1: Child’s eligibility expires during the Performance Period (8)</vt:lpstr>
      <vt:lpstr>What are MEP child counts? (2)</vt:lpstr>
      <vt:lpstr>Scenario #2: Child age 3 or older before the PP and eligible for entire PP</vt:lpstr>
      <vt:lpstr>Scenario #3: Child turns 3 years old during the Performance Period</vt:lpstr>
      <vt:lpstr>Scenario #4: Youth turns 22 years old during the Performance Period</vt:lpstr>
      <vt:lpstr>Clarification: Equivalent Terms</vt:lpstr>
      <vt:lpstr>Key Takeaways</vt:lpstr>
      <vt:lpstr>Questions? (2)</vt:lpstr>
      <vt:lpstr>Check for Understanding (2)</vt:lpstr>
      <vt:lpstr>Check for Understanding (3)</vt:lpstr>
      <vt:lpstr>Category 2 Count Rules in MSIN &amp; MSIX</vt:lpstr>
      <vt:lpstr>What are MEP child counts? (3)</vt:lpstr>
      <vt:lpstr>Scenario #5: Child age 3 or older, eligible entire PP, and served in Summer</vt:lpstr>
      <vt:lpstr>Demonstration: MSIN Child Counts</vt:lpstr>
      <vt:lpstr>Child Count Categories</vt:lpstr>
      <vt:lpstr>Child Count Categories (2)</vt:lpstr>
      <vt:lpstr>Child Count Categories (3)</vt:lpstr>
      <vt:lpstr>What are the rules MSIN uses to determine the unduplicated child count for Category 1?</vt:lpstr>
      <vt:lpstr>What are the rules MSIN uses to determine the unduplicated child count for Category 2?</vt:lpstr>
      <vt:lpstr>Questions? (3)</vt:lpstr>
      <vt:lpstr>MSIX Demonstration: Child Counts</vt:lpstr>
      <vt:lpstr>MSIX Child Count Report</vt:lpstr>
      <vt:lpstr>MSIX Child Count Report (2)</vt:lpstr>
      <vt:lpstr>MSIX Child Count Report (3)</vt:lpstr>
      <vt:lpstr>MSIX Child Count Report (4)</vt:lpstr>
      <vt:lpstr>Child Counts in State Reports</vt:lpstr>
      <vt:lpstr>FAQ: Why don’t the child count totals match up across reports?</vt:lpstr>
      <vt:lpstr>FAQ: What Is the difference between a duplicated and an unduplicated count?</vt:lpstr>
      <vt:lpstr>FAQ: Why are the counts in assessment reports lower?</vt:lpstr>
      <vt:lpstr>Questions? (4)</vt:lpstr>
      <vt:lpstr>Next Steps &amp; Considerations</vt:lpstr>
      <vt:lpstr>How Subgrantees Can Maximize Their MEP Child Counts</vt:lpstr>
      <vt:lpstr>MSIN Data Privacy and Security</vt:lpstr>
      <vt:lpstr>MSIN Data Privacy and Security (2)</vt:lpstr>
      <vt:lpstr>Additional Resources</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Jose Valencia</cp:lastModifiedBy>
  <cp:revision>1253</cp:revision>
  <dcterms:created xsi:type="dcterms:W3CDTF">2020-08-25T03:09:04Z</dcterms:created>
  <dcterms:modified xsi:type="dcterms:W3CDTF">2021-07-14T18:39:12Z</dcterms:modified>
</cp:coreProperties>
</file>