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 id="2147483685" r:id="rId6"/>
  </p:sldMasterIdLst>
  <p:notesMasterIdLst>
    <p:notesMasterId r:id="rId48"/>
  </p:notesMasterIdLst>
  <p:handoutMasterIdLst>
    <p:handoutMasterId r:id="rId49"/>
  </p:handoutMasterIdLst>
  <p:sldIdLst>
    <p:sldId id="864" r:id="rId7"/>
    <p:sldId id="845" r:id="rId8"/>
    <p:sldId id="377" r:id="rId9"/>
    <p:sldId id="302" r:id="rId10"/>
    <p:sldId id="299" r:id="rId11"/>
    <p:sldId id="837" r:id="rId12"/>
    <p:sldId id="273" r:id="rId13"/>
    <p:sldId id="821" r:id="rId14"/>
    <p:sldId id="847" r:id="rId15"/>
    <p:sldId id="331" r:id="rId16"/>
    <p:sldId id="822" r:id="rId17"/>
    <p:sldId id="268" r:id="rId18"/>
    <p:sldId id="285" r:id="rId19"/>
    <p:sldId id="805" r:id="rId20"/>
    <p:sldId id="793" r:id="rId21"/>
    <p:sldId id="858" r:id="rId22"/>
    <p:sldId id="859" r:id="rId23"/>
    <p:sldId id="860" r:id="rId24"/>
    <p:sldId id="861" r:id="rId25"/>
    <p:sldId id="815" r:id="rId26"/>
    <p:sldId id="818" r:id="rId27"/>
    <p:sldId id="830" r:id="rId28"/>
    <p:sldId id="332" r:id="rId29"/>
    <p:sldId id="831" r:id="rId30"/>
    <p:sldId id="823" r:id="rId31"/>
    <p:sldId id="857" r:id="rId32"/>
    <p:sldId id="834" r:id="rId33"/>
    <p:sldId id="835" r:id="rId34"/>
    <p:sldId id="281" r:id="rId35"/>
    <p:sldId id="266" r:id="rId36"/>
    <p:sldId id="282" r:id="rId37"/>
    <p:sldId id="825" r:id="rId38"/>
    <p:sldId id="826" r:id="rId39"/>
    <p:sldId id="272" r:id="rId40"/>
    <p:sldId id="277" r:id="rId41"/>
    <p:sldId id="394" r:id="rId42"/>
    <p:sldId id="353" r:id="rId43"/>
    <p:sldId id="828" r:id="rId44"/>
    <p:sldId id="829" r:id="rId45"/>
    <p:sldId id="824" r:id="rId46"/>
    <p:sldId id="27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uana ZaragozaSanchez" initials="JZ" lastIdx="1" clrIdx="6">
    <p:extLst>
      <p:ext uri="{19B8F6BF-5375-455C-9EA6-DF929625EA0E}">
        <p15:presenceInfo xmlns:p15="http://schemas.microsoft.com/office/powerpoint/2012/main" userId="S-1-5-21-2608872058-1432505909-2668327341-31294"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2" name="Celina Torres" initials="CT" lastIdx="24"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Juli Auld" initials="JA" lastIdx="10"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68187" autoAdjust="0"/>
  </p:normalViewPr>
  <p:slideViewPr>
    <p:cSldViewPr snapToGrid="0">
      <p:cViewPr varScale="1">
        <p:scale>
          <a:sx n="57" d="100"/>
          <a:sy n="57" d="100"/>
        </p:scale>
        <p:origin x="1622" y="43"/>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49.svg"/><Relationship Id="rId4" Type="http://schemas.openxmlformats.org/officeDocument/2006/relationships/image" Target="../media/image32.svg"/><Relationship Id="rId9" Type="http://schemas.openxmlformats.org/officeDocument/2006/relationships/image" Target="../media/image48.png"/></Relationships>
</file>

<file path=ppt/diagrams/_rels/data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_rels/data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1.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60.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49.svg"/><Relationship Id="rId4" Type="http://schemas.openxmlformats.org/officeDocument/2006/relationships/image" Target="../media/image32.svg"/><Relationship Id="rId9" Type="http://schemas.openxmlformats.org/officeDocument/2006/relationships/image" Target="../media/image4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1.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60.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21 should go to Jamboard group 21).</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onto the wall.</a:t>
          </a: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contribution(s) to the wall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outline"/>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custScaleX="10923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DFE7E0-6E36-41A1-8B7A-648E14790A2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73DF47-F848-42AC-81BD-D3EEE010E01F}">
      <dgm:prSet custT="1"/>
      <dgm:spPr/>
      <dgm:t>
        <a:bodyPr/>
        <a:lstStyle/>
        <a:p>
          <a:pPr>
            <a:lnSpc>
              <a:spcPct val="100000"/>
            </a:lnSpc>
          </a:pPr>
          <a:r>
            <a:rPr lang="en-US" sz="2000" dirty="0">
              <a:solidFill>
                <a:schemeClr val="accent2">
                  <a:lumMod val="75000"/>
                </a:schemeClr>
              </a:solidFill>
            </a:rPr>
            <a:t>A) In your BR, take 2 minutes to introduce yourselves (name, region/DFD, job title or role).</a:t>
          </a:r>
        </a:p>
      </dgm:t>
    </dgm:pt>
    <dgm:pt modelId="{9CFC87CF-F702-4C9D-975C-5401E80C92B4}" type="parTrans" cxnId="{A5A1BE2A-6643-414D-8B16-713F15B2A00B}">
      <dgm:prSet/>
      <dgm:spPr/>
      <dgm:t>
        <a:bodyPr/>
        <a:lstStyle/>
        <a:p>
          <a:endParaRPr lang="en-US"/>
        </a:p>
      </dgm:t>
    </dgm:pt>
    <dgm:pt modelId="{C6A69EAD-34EC-4D2A-A77B-776F264F1E68}" type="sibTrans" cxnId="{A5A1BE2A-6643-414D-8B16-713F15B2A00B}">
      <dgm:prSet/>
      <dgm:spPr/>
      <dgm:t>
        <a:bodyPr/>
        <a:lstStyle/>
        <a:p>
          <a:pPr>
            <a:lnSpc>
              <a:spcPct val="100000"/>
            </a:lnSpc>
          </a:pPr>
          <a:endParaRPr lang="en-US"/>
        </a:p>
      </dgm:t>
    </dgm:pt>
    <dgm:pt modelId="{7721384B-AEC9-4E01-AA79-4A4109B784EE}">
      <dgm:prSet custT="1"/>
      <dgm:spPr/>
      <dgm:t>
        <a:bodyPr/>
        <a:lstStyle/>
        <a:p>
          <a:pPr>
            <a:lnSpc>
              <a:spcPct val="100000"/>
            </a:lnSpc>
          </a:pPr>
          <a:r>
            <a:rPr lang="en-US" sz="2000" dirty="0">
              <a:solidFill>
                <a:schemeClr val="bg2">
                  <a:lumMod val="50000"/>
                </a:schemeClr>
              </a:solidFill>
            </a:rPr>
            <a:t>B) Open the chat window to view the instructions and links.</a:t>
          </a:r>
        </a:p>
      </dgm:t>
    </dgm:pt>
    <dgm:pt modelId="{19440C7B-CC93-4618-93B0-2590944F4D80}" type="parTrans" cxnId="{F30F6858-254B-4DF1-9460-CB9E92F94CBA}">
      <dgm:prSet/>
      <dgm:spPr/>
      <dgm:t>
        <a:bodyPr/>
        <a:lstStyle/>
        <a:p>
          <a:endParaRPr lang="en-US"/>
        </a:p>
      </dgm:t>
    </dgm:pt>
    <dgm:pt modelId="{760F9552-DB1A-4C83-B531-7300D702C829}" type="sibTrans" cxnId="{F30F6858-254B-4DF1-9460-CB9E92F94CBA}">
      <dgm:prSet/>
      <dgm:spPr/>
      <dgm:t>
        <a:bodyPr/>
        <a:lstStyle/>
        <a:p>
          <a:pPr>
            <a:lnSpc>
              <a:spcPct val="100000"/>
            </a:lnSpc>
          </a:pPr>
          <a:endParaRPr lang="en-US"/>
        </a:p>
      </dgm:t>
    </dgm:pt>
    <dgm:pt modelId="{84A50856-D69C-4640-87E4-F0C79E05E6F8}">
      <dgm:prSet custT="1"/>
      <dgm:spPr/>
      <dgm:t>
        <a:bodyPr/>
        <a:lstStyle/>
        <a:p>
          <a:pPr>
            <a:lnSpc>
              <a:spcPct val="100000"/>
            </a:lnSpc>
          </a:pPr>
          <a:r>
            <a:rPr lang="en-US" sz="2000" dirty="0">
              <a:solidFill>
                <a:schemeClr val="accent4">
                  <a:lumMod val="75000"/>
                </a:schemeClr>
              </a:solidFill>
            </a:rPr>
            <a:t>C) Click on the Jamboard link that matches your BR number (e.g., BR 14 should go to Jamboard group 14).</a:t>
          </a:r>
        </a:p>
      </dgm:t>
    </dgm:pt>
    <dgm:pt modelId="{37E68DE1-0D59-4661-9558-5563AB27DD26}" type="parTrans" cxnId="{0978A42F-D990-4019-AE74-09324AFF8DD7}">
      <dgm:prSet/>
      <dgm:spPr/>
      <dgm:t>
        <a:bodyPr/>
        <a:lstStyle/>
        <a:p>
          <a:endParaRPr lang="en-US"/>
        </a:p>
      </dgm:t>
    </dgm:pt>
    <dgm:pt modelId="{496CED44-54FB-4353-BC00-5FF9FFBA91B5}" type="sibTrans" cxnId="{0978A42F-D990-4019-AE74-09324AFF8DD7}">
      <dgm:prSet/>
      <dgm:spPr/>
      <dgm:t>
        <a:bodyPr/>
        <a:lstStyle/>
        <a:p>
          <a:pPr>
            <a:lnSpc>
              <a:spcPct val="100000"/>
            </a:lnSpc>
          </a:pPr>
          <a:endParaRPr lang="en-US"/>
        </a:p>
      </dgm:t>
    </dgm:pt>
    <dgm:pt modelId="{7FB9AE7E-B21F-45CE-8C47-2A3ECFD8B96E}">
      <dgm:prSet custT="1"/>
      <dgm:spPr/>
      <dgm:t>
        <a:bodyPr/>
        <a:lstStyle/>
        <a:p>
          <a:pPr>
            <a:lnSpc>
              <a:spcPct val="100000"/>
            </a:lnSpc>
          </a:pPr>
          <a:r>
            <a:rPr lang="en-US" sz="2000" dirty="0">
              <a:solidFill>
                <a:schemeClr val="accent5">
                  <a:lumMod val="75000"/>
                </a:schemeClr>
              </a:solidFill>
            </a:rPr>
            <a:t>D) Keep two windows open: your BR in Zoom and your Activity 2 slide in Jamboard.</a:t>
          </a:r>
        </a:p>
      </dgm:t>
    </dgm:pt>
    <dgm:pt modelId="{3516B146-6DEC-4740-8E21-D0EF90D62DA1}" type="parTrans" cxnId="{960CC400-430A-4361-BBAA-DE7DC6677AC3}">
      <dgm:prSet/>
      <dgm:spPr/>
      <dgm:t>
        <a:bodyPr/>
        <a:lstStyle/>
        <a:p>
          <a:endParaRPr lang="en-US"/>
        </a:p>
      </dgm:t>
    </dgm:pt>
    <dgm:pt modelId="{1AF7AA11-C0C2-4EDB-BF61-2F572922F859}" type="sibTrans" cxnId="{960CC400-430A-4361-BBAA-DE7DC6677AC3}">
      <dgm:prSet/>
      <dgm:spPr/>
      <dgm:t>
        <a:bodyPr/>
        <a:lstStyle/>
        <a:p>
          <a:pPr>
            <a:lnSpc>
              <a:spcPct val="100000"/>
            </a:lnSpc>
          </a:pPr>
          <a:endParaRPr lang="en-US"/>
        </a:p>
      </dgm:t>
    </dgm:pt>
    <dgm:pt modelId="{4790C906-BDB6-4FF2-9BF1-75BE1680F9AD}">
      <dgm:prSet custT="1"/>
      <dgm:spPr/>
      <dgm:t>
        <a:bodyPr/>
        <a:lstStyle/>
        <a:p>
          <a:pPr>
            <a:lnSpc>
              <a:spcPct val="100000"/>
            </a:lnSpc>
          </a:pPr>
          <a:r>
            <a:rPr lang="en-US" sz="2000" dirty="0">
              <a:solidFill>
                <a:schemeClr val="accent6">
                  <a:lumMod val="75000"/>
                </a:schemeClr>
              </a:solidFill>
            </a:rPr>
            <a:t>E) Select a shape and move it into the black box to express your opinion.</a:t>
          </a:r>
        </a:p>
      </dgm:t>
    </dgm:pt>
    <dgm:pt modelId="{A553809B-B486-46AF-B6C8-8B75E49019F6}" type="parTrans" cxnId="{25244E54-611F-437D-A5AA-D837B2413191}">
      <dgm:prSet/>
      <dgm:spPr/>
      <dgm:t>
        <a:bodyPr/>
        <a:lstStyle/>
        <a:p>
          <a:endParaRPr lang="en-US"/>
        </a:p>
      </dgm:t>
    </dgm:pt>
    <dgm:pt modelId="{283B1516-6A4F-4F22-990E-1CC4D65F86FD}" type="sibTrans" cxnId="{25244E54-611F-437D-A5AA-D837B2413191}">
      <dgm:prSet/>
      <dgm:spPr/>
      <dgm:t>
        <a:bodyPr/>
        <a:lstStyle/>
        <a:p>
          <a:pPr>
            <a:lnSpc>
              <a:spcPct val="100000"/>
            </a:lnSpc>
          </a:pPr>
          <a:endParaRPr lang="en-US"/>
        </a:p>
      </dgm:t>
    </dgm:pt>
    <dgm:pt modelId="{094576AC-5114-4608-9111-2D765298C802}">
      <dgm:prSet custT="1"/>
      <dgm:spPr/>
      <dgm:t>
        <a:bodyPr/>
        <a:lstStyle/>
        <a:p>
          <a:pPr>
            <a:lnSpc>
              <a:spcPct val="100000"/>
            </a:lnSpc>
          </a:pPr>
          <a:r>
            <a:rPr lang="en-US" sz="2000" dirty="0">
              <a:solidFill>
                <a:schemeClr val="accent2">
                  <a:lumMod val="75000"/>
                </a:schemeClr>
              </a:solidFill>
            </a:rPr>
            <a:t>F) Discuss the reasons for your opinion with the group. Add post-its (sticky notes) with your reasons.</a:t>
          </a:r>
        </a:p>
      </dgm:t>
    </dgm:pt>
    <dgm:pt modelId="{DDEABC67-AC4B-4BA3-8DBE-674B8342ABF6}" type="parTrans" cxnId="{56BE9ABF-36A5-4F81-A1DB-1E16DAAF540D}">
      <dgm:prSet/>
      <dgm:spPr/>
      <dgm:t>
        <a:bodyPr/>
        <a:lstStyle/>
        <a:p>
          <a:endParaRPr lang="en-US"/>
        </a:p>
      </dgm:t>
    </dgm:pt>
    <dgm:pt modelId="{168BAC4B-BBC5-4939-8D93-D72F4B183736}" type="sibTrans" cxnId="{56BE9ABF-36A5-4F81-A1DB-1E16DAAF540D}">
      <dgm:prSet/>
      <dgm:spPr/>
      <dgm:t>
        <a:bodyPr/>
        <a:lstStyle/>
        <a:p>
          <a:endParaRPr lang="en-US"/>
        </a:p>
      </dgm:t>
    </dgm:pt>
    <dgm:pt modelId="{567061CA-7A45-4553-A630-E0F886CBC662}" type="pres">
      <dgm:prSet presAssocID="{6BDFE7E0-6E36-41A1-8B7A-648E14790A2A}" presName="root" presStyleCnt="0">
        <dgm:presLayoutVars>
          <dgm:dir/>
          <dgm:resizeHandles val="exact"/>
        </dgm:presLayoutVars>
      </dgm:prSet>
      <dgm:spPr/>
    </dgm:pt>
    <dgm:pt modelId="{AA950894-35C1-4459-AC58-B87A01BA631C}" type="pres">
      <dgm:prSet presAssocID="{6BDFE7E0-6E36-41A1-8B7A-648E14790A2A}" presName="container" presStyleCnt="0">
        <dgm:presLayoutVars>
          <dgm:dir/>
          <dgm:resizeHandles val="exact"/>
        </dgm:presLayoutVars>
      </dgm:prSet>
      <dgm:spPr/>
    </dgm:pt>
    <dgm:pt modelId="{107C8287-55E8-4847-8F2B-C9039C2CA69F}" type="pres">
      <dgm:prSet presAssocID="{8173DF47-F848-42AC-81BD-D3EEE010E01F}" presName="compNode" presStyleCnt="0"/>
      <dgm:spPr/>
    </dgm:pt>
    <dgm:pt modelId="{7DBA2665-0368-4B5F-897C-3798BAC92465}" type="pres">
      <dgm:prSet presAssocID="{8173DF47-F848-42AC-81BD-D3EEE010E01F}" presName="iconBgRect" presStyleLbl="bgShp" presStyleIdx="0" presStyleCnt="6" custLinFactNeighborY="2376"/>
      <dgm:spPr/>
    </dgm:pt>
    <dgm:pt modelId="{9BFBBA99-47E7-4769-83CC-BFCD45B3E366}" type="pres">
      <dgm:prSet presAssocID="{8173DF47-F848-42AC-81BD-D3EEE010E01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19A9D1-7B93-4881-9C17-A4CD5A0E0059}" type="pres">
      <dgm:prSet presAssocID="{8173DF47-F848-42AC-81BD-D3EEE010E01F}" presName="spaceRect" presStyleCnt="0"/>
      <dgm:spPr/>
    </dgm:pt>
    <dgm:pt modelId="{C32D0359-74D9-414A-9540-FA4AC9DFA677}" type="pres">
      <dgm:prSet presAssocID="{8173DF47-F848-42AC-81BD-D3EEE010E01F}" presName="textRect" presStyleLbl="revTx" presStyleIdx="0" presStyleCnt="6" custLinFactNeighborX="-1635" custLinFactNeighborY="16155">
        <dgm:presLayoutVars>
          <dgm:chMax val="1"/>
          <dgm:chPref val="1"/>
        </dgm:presLayoutVars>
      </dgm:prSet>
      <dgm:spPr/>
    </dgm:pt>
    <dgm:pt modelId="{E79E429D-076C-4CAC-9195-82E8E2C31224}" type="pres">
      <dgm:prSet presAssocID="{C6A69EAD-34EC-4D2A-A77B-776F264F1E68}" presName="sibTrans" presStyleLbl="sibTrans2D1" presStyleIdx="0" presStyleCnt="0"/>
      <dgm:spPr/>
    </dgm:pt>
    <dgm:pt modelId="{67DA661D-B275-438C-976C-2D8130B723A5}" type="pres">
      <dgm:prSet presAssocID="{7721384B-AEC9-4E01-AA79-4A4109B784EE}" presName="compNode" presStyleCnt="0"/>
      <dgm:spPr/>
    </dgm:pt>
    <dgm:pt modelId="{1EDAC32E-36FF-4697-AEF8-6315E37925E2}" type="pres">
      <dgm:prSet presAssocID="{7721384B-AEC9-4E01-AA79-4A4109B784EE}" presName="iconBgRect" presStyleLbl="bgShp" presStyleIdx="1" presStyleCnt="6" custLinFactNeighborY="2376"/>
      <dgm:spPr/>
    </dgm:pt>
    <dgm:pt modelId="{1C912E23-27C5-498D-AED4-F35BA70FBEB0}" type="pres">
      <dgm:prSet presAssocID="{7721384B-AEC9-4E01-AA79-4A4109B784E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7ED955A-B73E-4637-A948-6831940205C2}" type="pres">
      <dgm:prSet presAssocID="{7721384B-AEC9-4E01-AA79-4A4109B784EE}" presName="spaceRect" presStyleCnt="0"/>
      <dgm:spPr/>
    </dgm:pt>
    <dgm:pt modelId="{402707BC-B7F8-4DEA-A7C5-6FE29D409227}" type="pres">
      <dgm:prSet presAssocID="{7721384B-AEC9-4E01-AA79-4A4109B784EE}" presName="textRect" presStyleLbl="revTx" presStyleIdx="1" presStyleCnt="6" custLinFactNeighborX="-2328" custLinFactNeighborY="-4053">
        <dgm:presLayoutVars>
          <dgm:chMax val="1"/>
          <dgm:chPref val="1"/>
        </dgm:presLayoutVars>
      </dgm:prSet>
      <dgm:spPr/>
    </dgm:pt>
    <dgm:pt modelId="{F5B20FA7-82CC-42BE-BD07-EBF2CC91D12E}" type="pres">
      <dgm:prSet presAssocID="{760F9552-DB1A-4C83-B531-7300D702C829}" presName="sibTrans" presStyleLbl="sibTrans2D1" presStyleIdx="0" presStyleCnt="0"/>
      <dgm:spPr/>
    </dgm:pt>
    <dgm:pt modelId="{AD514B87-3198-4335-97D5-ABB1213189F1}" type="pres">
      <dgm:prSet presAssocID="{84A50856-D69C-4640-87E4-F0C79E05E6F8}" presName="compNode" presStyleCnt="0"/>
      <dgm:spPr/>
    </dgm:pt>
    <dgm:pt modelId="{70B975A3-C7D3-4D78-9BE9-2B1C5547774A}" type="pres">
      <dgm:prSet presAssocID="{84A50856-D69C-4640-87E4-F0C79E05E6F8}" presName="iconBgRect" presStyleLbl="bgShp" presStyleIdx="2" presStyleCnt="6"/>
      <dgm:spPr/>
    </dgm:pt>
    <dgm:pt modelId="{54128962-5E52-4ED2-817C-693B155C30A8}" type="pres">
      <dgm:prSet presAssocID="{84A50856-D69C-4640-87E4-F0C79E05E6F8}"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34E3DEFD-03EA-4EC1-B7D7-2A00397F389D}" type="pres">
      <dgm:prSet presAssocID="{84A50856-D69C-4640-87E4-F0C79E05E6F8}" presName="spaceRect" presStyleCnt="0"/>
      <dgm:spPr/>
    </dgm:pt>
    <dgm:pt modelId="{FED66FA7-9EEA-47BF-B931-7FBF7E98F595}" type="pres">
      <dgm:prSet presAssocID="{84A50856-D69C-4640-87E4-F0C79E05E6F8}" presName="textRect" presStyleLbl="revTx" presStyleIdx="2" presStyleCnt="6" custLinFactNeighborX="-1289" custLinFactNeighborY="11135">
        <dgm:presLayoutVars>
          <dgm:chMax val="1"/>
          <dgm:chPref val="1"/>
        </dgm:presLayoutVars>
      </dgm:prSet>
      <dgm:spPr/>
    </dgm:pt>
    <dgm:pt modelId="{53FA489C-0D30-4E93-9E5E-D2C64BE2C4B8}" type="pres">
      <dgm:prSet presAssocID="{496CED44-54FB-4353-BC00-5FF9FFBA91B5}" presName="sibTrans" presStyleLbl="sibTrans2D1" presStyleIdx="0" presStyleCnt="0"/>
      <dgm:spPr/>
    </dgm:pt>
    <dgm:pt modelId="{B01552E4-1515-4A9A-85B0-FBFB985559EA}" type="pres">
      <dgm:prSet presAssocID="{7FB9AE7E-B21F-45CE-8C47-2A3ECFD8B96E}" presName="compNode" presStyleCnt="0"/>
      <dgm:spPr/>
    </dgm:pt>
    <dgm:pt modelId="{EE6DB512-C330-44D6-A136-79538B1EBF68}" type="pres">
      <dgm:prSet presAssocID="{7FB9AE7E-B21F-45CE-8C47-2A3ECFD8B96E}" presName="iconBgRect" presStyleLbl="bgShp" presStyleIdx="3" presStyleCnt="6"/>
      <dgm:spPr/>
    </dgm:pt>
    <dgm:pt modelId="{985710E3-AF75-418E-BA8A-5680CE136615}" type="pres">
      <dgm:prSet presAssocID="{7FB9AE7E-B21F-45CE-8C47-2A3ECFD8B96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91799A24-1130-4C9D-9FF0-5B93A35A6E06}" type="pres">
      <dgm:prSet presAssocID="{7FB9AE7E-B21F-45CE-8C47-2A3ECFD8B96E}" presName="spaceRect" presStyleCnt="0"/>
      <dgm:spPr/>
    </dgm:pt>
    <dgm:pt modelId="{74E08FCA-D675-4387-980F-1B50DA18D46D}" type="pres">
      <dgm:prSet presAssocID="{7FB9AE7E-B21F-45CE-8C47-2A3ECFD8B96E}" presName="textRect" presStyleLbl="revTx" presStyleIdx="3" presStyleCnt="6" custLinFactNeighborX="-1289" custLinFactNeighborY="2423">
        <dgm:presLayoutVars>
          <dgm:chMax val="1"/>
          <dgm:chPref val="1"/>
        </dgm:presLayoutVars>
      </dgm:prSet>
      <dgm:spPr/>
    </dgm:pt>
    <dgm:pt modelId="{50E6AE44-B3B5-474C-A0EF-6EA1E3AE08B6}" type="pres">
      <dgm:prSet presAssocID="{1AF7AA11-C0C2-4EDB-BF61-2F572922F859}" presName="sibTrans" presStyleLbl="sibTrans2D1" presStyleIdx="0" presStyleCnt="0"/>
      <dgm:spPr/>
    </dgm:pt>
    <dgm:pt modelId="{96A49A7E-85B0-4738-BDB1-D75B553631DE}" type="pres">
      <dgm:prSet presAssocID="{4790C906-BDB6-4FF2-9BF1-75BE1680F9AD}" presName="compNode" presStyleCnt="0"/>
      <dgm:spPr/>
    </dgm:pt>
    <dgm:pt modelId="{D3D8AE8A-89D5-4015-9D62-FE5897D3775E}" type="pres">
      <dgm:prSet presAssocID="{4790C906-BDB6-4FF2-9BF1-75BE1680F9AD}" presName="iconBgRect" presStyleLbl="bgShp" presStyleIdx="4" presStyleCnt="6" custLinFactNeighborY="-3168"/>
      <dgm:spPr/>
    </dgm:pt>
    <dgm:pt modelId="{2F90D3EA-55CA-452F-9E20-EC88B520205F}" type="pres">
      <dgm:prSet presAssocID="{4790C906-BDB6-4FF2-9BF1-75BE1680F9AD}"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Basic Shapes outline"/>
        </a:ext>
      </dgm:extLst>
    </dgm:pt>
    <dgm:pt modelId="{A3BC4289-FC1C-4F2F-8E43-3C0185CA33B7}" type="pres">
      <dgm:prSet presAssocID="{4790C906-BDB6-4FF2-9BF1-75BE1680F9AD}" presName="spaceRect" presStyleCnt="0"/>
      <dgm:spPr/>
    </dgm:pt>
    <dgm:pt modelId="{EDDB2C35-D0F6-4B75-B1B7-1AA0ABFB63E6}" type="pres">
      <dgm:prSet presAssocID="{4790C906-BDB6-4FF2-9BF1-75BE1680F9AD}" presName="textRect" presStyleLbl="revTx" presStyleIdx="4" presStyleCnt="6" custLinFactNeighborY="-2376">
        <dgm:presLayoutVars>
          <dgm:chMax val="1"/>
          <dgm:chPref val="1"/>
        </dgm:presLayoutVars>
      </dgm:prSet>
      <dgm:spPr/>
    </dgm:pt>
    <dgm:pt modelId="{55FDA8C1-1945-478E-83AC-3125A853BD9A}" type="pres">
      <dgm:prSet presAssocID="{283B1516-6A4F-4F22-990E-1CC4D65F86FD}" presName="sibTrans" presStyleLbl="sibTrans2D1" presStyleIdx="0" presStyleCnt="0"/>
      <dgm:spPr/>
    </dgm:pt>
    <dgm:pt modelId="{ACEE8102-3097-458E-A611-9A5385A40DA3}" type="pres">
      <dgm:prSet presAssocID="{094576AC-5114-4608-9111-2D765298C802}" presName="compNode" presStyleCnt="0"/>
      <dgm:spPr/>
    </dgm:pt>
    <dgm:pt modelId="{02119D4E-99B8-4FBC-B974-599523EFBC9E}" type="pres">
      <dgm:prSet presAssocID="{094576AC-5114-4608-9111-2D765298C802}" presName="iconBgRect" presStyleLbl="bgShp" presStyleIdx="5" presStyleCnt="6" custLinFactNeighborY="-3168"/>
      <dgm:spPr/>
    </dgm:pt>
    <dgm:pt modelId="{D1CD3662-D2B8-4826-A3FB-AA50B0B062CD}" type="pres">
      <dgm:prSet presAssocID="{094576AC-5114-4608-9111-2D765298C80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B45AED01-E089-4ADC-B033-8BBEDD525A5D}" type="pres">
      <dgm:prSet presAssocID="{094576AC-5114-4608-9111-2D765298C802}" presName="spaceRect" presStyleCnt="0"/>
      <dgm:spPr/>
    </dgm:pt>
    <dgm:pt modelId="{4DB4D785-8722-410B-AE95-9BE8343C6377}" type="pres">
      <dgm:prSet presAssocID="{094576AC-5114-4608-9111-2D765298C802}" presName="textRect" presStyleLbl="revTx" presStyleIdx="5" presStyleCnt="6" custLinFactNeighborX="346" custLinFactNeighborY="-14523">
        <dgm:presLayoutVars>
          <dgm:chMax val="1"/>
          <dgm:chPref val="1"/>
        </dgm:presLayoutVars>
      </dgm:prSet>
      <dgm:spPr/>
    </dgm:pt>
  </dgm:ptLst>
  <dgm:cxnLst>
    <dgm:cxn modelId="{960CC400-430A-4361-BBAA-DE7DC6677AC3}" srcId="{6BDFE7E0-6E36-41A1-8B7A-648E14790A2A}" destId="{7FB9AE7E-B21F-45CE-8C47-2A3ECFD8B96E}" srcOrd="3" destOrd="0" parTransId="{3516B146-6DEC-4740-8E21-D0EF90D62DA1}" sibTransId="{1AF7AA11-C0C2-4EDB-BF61-2F572922F859}"/>
    <dgm:cxn modelId="{A5C2CD0F-0FAA-48C3-9662-A15FF6170007}" type="presOf" srcId="{760F9552-DB1A-4C83-B531-7300D702C829}" destId="{F5B20FA7-82CC-42BE-BD07-EBF2CC91D12E}" srcOrd="0" destOrd="0" presId="urn:microsoft.com/office/officeart/2018/2/layout/IconCircleList"/>
    <dgm:cxn modelId="{D4808D12-92AD-4107-B80D-A6DA2E559DA7}" type="presOf" srcId="{6BDFE7E0-6E36-41A1-8B7A-648E14790A2A}" destId="{567061CA-7A45-4553-A630-E0F886CBC662}" srcOrd="0" destOrd="0" presId="urn:microsoft.com/office/officeart/2018/2/layout/IconCircleList"/>
    <dgm:cxn modelId="{4E921821-0927-46A4-BBC8-C46015B2D46B}" type="presOf" srcId="{84A50856-D69C-4640-87E4-F0C79E05E6F8}" destId="{FED66FA7-9EEA-47BF-B931-7FBF7E98F595}" srcOrd="0" destOrd="0" presId="urn:microsoft.com/office/officeart/2018/2/layout/IconCircleList"/>
    <dgm:cxn modelId="{4FCD6F24-A5E0-418E-8BFE-02F9079812C7}" type="presOf" srcId="{1AF7AA11-C0C2-4EDB-BF61-2F572922F859}" destId="{50E6AE44-B3B5-474C-A0EF-6EA1E3AE08B6}" srcOrd="0" destOrd="0" presId="urn:microsoft.com/office/officeart/2018/2/layout/IconCircleList"/>
    <dgm:cxn modelId="{CC4E1127-B8CB-4883-B45B-462F98B7A2EB}" type="presOf" srcId="{283B1516-6A4F-4F22-990E-1CC4D65F86FD}" destId="{55FDA8C1-1945-478E-83AC-3125A853BD9A}" srcOrd="0" destOrd="0" presId="urn:microsoft.com/office/officeart/2018/2/layout/IconCircleList"/>
    <dgm:cxn modelId="{A5A1BE2A-6643-414D-8B16-713F15B2A00B}" srcId="{6BDFE7E0-6E36-41A1-8B7A-648E14790A2A}" destId="{8173DF47-F848-42AC-81BD-D3EEE010E01F}" srcOrd="0" destOrd="0" parTransId="{9CFC87CF-F702-4C9D-975C-5401E80C92B4}" sibTransId="{C6A69EAD-34EC-4D2A-A77B-776F264F1E68}"/>
    <dgm:cxn modelId="{2DA6CE2D-0490-4FF8-AEAD-8A2B67E89FF7}" type="presOf" srcId="{496CED44-54FB-4353-BC00-5FF9FFBA91B5}" destId="{53FA489C-0D30-4E93-9E5E-D2C64BE2C4B8}" srcOrd="0" destOrd="0" presId="urn:microsoft.com/office/officeart/2018/2/layout/IconCircleList"/>
    <dgm:cxn modelId="{B1ED142F-1B3B-408A-B0FD-5ED98DBB0A6C}" type="presOf" srcId="{7721384B-AEC9-4E01-AA79-4A4109B784EE}" destId="{402707BC-B7F8-4DEA-A7C5-6FE29D409227}" srcOrd="0" destOrd="0" presId="urn:microsoft.com/office/officeart/2018/2/layout/IconCircleList"/>
    <dgm:cxn modelId="{0978A42F-D990-4019-AE74-09324AFF8DD7}" srcId="{6BDFE7E0-6E36-41A1-8B7A-648E14790A2A}" destId="{84A50856-D69C-4640-87E4-F0C79E05E6F8}" srcOrd="2" destOrd="0" parTransId="{37E68DE1-0D59-4661-9558-5563AB27DD26}" sibTransId="{496CED44-54FB-4353-BC00-5FF9FFBA91B5}"/>
    <dgm:cxn modelId="{4F9DAD3A-9D85-4CAF-8C20-E172606FF6FC}" type="presOf" srcId="{094576AC-5114-4608-9111-2D765298C802}" destId="{4DB4D785-8722-410B-AE95-9BE8343C6377}" srcOrd="0" destOrd="0" presId="urn:microsoft.com/office/officeart/2018/2/layout/IconCircleList"/>
    <dgm:cxn modelId="{25244E54-611F-437D-A5AA-D837B2413191}" srcId="{6BDFE7E0-6E36-41A1-8B7A-648E14790A2A}" destId="{4790C906-BDB6-4FF2-9BF1-75BE1680F9AD}" srcOrd="4" destOrd="0" parTransId="{A553809B-B486-46AF-B6C8-8B75E49019F6}" sibTransId="{283B1516-6A4F-4F22-990E-1CC4D65F86FD}"/>
    <dgm:cxn modelId="{F30F6858-254B-4DF1-9460-CB9E92F94CBA}" srcId="{6BDFE7E0-6E36-41A1-8B7A-648E14790A2A}" destId="{7721384B-AEC9-4E01-AA79-4A4109B784EE}" srcOrd="1" destOrd="0" parTransId="{19440C7B-CC93-4618-93B0-2590944F4D80}" sibTransId="{760F9552-DB1A-4C83-B531-7300D702C829}"/>
    <dgm:cxn modelId="{78BC4D7C-B3A7-4B3D-BE6B-8F65788C6251}" type="presOf" srcId="{4790C906-BDB6-4FF2-9BF1-75BE1680F9AD}" destId="{EDDB2C35-D0F6-4B75-B1B7-1AA0ABFB63E6}" srcOrd="0" destOrd="0" presId="urn:microsoft.com/office/officeart/2018/2/layout/IconCircleList"/>
    <dgm:cxn modelId="{6A7294B5-A6D7-4FFA-B692-13C7F5D99913}" type="presOf" srcId="{C6A69EAD-34EC-4D2A-A77B-776F264F1E68}" destId="{E79E429D-076C-4CAC-9195-82E8E2C31224}" srcOrd="0" destOrd="0" presId="urn:microsoft.com/office/officeart/2018/2/layout/IconCircleList"/>
    <dgm:cxn modelId="{E5F5B8BD-7A4F-4B21-8471-D62AC5A7A2D0}" type="presOf" srcId="{8173DF47-F848-42AC-81BD-D3EEE010E01F}" destId="{C32D0359-74D9-414A-9540-FA4AC9DFA677}" srcOrd="0" destOrd="0" presId="urn:microsoft.com/office/officeart/2018/2/layout/IconCircleList"/>
    <dgm:cxn modelId="{56BE9ABF-36A5-4F81-A1DB-1E16DAAF540D}" srcId="{6BDFE7E0-6E36-41A1-8B7A-648E14790A2A}" destId="{094576AC-5114-4608-9111-2D765298C802}" srcOrd="5" destOrd="0" parTransId="{DDEABC67-AC4B-4BA3-8DBE-674B8342ABF6}" sibTransId="{168BAC4B-BBC5-4939-8D93-D72F4B183736}"/>
    <dgm:cxn modelId="{BC16EEDA-9939-41FB-BE2C-479D60CD5137}" type="presOf" srcId="{7FB9AE7E-B21F-45CE-8C47-2A3ECFD8B96E}" destId="{74E08FCA-D675-4387-980F-1B50DA18D46D}" srcOrd="0" destOrd="0" presId="urn:microsoft.com/office/officeart/2018/2/layout/IconCircleList"/>
    <dgm:cxn modelId="{7446268A-EC4D-41E6-ADC7-D402E6BD6281}" type="presParOf" srcId="{567061CA-7A45-4553-A630-E0F886CBC662}" destId="{AA950894-35C1-4459-AC58-B87A01BA631C}" srcOrd="0" destOrd="0" presId="urn:microsoft.com/office/officeart/2018/2/layout/IconCircleList"/>
    <dgm:cxn modelId="{BCD1D68D-B862-40C0-9301-BFBE88FB9362}" type="presParOf" srcId="{AA950894-35C1-4459-AC58-B87A01BA631C}" destId="{107C8287-55E8-4847-8F2B-C9039C2CA69F}" srcOrd="0" destOrd="0" presId="urn:microsoft.com/office/officeart/2018/2/layout/IconCircleList"/>
    <dgm:cxn modelId="{8F86ADE6-B6F4-4C10-961E-BBDA1597A27D}" type="presParOf" srcId="{107C8287-55E8-4847-8F2B-C9039C2CA69F}" destId="{7DBA2665-0368-4B5F-897C-3798BAC92465}" srcOrd="0" destOrd="0" presId="urn:microsoft.com/office/officeart/2018/2/layout/IconCircleList"/>
    <dgm:cxn modelId="{5FB50A7D-E00C-475A-825E-44B94555C2D8}" type="presParOf" srcId="{107C8287-55E8-4847-8F2B-C9039C2CA69F}" destId="{9BFBBA99-47E7-4769-83CC-BFCD45B3E366}" srcOrd="1" destOrd="0" presId="urn:microsoft.com/office/officeart/2018/2/layout/IconCircleList"/>
    <dgm:cxn modelId="{1FAFF75F-E1C8-4CEA-9B83-CA7CFEEDF29C}" type="presParOf" srcId="{107C8287-55E8-4847-8F2B-C9039C2CA69F}" destId="{0E19A9D1-7B93-4881-9C17-A4CD5A0E0059}" srcOrd="2" destOrd="0" presId="urn:microsoft.com/office/officeart/2018/2/layout/IconCircleList"/>
    <dgm:cxn modelId="{2AF462A8-F273-495A-8091-09CFBB576EA5}" type="presParOf" srcId="{107C8287-55E8-4847-8F2B-C9039C2CA69F}" destId="{C32D0359-74D9-414A-9540-FA4AC9DFA677}" srcOrd="3" destOrd="0" presId="urn:microsoft.com/office/officeart/2018/2/layout/IconCircleList"/>
    <dgm:cxn modelId="{59FCF369-39A7-4C63-9881-172D2AC77D00}" type="presParOf" srcId="{AA950894-35C1-4459-AC58-B87A01BA631C}" destId="{E79E429D-076C-4CAC-9195-82E8E2C31224}" srcOrd="1" destOrd="0" presId="urn:microsoft.com/office/officeart/2018/2/layout/IconCircleList"/>
    <dgm:cxn modelId="{4A684CAD-066F-4C5F-AF0C-E80139A33561}" type="presParOf" srcId="{AA950894-35C1-4459-AC58-B87A01BA631C}" destId="{67DA661D-B275-438C-976C-2D8130B723A5}" srcOrd="2" destOrd="0" presId="urn:microsoft.com/office/officeart/2018/2/layout/IconCircleList"/>
    <dgm:cxn modelId="{DD342596-4BED-43A7-8A3C-34C5CC5FC947}" type="presParOf" srcId="{67DA661D-B275-438C-976C-2D8130B723A5}" destId="{1EDAC32E-36FF-4697-AEF8-6315E37925E2}" srcOrd="0" destOrd="0" presId="urn:microsoft.com/office/officeart/2018/2/layout/IconCircleList"/>
    <dgm:cxn modelId="{D33A9A1F-96AF-4090-87B2-FFD738CA1A79}" type="presParOf" srcId="{67DA661D-B275-438C-976C-2D8130B723A5}" destId="{1C912E23-27C5-498D-AED4-F35BA70FBEB0}" srcOrd="1" destOrd="0" presId="urn:microsoft.com/office/officeart/2018/2/layout/IconCircleList"/>
    <dgm:cxn modelId="{5C05967B-F634-4D3E-9BB9-E59B1CCB2504}" type="presParOf" srcId="{67DA661D-B275-438C-976C-2D8130B723A5}" destId="{87ED955A-B73E-4637-A948-6831940205C2}" srcOrd="2" destOrd="0" presId="urn:microsoft.com/office/officeart/2018/2/layout/IconCircleList"/>
    <dgm:cxn modelId="{78E620EF-1F83-4633-A5B3-9BCB278CC448}" type="presParOf" srcId="{67DA661D-B275-438C-976C-2D8130B723A5}" destId="{402707BC-B7F8-4DEA-A7C5-6FE29D409227}" srcOrd="3" destOrd="0" presId="urn:microsoft.com/office/officeart/2018/2/layout/IconCircleList"/>
    <dgm:cxn modelId="{7CDD8FDB-9953-4AD2-A7EE-854DBFD27499}" type="presParOf" srcId="{AA950894-35C1-4459-AC58-B87A01BA631C}" destId="{F5B20FA7-82CC-42BE-BD07-EBF2CC91D12E}" srcOrd="3" destOrd="0" presId="urn:microsoft.com/office/officeart/2018/2/layout/IconCircleList"/>
    <dgm:cxn modelId="{4F31E751-5405-4945-9B82-2D6ECD76727A}" type="presParOf" srcId="{AA950894-35C1-4459-AC58-B87A01BA631C}" destId="{AD514B87-3198-4335-97D5-ABB1213189F1}" srcOrd="4" destOrd="0" presId="urn:microsoft.com/office/officeart/2018/2/layout/IconCircleList"/>
    <dgm:cxn modelId="{BDCD186D-B203-4395-BAC4-71BFF424E3A4}" type="presParOf" srcId="{AD514B87-3198-4335-97D5-ABB1213189F1}" destId="{70B975A3-C7D3-4D78-9BE9-2B1C5547774A}" srcOrd="0" destOrd="0" presId="urn:microsoft.com/office/officeart/2018/2/layout/IconCircleList"/>
    <dgm:cxn modelId="{65019ACF-CE49-4C39-AEBC-00CCD33DFFAA}" type="presParOf" srcId="{AD514B87-3198-4335-97D5-ABB1213189F1}" destId="{54128962-5E52-4ED2-817C-693B155C30A8}" srcOrd="1" destOrd="0" presId="urn:microsoft.com/office/officeart/2018/2/layout/IconCircleList"/>
    <dgm:cxn modelId="{D7B517AB-27DA-4465-8778-326E70F86E28}" type="presParOf" srcId="{AD514B87-3198-4335-97D5-ABB1213189F1}" destId="{34E3DEFD-03EA-4EC1-B7D7-2A00397F389D}" srcOrd="2" destOrd="0" presId="urn:microsoft.com/office/officeart/2018/2/layout/IconCircleList"/>
    <dgm:cxn modelId="{49BED043-21B6-4855-94F9-46AF27A8BA88}" type="presParOf" srcId="{AD514B87-3198-4335-97D5-ABB1213189F1}" destId="{FED66FA7-9EEA-47BF-B931-7FBF7E98F595}" srcOrd="3" destOrd="0" presId="urn:microsoft.com/office/officeart/2018/2/layout/IconCircleList"/>
    <dgm:cxn modelId="{EB9D82AF-7137-4628-9BAD-70F9B26386A5}" type="presParOf" srcId="{AA950894-35C1-4459-AC58-B87A01BA631C}" destId="{53FA489C-0D30-4E93-9E5E-D2C64BE2C4B8}" srcOrd="5" destOrd="0" presId="urn:microsoft.com/office/officeart/2018/2/layout/IconCircleList"/>
    <dgm:cxn modelId="{E1339922-1612-4873-973D-7B9DFEF34C85}" type="presParOf" srcId="{AA950894-35C1-4459-AC58-B87A01BA631C}" destId="{B01552E4-1515-4A9A-85B0-FBFB985559EA}" srcOrd="6" destOrd="0" presId="urn:microsoft.com/office/officeart/2018/2/layout/IconCircleList"/>
    <dgm:cxn modelId="{641DF8EC-4376-4BAA-A553-9F62EDC60E37}" type="presParOf" srcId="{B01552E4-1515-4A9A-85B0-FBFB985559EA}" destId="{EE6DB512-C330-44D6-A136-79538B1EBF68}" srcOrd="0" destOrd="0" presId="urn:microsoft.com/office/officeart/2018/2/layout/IconCircleList"/>
    <dgm:cxn modelId="{EACD2052-A7F0-4F21-89AE-4FC4636EF955}" type="presParOf" srcId="{B01552E4-1515-4A9A-85B0-FBFB985559EA}" destId="{985710E3-AF75-418E-BA8A-5680CE136615}" srcOrd="1" destOrd="0" presId="urn:microsoft.com/office/officeart/2018/2/layout/IconCircleList"/>
    <dgm:cxn modelId="{3DF1A9A5-9F3F-456C-A54A-90C500D8884C}" type="presParOf" srcId="{B01552E4-1515-4A9A-85B0-FBFB985559EA}" destId="{91799A24-1130-4C9D-9FF0-5B93A35A6E06}" srcOrd="2" destOrd="0" presId="urn:microsoft.com/office/officeart/2018/2/layout/IconCircleList"/>
    <dgm:cxn modelId="{5EB04CFF-C4DD-4EC8-A9C8-C47A1DB3A480}" type="presParOf" srcId="{B01552E4-1515-4A9A-85B0-FBFB985559EA}" destId="{74E08FCA-D675-4387-980F-1B50DA18D46D}" srcOrd="3" destOrd="0" presId="urn:microsoft.com/office/officeart/2018/2/layout/IconCircleList"/>
    <dgm:cxn modelId="{5F04A0EF-4F76-4C0D-8C21-0756F4F3CC14}" type="presParOf" srcId="{AA950894-35C1-4459-AC58-B87A01BA631C}" destId="{50E6AE44-B3B5-474C-A0EF-6EA1E3AE08B6}" srcOrd="7" destOrd="0" presId="urn:microsoft.com/office/officeart/2018/2/layout/IconCircleList"/>
    <dgm:cxn modelId="{55A061C9-7592-446D-9FE3-12213D923618}" type="presParOf" srcId="{AA950894-35C1-4459-AC58-B87A01BA631C}" destId="{96A49A7E-85B0-4738-BDB1-D75B553631DE}" srcOrd="8" destOrd="0" presId="urn:microsoft.com/office/officeart/2018/2/layout/IconCircleList"/>
    <dgm:cxn modelId="{12DC3132-12B7-4F1B-ABE7-F33AE02D84F6}" type="presParOf" srcId="{96A49A7E-85B0-4738-BDB1-D75B553631DE}" destId="{D3D8AE8A-89D5-4015-9D62-FE5897D3775E}" srcOrd="0" destOrd="0" presId="urn:microsoft.com/office/officeart/2018/2/layout/IconCircleList"/>
    <dgm:cxn modelId="{A33E9D18-FEB1-4687-A036-2B4E650CF9E2}" type="presParOf" srcId="{96A49A7E-85B0-4738-BDB1-D75B553631DE}" destId="{2F90D3EA-55CA-452F-9E20-EC88B520205F}" srcOrd="1" destOrd="0" presId="urn:microsoft.com/office/officeart/2018/2/layout/IconCircleList"/>
    <dgm:cxn modelId="{A9947A5C-7A08-435A-A98D-6F2DBE6F5BEF}" type="presParOf" srcId="{96A49A7E-85B0-4738-BDB1-D75B553631DE}" destId="{A3BC4289-FC1C-4F2F-8E43-3C0185CA33B7}" srcOrd="2" destOrd="0" presId="urn:microsoft.com/office/officeart/2018/2/layout/IconCircleList"/>
    <dgm:cxn modelId="{06C0A8F6-3E15-4AF7-BA6D-8C5DB08F480A}" type="presParOf" srcId="{96A49A7E-85B0-4738-BDB1-D75B553631DE}" destId="{EDDB2C35-D0F6-4B75-B1B7-1AA0ABFB63E6}" srcOrd="3" destOrd="0" presId="urn:microsoft.com/office/officeart/2018/2/layout/IconCircleList"/>
    <dgm:cxn modelId="{6548CFC0-833D-4C29-9066-0A794E804F5A}" type="presParOf" srcId="{AA950894-35C1-4459-AC58-B87A01BA631C}" destId="{55FDA8C1-1945-478E-83AC-3125A853BD9A}" srcOrd="9" destOrd="0" presId="urn:microsoft.com/office/officeart/2018/2/layout/IconCircleList"/>
    <dgm:cxn modelId="{A010686E-A006-4C9B-BF49-8B71108C2EAC}" type="presParOf" srcId="{AA950894-35C1-4459-AC58-B87A01BA631C}" destId="{ACEE8102-3097-458E-A611-9A5385A40DA3}" srcOrd="10" destOrd="0" presId="urn:microsoft.com/office/officeart/2018/2/layout/IconCircleList"/>
    <dgm:cxn modelId="{7F236102-DFC6-4CA9-B074-FC6A4996987F}" type="presParOf" srcId="{ACEE8102-3097-458E-A611-9A5385A40DA3}" destId="{02119D4E-99B8-4FBC-B974-599523EFBC9E}" srcOrd="0" destOrd="0" presId="urn:microsoft.com/office/officeart/2018/2/layout/IconCircleList"/>
    <dgm:cxn modelId="{F7C31B1A-952C-49A5-810D-DDB549458981}" type="presParOf" srcId="{ACEE8102-3097-458E-A611-9A5385A40DA3}" destId="{D1CD3662-D2B8-4826-A3FB-AA50B0B062CD}" srcOrd="1" destOrd="0" presId="urn:microsoft.com/office/officeart/2018/2/layout/IconCircleList"/>
    <dgm:cxn modelId="{F35C9C72-4BF1-4CF5-99EF-700FBDE3CF4D}" type="presParOf" srcId="{ACEE8102-3097-458E-A611-9A5385A40DA3}" destId="{B45AED01-E089-4ADC-B033-8BBEDD525A5D}" srcOrd="2" destOrd="0" presId="urn:microsoft.com/office/officeart/2018/2/layout/IconCircleList"/>
    <dgm:cxn modelId="{5BD5288C-9989-42CC-A111-CD81C83E3CCD}" type="presParOf" srcId="{ACEE8102-3097-458E-A611-9A5385A40DA3}" destId="{4DB4D785-8722-410B-AE95-9BE8343C637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24 should go to Jamboard group 24).</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Move or add post-its (sticky notes) in each category.</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Share your contributions with the group. Do you notice anything unexpected?</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C885E6-8B83-4FD2-956F-30AC16BB116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520C277-7F61-44BF-BC80-4A0E294B8595}">
      <dgm:prSet custT="1"/>
      <dgm:spPr/>
      <dgm:t>
        <a:bodyPr/>
        <a:lstStyle/>
        <a:p>
          <a:r>
            <a:rPr lang="en-US" sz="2000" dirty="0">
              <a:solidFill>
                <a:schemeClr val="accent2">
                  <a:lumMod val="75000"/>
                </a:schemeClr>
              </a:solidFill>
            </a:rPr>
            <a:t>A) In your BR, take 2 minutes to introduce yourselves (name, region/DFD, job title or role).</a:t>
          </a:r>
        </a:p>
      </dgm:t>
    </dgm:pt>
    <dgm:pt modelId="{0189201F-5B99-44F2-9F06-9F5D2331E153}" type="parTrans" cxnId="{57D3325D-041C-4407-A12C-EB85D4DBBA22}">
      <dgm:prSet/>
      <dgm:spPr/>
      <dgm:t>
        <a:bodyPr/>
        <a:lstStyle/>
        <a:p>
          <a:endParaRPr lang="en-US"/>
        </a:p>
      </dgm:t>
    </dgm:pt>
    <dgm:pt modelId="{92755E54-1B76-46E7-9A0D-D493D0C37EA4}" type="sibTrans" cxnId="{57D3325D-041C-4407-A12C-EB85D4DBBA22}">
      <dgm:prSet/>
      <dgm:spPr/>
      <dgm:t>
        <a:bodyPr/>
        <a:lstStyle/>
        <a:p>
          <a:endParaRPr lang="en-US"/>
        </a:p>
      </dgm:t>
    </dgm:pt>
    <dgm:pt modelId="{D3386909-14F1-4B40-92FA-6B44F4D6C1E3}">
      <dgm:prSet custT="1"/>
      <dgm:spPr/>
      <dgm:t>
        <a:bodyPr/>
        <a:lstStyle/>
        <a:p>
          <a:r>
            <a:rPr lang="en-US" sz="2000" dirty="0">
              <a:solidFill>
                <a:schemeClr val="bg2">
                  <a:lumMod val="50000"/>
                </a:schemeClr>
              </a:solidFill>
            </a:rPr>
            <a:t>B) Open the chat window to view the instructions and links</a:t>
          </a:r>
          <a:r>
            <a:rPr lang="en-US" sz="2000" dirty="0"/>
            <a:t>.</a:t>
          </a:r>
        </a:p>
      </dgm:t>
    </dgm:pt>
    <dgm:pt modelId="{DB6ADB5D-93CE-49A8-BA48-9F293DAA5D85}" type="parTrans" cxnId="{0477496B-6001-48CE-8CF6-40EDC3A3BED0}">
      <dgm:prSet/>
      <dgm:spPr/>
      <dgm:t>
        <a:bodyPr/>
        <a:lstStyle/>
        <a:p>
          <a:endParaRPr lang="en-US"/>
        </a:p>
      </dgm:t>
    </dgm:pt>
    <dgm:pt modelId="{DF18680D-61B4-4D10-8395-5A6EEA651F31}" type="sibTrans" cxnId="{0477496B-6001-48CE-8CF6-40EDC3A3BED0}">
      <dgm:prSet/>
      <dgm:spPr/>
      <dgm:t>
        <a:bodyPr/>
        <a:lstStyle/>
        <a:p>
          <a:endParaRPr lang="en-US"/>
        </a:p>
      </dgm:t>
    </dgm:pt>
    <dgm:pt modelId="{DC695149-EFC5-4226-B6F3-D9992EF3E71A}">
      <dgm:prSet custT="1"/>
      <dgm:spPr/>
      <dgm:t>
        <a:bodyPr/>
        <a:lstStyle/>
        <a:p>
          <a:r>
            <a:rPr lang="en-US" sz="2000" dirty="0">
              <a:solidFill>
                <a:schemeClr val="accent4">
                  <a:lumMod val="75000"/>
                </a:schemeClr>
              </a:solidFill>
            </a:rPr>
            <a:t>C) Click on the Jamboard link that matches your BR  number (e.g., BR 25 should go to Jamboard group 25).</a:t>
          </a:r>
        </a:p>
      </dgm:t>
    </dgm:pt>
    <dgm:pt modelId="{87A74919-ED9F-4E10-84AB-38B860610775}" type="parTrans" cxnId="{E1846F4C-6ED9-4D21-895C-B351126BD7EE}">
      <dgm:prSet/>
      <dgm:spPr/>
      <dgm:t>
        <a:bodyPr/>
        <a:lstStyle/>
        <a:p>
          <a:endParaRPr lang="en-US"/>
        </a:p>
      </dgm:t>
    </dgm:pt>
    <dgm:pt modelId="{5E199435-CFFE-4B66-B80C-48F242BD2E29}" type="sibTrans" cxnId="{E1846F4C-6ED9-4D21-895C-B351126BD7EE}">
      <dgm:prSet/>
      <dgm:spPr/>
      <dgm:t>
        <a:bodyPr/>
        <a:lstStyle/>
        <a:p>
          <a:endParaRPr lang="en-US"/>
        </a:p>
      </dgm:t>
    </dgm:pt>
    <dgm:pt modelId="{A1A456E3-2758-4B32-96F2-ACB3D6B9D080}">
      <dgm:prSet custT="1"/>
      <dgm:spPr/>
      <dgm:t>
        <a:bodyPr/>
        <a:lstStyle/>
        <a:p>
          <a:r>
            <a:rPr lang="en-US" sz="2000" dirty="0">
              <a:solidFill>
                <a:schemeClr val="accent5">
                  <a:lumMod val="75000"/>
                </a:schemeClr>
              </a:solidFill>
            </a:rPr>
            <a:t>D) Keep two windows open: your BR in Zoom and your Activity 4 slide in Jamboard.</a:t>
          </a:r>
        </a:p>
      </dgm:t>
    </dgm:pt>
    <dgm:pt modelId="{7FE002D4-B9F1-4BAA-8A41-B2D320C1BC6D}" type="parTrans" cxnId="{4F71D22A-93D9-4DD0-9510-3BF25E619EE6}">
      <dgm:prSet/>
      <dgm:spPr/>
      <dgm:t>
        <a:bodyPr/>
        <a:lstStyle/>
        <a:p>
          <a:endParaRPr lang="en-US"/>
        </a:p>
      </dgm:t>
    </dgm:pt>
    <dgm:pt modelId="{7FECCBA5-F17E-4EB1-8C69-AC00AFEBDAB5}" type="sibTrans" cxnId="{4F71D22A-93D9-4DD0-9510-3BF25E619EE6}">
      <dgm:prSet/>
      <dgm:spPr/>
      <dgm:t>
        <a:bodyPr/>
        <a:lstStyle/>
        <a:p>
          <a:endParaRPr lang="en-US"/>
        </a:p>
      </dgm:t>
    </dgm:pt>
    <dgm:pt modelId="{0C46ECF2-A537-413D-A585-35DC3CD5B8B3}">
      <dgm:prSet custT="1"/>
      <dgm:spPr/>
      <dgm:t>
        <a:bodyPr/>
        <a:lstStyle/>
        <a:p>
          <a:r>
            <a:rPr lang="en-US" sz="2000" dirty="0">
              <a:solidFill>
                <a:schemeClr val="accent6">
                  <a:lumMod val="75000"/>
                </a:schemeClr>
              </a:solidFill>
            </a:rPr>
            <a:t>E) Add a post-it (sticky note) or text in each of the categories.</a:t>
          </a:r>
        </a:p>
      </dgm:t>
    </dgm:pt>
    <dgm:pt modelId="{614001BA-9117-4986-A616-D24170004F17}" type="parTrans" cxnId="{B7774989-8582-40F1-BA3F-F86DC097E092}">
      <dgm:prSet/>
      <dgm:spPr/>
      <dgm:t>
        <a:bodyPr/>
        <a:lstStyle/>
        <a:p>
          <a:endParaRPr lang="en-US"/>
        </a:p>
      </dgm:t>
    </dgm:pt>
    <dgm:pt modelId="{29493119-4B86-49E6-9415-0B2B8F2F0DDE}" type="sibTrans" cxnId="{B7774989-8582-40F1-BA3F-F86DC097E092}">
      <dgm:prSet/>
      <dgm:spPr/>
      <dgm:t>
        <a:bodyPr/>
        <a:lstStyle/>
        <a:p>
          <a:endParaRPr lang="en-US"/>
        </a:p>
      </dgm:t>
    </dgm:pt>
    <dgm:pt modelId="{B4B96809-30B8-4093-97C3-765942A967A7}">
      <dgm:prSet custT="1"/>
      <dgm:spPr/>
      <dgm:t>
        <a:bodyPr/>
        <a:lstStyle/>
        <a:p>
          <a:r>
            <a:rPr lang="en-US" sz="2000" dirty="0">
              <a:solidFill>
                <a:schemeClr val="accent2">
                  <a:lumMod val="75000"/>
                </a:schemeClr>
              </a:solidFill>
            </a:rPr>
            <a:t>F) Discuss anything that you find surprising or unexpected.</a:t>
          </a:r>
        </a:p>
      </dgm:t>
    </dgm:pt>
    <dgm:pt modelId="{DACFA855-9449-4A57-9C99-9A5923E5A646}" type="parTrans" cxnId="{E62BC711-DA80-4547-B070-8541E33FC137}">
      <dgm:prSet/>
      <dgm:spPr/>
      <dgm:t>
        <a:bodyPr/>
        <a:lstStyle/>
        <a:p>
          <a:endParaRPr lang="en-US"/>
        </a:p>
      </dgm:t>
    </dgm:pt>
    <dgm:pt modelId="{AC744662-261B-4916-899A-63DB5E3C381F}" type="sibTrans" cxnId="{E62BC711-DA80-4547-B070-8541E33FC137}">
      <dgm:prSet/>
      <dgm:spPr/>
      <dgm:t>
        <a:bodyPr/>
        <a:lstStyle/>
        <a:p>
          <a:endParaRPr lang="en-US"/>
        </a:p>
      </dgm:t>
    </dgm:pt>
    <dgm:pt modelId="{8CA0AF8E-5E1A-45EB-B9A9-2E0F68AFAD31}" type="pres">
      <dgm:prSet presAssocID="{0BC885E6-8B83-4FD2-956F-30AC16BB1168}" presName="root" presStyleCnt="0">
        <dgm:presLayoutVars>
          <dgm:dir/>
          <dgm:resizeHandles val="exact"/>
        </dgm:presLayoutVars>
      </dgm:prSet>
      <dgm:spPr/>
    </dgm:pt>
    <dgm:pt modelId="{BD9352D2-0589-4DF8-9467-69D4A33DE239}" type="pres">
      <dgm:prSet presAssocID="{0BC885E6-8B83-4FD2-956F-30AC16BB1168}" presName="container" presStyleCnt="0">
        <dgm:presLayoutVars>
          <dgm:dir/>
          <dgm:resizeHandles val="exact"/>
        </dgm:presLayoutVars>
      </dgm:prSet>
      <dgm:spPr/>
    </dgm:pt>
    <dgm:pt modelId="{C26CB2E8-232F-4026-9F47-910172A53118}" type="pres">
      <dgm:prSet presAssocID="{5520C277-7F61-44BF-BC80-4A0E294B8595}" presName="compNode" presStyleCnt="0"/>
      <dgm:spPr/>
    </dgm:pt>
    <dgm:pt modelId="{634B0901-6B31-4A6E-8D31-92966E342100}" type="pres">
      <dgm:prSet presAssocID="{5520C277-7F61-44BF-BC80-4A0E294B8595}" presName="iconBgRect" presStyleLbl="bgShp" presStyleIdx="0" presStyleCnt="6"/>
      <dgm:spPr/>
    </dgm:pt>
    <dgm:pt modelId="{583ABCCE-B4D7-4985-BD1B-40A3C9A2A10A}" type="pres">
      <dgm:prSet presAssocID="{5520C277-7F61-44BF-BC80-4A0E294B859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3138C0-7908-4894-A68F-C2274F621EAC}" type="pres">
      <dgm:prSet presAssocID="{5520C277-7F61-44BF-BC80-4A0E294B8595}" presName="spaceRect" presStyleCnt="0"/>
      <dgm:spPr/>
    </dgm:pt>
    <dgm:pt modelId="{4297FC5A-4784-4306-A823-404D28C19D6F}" type="pres">
      <dgm:prSet presAssocID="{5520C277-7F61-44BF-BC80-4A0E294B8595}" presName="textRect" presStyleLbl="revTx" presStyleIdx="0" presStyleCnt="6">
        <dgm:presLayoutVars>
          <dgm:chMax val="1"/>
          <dgm:chPref val="1"/>
        </dgm:presLayoutVars>
      </dgm:prSet>
      <dgm:spPr/>
    </dgm:pt>
    <dgm:pt modelId="{BA013A8A-A377-410E-816B-6B7C65794684}" type="pres">
      <dgm:prSet presAssocID="{92755E54-1B76-46E7-9A0D-D493D0C37EA4}" presName="sibTrans" presStyleLbl="sibTrans2D1" presStyleIdx="0" presStyleCnt="0"/>
      <dgm:spPr/>
    </dgm:pt>
    <dgm:pt modelId="{F04D10D1-F841-4085-A87F-FD737FADAA06}" type="pres">
      <dgm:prSet presAssocID="{D3386909-14F1-4B40-92FA-6B44F4D6C1E3}" presName="compNode" presStyleCnt="0"/>
      <dgm:spPr/>
    </dgm:pt>
    <dgm:pt modelId="{B2C6F435-A4EB-466E-A7F7-12DB52E4B718}" type="pres">
      <dgm:prSet presAssocID="{D3386909-14F1-4B40-92FA-6B44F4D6C1E3}" presName="iconBgRect" presStyleLbl="bgShp" presStyleIdx="1" presStyleCnt="6"/>
      <dgm:spPr/>
    </dgm:pt>
    <dgm:pt modelId="{1A7DE165-99CD-4396-9FFC-EF1A19BCAAB4}" type="pres">
      <dgm:prSet presAssocID="{D3386909-14F1-4B40-92FA-6B44F4D6C1E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1A4F7910-126F-4A62-992C-EEE6591831F4}" type="pres">
      <dgm:prSet presAssocID="{D3386909-14F1-4B40-92FA-6B44F4D6C1E3}" presName="spaceRect" presStyleCnt="0"/>
      <dgm:spPr/>
    </dgm:pt>
    <dgm:pt modelId="{DFCE6285-4792-4A1F-AE81-CA4FFE00F59B}" type="pres">
      <dgm:prSet presAssocID="{D3386909-14F1-4B40-92FA-6B44F4D6C1E3}" presName="textRect" presStyleLbl="revTx" presStyleIdx="1" presStyleCnt="6">
        <dgm:presLayoutVars>
          <dgm:chMax val="1"/>
          <dgm:chPref val="1"/>
        </dgm:presLayoutVars>
      </dgm:prSet>
      <dgm:spPr/>
    </dgm:pt>
    <dgm:pt modelId="{E02D6F9E-6FC9-4E0F-9AD9-64D8B92F32E0}" type="pres">
      <dgm:prSet presAssocID="{DF18680D-61B4-4D10-8395-5A6EEA651F31}" presName="sibTrans" presStyleLbl="sibTrans2D1" presStyleIdx="0" presStyleCnt="0"/>
      <dgm:spPr/>
    </dgm:pt>
    <dgm:pt modelId="{EBD45519-6042-4F7A-A742-70811110CAF1}" type="pres">
      <dgm:prSet presAssocID="{DC695149-EFC5-4226-B6F3-D9992EF3E71A}" presName="compNode" presStyleCnt="0"/>
      <dgm:spPr/>
    </dgm:pt>
    <dgm:pt modelId="{4ACCD6EF-D727-4947-9470-6DAD5B2D7213}" type="pres">
      <dgm:prSet presAssocID="{DC695149-EFC5-4226-B6F3-D9992EF3E71A}" presName="iconBgRect" presStyleLbl="bgShp" presStyleIdx="2" presStyleCnt="6"/>
      <dgm:spPr/>
    </dgm:pt>
    <dgm:pt modelId="{52930A37-7DAC-482D-9149-758ADA4E2B29}" type="pres">
      <dgm:prSet presAssocID="{DC695149-EFC5-4226-B6F3-D9992EF3E71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44EE60BC-8480-4CE8-B2BE-69A9D3C68AF2}" type="pres">
      <dgm:prSet presAssocID="{DC695149-EFC5-4226-B6F3-D9992EF3E71A}" presName="spaceRect" presStyleCnt="0"/>
      <dgm:spPr/>
    </dgm:pt>
    <dgm:pt modelId="{6F00C9A9-3F74-4D93-8C52-B11C07B0F37D}" type="pres">
      <dgm:prSet presAssocID="{DC695149-EFC5-4226-B6F3-D9992EF3E71A}" presName="textRect" presStyleLbl="revTx" presStyleIdx="2" presStyleCnt="6">
        <dgm:presLayoutVars>
          <dgm:chMax val="1"/>
          <dgm:chPref val="1"/>
        </dgm:presLayoutVars>
      </dgm:prSet>
      <dgm:spPr/>
    </dgm:pt>
    <dgm:pt modelId="{2353A388-ACDA-4C97-9663-CBF3422940F8}" type="pres">
      <dgm:prSet presAssocID="{5E199435-CFFE-4B66-B80C-48F242BD2E29}" presName="sibTrans" presStyleLbl="sibTrans2D1" presStyleIdx="0" presStyleCnt="0"/>
      <dgm:spPr/>
    </dgm:pt>
    <dgm:pt modelId="{850B3CAD-2C87-4390-9C98-5B3900F5C35D}" type="pres">
      <dgm:prSet presAssocID="{A1A456E3-2758-4B32-96F2-ACB3D6B9D080}" presName="compNode" presStyleCnt="0"/>
      <dgm:spPr/>
    </dgm:pt>
    <dgm:pt modelId="{C4B3E8E0-4AD3-42A0-8E51-5EEF2F4B0C97}" type="pres">
      <dgm:prSet presAssocID="{A1A456E3-2758-4B32-96F2-ACB3D6B9D080}" presName="iconBgRect" presStyleLbl="bgShp" presStyleIdx="3" presStyleCnt="6"/>
      <dgm:spPr/>
    </dgm:pt>
    <dgm:pt modelId="{278BC414-C2A8-44B1-AA3A-BC315A736206}" type="pres">
      <dgm:prSet presAssocID="{A1A456E3-2758-4B32-96F2-ACB3D6B9D08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CC60B506-2D28-40C0-8B15-A45BF657550B}" type="pres">
      <dgm:prSet presAssocID="{A1A456E3-2758-4B32-96F2-ACB3D6B9D080}" presName="spaceRect" presStyleCnt="0"/>
      <dgm:spPr/>
    </dgm:pt>
    <dgm:pt modelId="{714D67ED-A613-44F8-ADB1-1104376BBEB9}" type="pres">
      <dgm:prSet presAssocID="{A1A456E3-2758-4B32-96F2-ACB3D6B9D080}" presName="textRect" presStyleLbl="revTx" presStyleIdx="3" presStyleCnt="6">
        <dgm:presLayoutVars>
          <dgm:chMax val="1"/>
          <dgm:chPref val="1"/>
        </dgm:presLayoutVars>
      </dgm:prSet>
      <dgm:spPr/>
    </dgm:pt>
    <dgm:pt modelId="{3A1B3EAE-5876-48C5-8462-332E3638A7A9}" type="pres">
      <dgm:prSet presAssocID="{7FECCBA5-F17E-4EB1-8C69-AC00AFEBDAB5}" presName="sibTrans" presStyleLbl="sibTrans2D1" presStyleIdx="0" presStyleCnt="0"/>
      <dgm:spPr/>
    </dgm:pt>
    <dgm:pt modelId="{4F1B467A-53F8-4735-9E16-92F6A6FA9ED4}" type="pres">
      <dgm:prSet presAssocID="{0C46ECF2-A537-413D-A585-35DC3CD5B8B3}" presName="compNode" presStyleCnt="0"/>
      <dgm:spPr/>
    </dgm:pt>
    <dgm:pt modelId="{38D9078A-A205-4984-8A42-64C32F0D8248}" type="pres">
      <dgm:prSet presAssocID="{0C46ECF2-A537-413D-A585-35DC3CD5B8B3}" presName="iconBgRect" presStyleLbl="bgShp" presStyleIdx="4" presStyleCnt="6"/>
      <dgm:spPr/>
    </dgm:pt>
    <dgm:pt modelId="{21F2145F-A325-43CB-8100-C5416F57215E}" type="pres">
      <dgm:prSet presAssocID="{0C46ECF2-A537-413D-A585-35DC3CD5B8B3}"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6B974443-6AF3-4222-9A73-87A8F7A088B6}" type="pres">
      <dgm:prSet presAssocID="{0C46ECF2-A537-413D-A585-35DC3CD5B8B3}" presName="spaceRect" presStyleCnt="0"/>
      <dgm:spPr/>
    </dgm:pt>
    <dgm:pt modelId="{6965A6CF-DB09-4860-9041-082AD3784E89}" type="pres">
      <dgm:prSet presAssocID="{0C46ECF2-A537-413D-A585-35DC3CD5B8B3}" presName="textRect" presStyleLbl="revTx" presStyleIdx="4" presStyleCnt="6">
        <dgm:presLayoutVars>
          <dgm:chMax val="1"/>
          <dgm:chPref val="1"/>
        </dgm:presLayoutVars>
      </dgm:prSet>
      <dgm:spPr/>
    </dgm:pt>
    <dgm:pt modelId="{BF132B52-4B93-4486-B10B-4BA809989FAC}" type="pres">
      <dgm:prSet presAssocID="{29493119-4B86-49E6-9415-0B2B8F2F0DDE}" presName="sibTrans" presStyleLbl="sibTrans2D1" presStyleIdx="0" presStyleCnt="0"/>
      <dgm:spPr/>
    </dgm:pt>
    <dgm:pt modelId="{DEFB39EC-A86D-4543-B974-8A033D9465FA}" type="pres">
      <dgm:prSet presAssocID="{B4B96809-30B8-4093-97C3-765942A967A7}" presName="compNode" presStyleCnt="0"/>
      <dgm:spPr/>
    </dgm:pt>
    <dgm:pt modelId="{1075C0D7-7CF5-4117-A88B-9C0E6013921C}" type="pres">
      <dgm:prSet presAssocID="{B4B96809-30B8-4093-97C3-765942A967A7}" presName="iconBgRect" presStyleLbl="bgShp" presStyleIdx="5" presStyleCnt="6"/>
      <dgm:spPr/>
    </dgm:pt>
    <dgm:pt modelId="{AE2C774E-A47F-4DA4-B956-D60621353137}" type="pres">
      <dgm:prSet presAssocID="{B4B96809-30B8-4093-97C3-765942A967A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66C4FB02-619F-4A81-9BCE-7AEA6EA5D8BE}" type="pres">
      <dgm:prSet presAssocID="{B4B96809-30B8-4093-97C3-765942A967A7}" presName="spaceRect" presStyleCnt="0"/>
      <dgm:spPr/>
    </dgm:pt>
    <dgm:pt modelId="{1A43789E-860A-4F1A-9F48-BCF1EC9CA71A}" type="pres">
      <dgm:prSet presAssocID="{B4B96809-30B8-4093-97C3-765942A967A7}" presName="textRect" presStyleLbl="revTx" presStyleIdx="5" presStyleCnt="6">
        <dgm:presLayoutVars>
          <dgm:chMax val="1"/>
          <dgm:chPref val="1"/>
        </dgm:presLayoutVars>
      </dgm:prSet>
      <dgm:spPr/>
    </dgm:pt>
  </dgm:ptLst>
  <dgm:cxnLst>
    <dgm:cxn modelId="{E62BC711-DA80-4547-B070-8541E33FC137}" srcId="{0BC885E6-8B83-4FD2-956F-30AC16BB1168}" destId="{B4B96809-30B8-4093-97C3-765942A967A7}" srcOrd="5" destOrd="0" parTransId="{DACFA855-9449-4A57-9C99-9A5923E5A646}" sibTransId="{AC744662-261B-4916-899A-63DB5E3C381F}"/>
    <dgm:cxn modelId="{1203A928-1CD1-4569-92E5-7B8CB57B6D63}" type="presOf" srcId="{0C46ECF2-A537-413D-A585-35DC3CD5B8B3}" destId="{6965A6CF-DB09-4860-9041-082AD3784E89}" srcOrd="0" destOrd="0" presId="urn:microsoft.com/office/officeart/2018/2/layout/IconCircleList"/>
    <dgm:cxn modelId="{4F71D22A-93D9-4DD0-9510-3BF25E619EE6}" srcId="{0BC885E6-8B83-4FD2-956F-30AC16BB1168}" destId="{A1A456E3-2758-4B32-96F2-ACB3D6B9D080}" srcOrd="3" destOrd="0" parTransId="{7FE002D4-B9F1-4BAA-8A41-B2D320C1BC6D}" sibTransId="{7FECCBA5-F17E-4EB1-8C69-AC00AFEBDAB5}"/>
    <dgm:cxn modelId="{71C00F2E-2C0C-4BCF-8111-204C82214858}" type="presOf" srcId="{29493119-4B86-49E6-9415-0B2B8F2F0DDE}" destId="{BF132B52-4B93-4486-B10B-4BA809989FAC}" srcOrd="0" destOrd="0" presId="urn:microsoft.com/office/officeart/2018/2/layout/IconCircleList"/>
    <dgm:cxn modelId="{57D3325D-041C-4407-A12C-EB85D4DBBA22}" srcId="{0BC885E6-8B83-4FD2-956F-30AC16BB1168}" destId="{5520C277-7F61-44BF-BC80-4A0E294B8595}" srcOrd="0" destOrd="0" parTransId="{0189201F-5B99-44F2-9F06-9F5D2331E153}" sibTransId="{92755E54-1B76-46E7-9A0D-D493D0C37EA4}"/>
    <dgm:cxn modelId="{0477496B-6001-48CE-8CF6-40EDC3A3BED0}" srcId="{0BC885E6-8B83-4FD2-956F-30AC16BB1168}" destId="{D3386909-14F1-4B40-92FA-6B44F4D6C1E3}" srcOrd="1" destOrd="0" parTransId="{DB6ADB5D-93CE-49A8-BA48-9F293DAA5D85}" sibTransId="{DF18680D-61B4-4D10-8395-5A6EEA651F31}"/>
    <dgm:cxn modelId="{E1846F4C-6ED9-4D21-895C-B351126BD7EE}" srcId="{0BC885E6-8B83-4FD2-956F-30AC16BB1168}" destId="{DC695149-EFC5-4226-B6F3-D9992EF3E71A}" srcOrd="2" destOrd="0" parTransId="{87A74919-ED9F-4E10-84AB-38B860610775}" sibTransId="{5E199435-CFFE-4B66-B80C-48F242BD2E29}"/>
    <dgm:cxn modelId="{130D756C-4427-4123-9BFF-A8656B85B18E}" type="presOf" srcId="{DC695149-EFC5-4226-B6F3-D9992EF3E71A}" destId="{6F00C9A9-3F74-4D93-8C52-B11C07B0F37D}" srcOrd="0" destOrd="0" presId="urn:microsoft.com/office/officeart/2018/2/layout/IconCircleList"/>
    <dgm:cxn modelId="{D38E8D4D-75A1-418A-BE53-D94B320F0918}" type="presOf" srcId="{A1A456E3-2758-4B32-96F2-ACB3D6B9D080}" destId="{714D67ED-A613-44F8-ADB1-1104376BBEB9}" srcOrd="0" destOrd="0" presId="urn:microsoft.com/office/officeart/2018/2/layout/IconCircleList"/>
    <dgm:cxn modelId="{9C9DC474-D3CA-463C-B384-1283811A0735}" type="presOf" srcId="{92755E54-1B76-46E7-9A0D-D493D0C37EA4}" destId="{BA013A8A-A377-410E-816B-6B7C65794684}" srcOrd="0" destOrd="0" presId="urn:microsoft.com/office/officeart/2018/2/layout/IconCircleList"/>
    <dgm:cxn modelId="{06FE3156-4D7E-4B7F-84A1-DB9FF9467E9A}" type="presOf" srcId="{5E199435-CFFE-4B66-B80C-48F242BD2E29}" destId="{2353A388-ACDA-4C97-9663-CBF3422940F8}" srcOrd="0" destOrd="0" presId="urn:microsoft.com/office/officeart/2018/2/layout/IconCircleList"/>
    <dgm:cxn modelId="{DF6B8980-D47E-406C-A968-A5264FF79E40}" type="presOf" srcId="{D3386909-14F1-4B40-92FA-6B44F4D6C1E3}" destId="{DFCE6285-4792-4A1F-AE81-CA4FFE00F59B}" srcOrd="0" destOrd="0" presId="urn:microsoft.com/office/officeart/2018/2/layout/IconCircleList"/>
    <dgm:cxn modelId="{B7774989-8582-40F1-BA3F-F86DC097E092}" srcId="{0BC885E6-8B83-4FD2-956F-30AC16BB1168}" destId="{0C46ECF2-A537-413D-A585-35DC3CD5B8B3}" srcOrd="4" destOrd="0" parTransId="{614001BA-9117-4986-A616-D24170004F17}" sibTransId="{29493119-4B86-49E6-9415-0B2B8F2F0DDE}"/>
    <dgm:cxn modelId="{C07C8BAC-52BC-441A-94BF-437834B0F6C2}" type="presOf" srcId="{5520C277-7F61-44BF-BC80-4A0E294B8595}" destId="{4297FC5A-4784-4306-A823-404D28C19D6F}" srcOrd="0" destOrd="0" presId="urn:microsoft.com/office/officeart/2018/2/layout/IconCircleList"/>
    <dgm:cxn modelId="{793D34E0-1829-4624-85E0-450EE8EF1C17}" type="presOf" srcId="{7FECCBA5-F17E-4EB1-8C69-AC00AFEBDAB5}" destId="{3A1B3EAE-5876-48C5-8462-332E3638A7A9}" srcOrd="0" destOrd="0" presId="urn:microsoft.com/office/officeart/2018/2/layout/IconCircleList"/>
    <dgm:cxn modelId="{EEA28CE7-8034-44CC-AD9C-5D47731FD99A}" type="presOf" srcId="{B4B96809-30B8-4093-97C3-765942A967A7}" destId="{1A43789E-860A-4F1A-9F48-BCF1EC9CA71A}" srcOrd="0" destOrd="0" presId="urn:microsoft.com/office/officeart/2018/2/layout/IconCircleList"/>
    <dgm:cxn modelId="{8D26DBF4-1AD2-4D6A-9195-E29EDE921EBA}" type="presOf" srcId="{DF18680D-61B4-4D10-8395-5A6EEA651F31}" destId="{E02D6F9E-6FC9-4E0F-9AD9-64D8B92F32E0}" srcOrd="0" destOrd="0" presId="urn:microsoft.com/office/officeart/2018/2/layout/IconCircleList"/>
    <dgm:cxn modelId="{2B1C46F6-B434-4457-AE91-FFC9458E7E97}" type="presOf" srcId="{0BC885E6-8B83-4FD2-956F-30AC16BB1168}" destId="{8CA0AF8E-5E1A-45EB-B9A9-2E0F68AFAD31}" srcOrd="0" destOrd="0" presId="urn:microsoft.com/office/officeart/2018/2/layout/IconCircleList"/>
    <dgm:cxn modelId="{5AE5C15A-7A46-4897-964A-F0CCA80D815E}" type="presParOf" srcId="{8CA0AF8E-5E1A-45EB-B9A9-2E0F68AFAD31}" destId="{BD9352D2-0589-4DF8-9467-69D4A33DE239}" srcOrd="0" destOrd="0" presId="urn:microsoft.com/office/officeart/2018/2/layout/IconCircleList"/>
    <dgm:cxn modelId="{4D05246B-E9C9-40A3-8203-3BB911A32623}" type="presParOf" srcId="{BD9352D2-0589-4DF8-9467-69D4A33DE239}" destId="{C26CB2E8-232F-4026-9F47-910172A53118}" srcOrd="0" destOrd="0" presId="urn:microsoft.com/office/officeart/2018/2/layout/IconCircleList"/>
    <dgm:cxn modelId="{4D04363B-D1C2-4D59-BAA5-88742A33855C}" type="presParOf" srcId="{C26CB2E8-232F-4026-9F47-910172A53118}" destId="{634B0901-6B31-4A6E-8D31-92966E342100}" srcOrd="0" destOrd="0" presId="urn:microsoft.com/office/officeart/2018/2/layout/IconCircleList"/>
    <dgm:cxn modelId="{F55ADA40-13FD-4926-B2EB-75E8856F69DE}" type="presParOf" srcId="{C26CB2E8-232F-4026-9F47-910172A53118}" destId="{583ABCCE-B4D7-4985-BD1B-40A3C9A2A10A}" srcOrd="1" destOrd="0" presId="urn:microsoft.com/office/officeart/2018/2/layout/IconCircleList"/>
    <dgm:cxn modelId="{A159F8B8-6913-488B-B64F-B51CDA6D2B63}" type="presParOf" srcId="{C26CB2E8-232F-4026-9F47-910172A53118}" destId="{0E3138C0-7908-4894-A68F-C2274F621EAC}" srcOrd="2" destOrd="0" presId="urn:microsoft.com/office/officeart/2018/2/layout/IconCircleList"/>
    <dgm:cxn modelId="{1B2C1A06-6D94-4E46-AB0F-85EFBC44F60F}" type="presParOf" srcId="{C26CB2E8-232F-4026-9F47-910172A53118}" destId="{4297FC5A-4784-4306-A823-404D28C19D6F}" srcOrd="3" destOrd="0" presId="urn:microsoft.com/office/officeart/2018/2/layout/IconCircleList"/>
    <dgm:cxn modelId="{A2A6B342-3FB2-4DD7-B02A-F785FB70EDAB}" type="presParOf" srcId="{BD9352D2-0589-4DF8-9467-69D4A33DE239}" destId="{BA013A8A-A377-410E-816B-6B7C65794684}" srcOrd="1" destOrd="0" presId="urn:microsoft.com/office/officeart/2018/2/layout/IconCircleList"/>
    <dgm:cxn modelId="{4BDF81EB-3865-4A97-A909-F4A41E0EFDC5}" type="presParOf" srcId="{BD9352D2-0589-4DF8-9467-69D4A33DE239}" destId="{F04D10D1-F841-4085-A87F-FD737FADAA06}" srcOrd="2" destOrd="0" presId="urn:microsoft.com/office/officeart/2018/2/layout/IconCircleList"/>
    <dgm:cxn modelId="{66C73000-D3A6-4302-9E00-887FC06C2EDB}" type="presParOf" srcId="{F04D10D1-F841-4085-A87F-FD737FADAA06}" destId="{B2C6F435-A4EB-466E-A7F7-12DB52E4B718}" srcOrd="0" destOrd="0" presId="urn:microsoft.com/office/officeart/2018/2/layout/IconCircleList"/>
    <dgm:cxn modelId="{BEFC9723-6BC4-45B8-9AF0-0D2D53F6D197}" type="presParOf" srcId="{F04D10D1-F841-4085-A87F-FD737FADAA06}" destId="{1A7DE165-99CD-4396-9FFC-EF1A19BCAAB4}" srcOrd="1" destOrd="0" presId="urn:microsoft.com/office/officeart/2018/2/layout/IconCircleList"/>
    <dgm:cxn modelId="{CB87B0F7-31A3-44F0-B8FB-CF27BE2908C3}" type="presParOf" srcId="{F04D10D1-F841-4085-A87F-FD737FADAA06}" destId="{1A4F7910-126F-4A62-992C-EEE6591831F4}" srcOrd="2" destOrd="0" presId="urn:microsoft.com/office/officeart/2018/2/layout/IconCircleList"/>
    <dgm:cxn modelId="{7491B706-8708-4609-9C90-5586D9E71703}" type="presParOf" srcId="{F04D10D1-F841-4085-A87F-FD737FADAA06}" destId="{DFCE6285-4792-4A1F-AE81-CA4FFE00F59B}" srcOrd="3" destOrd="0" presId="urn:microsoft.com/office/officeart/2018/2/layout/IconCircleList"/>
    <dgm:cxn modelId="{5C2B6B6B-593D-479E-BCBE-7D8C5BD8EEEF}" type="presParOf" srcId="{BD9352D2-0589-4DF8-9467-69D4A33DE239}" destId="{E02D6F9E-6FC9-4E0F-9AD9-64D8B92F32E0}" srcOrd="3" destOrd="0" presId="urn:microsoft.com/office/officeart/2018/2/layout/IconCircleList"/>
    <dgm:cxn modelId="{01EAC2B8-6671-48FC-A22E-7A78B31F3E45}" type="presParOf" srcId="{BD9352D2-0589-4DF8-9467-69D4A33DE239}" destId="{EBD45519-6042-4F7A-A742-70811110CAF1}" srcOrd="4" destOrd="0" presId="urn:microsoft.com/office/officeart/2018/2/layout/IconCircleList"/>
    <dgm:cxn modelId="{33DF0A86-4A89-4B9E-BF8A-5C3353772C40}" type="presParOf" srcId="{EBD45519-6042-4F7A-A742-70811110CAF1}" destId="{4ACCD6EF-D727-4947-9470-6DAD5B2D7213}" srcOrd="0" destOrd="0" presId="urn:microsoft.com/office/officeart/2018/2/layout/IconCircleList"/>
    <dgm:cxn modelId="{9AABF32D-5819-41A9-9F90-A6D92D443B2E}" type="presParOf" srcId="{EBD45519-6042-4F7A-A742-70811110CAF1}" destId="{52930A37-7DAC-482D-9149-758ADA4E2B29}" srcOrd="1" destOrd="0" presId="urn:microsoft.com/office/officeart/2018/2/layout/IconCircleList"/>
    <dgm:cxn modelId="{3C2F2C62-FFA9-4771-ACD8-019989BF33CC}" type="presParOf" srcId="{EBD45519-6042-4F7A-A742-70811110CAF1}" destId="{44EE60BC-8480-4CE8-B2BE-69A9D3C68AF2}" srcOrd="2" destOrd="0" presId="urn:microsoft.com/office/officeart/2018/2/layout/IconCircleList"/>
    <dgm:cxn modelId="{4DD543F6-5924-4639-A8A9-9B0ABED1AFA4}" type="presParOf" srcId="{EBD45519-6042-4F7A-A742-70811110CAF1}" destId="{6F00C9A9-3F74-4D93-8C52-B11C07B0F37D}" srcOrd="3" destOrd="0" presId="urn:microsoft.com/office/officeart/2018/2/layout/IconCircleList"/>
    <dgm:cxn modelId="{304823FD-1E98-4284-8125-1898345B2898}" type="presParOf" srcId="{BD9352D2-0589-4DF8-9467-69D4A33DE239}" destId="{2353A388-ACDA-4C97-9663-CBF3422940F8}" srcOrd="5" destOrd="0" presId="urn:microsoft.com/office/officeart/2018/2/layout/IconCircleList"/>
    <dgm:cxn modelId="{BB801DF3-FAF9-41BD-8132-B9F52769583A}" type="presParOf" srcId="{BD9352D2-0589-4DF8-9467-69D4A33DE239}" destId="{850B3CAD-2C87-4390-9C98-5B3900F5C35D}" srcOrd="6" destOrd="0" presId="urn:microsoft.com/office/officeart/2018/2/layout/IconCircleList"/>
    <dgm:cxn modelId="{CBFAA37A-6F77-45EB-AA3F-470C1B977769}" type="presParOf" srcId="{850B3CAD-2C87-4390-9C98-5B3900F5C35D}" destId="{C4B3E8E0-4AD3-42A0-8E51-5EEF2F4B0C97}" srcOrd="0" destOrd="0" presId="urn:microsoft.com/office/officeart/2018/2/layout/IconCircleList"/>
    <dgm:cxn modelId="{1DCDF9E9-834F-4771-BF54-676596B4DAF2}" type="presParOf" srcId="{850B3CAD-2C87-4390-9C98-5B3900F5C35D}" destId="{278BC414-C2A8-44B1-AA3A-BC315A736206}" srcOrd="1" destOrd="0" presId="urn:microsoft.com/office/officeart/2018/2/layout/IconCircleList"/>
    <dgm:cxn modelId="{ABC3BFEA-131E-4E0E-8A99-2565ABD40DA4}" type="presParOf" srcId="{850B3CAD-2C87-4390-9C98-5B3900F5C35D}" destId="{CC60B506-2D28-40C0-8B15-A45BF657550B}" srcOrd="2" destOrd="0" presId="urn:microsoft.com/office/officeart/2018/2/layout/IconCircleList"/>
    <dgm:cxn modelId="{9A47FAFC-0555-41D4-81BF-A3BCFFDD5162}" type="presParOf" srcId="{850B3CAD-2C87-4390-9C98-5B3900F5C35D}" destId="{714D67ED-A613-44F8-ADB1-1104376BBEB9}" srcOrd="3" destOrd="0" presId="urn:microsoft.com/office/officeart/2018/2/layout/IconCircleList"/>
    <dgm:cxn modelId="{CCAACDA5-DFB3-437D-9661-C3E34E7D19EF}" type="presParOf" srcId="{BD9352D2-0589-4DF8-9467-69D4A33DE239}" destId="{3A1B3EAE-5876-48C5-8462-332E3638A7A9}" srcOrd="7" destOrd="0" presId="urn:microsoft.com/office/officeart/2018/2/layout/IconCircleList"/>
    <dgm:cxn modelId="{E5A363B5-EA2F-4A54-8024-55AB3FED4B58}" type="presParOf" srcId="{BD9352D2-0589-4DF8-9467-69D4A33DE239}" destId="{4F1B467A-53F8-4735-9E16-92F6A6FA9ED4}" srcOrd="8" destOrd="0" presId="urn:microsoft.com/office/officeart/2018/2/layout/IconCircleList"/>
    <dgm:cxn modelId="{276AAA63-851A-4380-A939-51AAEC8A7D40}" type="presParOf" srcId="{4F1B467A-53F8-4735-9E16-92F6A6FA9ED4}" destId="{38D9078A-A205-4984-8A42-64C32F0D8248}" srcOrd="0" destOrd="0" presId="urn:microsoft.com/office/officeart/2018/2/layout/IconCircleList"/>
    <dgm:cxn modelId="{54E3B327-047C-4AB4-BEA5-2B558512FB65}" type="presParOf" srcId="{4F1B467A-53F8-4735-9E16-92F6A6FA9ED4}" destId="{21F2145F-A325-43CB-8100-C5416F57215E}" srcOrd="1" destOrd="0" presId="urn:microsoft.com/office/officeart/2018/2/layout/IconCircleList"/>
    <dgm:cxn modelId="{22492CD6-BADF-4B24-931A-5BDC58733F52}" type="presParOf" srcId="{4F1B467A-53F8-4735-9E16-92F6A6FA9ED4}" destId="{6B974443-6AF3-4222-9A73-87A8F7A088B6}" srcOrd="2" destOrd="0" presId="urn:microsoft.com/office/officeart/2018/2/layout/IconCircleList"/>
    <dgm:cxn modelId="{A84C6107-472E-4148-9553-6C9AE0451568}" type="presParOf" srcId="{4F1B467A-53F8-4735-9E16-92F6A6FA9ED4}" destId="{6965A6CF-DB09-4860-9041-082AD3784E89}" srcOrd="3" destOrd="0" presId="urn:microsoft.com/office/officeart/2018/2/layout/IconCircleList"/>
    <dgm:cxn modelId="{480001FA-9AB7-4E2A-93D7-DA544B04E555}" type="presParOf" srcId="{BD9352D2-0589-4DF8-9467-69D4A33DE239}" destId="{BF132B52-4B93-4486-B10B-4BA809989FAC}" srcOrd="9" destOrd="0" presId="urn:microsoft.com/office/officeart/2018/2/layout/IconCircleList"/>
    <dgm:cxn modelId="{28E447D5-420B-438B-9D88-AB3976C944D7}" type="presParOf" srcId="{BD9352D2-0589-4DF8-9467-69D4A33DE239}" destId="{DEFB39EC-A86D-4543-B974-8A033D9465FA}" srcOrd="10" destOrd="0" presId="urn:microsoft.com/office/officeart/2018/2/layout/IconCircleList"/>
    <dgm:cxn modelId="{4C8E4DB1-966E-4709-8165-7CD2373561C2}" type="presParOf" srcId="{DEFB39EC-A86D-4543-B974-8A033D9465FA}" destId="{1075C0D7-7CF5-4117-A88B-9C0E6013921C}" srcOrd="0" destOrd="0" presId="urn:microsoft.com/office/officeart/2018/2/layout/IconCircleList"/>
    <dgm:cxn modelId="{4CB86396-48E8-4886-9BD3-A81DD70D7A80}" type="presParOf" srcId="{DEFB39EC-A86D-4543-B974-8A033D9465FA}" destId="{AE2C774E-A47F-4DA4-B956-D60621353137}" srcOrd="1" destOrd="0" presId="urn:microsoft.com/office/officeart/2018/2/layout/IconCircleList"/>
    <dgm:cxn modelId="{5A639333-B701-4C6D-BBA9-3D7BB2B4B948}" type="presParOf" srcId="{DEFB39EC-A86D-4543-B974-8A033D9465FA}" destId="{66C4FB02-619F-4A81-9BCE-7AEA6EA5D8BE}" srcOrd="2" destOrd="0" presId="urn:microsoft.com/office/officeart/2018/2/layout/IconCircleList"/>
    <dgm:cxn modelId="{F7635725-B464-4CC8-A78C-95026710A403}" type="presParOf" srcId="{DEFB39EC-A86D-4543-B974-8A033D9465FA}" destId="{1A43789E-860A-4F1A-9F48-BCF1EC9CA7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07367" y="312838"/>
          <a:ext cx="956460" cy="95646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1202" y="516673"/>
          <a:ext cx="548789" cy="548789"/>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613"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613" y="1567213"/>
        <a:ext cx="1567968" cy="2312753"/>
      </dsp:txXfrm>
    </dsp:sp>
    <dsp:sp modelId="{EB18FF22-D284-436D-AD43-42F567F2E451}">
      <dsp:nvSpPr>
        <dsp:cNvPr id="0" name=""/>
        <dsp:cNvSpPr/>
      </dsp:nvSpPr>
      <dsp:spPr>
        <a:xfrm>
          <a:off x="2149730" y="312838"/>
          <a:ext cx="956460" cy="95646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53566" y="516673"/>
          <a:ext cx="548789" cy="548789"/>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43976"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43976" y="1567213"/>
        <a:ext cx="1567968" cy="2312753"/>
      </dsp:txXfrm>
    </dsp:sp>
    <dsp:sp modelId="{DF784F96-140D-425E-81BE-C91F8D1DE9B3}">
      <dsp:nvSpPr>
        <dsp:cNvPr id="0" name=""/>
        <dsp:cNvSpPr/>
      </dsp:nvSpPr>
      <dsp:spPr>
        <a:xfrm>
          <a:off x="3992093" y="312838"/>
          <a:ext cx="956460" cy="95646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195929" y="516673"/>
          <a:ext cx="548789" cy="548789"/>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686339"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21 should go to Jamboard group 21).</a:t>
          </a:r>
        </a:p>
      </dsp:txBody>
      <dsp:txXfrm>
        <a:off x="3686339" y="1567213"/>
        <a:ext cx="1567968" cy="2312753"/>
      </dsp:txXfrm>
    </dsp:sp>
    <dsp:sp modelId="{ADD4AE6A-C860-4A8A-A276-60AF8CA5004D}">
      <dsp:nvSpPr>
        <dsp:cNvPr id="0" name=""/>
        <dsp:cNvSpPr/>
      </dsp:nvSpPr>
      <dsp:spPr>
        <a:xfrm>
          <a:off x="5834456" y="312838"/>
          <a:ext cx="956460" cy="95646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038292" y="516673"/>
          <a:ext cx="548789" cy="548789"/>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528702"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528702" y="1567213"/>
        <a:ext cx="1567968" cy="2312753"/>
      </dsp:txXfrm>
    </dsp:sp>
    <dsp:sp modelId="{75930DF1-3693-4082-A1BB-7CD4FFF64C97}">
      <dsp:nvSpPr>
        <dsp:cNvPr id="0" name=""/>
        <dsp:cNvSpPr/>
      </dsp:nvSpPr>
      <dsp:spPr>
        <a:xfrm>
          <a:off x="7676820" y="312838"/>
          <a:ext cx="956460" cy="95646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880656" y="516673"/>
          <a:ext cx="548789" cy="548789"/>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371066" y="1567213"/>
          <a:ext cx="1567968"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onto the wall.</a:t>
          </a:r>
        </a:p>
      </dsp:txBody>
      <dsp:txXfrm>
        <a:off x="7371066" y="1567213"/>
        <a:ext cx="1567968" cy="2312753"/>
      </dsp:txXfrm>
    </dsp:sp>
    <dsp:sp modelId="{E2DF04AB-FEB7-4F1F-A385-7995B851ABF7}">
      <dsp:nvSpPr>
        <dsp:cNvPr id="0" name=""/>
        <dsp:cNvSpPr/>
      </dsp:nvSpPr>
      <dsp:spPr>
        <a:xfrm>
          <a:off x="9591592" y="312838"/>
          <a:ext cx="956460" cy="95646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795428" y="516673"/>
          <a:ext cx="548789" cy="548789"/>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213429" y="1567213"/>
          <a:ext cx="1712786" cy="231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contribution(s) to the wall with the group.</a:t>
          </a:r>
        </a:p>
      </dsp:txBody>
      <dsp:txXfrm>
        <a:off x="9213429" y="1567213"/>
        <a:ext cx="1712786" cy="2312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2665-0368-4B5F-897C-3798BAC92465}">
      <dsp:nvSpPr>
        <dsp:cNvPr id="0" name=""/>
        <dsp:cNvSpPr/>
      </dsp:nvSpPr>
      <dsp:spPr>
        <a:xfrm>
          <a:off x="1822642" y="72739"/>
          <a:ext cx="1131480" cy="113148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BBA99-47E7-4769-83CC-BFCD45B3E366}">
      <dsp:nvSpPr>
        <dsp:cNvPr id="0" name=""/>
        <dsp:cNvSpPr/>
      </dsp:nvSpPr>
      <dsp:spPr>
        <a:xfrm>
          <a:off x="2060253" y="283466"/>
          <a:ext cx="656258" cy="656258"/>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2D0359-74D9-414A-9540-FA4AC9DFA677}">
      <dsp:nvSpPr>
        <dsp:cNvPr id="0" name=""/>
        <dsp:cNvSpPr/>
      </dsp:nvSpPr>
      <dsp:spPr>
        <a:xfrm>
          <a:off x="3152976" y="228646"/>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3152976" y="228646"/>
        <a:ext cx="2667060" cy="1131480"/>
      </dsp:txXfrm>
    </dsp:sp>
    <dsp:sp modelId="{1EDAC32E-36FF-4697-AEF8-6315E37925E2}">
      <dsp:nvSpPr>
        <dsp:cNvPr id="0" name=""/>
        <dsp:cNvSpPr/>
      </dsp:nvSpPr>
      <dsp:spPr>
        <a:xfrm>
          <a:off x="6328358" y="72739"/>
          <a:ext cx="1131480" cy="113148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12E23-27C5-498D-AED4-F35BA70FBEB0}">
      <dsp:nvSpPr>
        <dsp:cNvPr id="0" name=""/>
        <dsp:cNvSpPr/>
      </dsp:nvSpPr>
      <dsp:spPr>
        <a:xfrm>
          <a:off x="6565968" y="283466"/>
          <a:ext cx="656258" cy="656258"/>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707BC-B7F8-4DEA-A7C5-6FE29D409227}">
      <dsp:nvSpPr>
        <dsp:cNvPr id="0" name=""/>
        <dsp:cNvSpPr/>
      </dsp:nvSpPr>
      <dsp:spPr>
        <a:xfrm>
          <a:off x="7640208" y="0"/>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2">
                  <a:lumMod val="50000"/>
                </a:schemeClr>
              </a:solidFill>
            </a:rPr>
            <a:t>B) Open the chat window to view the instructions and links.</a:t>
          </a:r>
        </a:p>
      </dsp:txBody>
      <dsp:txXfrm>
        <a:off x="7640208" y="0"/>
        <a:ext cx="2667060" cy="1131480"/>
      </dsp:txXfrm>
    </dsp:sp>
    <dsp:sp modelId="{70B975A3-C7D3-4D78-9BE9-2B1C5547774A}">
      <dsp:nvSpPr>
        <dsp:cNvPr id="0" name=""/>
        <dsp:cNvSpPr/>
      </dsp:nvSpPr>
      <dsp:spPr>
        <a:xfrm>
          <a:off x="1822642" y="2075283"/>
          <a:ext cx="1131480" cy="113148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8962-5E52-4ED2-817C-693B155C30A8}">
      <dsp:nvSpPr>
        <dsp:cNvPr id="0" name=""/>
        <dsp:cNvSpPr/>
      </dsp:nvSpPr>
      <dsp:spPr>
        <a:xfrm>
          <a:off x="2060253" y="2312894"/>
          <a:ext cx="656258" cy="656258"/>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66FA7-9EEA-47BF-B931-7FBF7E98F595}">
      <dsp:nvSpPr>
        <dsp:cNvPr id="0" name=""/>
        <dsp:cNvSpPr/>
      </dsp:nvSpPr>
      <dsp:spPr>
        <a:xfrm>
          <a:off x="3162204" y="2201273"/>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4">
                  <a:lumMod val="75000"/>
                </a:schemeClr>
              </a:solidFill>
            </a:rPr>
            <a:t>C) Click on the Jamboard link that matches your BR number (e.g., BR 14 should go to Jamboard group 14).</a:t>
          </a:r>
        </a:p>
      </dsp:txBody>
      <dsp:txXfrm>
        <a:off x="3162204" y="2201273"/>
        <a:ext cx="2667060" cy="1131480"/>
      </dsp:txXfrm>
    </dsp:sp>
    <dsp:sp modelId="{EE6DB512-C330-44D6-A136-79538B1EBF68}">
      <dsp:nvSpPr>
        <dsp:cNvPr id="0" name=""/>
        <dsp:cNvSpPr/>
      </dsp:nvSpPr>
      <dsp:spPr>
        <a:xfrm>
          <a:off x="6328358" y="2075283"/>
          <a:ext cx="1131480" cy="113148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710E3-AF75-418E-BA8A-5680CE136615}">
      <dsp:nvSpPr>
        <dsp:cNvPr id="0" name=""/>
        <dsp:cNvSpPr/>
      </dsp:nvSpPr>
      <dsp:spPr>
        <a:xfrm>
          <a:off x="6565968" y="2312894"/>
          <a:ext cx="656258" cy="656258"/>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08FCA-D675-4387-980F-1B50DA18D46D}">
      <dsp:nvSpPr>
        <dsp:cNvPr id="0" name=""/>
        <dsp:cNvSpPr/>
      </dsp:nvSpPr>
      <dsp:spPr>
        <a:xfrm>
          <a:off x="7667919" y="2102699"/>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5">
                  <a:lumMod val="75000"/>
                </a:schemeClr>
              </a:solidFill>
            </a:rPr>
            <a:t>D) Keep two windows open: your BR in Zoom and your Activity 2 slide in Jamboard.</a:t>
          </a:r>
        </a:p>
      </dsp:txBody>
      <dsp:txXfrm>
        <a:off x="7667919" y="2102699"/>
        <a:ext cx="2667060" cy="1131480"/>
      </dsp:txXfrm>
    </dsp:sp>
    <dsp:sp modelId="{D3D8AE8A-89D5-4015-9D62-FE5897D3775E}">
      <dsp:nvSpPr>
        <dsp:cNvPr id="0" name=""/>
        <dsp:cNvSpPr/>
      </dsp:nvSpPr>
      <dsp:spPr>
        <a:xfrm>
          <a:off x="1822642" y="4068866"/>
          <a:ext cx="1131480" cy="113148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0D3EA-55CA-452F-9E20-EC88B520205F}">
      <dsp:nvSpPr>
        <dsp:cNvPr id="0" name=""/>
        <dsp:cNvSpPr/>
      </dsp:nvSpPr>
      <dsp:spPr>
        <a:xfrm>
          <a:off x="2060253" y="4342322"/>
          <a:ext cx="656258" cy="65625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B2C35-D0F6-4B75-B1B7-1AA0ABFB63E6}">
      <dsp:nvSpPr>
        <dsp:cNvPr id="0" name=""/>
        <dsp:cNvSpPr/>
      </dsp:nvSpPr>
      <dsp:spPr>
        <a:xfrm>
          <a:off x="3196582" y="4077827"/>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6">
                  <a:lumMod val="75000"/>
                </a:schemeClr>
              </a:solidFill>
            </a:rPr>
            <a:t>E) Select a shape and move it into the black box to express your opinion.</a:t>
          </a:r>
        </a:p>
      </dsp:txBody>
      <dsp:txXfrm>
        <a:off x="3196582" y="4077827"/>
        <a:ext cx="2667060" cy="1131480"/>
      </dsp:txXfrm>
    </dsp:sp>
    <dsp:sp modelId="{02119D4E-99B8-4FBC-B974-599523EFBC9E}">
      <dsp:nvSpPr>
        <dsp:cNvPr id="0" name=""/>
        <dsp:cNvSpPr/>
      </dsp:nvSpPr>
      <dsp:spPr>
        <a:xfrm>
          <a:off x="6328358" y="4068866"/>
          <a:ext cx="1131480" cy="113148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662-D2B8-4826-A3FB-AA50B0B062CD}">
      <dsp:nvSpPr>
        <dsp:cNvPr id="0" name=""/>
        <dsp:cNvSpPr/>
      </dsp:nvSpPr>
      <dsp:spPr>
        <a:xfrm>
          <a:off x="6565968" y="4342322"/>
          <a:ext cx="656258" cy="656258"/>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B4D785-8722-410B-AE95-9BE8343C6377}">
      <dsp:nvSpPr>
        <dsp:cNvPr id="0" name=""/>
        <dsp:cNvSpPr/>
      </dsp:nvSpPr>
      <dsp:spPr>
        <a:xfrm>
          <a:off x="7711526" y="3940386"/>
          <a:ext cx="2667060" cy="1131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F) Discuss the reasons for your opinion with the group. Add post-its (sticky notes) with your reasons.</a:t>
          </a:r>
        </a:p>
      </dsp:txBody>
      <dsp:txXfrm>
        <a:off x="7711526" y="3940386"/>
        <a:ext cx="2667060" cy="1131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610877"/>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 take 2 minutes to introduce yourselves (name, region/DFD, and job title).</a:t>
          </a:r>
        </a:p>
      </dsp:txBody>
      <dsp:txXfrm>
        <a:off x="1512" y="1675549"/>
        <a:ext cx="1589062" cy="2112956"/>
      </dsp:txXfrm>
    </dsp:sp>
    <dsp:sp modelId="{EB18FF22-D284-436D-AD43-42F567F2E451}">
      <dsp:nvSpPr>
        <dsp:cNvPr id="0" name=""/>
        <dsp:cNvSpPr/>
      </dsp:nvSpPr>
      <dsp:spPr>
        <a:xfrm>
          <a:off x="2178527" y="404299"/>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610877"/>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68660" y="1675549"/>
        <a:ext cx="1589062" cy="2112956"/>
      </dsp:txXfrm>
    </dsp:sp>
    <dsp:sp modelId="{DF784F96-140D-425E-81BE-C91F8D1DE9B3}">
      <dsp:nvSpPr>
        <dsp:cNvPr id="0" name=""/>
        <dsp:cNvSpPr/>
      </dsp:nvSpPr>
      <dsp:spPr>
        <a:xfrm>
          <a:off x="4045676" y="404299"/>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610877"/>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24 should go to Jamboard group 24).</a:t>
          </a:r>
        </a:p>
      </dsp:txBody>
      <dsp:txXfrm>
        <a:off x="3735809" y="1675549"/>
        <a:ext cx="1589062" cy="2112956"/>
      </dsp:txXfrm>
    </dsp:sp>
    <dsp:sp modelId="{ADD4AE6A-C860-4A8A-A276-60AF8CA5004D}">
      <dsp:nvSpPr>
        <dsp:cNvPr id="0" name=""/>
        <dsp:cNvSpPr/>
      </dsp:nvSpPr>
      <dsp:spPr>
        <a:xfrm>
          <a:off x="5912824" y="404299"/>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610877"/>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675549"/>
        <a:ext cx="1589062" cy="2112956"/>
      </dsp:txXfrm>
    </dsp:sp>
    <dsp:sp modelId="{75930DF1-3693-4082-A1BB-7CD4FFF64C97}">
      <dsp:nvSpPr>
        <dsp:cNvPr id="0" name=""/>
        <dsp:cNvSpPr/>
      </dsp:nvSpPr>
      <dsp:spPr>
        <a:xfrm>
          <a:off x="7779973" y="404299"/>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610877"/>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Move or add post-its (sticky notes) in each category.</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675549"/>
        <a:ext cx="1589062" cy="2112956"/>
      </dsp:txXfrm>
    </dsp:sp>
    <dsp:sp modelId="{E2DF04AB-FEB7-4F1F-A385-7995B851ABF7}">
      <dsp:nvSpPr>
        <dsp:cNvPr id="0" name=""/>
        <dsp:cNvSpPr/>
      </dsp:nvSpPr>
      <dsp:spPr>
        <a:xfrm>
          <a:off x="9647121"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610877"/>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Share your contributions with the group. Do you notice anything unexpected?</a:t>
          </a:r>
        </a:p>
      </dsp:txBody>
      <dsp:txXfrm>
        <a:off x="9337254" y="1675549"/>
        <a:ext cx="1589062" cy="21129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B0901-6B31-4A6E-8D31-92966E342100}">
      <dsp:nvSpPr>
        <dsp:cNvPr id="0" name=""/>
        <dsp:cNvSpPr/>
      </dsp:nvSpPr>
      <dsp:spPr>
        <a:xfrm>
          <a:off x="59081" y="931226"/>
          <a:ext cx="1040695" cy="104069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ABCCE-B4D7-4985-BD1B-40A3C9A2A10A}">
      <dsp:nvSpPr>
        <dsp:cNvPr id="0" name=""/>
        <dsp:cNvSpPr/>
      </dsp:nvSpPr>
      <dsp:spPr>
        <a:xfrm>
          <a:off x="277628" y="1149772"/>
          <a:ext cx="603603" cy="603603"/>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97FC5A-4784-4306-A823-404D28C19D6F}">
      <dsp:nvSpPr>
        <dsp:cNvPr id="0" name=""/>
        <dsp:cNvSpPr/>
      </dsp:nvSpPr>
      <dsp:spPr>
        <a:xfrm>
          <a:off x="1322784" y="931226"/>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1322784" y="931226"/>
        <a:ext cx="2453068" cy="1040695"/>
      </dsp:txXfrm>
    </dsp:sp>
    <dsp:sp modelId="{B2C6F435-A4EB-466E-A7F7-12DB52E4B718}">
      <dsp:nvSpPr>
        <dsp:cNvPr id="0" name=""/>
        <dsp:cNvSpPr/>
      </dsp:nvSpPr>
      <dsp:spPr>
        <a:xfrm>
          <a:off x="4203281" y="931226"/>
          <a:ext cx="1040695" cy="104069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DE165-99CD-4396-9FFC-EF1A19BCAAB4}">
      <dsp:nvSpPr>
        <dsp:cNvPr id="0" name=""/>
        <dsp:cNvSpPr/>
      </dsp:nvSpPr>
      <dsp:spPr>
        <a:xfrm>
          <a:off x="4421827" y="1149772"/>
          <a:ext cx="603603" cy="603603"/>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CE6285-4792-4A1F-AE81-CA4FFE00F59B}">
      <dsp:nvSpPr>
        <dsp:cNvPr id="0" name=""/>
        <dsp:cNvSpPr/>
      </dsp:nvSpPr>
      <dsp:spPr>
        <a:xfrm>
          <a:off x="5466983" y="931226"/>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50000"/>
                </a:schemeClr>
              </a:solidFill>
            </a:rPr>
            <a:t>B) Open the chat window to view the instructions and links</a:t>
          </a:r>
          <a:r>
            <a:rPr lang="en-US" sz="2000" kern="1200" dirty="0"/>
            <a:t>.</a:t>
          </a:r>
        </a:p>
      </dsp:txBody>
      <dsp:txXfrm>
        <a:off x="5466983" y="931226"/>
        <a:ext cx="2453068" cy="1040695"/>
      </dsp:txXfrm>
    </dsp:sp>
    <dsp:sp modelId="{4ACCD6EF-D727-4947-9470-6DAD5B2D7213}">
      <dsp:nvSpPr>
        <dsp:cNvPr id="0" name=""/>
        <dsp:cNvSpPr/>
      </dsp:nvSpPr>
      <dsp:spPr>
        <a:xfrm>
          <a:off x="8347481" y="931226"/>
          <a:ext cx="1040695" cy="104069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30A37-7DAC-482D-9149-758ADA4E2B29}">
      <dsp:nvSpPr>
        <dsp:cNvPr id="0" name=""/>
        <dsp:cNvSpPr/>
      </dsp:nvSpPr>
      <dsp:spPr>
        <a:xfrm>
          <a:off x="8566027" y="1149772"/>
          <a:ext cx="603603" cy="603603"/>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00C9A9-3F74-4D93-8C52-B11C07B0F37D}">
      <dsp:nvSpPr>
        <dsp:cNvPr id="0" name=""/>
        <dsp:cNvSpPr/>
      </dsp:nvSpPr>
      <dsp:spPr>
        <a:xfrm>
          <a:off x="9611183" y="931226"/>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4">
                  <a:lumMod val="75000"/>
                </a:schemeClr>
              </a:solidFill>
            </a:rPr>
            <a:t>C) Click on the Jamboard link that matches your BR  number (e.g., BR 25 should go to Jamboard group 25).</a:t>
          </a:r>
        </a:p>
      </dsp:txBody>
      <dsp:txXfrm>
        <a:off x="9611183" y="931226"/>
        <a:ext cx="2453068" cy="1040695"/>
      </dsp:txXfrm>
    </dsp:sp>
    <dsp:sp modelId="{C4B3E8E0-4AD3-42A0-8E51-5EEF2F4B0C97}">
      <dsp:nvSpPr>
        <dsp:cNvPr id="0" name=""/>
        <dsp:cNvSpPr/>
      </dsp:nvSpPr>
      <dsp:spPr>
        <a:xfrm>
          <a:off x="59081" y="2779697"/>
          <a:ext cx="1040695" cy="104069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BC414-C2A8-44B1-AA3A-BC315A736206}">
      <dsp:nvSpPr>
        <dsp:cNvPr id="0" name=""/>
        <dsp:cNvSpPr/>
      </dsp:nvSpPr>
      <dsp:spPr>
        <a:xfrm>
          <a:off x="277628" y="2998243"/>
          <a:ext cx="603603" cy="603603"/>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4D67ED-A613-44F8-ADB1-1104376BBEB9}">
      <dsp:nvSpPr>
        <dsp:cNvPr id="0" name=""/>
        <dsp:cNvSpPr/>
      </dsp:nvSpPr>
      <dsp:spPr>
        <a:xfrm>
          <a:off x="1322784" y="2779697"/>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5">
                  <a:lumMod val="75000"/>
                </a:schemeClr>
              </a:solidFill>
            </a:rPr>
            <a:t>D) Keep two windows open: your BR in Zoom and your Activity 4 slide in Jamboard.</a:t>
          </a:r>
        </a:p>
      </dsp:txBody>
      <dsp:txXfrm>
        <a:off x="1322784" y="2779697"/>
        <a:ext cx="2453068" cy="1040695"/>
      </dsp:txXfrm>
    </dsp:sp>
    <dsp:sp modelId="{38D9078A-A205-4984-8A42-64C32F0D8248}">
      <dsp:nvSpPr>
        <dsp:cNvPr id="0" name=""/>
        <dsp:cNvSpPr/>
      </dsp:nvSpPr>
      <dsp:spPr>
        <a:xfrm>
          <a:off x="4203281" y="2779697"/>
          <a:ext cx="1040695" cy="104069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145F-A325-43CB-8100-C5416F57215E}">
      <dsp:nvSpPr>
        <dsp:cNvPr id="0" name=""/>
        <dsp:cNvSpPr/>
      </dsp:nvSpPr>
      <dsp:spPr>
        <a:xfrm>
          <a:off x="4421827" y="2998243"/>
          <a:ext cx="603603" cy="603603"/>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5A6CF-DB09-4860-9041-082AD3784E89}">
      <dsp:nvSpPr>
        <dsp:cNvPr id="0" name=""/>
        <dsp:cNvSpPr/>
      </dsp:nvSpPr>
      <dsp:spPr>
        <a:xfrm>
          <a:off x="5466983" y="2779697"/>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lumMod val="75000"/>
                </a:schemeClr>
              </a:solidFill>
            </a:rPr>
            <a:t>E) Add a post-it (sticky note) or text in each of the categories.</a:t>
          </a:r>
        </a:p>
      </dsp:txBody>
      <dsp:txXfrm>
        <a:off x="5466983" y="2779697"/>
        <a:ext cx="2453068" cy="1040695"/>
      </dsp:txXfrm>
    </dsp:sp>
    <dsp:sp modelId="{1075C0D7-7CF5-4117-A88B-9C0E6013921C}">
      <dsp:nvSpPr>
        <dsp:cNvPr id="0" name=""/>
        <dsp:cNvSpPr/>
      </dsp:nvSpPr>
      <dsp:spPr>
        <a:xfrm>
          <a:off x="8347481" y="2779697"/>
          <a:ext cx="1040695" cy="104069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C774E-A47F-4DA4-B956-D60621353137}">
      <dsp:nvSpPr>
        <dsp:cNvPr id="0" name=""/>
        <dsp:cNvSpPr/>
      </dsp:nvSpPr>
      <dsp:spPr>
        <a:xfrm>
          <a:off x="8566027" y="2998243"/>
          <a:ext cx="603603" cy="603603"/>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43789E-860A-4F1A-9F48-BCF1EC9CA71A}">
      <dsp:nvSpPr>
        <dsp:cNvPr id="0" name=""/>
        <dsp:cNvSpPr/>
      </dsp:nvSpPr>
      <dsp:spPr>
        <a:xfrm>
          <a:off x="9611183" y="2779697"/>
          <a:ext cx="2453068" cy="1040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F) Discuss anything that you find surprising or unexpected.</a:t>
          </a:r>
        </a:p>
      </dsp:txBody>
      <dsp:txXfrm>
        <a:off x="9611183" y="2779697"/>
        <a:ext cx="2453068" cy="1040695"/>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6/10/2022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jamboard.google.com/d/1vlleb3II20rHSdDvTXVJopXxomei4cMTUtoMrBZfSaM/edit?usp=shar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jamboard.google.com/d/1vlleb3II20rHSdDvTXVJopXxomei4cMTUtoMrBZfSaM/edit?usp=shari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jamboard.google.com/d/1vlleb3II20rHSdDvTXVJopXxomei4cMTUtoMrBZfSaM/edit?usp=sharin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amboard.google.com/d/1vlleb3II20rHSdDvTXVJopXxomei4cMTUtoMrBZfSaM/edit?usp=shar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525896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report categories, if any, or about the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811354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section of the presentation will focus mostly on three MPO reports, but we need a little background information first.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start by reviewing the Academic Risk Report so that we can see how the MPO reports save time and effort when planning service participation (e.g., recruiting students for specific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purpose of the Academic Risk Report is to show which children have academic risk status and why.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Looking at the screenshot, you can see that each student included in the list is below standard on at least one of the assessments (CAASPP ELA, CAASPP Math, ELPAC), and/or they  have EL status.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Notice that EL is a new criterion was added for 2021-22. This information comes from CALPADS.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In general, Academic Risk is an indicator of academic need (like PFS, but with fewer criteria that focus primarily on assessments).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3090236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A word about timing: A new report becomes available each year in mid to late November (based on data from the prior performance period).</a:t>
            </a:r>
          </a:p>
          <a:p>
            <a:pPr marL="171450" indent="-171450">
              <a:lnSpc>
                <a:spcPct val="120000"/>
              </a:lnSpc>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criteria for this report is very broad. For example, if a child has Academic Risk status, knowing that is not enough to know if they are below standard on something specific, like CAASPP ELA.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As a result, this report is best for general planning purposes, such as estimating service cohort sizes when writing Regional Applications (RA) and District Service Agreements (DSA).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But to find specific children that need to be included in an ELA or a Math intervention in the current year, we recommend using the MPO 1.0 and 2.0 reports.</a:t>
            </a:r>
          </a:p>
          <a:p>
            <a:pPr marL="171450" indent="-171450">
              <a:lnSpc>
                <a:spcPct val="120000"/>
              </a:lnSpc>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indent="-171450">
              <a:lnSpc>
                <a:spcPct val="120000"/>
              </a:lnSpc>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435103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Here is a list of all the MPO reports currently active in MSIN.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Of the 15 MPO reports, we are going to talk about the 3 reports highlighted in yellow.</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855230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These 3 MPOs are tougher to meet because we’re also dealing with services hours, not just participation.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the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extra data entry step of adding hours makes these MPOs challenging.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Tip: Use the MPO reports themselves to create the list of children to invite to your services that are designed for specific MPOs.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 can now plan precisely by knowing exactly which children to target for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to check your attendance and follow up on absences frequently to ensure students continue to participate and meet the 30 or 20 hour targets.</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2778776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MPO 1.0 Report uses more precise criteria than the Academic Risk Report we saw earlier.</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To be included in this count (see the orange arrow), a student</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must have scored below standard on the CAASPP ELA or ELPAC assessments in the prior year, and</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they must be enrolled in the selected school year (2021-22 above) in grades K-10.</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more details, you can always click on the help text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and it explains the report logic.</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Clicking on the count brings up a window with all the children who meet the criteria and will therefore be used in the calculation for the MPO 1.0 percentage. </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2151426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Here we see a screenshot of the child list that appears after clicking on the count. </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Notice that you can export the entire list as an Excel file.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You can also search for an individual child in the list by typing their name or an Id number (MSD or SSID) in the filter field found just above the table.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3818149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MPO 2.0 Report also uses more precise criteria than the Academic Risk Report we saw earlier.</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To be included in this count (see the orange arrow), a student</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must have scored below standard on the CAASPP Math (for grades 3-8) or ELPAC (for grades K-2) in the prior year, and</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they must be enrolled in the selected school year (2021-22 above) in grades K-10.</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more details, you can always click on the help text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and it explains the report logic.</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Clicking on the count brings up a window with all the children who meet the criteria and will therefore be used in the calculation for the MPO 2.0 percentage. </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1762101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MPO 7.0 tracks preschool grades, P3-P5, and therefore does not rely on assessments.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To be included in this count (see the orange arrow), a child </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must be enrolled in the selected school year (2021-22 above) in grades P3-P5,</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Must have turned 3 years old on or before 9/1 of the selected school year; and</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they must not lose eligibility until after the end of the performance period (8/31 of selected school year).</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more details, you can always click on the help text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and it explains the report logic.</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Clicking on the count brings up a window with all the children who meet the criteria and will therefore be used in the calculation for the MPO 7.0 percentage. </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To recap: There are benefits to using the MPO report directly to identify which children should participate in the services you have planned.</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2185886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activity is focused on eliciting your opinion on the MPO reports and then discussing the reasons for your opinions.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https://jamboard.google.com/d/1vlleb3II20rHSdDvTXVJopXxomei4cMTUtoMrBZfSaM/edit?usp=sharing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Show how to move the shapes into the black box to express your “vote.”</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57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83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using the MPO reports and/or the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1224269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indent="0">
              <a:buNone/>
            </a:pPr>
            <a:r>
              <a:rPr lang="en-US" sz="1100" dirty="0">
                <a:latin typeface="Arial" panose="020B0604020202020204" pitchFamily="34" charset="0"/>
                <a:cs typeface="Arial" panose="020B0604020202020204" pitchFamily="34" charset="0"/>
              </a:rPr>
              <a:t>1) True or False: For 2021-22, the Academic Risk Report now includes a column for EL status.</a:t>
            </a:r>
          </a:p>
          <a:p>
            <a:pPr marL="0" indent="0">
              <a:buNone/>
            </a:pPr>
            <a:r>
              <a:rPr lang="en-US" sz="1100" dirty="0">
                <a:latin typeface="Arial" panose="020B0604020202020204" pitchFamily="34" charset="0"/>
                <a:cs typeface="Arial" panose="020B0604020202020204" pitchFamily="34" charset="0"/>
              </a:rPr>
              <a:t>a. True [answer]</a:t>
            </a:r>
          </a:p>
          <a:p>
            <a:pPr marL="0" indent="0">
              <a:buNone/>
            </a:pPr>
            <a:r>
              <a:rPr lang="en-US" sz="1100" dirty="0">
                <a:latin typeface="Arial" panose="020B0604020202020204" pitchFamily="34" charset="0"/>
                <a:cs typeface="Arial" panose="020B0604020202020204" pitchFamily="34" charset="0"/>
              </a:rPr>
              <a:t>b. False</a:t>
            </a:r>
          </a:p>
          <a:p>
            <a:pPr marL="0" indent="0">
              <a:buNone/>
            </a:pPr>
            <a:r>
              <a:rPr lang="en-US" sz="1100" dirty="0">
                <a:latin typeface="Arial" panose="020B0604020202020204" pitchFamily="34" charset="0"/>
                <a:cs typeface="Arial" panose="020B0604020202020204" pitchFamily="34" charset="0"/>
              </a:rPr>
              <a:t>c. 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The benefits of using the MPO reports to identify which children should participate in services are:</a:t>
            </a:r>
          </a:p>
          <a:p>
            <a:pPr marL="0" indent="0">
              <a:buNone/>
            </a:pPr>
            <a:r>
              <a:rPr lang="en-US" sz="1100" dirty="0">
                <a:latin typeface="Arial" panose="020B0604020202020204" pitchFamily="34" charset="0"/>
                <a:cs typeface="Arial" panose="020B0604020202020204" pitchFamily="34" charset="0"/>
              </a:rPr>
              <a:t>a. The MPO reports have more precise criteria than the Academic Risk Report.</a:t>
            </a:r>
          </a:p>
          <a:p>
            <a:pPr marL="0" indent="0">
              <a:buNone/>
            </a:pPr>
            <a:r>
              <a:rPr lang="en-US" sz="1100" dirty="0">
                <a:latin typeface="Arial" panose="020B0604020202020204" pitchFamily="34" charset="0"/>
                <a:cs typeface="Arial" panose="020B0604020202020204" pitchFamily="34" charset="0"/>
              </a:rPr>
              <a:t>b. You will know exactly which children are being used in the percentage calculation for the MPO.</a:t>
            </a:r>
          </a:p>
          <a:p>
            <a:pPr marL="0" indent="0">
              <a:buNone/>
            </a:pPr>
            <a:r>
              <a:rPr lang="en-US" sz="1100" dirty="0">
                <a:latin typeface="Arial" panose="020B0604020202020204" pitchFamily="34" charset="0"/>
                <a:cs typeface="Arial" panose="020B0604020202020204" pitchFamily="34" charset="0"/>
              </a:rPr>
              <a:t>c. It is easy to export the list of children who should be served as an Excel file.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d. All of the above (a, b, and c) </a:t>
            </a:r>
            <a:r>
              <a:rPr lang="en-US" sz="1100" dirty="0">
                <a:effectLst/>
                <a:latin typeface="Calibri" panose="020F0502020204030204" pitchFamily="34" charset="0"/>
                <a:ea typeface="Calibri" panose="020F0502020204030204" pitchFamily="34" charset="0"/>
                <a:cs typeface="Times New Roman" panose="02020603050405020304" pitchFamily="18" charset="0"/>
              </a:rPr>
              <a:t>[answer]</a:t>
            </a: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e. 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a:latin typeface="Arial" panose="020B0604020202020204" pitchFamily="34" charset="0"/>
                <a:cs typeface="Arial" panose="020B0604020202020204" pitchFamily="34" charset="0"/>
              </a:rPr>
              <a:t>3-minute break</a:t>
            </a:r>
          </a:p>
          <a:p>
            <a:r>
              <a:rPr lang="en-US" sz="1100" b="0"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2010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Grade Age Alignment report provides users with a cross-tab chart with the grade levels on the x-axis and the Age along the y-axis.</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report is intended to examine, and correct student’s grade based on their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Light gray cells - appropriate grade, or one year over or underage.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Dark gray cells - more than one year over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Orange cells - possible data errors.</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Is it crucially important to review this report and correct students that appear under orange cells which most likely have data errors. </a:t>
            </a:r>
          </a:p>
          <a:p>
            <a:pPr marL="171450" indent="-171450">
              <a:buFont typeface="Arial" panose="020B0604020202020204" pitchFamily="34" charset="0"/>
              <a:buChar char="•"/>
            </a:pPr>
            <a:r>
              <a:rPr lang="en-US" sz="1100" b="1" i="0" kern="1200" dirty="0">
                <a:solidFill>
                  <a:schemeClr val="tx1"/>
                </a:solidFill>
                <a:effectLst/>
                <a:latin typeface="Arial" panose="020B0604020202020204" pitchFamily="34" charset="0"/>
                <a:ea typeface="+mn-ea"/>
                <a:cs typeface="Arial" panose="020B0604020202020204" pitchFamily="34" charset="0"/>
              </a:rPr>
              <a:t>At the same time, this report gives you a “bird’s eye” view of all the current enrollments in your region and allows you to quickly see how many children you have in each grade level.</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This is very useful to monitor because having an enrollment line is a pre-requisite for other important data, such as INA/ILPs and services.</a:t>
            </a: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1851817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b="1" dirty="0">
                <a:latin typeface="Arial" panose="020B0604020202020204" pitchFamily="34" charset="0"/>
                <a:cs typeface="Arial" panose="020B0604020202020204" pitchFamily="34" charset="0"/>
              </a:rPr>
              <a:t>If you participated in the session for Data Specialists, the next two slides will be familiar. They are repeated here because we want to emphasize the importance of having complete and accurate enrollment lines for all eligible children in your service area.</a:t>
            </a:r>
          </a:p>
          <a:p>
            <a:r>
              <a:rPr lang="en-US" sz="1100" dirty="0">
                <a:latin typeface="Arial" panose="020B0604020202020204" pitchFamily="34" charset="0"/>
                <a:cs typeface="Arial" panose="020B0604020202020204" pitchFamily="34" charset="0"/>
              </a:rPr>
              <a:t>The information entered in MSIN is structured a certain way. Like a pyramid, there is a foundation and everything else builds on that.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foundation is the Certificate of Eligibility (COE). Before anything else can happen, we need a verified COE to confer eligibility for the MEP to the children listed in the COE form.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 eligible child can be enrolled in the MEP (via an enrollment line).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Ideally, the enrolled child will be assessed, and services will be planned for them based on their needs.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assessed child will participate in MEP services.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Notice that these are all inputs in MSIN. We enter a COE which contains an initial enrollment line, then a re-enrollment line in subsequent years, then an INA/ILP, and ultimately, we can enter service participation data. These different types of information depend on each other. These dependent layers help us keep the data in MSIN logically consistent. </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To recap, COEs are the foundation of all data entry in MSIN, and enrollments lines are the critical second layer on top of the foundation.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88987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b="1" dirty="0">
                <a:latin typeface="Arial" panose="020B0604020202020204" pitchFamily="34" charset="0"/>
                <a:cs typeface="Arial" panose="020B0604020202020204" pitchFamily="34" charset="0"/>
              </a:rPr>
              <a:t>Enrollments are also important because they affect so many reports and data entry screens.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green boxes represent how enrollment information enters MSIN.  (Go over each green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blue boxes represent the places in MSIN where that enrollment information appears again, for various purposes. (Go over each blue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you can see, enrollment information is foundational and ubiquitous. </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And, as we saw earlier, being enrolled is a criterion for children to appear in the correct MPO reports.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418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Although the Grade Age Alignment Report is great for monitoring enrollment counts, sometimes you may need more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 those cases, we recommend using the Enrollment Report.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probably the most versatile report in MSIN 6.0.</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will cover why in the next slides.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Ask: In the chat, let us know if you use this report (yes/no).</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2737023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2532650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To recap, the Grade Age Alignment report provides a “bird’s eye view” of your enrollments and the Enrollment Report is an excellent resource to extract any needed details, such as family data and contact information.</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Both can be used to monitor enrollment progress in your region or DFD.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2844216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how frequently you use certain MSIN reports.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https://jamboard.google.com/d/1vlleb3II20rHSdDvTXVJopXxomei4cMTUtoMrBZfSaM/edit?usp=sharing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moving existing notes and adding new post-its (sticky notes).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966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168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enrollment-related reports and/or the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428723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 True or False: The Grade Age Alignment Report can also be used to see a breakdown of all your enrollments for monitoring purposes.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True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False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 Which of the following statements is/are true?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A Data Specialist can add a service to child’s record even if the child is not enrolled.</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Whether a child is enrolled or not has no impact on the MPO reports.</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 The Enrollment report is versatile because it has many filters and potential uses.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 A and C</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 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 are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the prior activities.]</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https://jamboard.google.com/d/1vlleb3II20rHSdDvTXVJopXxomei4cMTUtoMrBZfSaM/edit?usp=sharing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post-its (sticky notes) or text to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64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16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session content is a review of key items taken from last year’s training series.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year, the focus is on sharing and collaborating with your peers.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experienced MSIN users who already have a working knowledge of the reports in the MSIN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Answer a few questions about this session’s topics and/or the final collaborative activity.</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Juli</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Our first collaborative activity is meant to tap into your collective knowledge around MSIN reports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https://jamboard.google.com/d/1vlleb3II20rHSdDvTXVJopXxomei4cMTUtoMrBZfSaM/edit?usp=sharing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Walk through using the post-it (sticky note)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0978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(Read or paraphrase table contents)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1450420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2" name="Title 1"/>
          <p:cNvSpPr>
            <a:spLocks noGrp="1"/>
          </p:cNvSpPr>
          <p:nvPr>
            <p:ph type="ctrTitle" hasCustomPrompt="1"/>
          </p:nvPr>
        </p:nvSpPr>
        <p:spPr>
          <a:xfrm>
            <a:off x="762000" y="1649566"/>
            <a:ext cx="6028267" cy="2690811"/>
          </a:xfrm>
        </p:spPr>
        <p:txBody>
          <a:bodyPr anchor="b">
            <a:normAutofit/>
          </a:bodyPr>
          <a:lstStyle>
            <a:lvl1pPr algn="l" fontAlgn="b">
              <a:lnSpc>
                <a:spcPct val="85000"/>
              </a:lnSpc>
              <a:defRPr sz="44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0" y="4648200"/>
            <a:ext cx="6028267" cy="1345670"/>
          </a:xfrm>
        </p:spPr>
        <p:txBody>
          <a:bodyPr/>
          <a:lstStyle>
            <a:lvl1pPr marL="0" indent="0" algn="l" fontAlgn="t">
              <a:lnSpc>
                <a:spcPct val="90000"/>
              </a:lnSpc>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385862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549401"/>
            <a:ext cx="6272093" cy="2785534"/>
          </a:xfrm>
        </p:spPr>
        <p:txBody>
          <a:bodyPr anchor="b">
            <a:normAutofit/>
          </a:bodyPr>
          <a:lstStyle>
            <a:lvl1pPr algn="l" fontAlgn="b">
              <a:lnSpc>
                <a:spcPct val="85000"/>
              </a:lnSpc>
              <a:defRPr sz="44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4" y="4648199"/>
            <a:ext cx="6029793"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Tree>
    <p:extLst>
      <p:ext uri="{BB962C8B-B14F-4D97-AF65-F5344CB8AC3E}">
        <p14:creationId xmlns:p14="http://schemas.microsoft.com/office/powerpoint/2010/main" val="497746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479732"/>
            <a:ext cx="8252897" cy="2785534"/>
          </a:xfrm>
        </p:spPr>
        <p:txBody>
          <a:bodyPr anchor="b">
            <a:normAutofit/>
          </a:bodyPr>
          <a:lstStyle>
            <a:lvl1pPr algn="l" fontAlgn="b">
              <a:lnSpc>
                <a:spcPct val="85000"/>
              </a:lnSpc>
              <a:defRPr sz="44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4" y="4683038"/>
            <a:ext cx="8252897"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46615" y="586703"/>
            <a:ext cx="770355" cy="682122"/>
          </a:xfrm>
          <a:prstGeom prst="rect">
            <a:avLst/>
          </a:prstGeom>
        </p:spPr>
      </p:pic>
      <p:cxnSp>
        <p:nvCxnSpPr>
          <p:cNvPr id="9" name="Straight Connector 8"/>
          <p:cNvCxnSpPr/>
          <p:nvPr userDrawn="1"/>
        </p:nvCxnSpPr>
        <p:spPr>
          <a:xfrm flipH="1">
            <a:off x="3684926" y="606424"/>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6627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9047554" cy="1608187"/>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0" y="3941113"/>
            <a:ext cx="8260081"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5" y="6281253"/>
            <a:ext cx="407125" cy="292885"/>
          </a:xfrm>
        </p:spPr>
        <p:txBody>
          <a:bodyPr anchor="ctr" anchorCtr="1"/>
          <a:lstStyle>
            <a:lvl1pPr algn="l">
              <a:defRPr sz="1100" b="1">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94981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2"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85"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8252897" cy="1608187"/>
          </a:xfrm>
          <a:ln>
            <a:noFill/>
          </a:ln>
        </p:spPr>
        <p:txBody>
          <a:bodyPr anchor="t" anchorCtr="0">
            <a:noAutofit/>
          </a:bodyPr>
          <a:lstStyle>
            <a:lvl1pPr algn="l" fontAlgn="t">
              <a:lnSpc>
                <a:spcPct val="85000"/>
              </a:lnSpc>
              <a:defRPr sz="44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0" y="3941113"/>
            <a:ext cx="7151915" cy="1134533"/>
          </a:xfrm>
        </p:spPr>
        <p:txBody>
          <a:bodyPr>
            <a:noAutofit/>
          </a:bodyPr>
          <a:lstStyle>
            <a:lvl1pPr marL="0" indent="0" algn="l" fontAlgn="t">
              <a:lnSpc>
                <a:spcPct val="95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5" y="6277860"/>
            <a:ext cx="407125" cy="292885"/>
          </a:xfrm>
          <a:prstGeom prst="rect">
            <a:avLst/>
          </a:prstGeo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577373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8" name="Slide Number Placeholder 5"/>
          <p:cNvSpPr>
            <a:spLocks noGrp="1"/>
          </p:cNvSpPr>
          <p:nvPr>
            <p:ph type="sldNum" sz="quarter" idx="12"/>
          </p:nvPr>
        </p:nvSpPr>
        <p:spPr>
          <a:xfrm>
            <a:off x="291404" y="6284943"/>
            <a:ext cx="407125" cy="292885"/>
          </a:xfr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4" name="Title 1"/>
          <p:cNvSpPr>
            <a:spLocks noGrp="1"/>
          </p:cNvSpPr>
          <p:nvPr>
            <p:ph type="ctrTitle" hasCustomPrompt="1"/>
          </p:nvPr>
        </p:nvSpPr>
        <p:spPr>
          <a:xfrm>
            <a:off x="3675017" y="1600200"/>
            <a:ext cx="6061166" cy="2248989"/>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1" y="4045616"/>
            <a:ext cx="6209214"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3150541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01558" y="265488"/>
            <a:ext cx="2324385" cy="517175"/>
          </a:xfrm>
          <a:prstGeom prst="rect">
            <a:avLst/>
          </a:prstGeom>
        </p:spPr>
      </p:pic>
      <p:sp>
        <p:nvSpPr>
          <p:cNvPr id="14" name="Title 1"/>
          <p:cNvSpPr>
            <a:spLocks noGrp="1"/>
          </p:cNvSpPr>
          <p:nvPr>
            <p:ph type="ctrTitle" hasCustomPrompt="1"/>
          </p:nvPr>
        </p:nvSpPr>
        <p:spPr>
          <a:xfrm>
            <a:off x="5860869" y="1821110"/>
            <a:ext cx="5765074" cy="2248989"/>
          </a:xfrm>
        </p:spPr>
        <p:txBody>
          <a:bodyPr anchor="t" anchorCtr="0">
            <a:noAutofit/>
          </a:bodyPr>
          <a:lstStyle>
            <a:lvl1pPr algn="l" fontAlgn="t">
              <a:lnSpc>
                <a:spcPct val="85000"/>
              </a:lnSpc>
              <a:defRPr sz="4400" b="1" baseline="0"/>
            </a:lvl1pPr>
          </a:lstStyle>
          <a:p>
            <a:r>
              <a:rPr lang="en-US" dirty="0"/>
              <a:t>Section intro slide with no subtitle. Text is top justified to nestle under optional section number.</a:t>
            </a:r>
          </a:p>
        </p:txBody>
      </p:sp>
      <p:sp>
        <p:nvSpPr>
          <p:cNvPr id="7" name="Slide Number Placeholder 5">
            <a:extLst>
              <a:ext uri="{FF2B5EF4-FFF2-40B4-BE49-F238E27FC236}">
                <a16:creationId xmlns:a16="http://schemas.microsoft.com/office/drawing/2014/main" id="{7C4E6B59-D424-4431-BB83-1ECF37D81718}"/>
              </a:ext>
            </a:extLst>
          </p:cNvPr>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DDC225F-FF7F-4CE8-ABCE-88EAA1E404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97503" y="180913"/>
            <a:ext cx="681150" cy="603134"/>
          </a:xfrm>
          <a:prstGeom prst="rect">
            <a:avLst/>
          </a:prstGeom>
        </p:spPr>
      </p:pic>
      <p:cxnSp>
        <p:nvCxnSpPr>
          <p:cNvPr id="9" name="Straight Connector 8">
            <a:extLst>
              <a:ext uri="{FF2B5EF4-FFF2-40B4-BE49-F238E27FC236}">
                <a16:creationId xmlns:a16="http://schemas.microsoft.com/office/drawing/2014/main" id="{F16861F4-D2CF-4236-B1DB-5B66E7A2B308}"/>
              </a:ext>
            </a:extLst>
          </p:cNvPr>
          <p:cNvCxnSpPr/>
          <p:nvPr userDrawn="1"/>
        </p:nvCxnSpPr>
        <p:spPr>
          <a:xfrm flipH="1">
            <a:off x="9112827"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4335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74862" y="337171"/>
            <a:ext cx="2251081" cy="500865"/>
          </a:xfrm>
          <a:prstGeom prst="rect">
            <a:avLst/>
          </a:prstGeom>
        </p:spPr>
      </p:pic>
      <p:sp>
        <p:nvSpPr>
          <p:cNvPr id="11" name="Slide Number Placeholder 5"/>
          <p:cNvSpPr txBox="1">
            <a:spLocks/>
          </p:cNvSpPr>
          <p:nvPr userDrawn="1"/>
        </p:nvSpPr>
        <p:spPr>
          <a:xfrm>
            <a:off x="361147" y="6439926"/>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bg1"/>
                </a:solidFill>
                <a:latin typeface="Arial" panose="020B0604020202020204" pitchFamily="34" charset="0"/>
                <a:cs typeface="Arial" panose="020B0604020202020204" pitchFamily="34" charset="0"/>
              </a:rPr>
              <a:pPr/>
              <a:t>‹#›</a:t>
            </a:fld>
            <a:endParaRPr lang="en-US" sz="11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838200" y="365125"/>
            <a:ext cx="7025641"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58657" y="180913"/>
            <a:ext cx="681150" cy="603134"/>
          </a:xfrm>
          <a:prstGeom prst="rect">
            <a:avLst/>
          </a:prstGeom>
        </p:spPr>
      </p:pic>
      <p:cxnSp>
        <p:nvCxnSpPr>
          <p:cNvPr id="9" name="Straight Connector 8"/>
          <p:cNvCxnSpPr/>
          <p:nvPr userDrawn="1"/>
        </p:nvCxnSpPr>
        <p:spPr>
          <a:xfrm flipH="1">
            <a:off x="917398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5364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4720936" y="1175207"/>
            <a:ext cx="6905007"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small photo and pull quote area.</a:t>
            </a:r>
          </a:p>
        </p:txBody>
      </p:sp>
      <p:sp>
        <p:nvSpPr>
          <p:cNvPr id="3" name="Content Placeholder 2"/>
          <p:cNvSpPr>
            <a:spLocks noGrp="1"/>
          </p:cNvSpPr>
          <p:nvPr>
            <p:ph idx="1" hasCustomPrompt="1"/>
          </p:nvPr>
        </p:nvSpPr>
        <p:spPr>
          <a:xfrm>
            <a:off x="4720937" y="2635707"/>
            <a:ext cx="6905006" cy="381196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0" name="Straight Connector 9"/>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4461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ample space for text and other content.</a:t>
            </a:r>
          </a:p>
        </p:txBody>
      </p:sp>
      <p:sp>
        <p:nvSpPr>
          <p:cNvPr id="3" name="Content Placeholder 2"/>
          <p:cNvSpPr>
            <a:spLocks noGrp="1"/>
          </p:cNvSpPr>
          <p:nvPr>
            <p:ph idx="1" hasCustomPrompt="1"/>
          </p:nvPr>
        </p:nvSpPr>
        <p:spPr>
          <a:xfrm>
            <a:off x="612183" y="2280499"/>
            <a:ext cx="11013759" cy="3896463"/>
          </a:xfrm>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73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 with space for text and other content.</a:t>
            </a:r>
          </a:p>
        </p:txBody>
      </p:sp>
      <p:sp>
        <p:nvSpPr>
          <p:cNvPr id="3" name="Content Placeholder 2"/>
          <p:cNvSpPr>
            <a:spLocks noGrp="1"/>
          </p:cNvSpPr>
          <p:nvPr>
            <p:ph idx="1" hasCustomPrompt="1"/>
          </p:nvPr>
        </p:nvSpPr>
        <p:spPr>
          <a:xfrm>
            <a:off x="612182" y="2357989"/>
            <a:ext cx="6904495" cy="3896463"/>
          </a:xfrm>
        </p:spPr>
        <p:txBody>
          <a:bodyPr/>
          <a:lstStyle>
            <a:lvl2pPr>
              <a:defRPr b="0"/>
            </a:lvl2pPr>
            <a:lvl3pPr marL="1143000" marR="0" indent="-228600" algn="l" defTabSz="914400"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449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3"/>
            <a:ext cx="5331417" cy="3783529"/>
          </a:xfrm>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18" y="2393433"/>
            <a:ext cx="5395625" cy="3783529"/>
          </a:xfrm>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9" name="Straight Connector 8"/>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998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6"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pPr/>
              <a:t>‹#›</a:t>
            </a:fld>
            <a:endParaRPr lang="en-US" sz="1100"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5" y="3378631"/>
            <a:ext cx="5401159" cy="2688955"/>
          </a:xfrm>
        </p:spPr>
        <p:txBody>
          <a:bodyPr/>
          <a:lstStyle>
            <a:lvl2pPr marL="457200">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1"/>
            <a:ext cx="5488614" cy="2688955"/>
          </a:xfrm>
        </p:spPr>
        <p:txBody>
          <a:bodyPr/>
          <a:lstStyle>
            <a:lvl1pPr>
              <a:defRPr baseline="0"/>
            </a:lvl1pPr>
            <a:lvl2pPr marL="457200">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3712609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89"/>
            <a:ext cx="5997842" cy="3508119"/>
          </a:xfrm>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6" name="Picture 5">
            <a:extLst>
              <a:ext uri="{FF2B5EF4-FFF2-40B4-BE49-F238E27FC236}">
                <a16:creationId xmlns:a16="http://schemas.microsoft.com/office/drawing/2014/main" id="{087CBA43-6E98-4844-A050-DB7871DD9A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7" name="Straight Connector 6">
            <a:extLst>
              <a:ext uri="{FF2B5EF4-FFF2-40B4-BE49-F238E27FC236}">
                <a16:creationId xmlns:a16="http://schemas.microsoft.com/office/drawing/2014/main" id="{B005887F-863C-486F-B848-D22C19682EA9}"/>
              </a:ext>
            </a:extLst>
          </p:cNvPr>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6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4"/>
            <a:ext cx="5331417" cy="783719"/>
          </a:xfrm>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18" y="2393434"/>
            <a:ext cx="5395625" cy="783720"/>
          </a:xfrm>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26759238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2" y="1252136"/>
            <a:ext cx="3678633" cy="4551979"/>
          </a:xfrm>
        </p:spPr>
        <p:txBody>
          <a:bodyPr/>
          <a:lstStyle>
            <a:lvl1pPr>
              <a:lnSpc>
                <a:spcPct val="100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42135786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5" y="1923554"/>
            <a:ext cx="5401159" cy="4088835"/>
          </a:xfrm>
        </p:spPr>
        <p:txBody>
          <a:bodyPr/>
          <a:lstStyle>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4"/>
            <a:ext cx="5488614" cy="4088835"/>
          </a:xfrm>
        </p:spPr>
        <p:txBody>
          <a:bodyPr/>
          <a:lstStyle>
            <a:lvl1pPr>
              <a:defRPr baseline="0"/>
            </a:lvl1pPr>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6" name="Picture 5">
            <a:extLst>
              <a:ext uri="{FF2B5EF4-FFF2-40B4-BE49-F238E27FC236}">
                <a16:creationId xmlns:a16="http://schemas.microsoft.com/office/drawing/2014/main" id="{0411A863-6A9E-4795-A762-6AB45AA1DC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4164153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0"/>
            <a:ext cx="11013760" cy="4721725"/>
          </a:xfrm>
        </p:spPr>
        <p:txBody>
          <a:bodyPr>
            <a:normAutofit/>
          </a:bodyPr>
          <a:lstStyle>
            <a:lvl1pPr>
              <a:lnSpc>
                <a:spcPct val="105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7"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2820043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2"/>
          </a:xfrm>
        </p:spPr>
        <p:txBody>
          <a:bodyPr>
            <a:normAutofit/>
          </a:bodyPr>
          <a:lstStyle>
            <a:lvl1pPr>
              <a:lnSpc>
                <a:spcPct val="102000"/>
              </a:lnSpc>
              <a:defRPr sz="1800" b="1" baseline="0"/>
            </a:lvl1pPr>
            <a:lvl2pPr marL="457200">
              <a:defRPr/>
            </a:lvl2pPr>
          </a:lstStyle>
          <a:p>
            <a:pPr lvl="0"/>
            <a:r>
              <a:rPr lang="en-US" dirty="0"/>
              <a:t>Level 1 content style for text to describe whatever it to the left (e.g., a chart, table, photo, or graphic). </a:t>
            </a:r>
          </a:p>
        </p:txBody>
      </p:sp>
      <p:pic>
        <p:nvPicPr>
          <p:cNvPr id="5" name="Picture 4">
            <a:extLst>
              <a:ext uri="{FF2B5EF4-FFF2-40B4-BE49-F238E27FC236}">
                <a16:creationId xmlns:a16="http://schemas.microsoft.com/office/drawing/2014/main" id="{E4670502-81E3-443E-A74E-F5817CBD1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084107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3"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B0C6A02-0958-44CE-A123-EA0A10F028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pic>
        <p:nvPicPr>
          <p:cNvPr id="5" name="Picture 4">
            <a:extLst>
              <a:ext uri="{FF2B5EF4-FFF2-40B4-BE49-F238E27FC236}">
                <a16:creationId xmlns:a16="http://schemas.microsoft.com/office/drawing/2014/main" id="{EACEA25B-E4B8-4BDC-B3E9-08C21BFB4D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2380" y="180913"/>
            <a:ext cx="681150" cy="603134"/>
          </a:xfrm>
          <a:prstGeom prst="rect">
            <a:avLst/>
          </a:prstGeom>
        </p:spPr>
      </p:pic>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371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788758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0.jpe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2">
                    <a:lumMod val="50000"/>
                  </a:schemeClr>
                </a:solidFill>
                <a:latin typeface="Arial" panose="020B0604020202020204" pitchFamily="34" charset="0"/>
                <a:cs typeface="Arial" panose="020B0604020202020204" pitchFamily="34" charset="0"/>
              </a:defRPr>
            </a:lvl1pPr>
          </a:lstStyle>
          <a:p>
            <a:fld id="{1E83E07B-1E64-EE42-9C34-730A2E670201}" type="datetime1">
              <a:rPr lang="en-US" smtClean="0"/>
              <a:pPr/>
              <a:t>6/10/2022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bg1"/>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734862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Lst>
  <p:hf hdr="0" ftr="0" dt="0"/>
  <p:txStyles>
    <p:titleStyle>
      <a:lvl1pPr algn="l" defTabSz="914400" rtl="0" eaLnBrk="1" fontAlgn="t" latinLnBrk="0" hangingPunct="1">
        <a:lnSpc>
          <a:spcPct val="90000"/>
        </a:lnSpc>
        <a:spcBef>
          <a:spcPct val="0"/>
        </a:spcBef>
        <a:spcAft>
          <a:spcPts val="600"/>
        </a:spcAft>
        <a:buNone/>
        <a:defRPr sz="36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200" indent="-182880" algn="l" defTabSz="914400"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rive.google.com/drive/folders/0BxgpmxyQ79rmWVhRajVpdXF1UDg?resourcekey=0-QTg5G4KEQC7bj6jyurzeHA&amp;usp=sharin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2470068"/>
            <a:ext cx="5170714" cy="4184132"/>
          </a:xfrm>
        </p:spPr>
        <p:txBody>
          <a:bodyPr/>
          <a:lstStyle/>
          <a:p>
            <a:endParaRPr lang="en-US" dirty="0"/>
          </a:p>
          <a:p>
            <a:r>
              <a:rPr lang="en-US" dirty="0"/>
              <a:t>We will begin shortly.</a:t>
            </a:r>
          </a:p>
          <a:p>
            <a:r>
              <a:rPr lang="en-US" dirty="0"/>
              <a:t>Please enter your name and region/district in the chat.</a:t>
            </a:r>
          </a:p>
          <a:p>
            <a:endParaRPr lang="en-US" dirty="0"/>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9249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Planning Program Participation</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41959" y="53788"/>
            <a:ext cx="10584629" cy="1017882"/>
          </a:xfrm>
        </p:spPr>
        <p:txBody>
          <a:bodyPr>
            <a:normAutofit/>
          </a:bodyPr>
          <a:lstStyle/>
          <a:p>
            <a:r>
              <a:rPr lang="en-US" sz="4000" dirty="0"/>
              <a:t>Background: Academic Risk Report</a:t>
            </a:r>
          </a:p>
        </p:txBody>
      </p:sp>
      <p:pic>
        <p:nvPicPr>
          <p:cNvPr id="5" name="Content Placeholder 4" descr="Screenshot of the Academic Risk Report.">
            <a:extLst>
              <a:ext uri="{FF2B5EF4-FFF2-40B4-BE49-F238E27FC236}">
                <a16:creationId xmlns:a16="http://schemas.microsoft.com/office/drawing/2014/main" id="{0D59488F-3DB7-4192-9C71-13C9DDC72A8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477490" y="1071670"/>
            <a:ext cx="9237020" cy="5051496"/>
          </a:xfrm>
        </p:spPr>
      </p:pic>
    </p:spTree>
    <p:extLst>
      <p:ext uri="{BB962C8B-B14F-4D97-AF65-F5344CB8AC3E}">
        <p14:creationId xmlns:p14="http://schemas.microsoft.com/office/powerpoint/2010/main" val="3869802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5223"/>
          </a:xfrm>
        </p:spPr>
        <p:txBody>
          <a:bodyPr>
            <a:normAutofit/>
          </a:bodyPr>
          <a:lstStyle/>
          <a:p>
            <a:r>
              <a:rPr lang="en-US" sz="4000" dirty="0"/>
              <a:t>Academic Risk Report Details</a:t>
            </a:r>
          </a:p>
        </p:txBody>
      </p:sp>
      <p:sp>
        <p:nvSpPr>
          <p:cNvPr id="6" name="Content Placeholder 3">
            <a:extLst>
              <a:ext uri="{FF2B5EF4-FFF2-40B4-BE49-F238E27FC236}">
                <a16:creationId xmlns:a16="http://schemas.microsoft.com/office/drawing/2014/main" id="{0B0BAE29-CB56-4C00-B790-E42B0B33AFD7}"/>
              </a:ext>
            </a:extLst>
          </p:cNvPr>
          <p:cNvSpPr>
            <a:spLocks noGrp="1"/>
          </p:cNvSpPr>
          <p:nvPr>
            <p:ph idx="1"/>
          </p:nvPr>
        </p:nvSpPr>
        <p:spPr>
          <a:xfrm>
            <a:off x="744364" y="1145223"/>
            <a:ext cx="10201275" cy="4956813"/>
          </a:xfrm>
        </p:spPr>
        <p:txBody>
          <a:bodyPr>
            <a:noAutofit/>
          </a:bodyPr>
          <a:lstStyle/>
          <a:p>
            <a:pPr>
              <a:lnSpc>
                <a:spcPct val="100000"/>
              </a:lnSpc>
              <a:spcBef>
                <a:spcPts val="1200"/>
              </a:spcBef>
              <a:spcAft>
                <a:spcPts val="600"/>
              </a:spcAft>
            </a:pPr>
            <a:r>
              <a:rPr lang="en-US" sz="2600" dirty="0"/>
              <a:t>This is a static annual report that becomes available in late November each year, based on a combination of MSIN child record data from the most recently completed performance period and matching assessment results from the corresponding school year. </a:t>
            </a:r>
          </a:p>
          <a:p>
            <a:pPr>
              <a:lnSpc>
                <a:spcPct val="100000"/>
              </a:lnSpc>
              <a:spcBef>
                <a:spcPts val="1200"/>
              </a:spcBef>
              <a:spcAft>
                <a:spcPts val="600"/>
              </a:spcAft>
            </a:pPr>
            <a:r>
              <a:rPr lang="en-US" sz="2600" dirty="0"/>
              <a:t>Academic Risk is calculated in one year and applies in the following school year (e.g., if a child is assessed in 2020–21, they will be considered at-risk in 2021–22, assuming they meet all criteria). </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Academic Risk status is a general indicator of academic need.</a:t>
            </a:r>
            <a:endParaRPr lang="en-US" sz="2600" dirty="0"/>
          </a:p>
        </p:txBody>
      </p:sp>
    </p:spTree>
    <p:extLst>
      <p:ext uri="{BB962C8B-B14F-4D97-AF65-F5344CB8AC3E}">
        <p14:creationId xmlns:p14="http://schemas.microsoft.com/office/powerpoint/2010/main" val="405336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4000" dirty="0"/>
              <a:t>MPO Reports</a:t>
            </a:r>
          </a:p>
        </p:txBody>
      </p:sp>
      <p:sp>
        <p:nvSpPr>
          <p:cNvPr id="2" name="Content Placeholder 1"/>
          <p:cNvSpPr>
            <a:spLocks noGrp="1"/>
          </p:cNvSpPr>
          <p:nvPr>
            <p:ph idx="1"/>
          </p:nvPr>
        </p:nvSpPr>
        <p:spPr>
          <a:xfrm>
            <a:off x="3211209" y="1300130"/>
            <a:ext cx="2701320" cy="4476490"/>
          </a:xfrm>
        </p:spPr>
        <p:txBody>
          <a:bodyPr>
            <a:normAutofit/>
          </a:bodyPr>
          <a:lstStyle/>
          <a:p>
            <a:r>
              <a:rPr lang="en-US" b="1" dirty="0">
                <a:solidFill>
                  <a:schemeClr val="accent4">
                    <a:lumMod val="40000"/>
                    <a:lumOff val="60000"/>
                  </a:schemeClr>
                </a:solidFill>
                <a:latin typeface="Arial" panose="020B0604020202020204" pitchFamily="34" charset="0"/>
                <a:cs typeface="Arial" panose="020B0604020202020204" pitchFamily="34" charset="0"/>
              </a:rPr>
              <a:t>MPO 1.0</a:t>
            </a:r>
          </a:p>
          <a:p>
            <a:r>
              <a:rPr lang="en-US" b="1" dirty="0">
                <a:solidFill>
                  <a:schemeClr val="accent4">
                    <a:lumMod val="40000"/>
                    <a:lumOff val="60000"/>
                  </a:schemeClr>
                </a:solidFill>
                <a:latin typeface="Arial" panose="020B0604020202020204" pitchFamily="34" charset="0"/>
                <a:cs typeface="Arial" panose="020B0604020202020204" pitchFamily="34" charset="0"/>
              </a:rPr>
              <a:t>MPO 2.0</a:t>
            </a:r>
          </a:p>
          <a:p>
            <a:r>
              <a:rPr lang="en-US" sz="2800" dirty="0">
                <a:latin typeface="Arial" panose="020B0604020202020204" pitchFamily="34" charset="0"/>
                <a:cs typeface="Arial" panose="020B0604020202020204" pitchFamily="34" charset="0"/>
              </a:rPr>
              <a:t>MPO 5.0/6.0</a:t>
            </a:r>
          </a:p>
          <a:p>
            <a:r>
              <a:rPr lang="en-US" sz="2800" dirty="0">
                <a:latin typeface="Arial" panose="020B0604020202020204" pitchFamily="34" charset="0"/>
                <a:cs typeface="Arial" panose="020B0604020202020204" pitchFamily="34" charset="0"/>
              </a:rPr>
              <a:t>MPO 5.1/6.1</a:t>
            </a:r>
          </a:p>
          <a:p>
            <a:r>
              <a:rPr lang="en-US" b="1" dirty="0">
                <a:solidFill>
                  <a:schemeClr val="accent4">
                    <a:lumMod val="40000"/>
                    <a:lumOff val="60000"/>
                  </a:schemeClr>
                </a:solidFill>
                <a:latin typeface="Arial" panose="020B0604020202020204" pitchFamily="34" charset="0"/>
                <a:cs typeface="Arial" panose="020B0604020202020204" pitchFamily="34" charset="0"/>
              </a:rPr>
              <a:t>MPO 7.0</a:t>
            </a:r>
          </a:p>
          <a:p>
            <a:r>
              <a:rPr lang="en-US" sz="2800" dirty="0">
                <a:latin typeface="Arial" panose="020B0604020202020204" pitchFamily="34" charset="0"/>
                <a:cs typeface="Arial" panose="020B0604020202020204" pitchFamily="34" charset="0"/>
              </a:rPr>
              <a:t>MPO 8.0</a:t>
            </a:r>
          </a:p>
          <a:p>
            <a:r>
              <a:rPr lang="en-US" sz="2800" dirty="0">
                <a:latin typeface="Arial" panose="020B0604020202020204" pitchFamily="34" charset="0"/>
                <a:cs typeface="Arial" panose="020B0604020202020204" pitchFamily="34" charset="0"/>
              </a:rPr>
              <a:t>MPO 9.0</a:t>
            </a:r>
          </a:p>
          <a:p>
            <a:r>
              <a:rPr lang="en-US" sz="2800" dirty="0">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279473" y="1300130"/>
            <a:ext cx="4127666"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2800" dirty="0">
                <a:solidFill>
                  <a:schemeClr val="bg1">
                    <a:lumMod val="95000"/>
                  </a:schemeClr>
                </a:solidFill>
                <a:latin typeface="Arial" panose="020B0604020202020204" pitchFamily="34" charset="0"/>
              </a:rPr>
              <a:t>MPO 10.0</a:t>
            </a:r>
          </a:p>
          <a:p>
            <a:pPr>
              <a:lnSpc>
                <a:spcPct val="90000"/>
              </a:lnSpc>
            </a:pPr>
            <a:r>
              <a:rPr lang="en-US" sz="2800" dirty="0">
                <a:solidFill>
                  <a:schemeClr val="bg1">
                    <a:lumMod val="95000"/>
                  </a:schemeClr>
                </a:solidFill>
                <a:latin typeface="Arial" panose="020B0604020202020204" pitchFamily="34" charset="0"/>
              </a:rPr>
              <a:t>MPO 10.1</a:t>
            </a:r>
          </a:p>
          <a:p>
            <a:pPr>
              <a:lnSpc>
                <a:spcPct val="90000"/>
              </a:lnSpc>
            </a:pPr>
            <a:r>
              <a:rPr lang="en-US" sz="2800" dirty="0">
                <a:solidFill>
                  <a:schemeClr val="bg1">
                    <a:lumMod val="95000"/>
                  </a:schemeClr>
                </a:solidFill>
                <a:latin typeface="Arial" panose="020B0604020202020204" pitchFamily="34" charset="0"/>
              </a:rPr>
              <a:t>MPO 10.2</a:t>
            </a:r>
          </a:p>
          <a:p>
            <a:pPr>
              <a:lnSpc>
                <a:spcPct val="90000"/>
              </a:lnSpc>
            </a:pPr>
            <a:r>
              <a:rPr lang="en-US" sz="2800" dirty="0">
                <a:solidFill>
                  <a:schemeClr val="bg1">
                    <a:lumMod val="95000"/>
                  </a:schemeClr>
                </a:solidFill>
                <a:latin typeface="Arial" panose="020B0604020202020204" pitchFamily="34" charset="0"/>
              </a:rPr>
              <a:t>MPO 11.0</a:t>
            </a:r>
          </a:p>
          <a:p>
            <a:pPr>
              <a:lnSpc>
                <a:spcPct val="90000"/>
              </a:lnSpc>
            </a:pPr>
            <a:r>
              <a:rPr lang="en-US" sz="2800" dirty="0">
                <a:solidFill>
                  <a:schemeClr val="bg1">
                    <a:lumMod val="95000"/>
                  </a:schemeClr>
                </a:solidFill>
                <a:latin typeface="Arial" panose="020B0604020202020204" pitchFamily="34" charset="0"/>
              </a:rPr>
              <a:t>MPO 11.1</a:t>
            </a:r>
          </a:p>
          <a:p>
            <a:r>
              <a:rPr lang="en-US" sz="2800" dirty="0">
                <a:solidFill>
                  <a:schemeClr val="bg1">
                    <a:lumMod val="95000"/>
                  </a:schemeClr>
                </a:solidFill>
                <a:latin typeface="Arial" panose="020B0604020202020204" pitchFamily="34" charset="0"/>
              </a:rPr>
              <a:t>MPO 13.0</a:t>
            </a:r>
          </a:p>
          <a:p>
            <a:pPr defTabSz="914400"/>
            <a:r>
              <a:rPr lang="en-US" sz="2800" dirty="0">
                <a:solidFill>
                  <a:schemeClr val="bg1">
                    <a:lumMod val="95000"/>
                  </a:schemeClr>
                </a:solidFill>
                <a:latin typeface="Arial" panose="020B0604020202020204" pitchFamily="34" charset="0"/>
              </a:rPr>
              <a:t>MPO 13.1</a:t>
            </a:r>
          </a:p>
        </p:txBody>
      </p:sp>
    </p:spTree>
    <p:extLst>
      <p:ext uri="{BB962C8B-B14F-4D97-AF65-F5344CB8AC3E}">
        <p14:creationId xmlns:p14="http://schemas.microsoft.com/office/powerpoint/2010/main" val="3742836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778"/>
            <a:ext cx="12192000" cy="1182195"/>
          </a:xfrm>
        </p:spPr>
        <p:txBody>
          <a:bodyPr>
            <a:normAutofit/>
          </a:bodyPr>
          <a:lstStyle/>
          <a:p>
            <a:r>
              <a:rPr lang="en-US" sz="4000" dirty="0">
                <a:latin typeface="Arial" panose="020B0604020202020204" pitchFamily="34" charset="0"/>
              </a:rPr>
              <a:t>MPOs Requiring Service Hours</a:t>
            </a:r>
          </a:p>
        </p:txBody>
      </p:sp>
      <p:sp>
        <p:nvSpPr>
          <p:cNvPr id="7" name="Content Placeholder 6">
            <a:extLst>
              <a:ext uri="{FF2B5EF4-FFF2-40B4-BE49-F238E27FC236}">
                <a16:creationId xmlns:a16="http://schemas.microsoft.com/office/drawing/2014/main" id="{A9CF5032-8760-4A00-9F62-841EA46E3426}"/>
              </a:ext>
            </a:extLst>
          </p:cNvPr>
          <p:cNvSpPr>
            <a:spLocks noGrp="1"/>
          </p:cNvSpPr>
          <p:nvPr>
            <p:ph idx="1"/>
          </p:nvPr>
        </p:nvSpPr>
        <p:spPr>
          <a:xfrm>
            <a:off x="470517" y="1189973"/>
            <a:ext cx="11117920" cy="5123146"/>
          </a:xfrm>
        </p:spPr>
        <p:txBody>
          <a:bodyPr>
            <a:normAutofit fontScale="92500" lnSpcReduction="10000"/>
          </a:bodyPr>
          <a:lstStyle/>
          <a:p>
            <a:pPr marL="0" indent="0">
              <a:lnSpc>
                <a:spcPct val="110000"/>
              </a:lnSpc>
              <a:spcBef>
                <a:spcPts val="1200"/>
              </a:spcBef>
              <a:spcAft>
                <a:spcPts val="1800"/>
              </a:spcAft>
              <a:buNone/>
            </a:pPr>
            <a:r>
              <a:rPr lang="en-US" sz="2800" dirty="0">
                <a:solidFill>
                  <a:schemeClr val="bg1">
                    <a:lumMod val="95000"/>
                  </a:schemeClr>
                </a:solidFill>
                <a:latin typeface="Arial" panose="020B0604020202020204" pitchFamily="34" charset="0"/>
              </a:rPr>
              <a:t>Some MPOs require a minimum number of service hours to meet the objective.</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1.0 – ELA Achievement (30 hrs. Regular School Year; 20 hrs. Summer)</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2.0 – Math Achievement (30 hrs. Regular School Year; 20 hrs. Summer)</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7.0 – Primary and Secondary Language Development (15 hrs.)</a:t>
            </a:r>
          </a:p>
          <a:p>
            <a:pPr marL="0" indent="0">
              <a:spcBef>
                <a:spcPts val="1200"/>
              </a:spcBef>
              <a:spcAft>
                <a:spcPts val="600"/>
              </a:spcAft>
              <a:buNone/>
            </a:pPr>
            <a:r>
              <a:rPr lang="en-US" sz="2800" dirty="0">
                <a:solidFill>
                  <a:schemeClr val="bg1">
                    <a:lumMod val="95000"/>
                  </a:schemeClr>
                </a:solidFill>
                <a:latin typeface="Arial" panose="020B0604020202020204" pitchFamily="34" charset="0"/>
              </a:rPr>
              <a:t>As a result, services mapped to these MPOs require you to select the number of hours a child participated, otherwise you cannot save the service record.</a:t>
            </a:r>
          </a:p>
        </p:txBody>
      </p:sp>
    </p:spTree>
    <p:extLst>
      <p:ext uri="{BB962C8B-B14F-4D97-AF65-F5344CB8AC3E}">
        <p14:creationId xmlns:p14="http://schemas.microsoft.com/office/powerpoint/2010/main" val="1307698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4000" dirty="0"/>
              <a:t>MPO 1.0 Report</a:t>
            </a:r>
          </a:p>
        </p:txBody>
      </p:sp>
      <p:pic>
        <p:nvPicPr>
          <p:cNvPr id="8" name="Picture 7" descr="Screenshot of the MPO 1.0 Report.">
            <a:extLst>
              <a:ext uri="{FF2B5EF4-FFF2-40B4-BE49-F238E27FC236}">
                <a16:creationId xmlns:a16="http://schemas.microsoft.com/office/drawing/2014/main" id="{E9BAD45D-16AE-4F4B-B9DD-B4C428B40D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8883" y="1193801"/>
            <a:ext cx="9014234" cy="4929659"/>
          </a:xfrm>
          <a:prstGeom prst="rect">
            <a:avLst/>
          </a:prstGeom>
        </p:spPr>
      </p:pic>
    </p:spTree>
    <p:extLst>
      <p:ext uri="{BB962C8B-B14F-4D97-AF65-F5344CB8AC3E}">
        <p14:creationId xmlns:p14="http://schemas.microsoft.com/office/powerpoint/2010/main" val="26888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4000" dirty="0"/>
              <a:t>MPO 1.0 Report Export</a:t>
            </a:r>
          </a:p>
        </p:txBody>
      </p:sp>
      <p:pic>
        <p:nvPicPr>
          <p:cNvPr id="10" name="Picture 9" descr="Screenshot of the MPO 1.0 Report export feature.">
            <a:extLst>
              <a:ext uri="{FF2B5EF4-FFF2-40B4-BE49-F238E27FC236}">
                <a16:creationId xmlns:a16="http://schemas.microsoft.com/office/drawing/2014/main" id="{F3DD6F5A-8E42-4688-8EB1-21BF4E5ED5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2573" y="1193801"/>
            <a:ext cx="9002831" cy="4923424"/>
          </a:xfrm>
          <a:prstGeom prst="rect">
            <a:avLst/>
          </a:prstGeom>
        </p:spPr>
      </p:pic>
    </p:spTree>
    <p:extLst>
      <p:ext uri="{BB962C8B-B14F-4D97-AF65-F5344CB8AC3E}">
        <p14:creationId xmlns:p14="http://schemas.microsoft.com/office/powerpoint/2010/main" val="3074517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4000" dirty="0"/>
              <a:t>MPO 2.0 Report</a:t>
            </a:r>
          </a:p>
        </p:txBody>
      </p:sp>
      <p:pic>
        <p:nvPicPr>
          <p:cNvPr id="4" name="Picture 3" descr="Screenshot of the MPO 2.0 Report.">
            <a:extLst>
              <a:ext uri="{FF2B5EF4-FFF2-40B4-BE49-F238E27FC236}">
                <a16:creationId xmlns:a16="http://schemas.microsoft.com/office/drawing/2014/main" id="{1BD72262-0270-4647-A290-7797EC4CD1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5673" y="1193801"/>
            <a:ext cx="9000654" cy="4922233"/>
          </a:xfrm>
          <a:prstGeom prst="rect">
            <a:avLst/>
          </a:prstGeom>
        </p:spPr>
      </p:pic>
    </p:spTree>
    <p:extLst>
      <p:ext uri="{BB962C8B-B14F-4D97-AF65-F5344CB8AC3E}">
        <p14:creationId xmlns:p14="http://schemas.microsoft.com/office/powerpoint/2010/main" val="825802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4000" dirty="0"/>
              <a:t>MPO 7.0 Report</a:t>
            </a:r>
          </a:p>
        </p:txBody>
      </p:sp>
      <p:pic>
        <p:nvPicPr>
          <p:cNvPr id="4" name="Picture 3" descr="Screenshot of the MPO 7.0 Report.">
            <a:extLst>
              <a:ext uri="{FF2B5EF4-FFF2-40B4-BE49-F238E27FC236}">
                <a16:creationId xmlns:a16="http://schemas.microsoft.com/office/drawing/2014/main" id="{18266E7A-6D4A-431A-A72E-BDE9EEAADA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94985" y="1193801"/>
            <a:ext cx="9002030" cy="4922984"/>
          </a:xfrm>
          <a:prstGeom prst="rect">
            <a:avLst/>
          </a:prstGeom>
        </p:spPr>
      </p:pic>
    </p:spTree>
    <p:extLst>
      <p:ext uri="{BB962C8B-B14F-4D97-AF65-F5344CB8AC3E}">
        <p14:creationId xmlns:p14="http://schemas.microsoft.com/office/powerpoint/2010/main" val="2794489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457291" y="1331650"/>
            <a:ext cx="11277417" cy="3887868"/>
          </a:xfrm>
        </p:spPr>
        <p:txBody>
          <a:bodyPr>
            <a:normAutofit fontScale="90000"/>
          </a:bodyPr>
          <a:lstStyle/>
          <a:p>
            <a:pPr>
              <a:spcAft>
                <a:spcPts val="1200"/>
              </a:spcAft>
            </a:pPr>
            <a:r>
              <a:rPr lang="en-US" sz="4900" dirty="0"/>
              <a:t>Migrant Student Information Network:</a:t>
            </a:r>
            <a:br>
              <a:rPr lang="en-US" sz="4900" dirty="0"/>
            </a:br>
            <a:r>
              <a:rPr lang="en-US" sz="4900" dirty="0"/>
              <a:t>Using Reports to Plan Program Participation and Monitor Migratory Child Data</a:t>
            </a:r>
            <a:br>
              <a:rPr lang="en-US" dirty="0"/>
            </a:br>
            <a:br>
              <a:rPr lang="en-US" sz="3600" dirty="0"/>
            </a:br>
            <a:r>
              <a:rPr lang="en-US" sz="3600" dirty="0"/>
              <a:t> January 27, 2022</a:t>
            </a:r>
            <a:br>
              <a:rPr lang="en-US" sz="3600" dirty="0"/>
            </a:br>
            <a:r>
              <a:rPr lang="en-US" sz="3600" dirty="0"/>
              <a:t>1:00 p.m. – 3:00 p.m.</a:t>
            </a:r>
          </a:p>
        </p:txBody>
      </p:sp>
    </p:spTree>
    <p:extLst>
      <p:ext uri="{BB962C8B-B14F-4D97-AF65-F5344CB8AC3E}">
        <p14:creationId xmlns:p14="http://schemas.microsoft.com/office/powerpoint/2010/main" val="724603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49790"/>
          </a:xfrm>
        </p:spPr>
        <p:txBody>
          <a:bodyPr>
            <a:normAutofit/>
          </a:bodyPr>
          <a:lstStyle/>
          <a:p>
            <a:r>
              <a:rPr lang="en-US" sz="4000" dirty="0"/>
              <a:t>Collaborative Activity 2</a:t>
            </a:r>
          </a:p>
        </p:txBody>
      </p:sp>
      <p:pic>
        <p:nvPicPr>
          <p:cNvPr id="4" name="Picture 3">
            <a:extLst>
              <a:ext uri="{FF2B5EF4-FFF2-40B4-BE49-F238E27FC236}">
                <a16:creationId xmlns:a16="http://schemas.microsoft.com/office/drawing/2014/main" id="{79517C46-BBEC-4DC9-B9D2-0652ABF469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54862" y="1149791"/>
            <a:ext cx="8082276" cy="4970010"/>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6" y="350127"/>
            <a:ext cx="10044023" cy="877729"/>
          </a:xfrm>
        </p:spPr>
        <p:txBody>
          <a:bodyPr anchor="ctr">
            <a:normAutofit/>
          </a:bodyPr>
          <a:lstStyle/>
          <a:p>
            <a:r>
              <a:rPr lang="en-US" sz="40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B240C4A7-5C54-4A5C-AA62-980E76F65A1A}"/>
              </a:ext>
            </a:extLst>
          </p:cNvPr>
          <p:cNvGraphicFramePr>
            <a:graphicFrameLocks noGrp="1"/>
          </p:cNvGraphicFramePr>
          <p:nvPr>
            <p:ph idx="1"/>
            <p:extLst>
              <p:ext uri="{D42A27DB-BD31-4B8C-83A1-F6EECF244321}">
                <p14:modId xmlns:p14="http://schemas.microsoft.com/office/powerpoint/2010/main" val="3157298490"/>
              </p:ext>
            </p:extLst>
          </p:nvPr>
        </p:nvGraphicFramePr>
        <p:xfrm>
          <a:off x="-2" y="1575953"/>
          <a:ext cx="12192001" cy="528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70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84015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69582"/>
            <a:ext cx="10648950" cy="1017882"/>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334810"/>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9F36B-869C-4C5C-9B84-25172612E57E}"/>
              </a:ext>
            </a:extLst>
          </p:cNvPr>
          <p:cNvSpPr>
            <a:spLocks noGrp="1"/>
          </p:cNvSpPr>
          <p:nvPr>
            <p:ph type="title" idx="4294967295"/>
          </p:nvPr>
        </p:nvSpPr>
        <p:spPr>
          <a:ln>
            <a:noFill/>
          </a:ln>
        </p:spPr>
        <p:txBody>
          <a:bodyPr/>
          <a:lstStyle/>
          <a:p>
            <a:r>
              <a:rPr lang="en-US" dirty="0"/>
              <a:t>Break</a:t>
            </a:r>
          </a:p>
        </p:txBody>
      </p:sp>
      <p:pic>
        <p:nvPicPr>
          <p:cNvPr id="5" name="Picture 4">
            <a:extLst>
              <a:ext uri="{FF2B5EF4-FFF2-40B4-BE49-F238E27FC236}">
                <a16:creationId xmlns:a16="http://schemas.microsoft.com/office/drawing/2014/main" id="{9FF4016C-A19D-465A-B032-D163FA2AC89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798070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Monitoring Migratory Child Data</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Screenshot of the Grade Age Alignment Report.">
            <a:extLst>
              <a:ext uri="{FF2B5EF4-FFF2-40B4-BE49-F238E27FC236}">
                <a16:creationId xmlns:a16="http://schemas.microsoft.com/office/drawing/2014/main" id="{6E397429-A46B-4452-B575-BEE3FE527FAB}"/>
              </a:ext>
            </a:extLst>
          </p:cNvPr>
          <p:cNvSpPr>
            <a:spLocks noGrp="1"/>
          </p:cNvSpPr>
          <p:nvPr>
            <p:ph type="title"/>
          </p:nvPr>
        </p:nvSpPr>
        <p:spPr>
          <a:xfrm>
            <a:off x="0" y="0"/>
            <a:ext cx="12192000" cy="1132114"/>
          </a:xfrm>
        </p:spPr>
        <p:txBody>
          <a:bodyPr>
            <a:normAutofit/>
          </a:bodyPr>
          <a:lstStyle/>
          <a:p>
            <a:r>
              <a:rPr lang="en-US" sz="4000" dirty="0">
                <a:cs typeface="Arial" pitchFamily="34" charset="0"/>
              </a:rPr>
              <a:t>Grade Age Alignment Report</a:t>
            </a:r>
          </a:p>
        </p:txBody>
      </p:sp>
      <p:pic>
        <p:nvPicPr>
          <p:cNvPr id="6" name="Picture 5" descr="Screenshot of the ">
            <a:extLst>
              <a:ext uri="{FF2B5EF4-FFF2-40B4-BE49-F238E27FC236}">
                <a16:creationId xmlns:a16="http://schemas.microsoft.com/office/drawing/2014/main" id="{2A2B9025-B60B-4D93-892D-325D63F84DF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5516" y="1132114"/>
            <a:ext cx="9120967" cy="4988029"/>
          </a:xfrm>
          <a:prstGeom prst="rect">
            <a:avLst/>
          </a:prstGeom>
        </p:spPr>
      </p:pic>
    </p:spTree>
    <p:extLst>
      <p:ext uri="{BB962C8B-B14F-4D97-AF65-F5344CB8AC3E}">
        <p14:creationId xmlns:p14="http://schemas.microsoft.com/office/powerpoint/2010/main" val="682619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4135"/>
            <a:ext cx="12192000" cy="1192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Enrollment Dependencies</a:t>
            </a:r>
          </a:p>
        </p:txBody>
      </p:sp>
      <p:pic>
        <p:nvPicPr>
          <p:cNvPr id="6" name="Content Placeholder 8" descr="Image of a pyramid.">
            <a:extLst>
              <a:ext uri="{FF2B5EF4-FFF2-40B4-BE49-F238E27FC236}">
                <a16:creationId xmlns:a16="http://schemas.microsoft.com/office/drawing/2014/main" id="{FFBBDCF3-FC57-4113-85F8-DF8DE42C4F1F}"/>
              </a:ext>
            </a:extLst>
          </p:cNvPr>
          <p:cNvPicPr>
            <a:picLocks noGrp="1" noChangeAspect="1"/>
          </p:cNvPicPr>
          <p:nvPr>
            <p:ph idx="1"/>
          </p:nvPr>
        </p:nvPicPr>
        <p:blipFill>
          <a:blip r:embed="rId3"/>
          <a:stretch>
            <a:fillRect/>
          </a:stretch>
        </p:blipFill>
        <p:spPr>
          <a:xfrm>
            <a:off x="1006217" y="1321428"/>
            <a:ext cx="5933627" cy="5016500"/>
          </a:xfrm>
        </p:spPr>
      </p:pic>
      <p:sp>
        <p:nvSpPr>
          <p:cNvPr id="7" name="Content Placeholder 6">
            <a:extLst>
              <a:ext uri="{FF2B5EF4-FFF2-40B4-BE49-F238E27FC236}">
                <a16:creationId xmlns:a16="http://schemas.microsoft.com/office/drawing/2014/main" id="{4BAAFC36-3FB5-4B3E-BDF8-238B9D08D83D}"/>
              </a:ext>
            </a:extLst>
          </p:cNvPr>
          <p:cNvSpPr txBox="1">
            <a:spLocks/>
          </p:cNvSpPr>
          <p:nvPr/>
        </p:nvSpPr>
        <p:spPr bwMode="auto">
          <a:xfrm>
            <a:off x="7139563" y="1749239"/>
            <a:ext cx="4046220" cy="3920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An assessed child participates in services.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An enrolled child is assessed for needs.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An eligible child is enrolled in the MEP.</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 verified COE confers eligibility.</a:t>
            </a:r>
            <a:endParaRPr kumimoji="0" lang="en-US" sz="2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245676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1"/>
            <a:ext cx="12192000" cy="11497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Enrollment Inputs and Outputs</a:t>
            </a:r>
          </a:p>
        </p:txBody>
      </p:sp>
      <p:pic>
        <p:nvPicPr>
          <p:cNvPr id="6" name="Picture 5" descr="Diagram showing enrollment info inputs and outputs.">
            <a:extLst>
              <a:ext uri="{FF2B5EF4-FFF2-40B4-BE49-F238E27FC236}">
                <a16:creationId xmlns:a16="http://schemas.microsoft.com/office/drawing/2014/main" id="{9F594E79-D92E-480E-BCCB-2C7EE360BE62}"/>
              </a:ext>
            </a:extLst>
          </p:cNvPr>
          <p:cNvPicPr>
            <a:picLocks noChangeAspect="1"/>
          </p:cNvPicPr>
          <p:nvPr/>
        </p:nvPicPr>
        <p:blipFill>
          <a:blip r:embed="rId3"/>
          <a:srcRect/>
          <a:stretch/>
        </p:blipFill>
        <p:spPr>
          <a:xfrm>
            <a:off x="1126283" y="1250879"/>
            <a:ext cx="9274524" cy="5392638"/>
          </a:xfrm>
          <a:prstGeom prst="rect">
            <a:avLst/>
          </a:prstGeom>
        </p:spPr>
      </p:pic>
    </p:spTree>
    <p:extLst>
      <p:ext uri="{BB962C8B-B14F-4D97-AF65-F5344CB8AC3E}">
        <p14:creationId xmlns:p14="http://schemas.microsoft.com/office/powerpoint/2010/main" val="3832830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96547" y="0"/>
            <a:ext cx="10648950" cy="1080739"/>
          </a:xfrm>
        </p:spPr>
        <p:txBody>
          <a:bodyPr>
            <a:normAutofit/>
          </a:bodyPr>
          <a:lstStyle/>
          <a:p>
            <a:r>
              <a:rPr lang="en-US" sz="4000" dirty="0"/>
              <a:t>Enrollment Report</a:t>
            </a:r>
          </a:p>
        </p:txBody>
      </p:sp>
      <p:pic>
        <p:nvPicPr>
          <p:cNvPr id="5" name="Content Placeholder 4" descr="Screenshot of the Enrollment Report">
            <a:extLst>
              <a:ext uri="{FF2B5EF4-FFF2-40B4-BE49-F238E27FC236}">
                <a16:creationId xmlns:a16="http://schemas.microsoft.com/office/drawing/2014/main" id="{0D59488F-3DB7-4192-9C71-13C9DDC72A8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013823" y="1080739"/>
            <a:ext cx="9786962" cy="5041306"/>
          </a:xfrm>
        </p:spPr>
      </p:pic>
    </p:spTree>
    <p:extLst>
      <p:ext uri="{BB962C8B-B14F-4D97-AF65-F5344CB8AC3E}">
        <p14:creationId xmlns:p14="http://schemas.microsoft.com/office/powerpoint/2010/main" val="874294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89314" y="1336748"/>
            <a:ext cx="9983670" cy="47646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Juli Auld, Education Research and Evaluation Consultant, California Department of Education (CDE)</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pic>
        <p:nvPicPr>
          <p:cNvPr id="5" name="Picture 4">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7" y="1847293"/>
            <a:ext cx="1213758" cy="1247852"/>
          </a:xfrm>
          <a:prstGeom prst="rect">
            <a:avLst/>
          </a:prstGeom>
        </p:spPr>
      </p:pic>
      <p:pic>
        <p:nvPicPr>
          <p:cNvPr id="4" name="Picture 3">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43" y="3402570"/>
            <a:ext cx="1237871" cy="1153886"/>
          </a:xfrm>
          <a:prstGeom prst="rect">
            <a:avLst/>
          </a:prstGeom>
        </p:spPr>
      </p:pic>
      <p:pic>
        <p:nvPicPr>
          <p:cNvPr id="6" name="Picture 5">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44" y="4863882"/>
            <a:ext cx="1237871" cy="1237513"/>
          </a:xfrm>
          <a:prstGeom prst="rect">
            <a:avLst/>
          </a:prstGeom>
        </p:spPr>
      </p:pic>
    </p:spTree>
    <p:extLst>
      <p:ext uri="{BB962C8B-B14F-4D97-AF65-F5344CB8AC3E}">
        <p14:creationId xmlns:p14="http://schemas.microsoft.com/office/powerpoint/2010/main" val="1423195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771525" y="66641"/>
            <a:ext cx="10648950" cy="1017882"/>
          </a:xfrm>
        </p:spPr>
        <p:txBody>
          <a:bodyPr>
            <a:normAutofit/>
          </a:bodyPr>
          <a:lstStyle/>
          <a:p>
            <a:r>
              <a:rPr lang="en-US" sz="4000" dirty="0"/>
              <a:t>Enrollment Report Content</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71525" y="1084523"/>
            <a:ext cx="10307955" cy="5268152"/>
          </a:xfrm>
        </p:spPr>
        <p:txBody>
          <a:bodyPr>
            <a:normAutofit fontScale="92500" lnSpcReduction="20000"/>
          </a:bodyPr>
          <a:lstStyle/>
          <a:p>
            <a:pPr marL="0" indent="0">
              <a:lnSpc>
                <a:spcPct val="110000"/>
              </a:lnSpc>
              <a:buNone/>
            </a:pPr>
            <a:r>
              <a:rPr lang="en-US" sz="2800" dirty="0"/>
              <a:t>This report extracts enrollment information from the MSIN 6.0 database. Migratory child enrollment information includes:</a:t>
            </a:r>
          </a:p>
          <a:p>
            <a:pPr>
              <a:lnSpc>
                <a:spcPct val="110000"/>
              </a:lnSpc>
            </a:pPr>
            <a:r>
              <a:rPr lang="en-US" sz="2600" dirty="0"/>
              <a:t>The child or youth’s identifying information and eligibility dates (i.e., MSD, SSID, name, date of birth, QAD, EOE, etc.).</a:t>
            </a:r>
          </a:p>
          <a:p>
            <a:pPr>
              <a:lnSpc>
                <a:spcPct val="110000"/>
              </a:lnSpc>
            </a:pPr>
            <a:r>
              <a:rPr lang="en-US" sz="2600" dirty="0"/>
              <a:t>The district and school where a child is either attending or would attend (in the case of non-attending preschool children and Out of School Youth [OSY]).</a:t>
            </a:r>
          </a:p>
          <a:p>
            <a:pPr>
              <a:lnSpc>
                <a:spcPct val="110000"/>
              </a:lnSpc>
            </a:pPr>
            <a:r>
              <a:rPr lang="en-US" sz="2600" dirty="0"/>
              <a:t>Enrollment, withdrawal, and departure dates, if applicable.</a:t>
            </a:r>
          </a:p>
          <a:p>
            <a:pPr>
              <a:lnSpc>
                <a:spcPct val="110000"/>
              </a:lnSpc>
            </a:pPr>
            <a:r>
              <a:rPr lang="en-US" sz="2600" dirty="0"/>
              <a:t>Indicators linked to enrollment lines (e.g., PFS status).</a:t>
            </a:r>
          </a:p>
          <a:p>
            <a:pPr>
              <a:lnSpc>
                <a:spcPct val="110000"/>
              </a:lnSpc>
            </a:pPr>
            <a:r>
              <a:rPr lang="en-US" sz="2600" dirty="0"/>
              <a:t>Other optional fields (e.g., parents, current address, mailing address, phone number, etc.).</a:t>
            </a:r>
          </a:p>
          <a:p>
            <a:pPr>
              <a:lnSpc>
                <a:spcPct val="110000"/>
              </a:lnSpc>
            </a:pPr>
            <a:r>
              <a:rPr lang="en-US" sz="2600" dirty="0"/>
              <a:t>Migratory child enrollment data is updated in real time.</a:t>
            </a:r>
          </a:p>
          <a:p>
            <a:endParaRPr lang="en-US" sz="2800" dirty="0"/>
          </a:p>
        </p:txBody>
      </p:sp>
    </p:spTree>
    <p:extLst>
      <p:ext uri="{BB962C8B-B14F-4D97-AF65-F5344CB8AC3E}">
        <p14:creationId xmlns:p14="http://schemas.microsoft.com/office/powerpoint/2010/main" val="1559805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26094" y="66639"/>
            <a:ext cx="10648950" cy="1017882"/>
          </a:xfrm>
        </p:spPr>
        <p:txBody>
          <a:bodyPr>
            <a:normAutofit/>
          </a:bodyPr>
          <a:lstStyle/>
          <a:p>
            <a:r>
              <a:rPr lang="en-US" sz="4000" dirty="0"/>
              <a:t>Enrollment Report Tips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12168" y="1084521"/>
            <a:ext cx="10419348" cy="1017883"/>
          </a:xfrm>
        </p:spPr>
        <p:txBody>
          <a:bodyPr/>
          <a:lstStyle/>
          <a:p>
            <a:pPr marL="0" indent="0">
              <a:buNone/>
            </a:pPr>
            <a:r>
              <a:rPr lang="en-US" sz="2800" dirty="0"/>
              <a:t>This is the most versatile report in the MSIN because it has  many filters and potential uses.</a:t>
            </a:r>
          </a:p>
          <a:p>
            <a:pPr marL="0" indent="0">
              <a:buNone/>
            </a:pPr>
            <a:endParaRPr lang="en-US" dirty="0"/>
          </a:p>
        </p:txBody>
      </p:sp>
      <p:pic>
        <p:nvPicPr>
          <p:cNvPr id="5" name="Picture 4" descr="Screenshot of Enrollment Report filters.">
            <a:extLst>
              <a:ext uri="{FF2B5EF4-FFF2-40B4-BE49-F238E27FC236}">
                <a16:creationId xmlns:a16="http://schemas.microsoft.com/office/drawing/2014/main" id="{C18A069C-5B80-4CB5-9C19-5C8ABBF3AD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2168" y="2266845"/>
            <a:ext cx="3802496" cy="3376885"/>
          </a:xfrm>
          <a:prstGeom prst="rect">
            <a:avLst/>
          </a:prstGeom>
        </p:spPr>
      </p:pic>
      <p:sp>
        <p:nvSpPr>
          <p:cNvPr id="6" name="TextBox 5">
            <a:extLst>
              <a:ext uri="{FF2B5EF4-FFF2-40B4-BE49-F238E27FC236}">
                <a16:creationId xmlns:a16="http://schemas.microsoft.com/office/drawing/2014/main" id="{4FD8765A-7899-4326-8301-DAEF450CAB22}"/>
              </a:ext>
            </a:extLst>
          </p:cNvPr>
          <p:cNvSpPr txBox="1"/>
          <p:nvPr/>
        </p:nvSpPr>
        <p:spPr>
          <a:xfrm>
            <a:off x="4785372" y="2102403"/>
            <a:ext cx="6832218" cy="429348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bg1"/>
                </a:solidFill>
              </a:rPr>
              <a:t>For example, you can create a list of attending children in grades K-12 who will have an EOE date before the last day of the school year.</a:t>
            </a:r>
          </a:p>
          <a:p>
            <a:pPr marL="342900" indent="-342900">
              <a:spcAft>
                <a:spcPts val="600"/>
              </a:spcAft>
              <a:buFont typeface="Arial" panose="020B0604020202020204" pitchFamily="34" charset="0"/>
              <a:buChar char="•"/>
            </a:pPr>
            <a:r>
              <a:rPr lang="en-US" sz="2400" dirty="0">
                <a:solidFill>
                  <a:schemeClr val="bg1"/>
                </a:solidFill>
              </a:rPr>
              <a:t>You can create a list of children, with parent and phone number information, to use as a call list for Annual Verifications, based on the family’s recruitment anniversary.</a:t>
            </a:r>
          </a:p>
          <a:p>
            <a:pPr marL="342900" indent="-342900">
              <a:spcAft>
                <a:spcPts val="600"/>
              </a:spcAft>
              <a:buFont typeface="Arial" panose="020B0604020202020204" pitchFamily="34" charset="0"/>
              <a:buChar char="•"/>
            </a:pPr>
            <a:r>
              <a:rPr lang="en-US" sz="2400" dirty="0">
                <a:solidFill>
                  <a:schemeClr val="bg1"/>
                </a:solidFill>
              </a:rPr>
              <a:t>You can create a list of non-attending children who will turn 3 years old before the end of your school’s academic year. </a:t>
            </a:r>
          </a:p>
          <a:p>
            <a:endParaRPr lang="en-US" dirty="0"/>
          </a:p>
        </p:txBody>
      </p:sp>
    </p:spTree>
    <p:extLst>
      <p:ext uri="{BB962C8B-B14F-4D97-AF65-F5344CB8AC3E}">
        <p14:creationId xmlns:p14="http://schemas.microsoft.com/office/powerpoint/2010/main" val="3980334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Collaborative Activity 3</a:t>
            </a:r>
          </a:p>
        </p:txBody>
      </p:sp>
      <p:pic>
        <p:nvPicPr>
          <p:cNvPr id="7" name="Picture 6" descr="Screenshot of Activity 3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96807" y="1140737"/>
            <a:ext cx="7798384" cy="4970352"/>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8" y="349112"/>
            <a:ext cx="10044023" cy="877729"/>
          </a:xfrm>
        </p:spPr>
        <p:txBody>
          <a:bodyPr anchor="ctr">
            <a:normAutofit/>
          </a:bodyPr>
          <a:lstStyle/>
          <a:p>
            <a:r>
              <a:rPr lang="en-US" sz="40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3423601476"/>
              </p:ext>
            </p:extLst>
          </p:nvPr>
        </p:nvGraphicFramePr>
        <p:xfrm>
          <a:off x="632084" y="1687706"/>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24893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784910" cy="1140737"/>
          </a:xfrm>
        </p:spPr>
        <p:txBody>
          <a:bodyPr>
            <a:normAutofit/>
          </a:bodyPr>
          <a:lstStyle/>
          <a:p>
            <a:r>
              <a:rPr lang="en-US" sz="40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17839" y="1140737"/>
            <a:ext cx="9997495" cy="4985360"/>
          </a:xfrm>
        </p:spPr>
        <p:txBody>
          <a:bodyPr>
            <a:normAutofit fontScale="92500"/>
          </a:bodyPr>
          <a:lstStyle/>
          <a:p>
            <a:pPr>
              <a:spcBef>
                <a:spcPts val="1200"/>
              </a:spcBef>
              <a:spcAft>
                <a:spcPts val="600"/>
              </a:spcAft>
            </a:pPr>
            <a:r>
              <a:rPr lang="en-US" sz="2800" dirty="0"/>
              <a:t>Subgrantees may use this presentation to review requirements and recommendations. </a:t>
            </a:r>
          </a:p>
          <a:p>
            <a:pPr>
              <a:spcBef>
                <a:spcPts val="1200"/>
              </a:spcBef>
              <a:spcAft>
                <a:spcPts val="600"/>
              </a:spcAft>
            </a:pPr>
            <a:r>
              <a:rPr lang="en-US" sz="2800" dirty="0"/>
              <a:t>User guides and how-to videos for the features covered today are available on the MSIN home page, under User Guides: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https://drive.google.com/drive/folders/0BxgpmxyQ79rmWVhRajVpdXF1UDg?resourcekey=0-QTg5G4KEQC7bj6jyurzeHA&amp;usp=sharing</a:t>
            </a:r>
            <a:endParaRPr lang="en-US" sz="2800" dirty="0">
              <a:solidFill>
                <a:schemeClr val="accent4">
                  <a:lumMod val="40000"/>
                  <a:lumOff val="60000"/>
                </a:schemeClr>
              </a:solidFill>
            </a:endParaRPr>
          </a:p>
          <a:p>
            <a:pPr>
              <a:spcBef>
                <a:spcPts val="1200"/>
              </a:spcBef>
              <a:spcAft>
                <a:spcPts val="600"/>
              </a:spcAft>
            </a:pPr>
            <a:r>
              <a:rPr lang="en-US" sz="2800" dirty="0"/>
              <a:t>If any questions arise, please consult with your local management team first. Policy questions about MPOs should be submitted to your CDE consultant or Melissa Mallory. </a:t>
            </a:r>
            <a:r>
              <a:rPr lang="en-US" sz="2800"/>
              <a:t>MSIN </a:t>
            </a:r>
            <a:r>
              <a:rPr lang="en-US" sz="2800" dirty="0"/>
              <a:t>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Collaborative Activity 4</a:t>
            </a:r>
          </a:p>
        </p:txBody>
      </p:sp>
      <p:pic>
        <p:nvPicPr>
          <p:cNvPr id="7" name="Picture 6" descr="Screenshot of Activity 4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89704" y="1140737"/>
            <a:ext cx="7812590" cy="4979406"/>
          </a:xfrm>
          <a:prstGeom prst="rect">
            <a:avLst/>
          </a:prstGeom>
        </p:spPr>
      </p:pic>
    </p:spTree>
    <p:extLst>
      <p:ext uri="{BB962C8B-B14F-4D97-AF65-F5344CB8AC3E}">
        <p14:creationId xmlns:p14="http://schemas.microsoft.com/office/powerpoint/2010/main" val="2901768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8" y="349112"/>
            <a:ext cx="10044023" cy="877729"/>
          </a:xfrm>
        </p:spPr>
        <p:txBody>
          <a:bodyPr anchor="ctr">
            <a:normAutofit/>
          </a:bodyPr>
          <a:lstStyle/>
          <a:p>
            <a:r>
              <a:rPr lang="en-US" sz="4000" dirty="0">
                <a:solidFill>
                  <a:srgbClr val="FFFFFF"/>
                </a:solidFill>
              </a:rPr>
              <a:t>Activity 4 Instructions</a:t>
            </a:r>
          </a:p>
        </p:txBody>
      </p:sp>
      <p:graphicFrame>
        <p:nvGraphicFramePr>
          <p:cNvPr id="6" name="Content Placeholder 2" descr="Activity 4 instructions">
            <a:extLst>
              <a:ext uri="{FF2B5EF4-FFF2-40B4-BE49-F238E27FC236}">
                <a16:creationId xmlns:a16="http://schemas.microsoft.com/office/drawing/2014/main" id="{310AD125-CCC4-4BCA-9D9F-1A29E2119D3E}"/>
              </a:ext>
            </a:extLst>
          </p:cNvPr>
          <p:cNvGraphicFramePr>
            <a:graphicFrameLocks noGrp="1"/>
          </p:cNvGraphicFramePr>
          <p:nvPr>
            <p:ph idx="1"/>
            <p:extLst>
              <p:ext uri="{D42A27DB-BD31-4B8C-83A1-F6EECF244321}">
                <p14:modId xmlns:p14="http://schemas.microsoft.com/office/powerpoint/2010/main" val="361669191"/>
              </p:ext>
            </p:extLst>
          </p:nvPr>
        </p:nvGraphicFramePr>
        <p:xfrm>
          <a:off x="34332" y="1840922"/>
          <a:ext cx="12123334" cy="4751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49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845821" y="1329534"/>
            <a:ext cx="10114454" cy="4833271"/>
          </a:xfrm>
        </p:spPr>
        <p:txBody>
          <a:bodyPr>
            <a:normAutofit/>
          </a:bodyPr>
          <a:lstStyle/>
          <a:p>
            <a:pPr marL="0" indent="0">
              <a:buNone/>
            </a:pPr>
            <a:r>
              <a:rPr lang="en-US" sz="2800" dirty="0"/>
              <a:t>This webinar will review the reports in the MSIN system that are meant to help managers plan program participation, meet the State Service Delivery Plan (SSDP) Measurable Program Objectives (MPOs) and monitor data entry tasks in their region or Direct Funded District (DFD).</a:t>
            </a:r>
          </a:p>
          <a:p>
            <a:pPr marL="0" indent="0">
              <a:buNone/>
            </a:pPr>
            <a:endParaRPr lang="en-US" sz="2800" dirty="0"/>
          </a:p>
          <a:p>
            <a:pPr marL="0" indent="0">
              <a:buNone/>
            </a:pPr>
            <a:r>
              <a:rPr lang="en-US" sz="2800" dirty="0"/>
              <a:t>The target audience is MEP managers and supervisors.</a:t>
            </a:r>
          </a:p>
          <a:p>
            <a:endParaRPr lang="en-US" sz="2800" dirty="0"/>
          </a:p>
          <a:p>
            <a:endParaRPr lang="en-US" sz="2800" dirty="0"/>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(4)</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err="1">
                <a:latin typeface="Arial" panose="020B0604020202020204" pitchFamily="34" charset="0"/>
                <a:cs typeface="Arial" panose="020B0604020202020204" pitchFamily="34" charset="0"/>
              </a:rPr>
              <a:t>Juli</a:t>
            </a:r>
            <a:r>
              <a:rPr lang="en-US" sz="2800" b="1" dirty="0">
                <a:latin typeface="Arial" panose="020B0604020202020204" pitchFamily="34" charset="0"/>
                <a:cs typeface="Arial" panose="020B0604020202020204" pitchFamily="34" charset="0"/>
              </a:rPr>
              <a:t>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0" y="1325563"/>
            <a:ext cx="10522436" cy="4363122"/>
          </a:xfrm>
        </p:spPr>
        <p:txBody>
          <a:bodyPr>
            <a:normAutofit/>
          </a:bodyPr>
          <a:lstStyle/>
          <a:p>
            <a:pPr marL="0" indent="0">
              <a:buNone/>
            </a:pPr>
            <a:r>
              <a:rPr lang="en-US" sz="2800" dirty="0"/>
              <a:t>Participants will</a:t>
            </a:r>
          </a:p>
          <a:p>
            <a:r>
              <a:rPr lang="en-US" sz="2800" dirty="0"/>
              <a:t>Review the report categories in the MSIN system;</a:t>
            </a:r>
          </a:p>
          <a:p>
            <a:r>
              <a:rPr lang="en-US" sz="2800" dirty="0"/>
              <a:t>Review a sample of reports that can help managers plan program participation;</a:t>
            </a:r>
          </a:p>
          <a:p>
            <a:r>
              <a:rPr lang="en-US" sz="2800" dirty="0"/>
              <a:t>Review a sample of reports that can help managers monitor data entry tasks, such as adding enrollments;</a:t>
            </a:r>
          </a:p>
          <a:p>
            <a:r>
              <a:rPr lang="en-US" sz="2800" dirty="0"/>
              <a:t>Share and discuss local knowledge regarding these topics; and</a:t>
            </a:r>
          </a:p>
          <a:p>
            <a:r>
              <a:rPr lang="en-US" sz="2800" dirty="0"/>
              <a:t>Review the resources available around reports in the MSIN system.</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1138517" y="1812472"/>
            <a:ext cx="10443883" cy="4673001"/>
          </a:xfrm>
        </p:spPr>
        <p:txBody>
          <a:bodyPr/>
          <a:lstStyle/>
          <a:p>
            <a:pPr marL="571500" lvl="0" indent="-571500">
              <a:defRPr/>
            </a:pPr>
            <a:r>
              <a:rPr lang="en-US" sz="2800" dirty="0">
                <a:latin typeface="+mj-lt"/>
                <a:ea typeface="+mj-ea"/>
                <a:cs typeface="+mj-cs"/>
              </a:rPr>
              <a:t>Please mute your speaker in the main session.</a:t>
            </a:r>
          </a:p>
          <a:p>
            <a:pPr marL="571500" indent="-571500">
              <a:defRPr/>
            </a:pPr>
            <a:r>
              <a:rPr lang="en-US" sz="2800" dirty="0"/>
              <a:t>Use the chat function to enter your questions.</a:t>
            </a:r>
          </a:p>
          <a:p>
            <a:pPr marL="571500" lvl="0" indent="-571500">
              <a:defRPr/>
            </a:pPr>
            <a:r>
              <a:rPr lang="en-US" sz="2800" dirty="0">
                <a:latin typeface="+mj-lt"/>
                <a:ea typeface="+mj-ea"/>
                <a:cs typeface="+mj-cs"/>
              </a:rPr>
              <a:t>Participate in breakout room activities.</a:t>
            </a:r>
          </a:p>
          <a:p>
            <a:pPr marL="571500" lvl="0" indent="-571500">
              <a:defRPr/>
            </a:pPr>
            <a:r>
              <a:rPr lang="en-US" sz="2800" dirty="0"/>
              <a:t>The PowerPoint for this presentation can be accessed through the link provided in the chat.</a:t>
            </a:r>
          </a:p>
          <a:p>
            <a:endParaRPr lang="en-US" dirty="0"/>
          </a:p>
        </p:txBody>
      </p:sp>
      <p:pic>
        <p:nvPicPr>
          <p:cNvPr id="4" name="Picture 3" descr="Mute Button&#10;&#10; ">
            <a:extLst>
              <a:ext uri="{FF2B5EF4-FFF2-40B4-BE49-F238E27FC236}">
                <a16:creationId xmlns:a16="http://schemas.microsoft.com/office/drawing/2014/main" id="{8B28D910-F6CA-45C4-A5FE-0A8057918B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7991" y="1812472"/>
            <a:ext cx="784679" cy="78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1274641" cy="1140737"/>
          </a:xfrm>
        </p:spPr>
        <p:txBody>
          <a:bodyPr>
            <a:normAutofit/>
          </a:bodyPr>
          <a:lstStyle/>
          <a:p>
            <a:r>
              <a:rPr lang="en-US" sz="4000" dirty="0"/>
              <a:t>Collaborative Activity 1: Knowledge Wall</a:t>
            </a:r>
          </a:p>
        </p:txBody>
      </p:sp>
      <p:pic>
        <p:nvPicPr>
          <p:cNvPr id="7" name="Picture 6" descr="Screenshot of Activity 1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95863" y="1140737"/>
            <a:ext cx="7800274" cy="4971556"/>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7" y="316850"/>
            <a:ext cx="10044023" cy="877729"/>
          </a:xfrm>
        </p:spPr>
        <p:txBody>
          <a:bodyPr anchor="ctr">
            <a:normAutofit/>
          </a:bodyPr>
          <a:lstStyle/>
          <a:p>
            <a:r>
              <a:rPr lang="en-US" sz="4000" dirty="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4012974540"/>
              </p:ext>
            </p:extLst>
          </p:nvPr>
        </p:nvGraphicFramePr>
        <p:xfrm>
          <a:off x="632085" y="1757473"/>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373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3C82A-73A7-4809-A477-FE7BB515018B}"/>
              </a:ext>
            </a:extLst>
          </p:cNvPr>
          <p:cNvSpPr>
            <a:spLocks noGrp="1"/>
          </p:cNvSpPr>
          <p:nvPr>
            <p:ph type="title"/>
          </p:nvPr>
        </p:nvSpPr>
        <p:spPr/>
        <p:txBody>
          <a:bodyPr>
            <a:normAutofit/>
          </a:bodyPr>
          <a:lstStyle/>
          <a:p>
            <a:r>
              <a:rPr lang="en-US" sz="4000" dirty="0"/>
              <a:t>Review: Report Categories</a:t>
            </a:r>
          </a:p>
        </p:txBody>
      </p:sp>
      <p:graphicFrame>
        <p:nvGraphicFramePr>
          <p:cNvPr id="4" name="Table 4">
            <a:extLst>
              <a:ext uri="{FF2B5EF4-FFF2-40B4-BE49-F238E27FC236}">
                <a16:creationId xmlns:a16="http://schemas.microsoft.com/office/drawing/2014/main" id="{985C9975-B10E-4CC7-9628-275E0E295C04}"/>
              </a:ext>
            </a:extLst>
          </p:cNvPr>
          <p:cNvGraphicFramePr>
            <a:graphicFrameLocks noGrp="1"/>
          </p:cNvGraphicFramePr>
          <p:nvPr>
            <p:extLst>
              <p:ext uri="{D42A27DB-BD31-4B8C-83A1-F6EECF244321}">
                <p14:modId xmlns:p14="http://schemas.microsoft.com/office/powerpoint/2010/main" val="1354163257"/>
              </p:ext>
            </p:extLst>
          </p:nvPr>
        </p:nvGraphicFramePr>
        <p:xfrm>
          <a:off x="330693" y="1758531"/>
          <a:ext cx="11530614" cy="4880317"/>
        </p:xfrm>
        <a:graphic>
          <a:graphicData uri="http://schemas.openxmlformats.org/drawingml/2006/table">
            <a:tbl>
              <a:tblPr firstRow="1" bandRow="1">
                <a:tableStyleId>{5C22544A-7EE6-4342-B048-85BDC9FD1C3A}</a:tableStyleId>
              </a:tblPr>
              <a:tblGrid>
                <a:gridCol w="3548674">
                  <a:extLst>
                    <a:ext uri="{9D8B030D-6E8A-4147-A177-3AD203B41FA5}">
                      <a16:colId xmlns:a16="http://schemas.microsoft.com/office/drawing/2014/main" val="988216021"/>
                    </a:ext>
                  </a:extLst>
                </a:gridCol>
                <a:gridCol w="4268693">
                  <a:extLst>
                    <a:ext uri="{9D8B030D-6E8A-4147-A177-3AD203B41FA5}">
                      <a16:colId xmlns:a16="http://schemas.microsoft.com/office/drawing/2014/main" val="2897131538"/>
                    </a:ext>
                  </a:extLst>
                </a:gridCol>
                <a:gridCol w="3713247">
                  <a:extLst>
                    <a:ext uri="{9D8B030D-6E8A-4147-A177-3AD203B41FA5}">
                      <a16:colId xmlns:a16="http://schemas.microsoft.com/office/drawing/2014/main" val="516314983"/>
                    </a:ext>
                  </a:extLst>
                </a:gridCol>
              </a:tblGrid>
              <a:tr h="1149880">
                <a:tc>
                  <a:txBody>
                    <a:bodyPr/>
                    <a:lstStyle/>
                    <a:p>
                      <a:pPr algn="ctr"/>
                      <a:r>
                        <a:rPr lang="en-US" sz="2200" dirty="0"/>
                        <a:t>Child Reports (8)</a:t>
                      </a:r>
                    </a:p>
                  </a:txBody>
                  <a:tcPr anchor="ctr"/>
                </a:tc>
                <a:tc>
                  <a:txBody>
                    <a:bodyPr/>
                    <a:lstStyle/>
                    <a:p>
                      <a:pPr algn="ctr"/>
                      <a:r>
                        <a:rPr lang="en-US" sz="2200" dirty="0"/>
                        <a:t>Data Monitoring Reports (12)</a:t>
                      </a:r>
                    </a:p>
                  </a:txBody>
                  <a:tcPr anchor="ctr"/>
                </a:tc>
                <a:tc>
                  <a:txBody>
                    <a:bodyPr/>
                    <a:lstStyle/>
                    <a:p>
                      <a:pPr algn="ctr"/>
                      <a:r>
                        <a:rPr lang="en-US" sz="2200" dirty="0"/>
                        <a:t>State Service Delivery Plan (SSDP) Reports (15)</a:t>
                      </a:r>
                    </a:p>
                  </a:txBody>
                  <a:tcPr anchor="ctr"/>
                </a:tc>
                <a:extLst>
                  <a:ext uri="{0D108BD9-81ED-4DB2-BD59-A6C34878D82A}">
                    <a16:rowId xmlns:a16="http://schemas.microsoft.com/office/drawing/2014/main" val="2666793132"/>
                  </a:ext>
                </a:extLst>
              </a:tr>
              <a:tr h="2047075">
                <a:tc>
                  <a:txBody>
                    <a:bodyPr/>
                    <a:lstStyle/>
                    <a:p>
                      <a:pPr marL="0" marR="0">
                        <a:lnSpc>
                          <a:spcPct val="107000"/>
                        </a:lnSpc>
                        <a:spcBef>
                          <a:spcPts val="0"/>
                        </a:spcBef>
                        <a:spcAft>
                          <a:spcPts val="0"/>
                        </a:spcAft>
                      </a:pPr>
                      <a:r>
                        <a:rPr lang="en-US" sz="2200" dirty="0">
                          <a:effectLst/>
                          <a:latin typeface="Arial" panose="020B0604020202020204" pitchFamily="34" charset="0"/>
                          <a:ea typeface="Calibri" panose="020F0502020204030204" pitchFamily="34" charset="0"/>
                          <a:cs typeface="Arial" panose="020B0604020202020204" pitchFamily="34" charset="0"/>
                        </a:rPr>
                        <a:t>Reports that display a group of children based on shared characteristics or criteria.</a:t>
                      </a:r>
                    </a:p>
                  </a:txBody>
                  <a:tcPr marL="137160" marR="137160" marT="137160" marB="13716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Reports that display a group of children based on potentially erroneous or missing data.</a:t>
                      </a:r>
                    </a:p>
                  </a:txBody>
                  <a:tcPr marL="137160" marR="137160" marT="137160" marB="13716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Reports the display a group of children or services based on Measurable Program Objective (MPO) criteria.</a:t>
                      </a:r>
                    </a:p>
                  </a:txBody>
                  <a:tcPr marL="137160" marR="137160" marT="137160" marB="137160"/>
                </a:tc>
                <a:extLst>
                  <a:ext uri="{0D108BD9-81ED-4DB2-BD59-A6C34878D82A}">
                    <a16:rowId xmlns:a16="http://schemas.microsoft.com/office/drawing/2014/main" val="589401176"/>
                  </a:ext>
                </a:extLst>
              </a:tr>
              <a:tr h="1683362">
                <a:tc>
                  <a:txBody>
                    <a:bodyPr/>
                    <a:lstStyle/>
                    <a:p>
                      <a:pPr marL="0" marR="0">
                        <a:lnSpc>
                          <a:spcPct val="107000"/>
                        </a:lnSpc>
                        <a:spcBef>
                          <a:spcPts val="0"/>
                        </a:spcBef>
                        <a:spcAft>
                          <a:spcPts val="0"/>
                        </a:spcAft>
                      </a:pPr>
                      <a:r>
                        <a:rPr lang="en-US" sz="2200" dirty="0">
                          <a:effectLst/>
                          <a:latin typeface="Arial" panose="020B0604020202020204" pitchFamily="34" charset="0"/>
                          <a:ea typeface="Calibri" panose="020F0502020204030204" pitchFamily="34" charset="0"/>
                          <a:cs typeface="Arial" panose="020B0604020202020204" pitchFamily="34" charset="0"/>
                        </a:rPr>
                        <a:t>Covered in this session:</a:t>
                      </a:r>
                    </a:p>
                    <a:p>
                      <a:pPr marL="0" marR="0">
                        <a:lnSpc>
                          <a:spcPct val="107000"/>
                        </a:lnSpc>
                        <a:spcBef>
                          <a:spcPts val="0"/>
                        </a:spcBef>
                        <a:spcAft>
                          <a:spcPts val="0"/>
                        </a:spcAft>
                      </a:pPr>
                      <a:r>
                        <a:rPr lang="en-US" sz="2200" b="1" dirty="0">
                          <a:effectLst/>
                          <a:latin typeface="Arial" panose="020B0604020202020204" pitchFamily="34" charset="0"/>
                          <a:ea typeface="Calibri" panose="020F0502020204030204" pitchFamily="34" charset="0"/>
                          <a:cs typeface="Arial" panose="020B0604020202020204" pitchFamily="34" charset="0"/>
                        </a:rPr>
                        <a:t>Enrollment Report</a:t>
                      </a:r>
                    </a:p>
                    <a:p>
                      <a:pPr marL="0" marR="0">
                        <a:lnSpc>
                          <a:spcPct val="107000"/>
                        </a:lnSpc>
                        <a:spcBef>
                          <a:spcPts val="0"/>
                        </a:spcBef>
                        <a:spcAft>
                          <a:spcPts val="0"/>
                        </a:spcAft>
                      </a:pPr>
                      <a:r>
                        <a:rPr lang="en-US" sz="2200" b="1" dirty="0">
                          <a:effectLst/>
                          <a:latin typeface="Arial" panose="020B0604020202020204" pitchFamily="34" charset="0"/>
                          <a:ea typeface="Calibri" panose="020F0502020204030204" pitchFamily="34" charset="0"/>
                          <a:cs typeface="Arial" panose="020B0604020202020204" pitchFamily="34" charset="0"/>
                        </a:rPr>
                        <a:t>Academic Risk Report</a:t>
                      </a:r>
                    </a:p>
                  </a:txBody>
                  <a:tcPr marL="137160" marR="137160" marT="137160" marB="13716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Covered in this session:</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Grade Age Alignment Report</a:t>
                      </a:r>
                    </a:p>
                  </a:txBody>
                  <a:tcPr marL="137160" marR="137160" marT="137160" marB="13716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Covered in this session:</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MPO 1.0 Report</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MPO 2.0 Report</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MPO 7.0 Report</a:t>
                      </a:r>
                    </a:p>
                  </a:txBody>
                  <a:tcPr marL="137160" marR="137160" marT="137160" marB="137160"/>
                </a:tc>
                <a:extLst>
                  <a:ext uri="{0D108BD9-81ED-4DB2-BD59-A6C34878D82A}">
                    <a16:rowId xmlns:a16="http://schemas.microsoft.com/office/drawing/2014/main" val="2171323797"/>
                  </a:ext>
                </a:extLst>
              </a:tr>
            </a:tbl>
          </a:graphicData>
        </a:graphic>
      </p:graphicFrame>
    </p:spTree>
    <p:extLst>
      <p:ext uri="{BB962C8B-B14F-4D97-AF65-F5344CB8AC3E}">
        <p14:creationId xmlns:p14="http://schemas.microsoft.com/office/powerpoint/2010/main" val="3549137623"/>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Presentation Template - PROFESSIONAL DEVELOPMENT" id="{8D7D46F0-F431-3A4E-B496-E9AFAA13CC3F}" vid="{26236580-DA6D-F347-A6F8-C4EA61C34AA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42934</TotalTime>
  <Words>4557</Words>
  <Application>Microsoft Office PowerPoint</Application>
  <PresentationFormat>Widescreen</PresentationFormat>
  <Paragraphs>457</Paragraphs>
  <Slides>41</Slides>
  <Notes>41</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41</vt:i4>
      </vt:variant>
    </vt:vector>
  </HeadingPairs>
  <TitlesOfParts>
    <vt:vector size="53" baseType="lpstr">
      <vt:lpstr>.AppleSystemUIFont</vt:lpstr>
      <vt:lpstr>Arial</vt:lpstr>
      <vt:lpstr>Calibri</vt:lpstr>
      <vt:lpstr>Corbel</vt:lpstr>
      <vt:lpstr>Meiryo-Bold</vt:lpstr>
      <vt:lpstr>Trebuchet MS</vt:lpstr>
      <vt:lpstr>CDE Set 1</vt:lpstr>
      <vt:lpstr>CDE Set 3</vt:lpstr>
      <vt:lpstr>CDE Set 5</vt:lpstr>
      <vt:lpstr>CDE Set 6</vt:lpstr>
      <vt:lpstr>CDE Set 7</vt:lpstr>
      <vt:lpstr>Base Slide</vt:lpstr>
      <vt:lpstr>Welcome to  the Migrant Student Information Network  2022 Training</vt:lpstr>
      <vt:lpstr>Migrant Student Information Network: Using Reports to Plan Program Participation and Monitor Migratory Child Data   January 27, 2022 1:00 p.m. – 3:00 p.m.</vt:lpstr>
      <vt:lpstr>Welcome and Introductions</vt:lpstr>
      <vt:lpstr>Purpose</vt:lpstr>
      <vt:lpstr>Session Objectives</vt:lpstr>
      <vt:lpstr>Housekeeping</vt:lpstr>
      <vt:lpstr>Collaborative Activity 1: Knowledge Wall</vt:lpstr>
      <vt:lpstr>Activity 1 Instructions</vt:lpstr>
      <vt:lpstr>Review: Report Categories</vt:lpstr>
      <vt:lpstr>Questions?</vt:lpstr>
      <vt:lpstr>Planning Program Participation</vt:lpstr>
      <vt:lpstr>Background: Academic Risk Report</vt:lpstr>
      <vt:lpstr>Academic Risk Report Details</vt:lpstr>
      <vt:lpstr>MPO Reports</vt:lpstr>
      <vt:lpstr>MPOs Requiring Service Hours</vt:lpstr>
      <vt:lpstr>MPO 1.0 Report</vt:lpstr>
      <vt:lpstr>MPO 1.0 Report Export</vt:lpstr>
      <vt:lpstr>MPO 2.0 Report</vt:lpstr>
      <vt:lpstr>MPO 7.0 Report</vt:lpstr>
      <vt:lpstr>Collaborative Activity 2</vt:lpstr>
      <vt:lpstr>Activity 2 Instructions</vt:lpstr>
      <vt:lpstr>Questions? (2)</vt:lpstr>
      <vt:lpstr>Check for Understanding</vt:lpstr>
      <vt:lpstr>Break</vt:lpstr>
      <vt:lpstr>Monitoring Migratory Child Data</vt:lpstr>
      <vt:lpstr>Grade Age Alignment Report</vt:lpstr>
      <vt:lpstr>Enrollment Dependencies</vt:lpstr>
      <vt:lpstr>Enrollment Inputs and Outputs</vt:lpstr>
      <vt:lpstr>Enrollment Report</vt:lpstr>
      <vt:lpstr>Enrollment Report Content</vt:lpstr>
      <vt:lpstr>Enrollment Report Tips</vt:lpstr>
      <vt:lpstr>Collaborative Activity 3</vt:lpstr>
      <vt:lpstr>Activity 3 Instructions</vt:lpstr>
      <vt:lpstr>Questions? (3)</vt:lpstr>
      <vt:lpstr>Check for Understanding (2)</vt:lpstr>
      <vt:lpstr>Resources and Closing Activity</vt:lpstr>
      <vt:lpstr>Resources</vt:lpstr>
      <vt:lpstr>Collaborative Activity 4</vt:lpstr>
      <vt:lpstr>Activity 4 Instructions</vt:lpstr>
      <vt:lpstr>Questions? (4)</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806</cp:revision>
  <dcterms:created xsi:type="dcterms:W3CDTF">2020-08-25T03:09:04Z</dcterms:created>
  <dcterms:modified xsi:type="dcterms:W3CDTF">2022-06-10T18:40:30Z</dcterms:modified>
</cp:coreProperties>
</file>