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 id="2147483685" r:id="rId6"/>
  </p:sldMasterIdLst>
  <p:notesMasterIdLst>
    <p:notesMasterId r:id="rId47"/>
  </p:notesMasterIdLst>
  <p:handoutMasterIdLst>
    <p:handoutMasterId r:id="rId48"/>
  </p:handoutMasterIdLst>
  <p:sldIdLst>
    <p:sldId id="849" r:id="rId7"/>
    <p:sldId id="845" r:id="rId8"/>
    <p:sldId id="377" r:id="rId9"/>
    <p:sldId id="302" r:id="rId10"/>
    <p:sldId id="299" r:id="rId11"/>
    <p:sldId id="837" r:id="rId12"/>
    <p:sldId id="273" r:id="rId13"/>
    <p:sldId id="821" r:id="rId14"/>
    <p:sldId id="774" r:id="rId15"/>
    <p:sldId id="331" r:id="rId16"/>
    <p:sldId id="822" r:id="rId17"/>
    <p:sldId id="846" r:id="rId18"/>
    <p:sldId id="772" r:id="rId19"/>
    <p:sldId id="771" r:id="rId20"/>
    <p:sldId id="798" r:id="rId21"/>
    <p:sldId id="795" r:id="rId22"/>
    <p:sldId id="775" r:id="rId23"/>
    <p:sldId id="770" r:id="rId24"/>
    <p:sldId id="379" r:id="rId25"/>
    <p:sldId id="815" r:id="rId26"/>
    <p:sldId id="818" r:id="rId27"/>
    <p:sldId id="830" r:id="rId28"/>
    <p:sldId id="332" r:id="rId29"/>
    <p:sldId id="831" r:id="rId30"/>
    <p:sldId id="823" r:id="rId31"/>
    <p:sldId id="803" r:id="rId32"/>
    <p:sldId id="802" r:id="rId33"/>
    <p:sldId id="804" r:id="rId34"/>
    <p:sldId id="782" r:id="rId35"/>
    <p:sldId id="809" r:id="rId36"/>
    <p:sldId id="825" r:id="rId37"/>
    <p:sldId id="826" r:id="rId38"/>
    <p:sldId id="272" r:id="rId39"/>
    <p:sldId id="277" r:id="rId40"/>
    <p:sldId id="394" r:id="rId41"/>
    <p:sldId id="353" r:id="rId42"/>
    <p:sldId id="828" r:id="rId43"/>
    <p:sldId id="829" r:id="rId44"/>
    <p:sldId id="824" r:id="rId45"/>
    <p:sldId id="27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2" name="Celina Torres" initials="CT" lastIdx="18" clrIdx="1">
    <p:extLst>
      <p:ext uri="{19B8F6BF-5375-455C-9EA6-DF929625EA0E}">
        <p15:presenceInfo xmlns:p15="http://schemas.microsoft.com/office/powerpoint/2012/main" userId="S-1-5-21-2608872058-1432505909-2668327341-12694"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uana ZaragozaSanchez" initials="JZ" lastIdx="1" clrIdx="4">
    <p:extLst>
      <p:ext uri="{19B8F6BF-5375-455C-9EA6-DF929625EA0E}">
        <p15:presenceInfo xmlns:p15="http://schemas.microsoft.com/office/powerpoint/2012/main" userId="S-1-5-21-2608872058-1432505909-2668327341-31294" providerId="AD"/>
      </p:ext>
    </p:extLst>
  </p:cmAuthor>
  <p:cmAuthor id="6" name="Juli Auld" initials="JA" lastIdx="5"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8772" autoAdjust="0"/>
  </p:normalViewPr>
  <p:slideViewPr>
    <p:cSldViewPr snapToGrid="0">
      <p:cViewPr varScale="1">
        <p:scale>
          <a:sx n="57" d="100"/>
          <a:sy n="57" d="100"/>
        </p:scale>
        <p:origin x="1622" y="58"/>
      </p:cViewPr>
      <p:guideLst/>
    </p:cSldViewPr>
  </p:slideViewPr>
  <p:outlineViewPr>
    <p:cViewPr>
      <p:scale>
        <a:sx n="33" d="100"/>
        <a:sy n="33" d="100"/>
      </p:scale>
      <p:origin x="0" y="-17722"/>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32.svg"/><Relationship Id="rId9" Type="http://schemas.openxmlformats.org/officeDocument/2006/relationships/image" Target="../media/image49.pn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32.svg"/><Relationship Id="rId9" Type="http://schemas.openxmlformats.org/officeDocument/2006/relationships/image" Target="../media/image55.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59.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58.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0.svg"/><Relationship Id="rId4" Type="http://schemas.openxmlformats.org/officeDocument/2006/relationships/image" Target="../media/image32.svg"/><Relationship Id="rId9" Type="http://schemas.openxmlformats.org/officeDocument/2006/relationships/image" Target="../media/image4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32.svg"/><Relationship Id="rId9" Type="http://schemas.openxmlformats.org/officeDocument/2006/relationships/image" Target="../media/image5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59.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58.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11 should go to Jamboard group 11).</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1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onto the wall.</a:t>
          </a: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contribution(s) to the wall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3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custScaleX="10923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FE7E0-6E36-41A1-8B7A-648E14790A2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73DF47-F848-42AC-81BD-D3EEE010E01F}">
      <dgm:prSet custT="1"/>
      <dgm:spPr/>
      <dgm:t>
        <a:bodyPr/>
        <a:lstStyle/>
        <a:p>
          <a:pPr>
            <a:lnSpc>
              <a:spcPct val="100000"/>
            </a:lnSpc>
          </a:pPr>
          <a:r>
            <a:rPr lang="en-US" sz="2000" dirty="0">
              <a:solidFill>
                <a:schemeClr val="accent2">
                  <a:lumMod val="75000"/>
                </a:schemeClr>
              </a:solidFill>
            </a:rPr>
            <a:t>A) In your BR, take 2 minutes to introduce yourselves (name, region/DFD, job title or role).</a:t>
          </a:r>
        </a:p>
      </dgm:t>
    </dgm:pt>
    <dgm:pt modelId="{9CFC87CF-F702-4C9D-975C-5401E80C92B4}" type="parTrans" cxnId="{A5A1BE2A-6643-414D-8B16-713F15B2A00B}">
      <dgm:prSet/>
      <dgm:spPr/>
      <dgm:t>
        <a:bodyPr/>
        <a:lstStyle/>
        <a:p>
          <a:endParaRPr lang="en-US"/>
        </a:p>
      </dgm:t>
    </dgm:pt>
    <dgm:pt modelId="{C6A69EAD-34EC-4D2A-A77B-776F264F1E68}" type="sibTrans" cxnId="{A5A1BE2A-6643-414D-8B16-713F15B2A00B}">
      <dgm:prSet/>
      <dgm:spPr/>
      <dgm:t>
        <a:bodyPr/>
        <a:lstStyle/>
        <a:p>
          <a:pPr>
            <a:lnSpc>
              <a:spcPct val="100000"/>
            </a:lnSpc>
          </a:pPr>
          <a:endParaRPr lang="en-US"/>
        </a:p>
      </dgm:t>
    </dgm:pt>
    <dgm:pt modelId="{7721384B-AEC9-4E01-AA79-4A4109B784EE}">
      <dgm:prSet custT="1"/>
      <dgm:spPr/>
      <dgm:t>
        <a:bodyPr/>
        <a:lstStyle/>
        <a:p>
          <a:pPr>
            <a:lnSpc>
              <a:spcPct val="100000"/>
            </a:lnSpc>
          </a:pPr>
          <a:r>
            <a:rPr lang="en-US" sz="2000" dirty="0">
              <a:solidFill>
                <a:schemeClr val="bg2">
                  <a:lumMod val="50000"/>
                </a:schemeClr>
              </a:solidFill>
            </a:rPr>
            <a:t>B) Open the chat window to view the instructions and links.</a:t>
          </a:r>
        </a:p>
      </dgm:t>
    </dgm:pt>
    <dgm:pt modelId="{19440C7B-CC93-4618-93B0-2590944F4D80}" type="parTrans" cxnId="{F30F6858-254B-4DF1-9460-CB9E92F94CBA}">
      <dgm:prSet/>
      <dgm:spPr/>
      <dgm:t>
        <a:bodyPr/>
        <a:lstStyle/>
        <a:p>
          <a:endParaRPr lang="en-US"/>
        </a:p>
      </dgm:t>
    </dgm:pt>
    <dgm:pt modelId="{760F9552-DB1A-4C83-B531-7300D702C829}" type="sibTrans" cxnId="{F30F6858-254B-4DF1-9460-CB9E92F94CBA}">
      <dgm:prSet/>
      <dgm:spPr/>
      <dgm:t>
        <a:bodyPr/>
        <a:lstStyle/>
        <a:p>
          <a:pPr>
            <a:lnSpc>
              <a:spcPct val="100000"/>
            </a:lnSpc>
          </a:pPr>
          <a:endParaRPr lang="en-US"/>
        </a:p>
      </dgm:t>
    </dgm:pt>
    <dgm:pt modelId="{84A50856-D69C-4640-87E4-F0C79E05E6F8}">
      <dgm:prSet custT="1"/>
      <dgm:spPr/>
      <dgm:t>
        <a:bodyPr/>
        <a:lstStyle/>
        <a:p>
          <a:pPr>
            <a:lnSpc>
              <a:spcPct val="100000"/>
            </a:lnSpc>
          </a:pPr>
          <a:r>
            <a:rPr lang="en-US" sz="2000" dirty="0">
              <a:solidFill>
                <a:schemeClr val="accent4">
                  <a:lumMod val="75000"/>
                </a:schemeClr>
              </a:solidFill>
            </a:rPr>
            <a:t>C) Click on the Jamboard link that matches your BR number (e.g., BR14 should go to Jamboard group 14).</a:t>
          </a:r>
        </a:p>
      </dgm:t>
    </dgm:pt>
    <dgm:pt modelId="{37E68DE1-0D59-4661-9558-5563AB27DD26}" type="parTrans" cxnId="{0978A42F-D990-4019-AE74-09324AFF8DD7}">
      <dgm:prSet/>
      <dgm:spPr/>
      <dgm:t>
        <a:bodyPr/>
        <a:lstStyle/>
        <a:p>
          <a:endParaRPr lang="en-US"/>
        </a:p>
      </dgm:t>
    </dgm:pt>
    <dgm:pt modelId="{496CED44-54FB-4353-BC00-5FF9FFBA91B5}" type="sibTrans" cxnId="{0978A42F-D990-4019-AE74-09324AFF8DD7}">
      <dgm:prSet/>
      <dgm:spPr/>
      <dgm:t>
        <a:bodyPr/>
        <a:lstStyle/>
        <a:p>
          <a:pPr>
            <a:lnSpc>
              <a:spcPct val="100000"/>
            </a:lnSpc>
          </a:pPr>
          <a:endParaRPr lang="en-US"/>
        </a:p>
      </dgm:t>
    </dgm:pt>
    <dgm:pt modelId="{7FB9AE7E-B21F-45CE-8C47-2A3ECFD8B96E}">
      <dgm:prSet custT="1"/>
      <dgm:spPr/>
      <dgm:t>
        <a:bodyPr/>
        <a:lstStyle/>
        <a:p>
          <a:pPr>
            <a:lnSpc>
              <a:spcPct val="100000"/>
            </a:lnSpc>
          </a:pPr>
          <a:r>
            <a:rPr lang="en-US" sz="2000" dirty="0">
              <a:solidFill>
                <a:schemeClr val="accent5">
                  <a:lumMod val="75000"/>
                </a:schemeClr>
              </a:solidFill>
            </a:rPr>
            <a:t>D) Keep two windows open: your BR in Zoom and your Activity 2 slide in Jamboard.</a:t>
          </a:r>
        </a:p>
      </dgm:t>
    </dgm:pt>
    <dgm:pt modelId="{3516B146-6DEC-4740-8E21-D0EF90D62DA1}" type="parTrans" cxnId="{960CC400-430A-4361-BBAA-DE7DC6677AC3}">
      <dgm:prSet/>
      <dgm:spPr/>
      <dgm:t>
        <a:bodyPr/>
        <a:lstStyle/>
        <a:p>
          <a:endParaRPr lang="en-US"/>
        </a:p>
      </dgm:t>
    </dgm:pt>
    <dgm:pt modelId="{1AF7AA11-C0C2-4EDB-BF61-2F572922F859}" type="sibTrans" cxnId="{960CC400-430A-4361-BBAA-DE7DC6677AC3}">
      <dgm:prSet/>
      <dgm:spPr/>
      <dgm:t>
        <a:bodyPr/>
        <a:lstStyle/>
        <a:p>
          <a:pPr>
            <a:lnSpc>
              <a:spcPct val="100000"/>
            </a:lnSpc>
          </a:pPr>
          <a:endParaRPr lang="en-US"/>
        </a:p>
      </dgm:t>
    </dgm:pt>
    <dgm:pt modelId="{4790C906-BDB6-4FF2-9BF1-75BE1680F9AD}">
      <dgm:prSet custT="1"/>
      <dgm:spPr/>
      <dgm:t>
        <a:bodyPr/>
        <a:lstStyle/>
        <a:p>
          <a:pPr>
            <a:lnSpc>
              <a:spcPct val="100000"/>
            </a:lnSpc>
          </a:pPr>
          <a:r>
            <a:rPr lang="en-US" sz="2000" dirty="0">
              <a:solidFill>
                <a:schemeClr val="accent6">
                  <a:lumMod val="75000"/>
                </a:schemeClr>
              </a:solidFill>
            </a:rPr>
            <a:t>E) Move the data elements into the correct areas of the Venn diagram.</a:t>
          </a:r>
        </a:p>
      </dgm:t>
    </dgm:pt>
    <dgm:pt modelId="{A553809B-B486-46AF-B6C8-8B75E49019F6}" type="parTrans" cxnId="{25244E54-611F-437D-A5AA-D837B2413191}">
      <dgm:prSet/>
      <dgm:spPr/>
      <dgm:t>
        <a:bodyPr/>
        <a:lstStyle/>
        <a:p>
          <a:endParaRPr lang="en-US"/>
        </a:p>
      </dgm:t>
    </dgm:pt>
    <dgm:pt modelId="{283B1516-6A4F-4F22-990E-1CC4D65F86FD}" type="sibTrans" cxnId="{25244E54-611F-437D-A5AA-D837B2413191}">
      <dgm:prSet/>
      <dgm:spPr/>
      <dgm:t>
        <a:bodyPr/>
        <a:lstStyle/>
        <a:p>
          <a:pPr>
            <a:lnSpc>
              <a:spcPct val="100000"/>
            </a:lnSpc>
          </a:pPr>
          <a:endParaRPr lang="en-US"/>
        </a:p>
      </dgm:t>
    </dgm:pt>
    <dgm:pt modelId="{094576AC-5114-4608-9111-2D765298C802}">
      <dgm:prSet custT="1"/>
      <dgm:spPr/>
      <dgm:t>
        <a:bodyPr/>
        <a:lstStyle/>
        <a:p>
          <a:pPr>
            <a:lnSpc>
              <a:spcPct val="100000"/>
            </a:lnSpc>
          </a:pPr>
          <a:r>
            <a:rPr lang="en-US" sz="2000" dirty="0">
              <a:solidFill>
                <a:schemeClr val="accent2">
                  <a:lumMod val="75000"/>
                </a:schemeClr>
              </a:solidFill>
            </a:rPr>
            <a:t>F) Discuss how your region/DFD ensures that services are understood by everyone (i.e., managers and services entry staff).</a:t>
          </a:r>
        </a:p>
      </dgm:t>
    </dgm:pt>
    <dgm:pt modelId="{DDEABC67-AC4B-4BA3-8DBE-674B8342ABF6}" type="parTrans" cxnId="{56BE9ABF-36A5-4F81-A1DB-1E16DAAF540D}">
      <dgm:prSet/>
      <dgm:spPr/>
      <dgm:t>
        <a:bodyPr/>
        <a:lstStyle/>
        <a:p>
          <a:endParaRPr lang="en-US"/>
        </a:p>
      </dgm:t>
    </dgm:pt>
    <dgm:pt modelId="{168BAC4B-BBC5-4939-8D93-D72F4B183736}" type="sibTrans" cxnId="{56BE9ABF-36A5-4F81-A1DB-1E16DAAF540D}">
      <dgm:prSet/>
      <dgm:spPr/>
      <dgm:t>
        <a:bodyPr/>
        <a:lstStyle/>
        <a:p>
          <a:endParaRPr lang="en-US"/>
        </a:p>
      </dgm:t>
    </dgm:pt>
    <dgm:pt modelId="{567061CA-7A45-4553-A630-E0F886CBC662}" type="pres">
      <dgm:prSet presAssocID="{6BDFE7E0-6E36-41A1-8B7A-648E14790A2A}" presName="root" presStyleCnt="0">
        <dgm:presLayoutVars>
          <dgm:dir/>
          <dgm:resizeHandles val="exact"/>
        </dgm:presLayoutVars>
      </dgm:prSet>
      <dgm:spPr/>
    </dgm:pt>
    <dgm:pt modelId="{AA950894-35C1-4459-AC58-B87A01BA631C}" type="pres">
      <dgm:prSet presAssocID="{6BDFE7E0-6E36-41A1-8B7A-648E14790A2A}" presName="container" presStyleCnt="0">
        <dgm:presLayoutVars>
          <dgm:dir/>
          <dgm:resizeHandles val="exact"/>
        </dgm:presLayoutVars>
      </dgm:prSet>
      <dgm:spPr/>
    </dgm:pt>
    <dgm:pt modelId="{107C8287-55E8-4847-8F2B-C9039C2CA69F}" type="pres">
      <dgm:prSet presAssocID="{8173DF47-F848-42AC-81BD-D3EEE010E01F}" presName="compNode" presStyleCnt="0"/>
      <dgm:spPr/>
    </dgm:pt>
    <dgm:pt modelId="{7DBA2665-0368-4B5F-897C-3798BAC92465}" type="pres">
      <dgm:prSet presAssocID="{8173DF47-F848-42AC-81BD-D3EEE010E01F}" presName="iconBgRect" presStyleLbl="bgShp" presStyleIdx="0" presStyleCnt="6"/>
      <dgm:spPr/>
    </dgm:pt>
    <dgm:pt modelId="{9BFBBA99-47E7-4769-83CC-BFCD45B3E366}" type="pres">
      <dgm:prSet presAssocID="{8173DF47-F848-42AC-81BD-D3EEE010E01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19A9D1-7B93-4881-9C17-A4CD5A0E0059}" type="pres">
      <dgm:prSet presAssocID="{8173DF47-F848-42AC-81BD-D3EEE010E01F}" presName="spaceRect" presStyleCnt="0"/>
      <dgm:spPr/>
    </dgm:pt>
    <dgm:pt modelId="{C32D0359-74D9-414A-9540-FA4AC9DFA677}" type="pres">
      <dgm:prSet presAssocID="{8173DF47-F848-42AC-81BD-D3EEE010E01F}" presName="textRect" presStyleLbl="revTx" presStyleIdx="0" presStyleCnt="6" custScaleX="127726" custScaleY="81357" custLinFactNeighborX="9584" custLinFactNeighborY="3168">
        <dgm:presLayoutVars>
          <dgm:chMax val="1"/>
          <dgm:chPref val="1"/>
        </dgm:presLayoutVars>
      </dgm:prSet>
      <dgm:spPr/>
    </dgm:pt>
    <dgm:pt modelId="{E79E429D-076C-4CAC-9195-82E8E2C31224}" type="pres">
      <dgm:prSet presAssocID="{C6A69EAD-34EC-4D2A-A77B-776F264F1E68}" presName="sibTrans" presStyleLbl="sibTrans2D1" presStyleIdx="0" presStyleCnt="0"/>
      <dgm:spPr/>
    </dgm:pt>
    <dgm:pt modelId="{67DA661D-B275-438C-976C-2D8130B723A5}" type="pres">
      <dgm:prSet presAssocID="{7721384B-AEC9-4E01-AA79-4A4109B784EE}" presName="compNode" presStyleCnt="0"/>
      <dgm:spPr/>
    </dgm:pt>
    <dgm:pt modelId="{1EDAC32E-36FF-4697-AEF8-6315E37925E2}" type="pres">
      <dgm:prSet presAssocID="{7721384B-AEC9-4E01-AA79-4A4109B784EE}" presName="iconBgRect" presStyleLbl="bgShp" presStyleIdx="1" presStyleCnt="6" custLinFactNeighborX="-10835" custLinFactNeighborY="-3334"/>
      <dgm:spPr/>
    </dgm:pt>
    <dgm:pt modelId="{1C912E23-27C5-498D-AED4-F35BA70FBEB0}" type="pres">
      <dgm:prSet presAssocID="{7721384B-AEC9-4E01-AA79-4A4109B784EE}" presName="iconRect" presStyleLbl="node1" presStyleIdx="1" presStyleCnt="6" custLinFactNeighborX="-18681" custLinFactNeighborY="-5748"/>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7ED955A-B73E-4637-A948-6831940205C2}" type="pres">
      <dgm:prSet presAssocID="{7721384B-AEC9-4E01-AA79-4A4109B784EE}" presName="spaceRect" presStyleCnt="0"/>
      <dgm:spPr/>
    </dgm:pt>
    <dgm:pt modelId="{402707BC-B7F8-4DEA-A7C5-6FE29D409227}" type="pres">
      <dgm:prSet presAssocID="{7721384B-AEC9-4E01-AA79-4A4109B784EE}" presName="textRect" presStyleLbl="revTx" presStyleIdx="1" presStyleCnt="6" custScaleX="117071" custScaleY="89204" custLinFactNeighborX="-1415" custLinFactNeighborY="-11662">
        <dgm:presLayoutVars>
          <dgm:chMax val="1"/>
          <dgm:chPref val="1"/>
        </dgm:presLayoutVars>
      </dgm:prSet>
      <dgm:spPr/>
    </dgm:pt>
    <dgm:pt modelId="{F5B20FA7-82CC-42BE-BD07-EBF2CC91D12E}" type="pres">
      <dgm:prSet presAssocID="{760F9552-DB1A-4C83-B531-7300D702C829}" presName="sibTrans" presStyleLbl="sibTrans2D1" presStyleIdx="0" presStyleCnt="0"/>
      <dgm:spPr/>
    </dgm:pt>
    <dgm:pt modelId="{AD514B87-3198-4335-97D5-ABB1213189F1}" type="pres">
      <dgm:prSet presAssocID="{84A50856-D69C-4640-87E4-F0C79E05E6F8}" presName="compNode" presStyleCnt="0"/>
      <dgm:spPr/>
    </dgm:pt>
    <dgm:pt modelId="{70B975A3-C7D3-4D78-9BE9-2B1C5547774A}" type="pres">
      <dgm:prSet presAssocID="{84A50856-D69C-4640-87E4-F0C79E05E6F8}" presName="iconBgRect" presStyleLbl="bgShp" presStyleIdx="2" presStyleCnt="6" custLinFactNeighborX="-1667" custLinFactNeighborY="-32725"/>
      <dgm:spPr/>
    </dgm:pt>
    <dgm:pt modelId="{54128962-5E52-4ED2-817C-693B155C30A8}" type="pres">
      <dgm:prSet presAssocID="{84A50856-D69C-4640-87E4-F0C79E05E6F8}" presName="iconRect" presStyleLbl="node1" presStyleIdx="2" presStyleCnt="6" custLinFactNeighborX="-2874" custLinFactNeighborY="-56422"/>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34E3DEFD-03EA-4EC1-B7D7-2A00397F389D}" type="pres">
      <dgm:prSet presAssocID="{84A50856-D69C-4640-87E4-F0C79E05E6F8}" presName="spaceRect" presStyleCnt="0"/>
      <dgm:spPr/>
    </dgm:pt>
    <dgm:pt modelId="{FED66FA7-9EEA-47BF-B931-7FBF7E98F595}" type="pres">
      <dgm:prSet presAssocID="{84A50856-D69C-4640-87E4-F0C79E05E6F8}" presName="textRect" presStyleLbl="revTx" presStyleIdx="2" presStyleCnt="6" custScaleX="119300" custLinFactNeighborX="4597" custLinFactNeighborY="-833">
        <dgm:presLayoutVars>
          <dgm:chMax val="1"/>
          <dgm:chPref val="1"/>
        </dgm:presLayoutVars>
      </dgm:prSet>
      <dgm:spPr/>
    </dgm:pt>
    <dgm:pt modelId="{53FA489C-0D30-4E93-9E5E-D2C64BE2C4B8}" type="pres">
      <dgm:prSet presAssocID="{496CED44-54FB-4353-BC00-5FF9FFBA91B5}" presName="sibTrans" presStyleLbl="sibTrans2D1" presStyleIdx="0" presStyleCnt="0"/>
      <dgm:spPr/>
    </dgm:pt>
    <dgm:pt modelId="{B01552E4-1515-4A9A-85B0-FBFB985559EA}" type="pres">
      <dgm:prSet presAssocID="{7FB9AE7E-B21F-45CE-8C47-2A3ECFD8B96E}" presName="compNode" presStyleCnt="0"/>
      <dgm:spPr/>
    </dgm:pt>
    <dgm:pt modelId="{EE6DB512-C330-44D6-A136-79538B1EBF68}" type="pres">
      <dgm:prSet presAssocID="{7FB9AE7E-B21F-45CE-8C47-2A3ECFD8B96E}" presName="iconBgRect" presStyleLbl="bgShp" presStyleIdx="3" presStyleCnt="6" custLinFactNeighborX="-1667" custLinFactNeighborY="-32725"/>
      <dgm:spPr/>
    </dgm:pt>
    <dgm:pt modelId="{985710E3-AF75-418E-BA8A-5680CE136615}" type="pres">
      <dgm:prSet presAssocID="{7FB9AE7E-B21F-45CE-8C47-2A3ECFD8B96E}" presName="iconRect" presStyleLbl="node1" presStyleIdx="3" presStyleCnt="6" custLinFactNeighborX="-2874" custLinFactNeighborY="-56421"/>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91799A24-1130-4C9D-9FF0-5B93A35A6E06}" type="pres">
      <dgm:prSet presAssocID="{7FB9AE7E-B21F-45CE-8C47-2A3ECFD8B96E}" presName="spaceRect" presStyleCnt="0"/>
      <dgm:spPr/>
    </dgm:pt>
    <dgm:pt modelId="{74E08FCA-D675-4387-980F-1B50DA18D46D}" type="pres">
      <dgm:prSet presAssocID="{7FB9AE7E-B21F-45CE-8C47-2A3ECFD8B96E}" presName="textRect" presStyleLbl="revTx" presStyleIdx="3" presStyleCnt="6" custScaleX="116863" custLinFactNeighborX="2475" custLinFactNeighborY="-32725">
        <dgm:presLayoutVars>
          <dgm:chMax val="1"/>
          <dgm:chPref val="1"/>
        </dgm:presLayoutVars>
      </dgm:prSet>
      <dgm:spPr/>
    </dgm:pt>
    <dgm:pt modelId="{50E6AE44-B3B5-474C-A0EF-6EA1E3AE08B6}" type="pres">
      <dgm:prSet presAssocID="{1AF7AA11-C0C2-4EDB-BF61-2F572922F859}" presName="sibTrans" presStyleLbl="sibTrans2D1" presStyleIdx="0" presStyleCnt="0"/>
      <dgm:spPr/>
    </dgm:pt>
    <dgm:pt modelId="{96A49A7E-85B0-4738-BDB1-D75B553631DE}" type="pres">
      <dgm:prSet presAssocID="{4790C906-BDB6-4FF2-9BF1-75BE1680F9AD}" presName="compNode" presStyleCnt="0"/>
      <dgm:spPr/>
    </dgm:pt>
    <dgm:pt modelId="{D3D8AE8A-89D5-4015-9D62-FE5897D3775E}" type="pres">
      <dgm:prSet presAssocID="{4790C906-BDB6-4FF2-9BF1-75BE1680F9AD}" presName="iconBgRect" presStyleLbl="bgShp" presStyleIdx="4" presStyleCnt="6" custLinFactNeighborX="834" custLinFactNeighborY="-23168"/>
      <dgm:spPr/>
    </dgm:pt>
    <dgm:pt modelId="{2F90D3EA-55CA-452F-9E20-EC88B520205F}" type="pres">
      <dgm:prSet presAssocID="{4790C906-BDB6-4FF2-9BF1-75BE1680F9AD}" presName="iconRect" presStyleLbl="node1" presStyleIdx="4" presStyleCnt="6" custLinFactNeighborX="1437" custLinFactNeighborY="-3994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Venn diagram outline"/>
        </a:ext>
      </dgm:extLst>
    </dgm:pt>
    <dgm:pt modelId="{A3BC4289-FC1C-4F2F-8E43-3C0185CA33B7}" type="pres">
      <dgm:prSet presAssocID="{4790C906-BDB6-4FF2-9BF1-75BE1680F9AD}" presName="spaceRect" presStyleCnt="0"/>
      <dgm:spPr/>
    </dgm:pt>
    <dgm:pt modelId="{EDDB2C35-D0F6-4B75-B1B7-1AA0ABFB63E6}" type="pres">
      <dgm:prSet presAssocID="{4790C906-BDB6-4FF2-9BF1-75BE1680F9AD}" presName="textRect" presStyleLbl="revTx" presStyleIdx="4" presStyleCnt="6" custScaleX="116702" custLinFactNeighborX="3183" custLinFactNeighborY="-23168">
        <dgm:presLayoutVars>
          <dgm:chMax val="1"/>
          <dgm:chPref val="1"/>
        </dgm:presLayoutVars>
      </dgm:prSet>
      <dgm:spPr/>
    </dgm:pt>
    <dgm:pt modelId="{55FDA8C1-1945-478E-83AC-3125A853BD9A}" type="pres">
      <dgm:prSet presAssocID="{283B1516-6A4F-4F22-990E-1CC4D65F86FD}" presName="sibTrans" presStyleLbl="sibTrans2D1" presStyleIdx="0" presStyleCnt="0"/>
      <dgm:spPr/>
    </dgm:pt>
    <dgm:pt modelId="{ACEE8102-3097-458E-A611-9A5385A40DA3}" type="pres">
      <dgm:prSet presAssocID="{094576AC-5114-4608-9111-2D765298C802}" presName="compNode" presStyleCnt="0"/>
      <dgm:spPr/>
    </dgm:pt>
    <dgm:pt modelId="{02119D4E-99B8-4FBC-B974-599523EFBC9E}" type="pres">
      <dgm:prSet presAssocID="{094576AC-5114-4608-9111-2D765298C802}" presName="iconBgRect" presStyleLbl="bgShp" presStyleIdx="5" presStyleCnt="6" custLinFactNeighborX="1667" custLinFactNeighborY="-70014"/>
      <dgm:spPr/>
    </dgm:pt>
    <dgm:pt modelId="{D1CD3662-D2B8-4826-A3FB-AA50B0B062CD}" type="pres">
      <dgm:prSet presAssocID="{094576AC-5114-4608-9111-2D765298C802}" presName="iconRect" presStyleLbl="node1" presStyleIdx="5" presStyleCnt="6" custLinFactY="-20714" custLinFactNeighborX="2874" custLinFactNeighborY="-100000"/>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B45AED01-E089-4ADC-B033-8BBEDD525A5D}" type="pres">
      <dgm:prSet presAssocID="{094576AC-5114-4608-9111-2D765298C802}" presName="spaceRect" presStyleCnt="0"/>
      <dgm:spPr/>
    </dgm:pt>
    <dgm:pt modelId="{4DB4D785-8722-410B-AE95-9BE8343C6377}" type="pres">
      <dgm:prSet presAssocID="{094576AC-5114-4608-9111-2D765298C802}" presName="textRect" presStyleLbl="revTx" presStyleIdx="5" presStyleCnt="6" custScaleX="117140" custLinFactNeighborX="7072" custLinFactNeighborY="-39547">
        <dgm:presLayoutVars>
          <dgm:chMax val="1"/>
          <dgm:chPref val="1"/>
        </dgm:presLayoutVars>
      </dgm:prSet>
      <dgm:spPr/>
    </dgm:pt>
  </dgm:ptLst>
  <dgm:cxnLst>
    <dgm:cxn modelId="{960CC400-430A-4361-BBAA-DE7DC6677AC3}" srcId="{6BDFE7E0-6E36-41A1-8B7A-648E14790A2A}" destId="{7FB9AE7E-B21F-45CE-8C47-2A3ECFD8B96E}" srcOrd="3" destOrd="0" parTransId="{3516B146-6DEC-4740-8E21-D0EF90D62DA1}" sibTransId="{1AF7AA11-C0C2-4EDB-BF61-2F572922F859}"/>
    <dgm:cxn modelId="{A5C2CD0F-0FAA-48C3-9662-A15FF6170007}" type="presOf" srcId="{760F9552-DB1A-4C83-B531-7300D702C829}" destId="{F5B20FA7-82CC-42BE-BD07-EBF2CC91D12E}" srcOrd="0" destOrd="0" presId="urn:microsoft.com/office/officeart/2018/2/layout/IconCircleList"/>
    <dgm:cxn modelId="{D4808D12-92AD-4107-B80D-A6DA2E559DA7}" type="presOf" srcId="{6BDFE7E0-6E36-41A1-8B7A-648E14790A2A}" destId="{567061CA-7A45-4553-A630-E0F886CBC662}" srcOrd="0" destOrd="0" presId="urn:microsoft.com/office/officeart/2018/2/layout/IconCircleList"/>
    <dgm:cxn modelId="{4E921821-0927-46A4-BBC8-C46015B2D46B}" type="presOf" srcId="{84A50856-D69C-4640-87E4-F0C79E05E6F8}" destId="{FED66FA7-9EEA-47BF-B931-7FBF7E98F595}" srcOrd="0" destOrd="0" presId="urn:microsoft.com/office/officeart/2018/2/layout/IconCircleList"/>
    <dgm:cxn modelId="{4FCD6F24-A5E0-418E-8BFE-02F9079812C7}" type="presOf" srcId="{1AF7AA11-C0C2-4EDB-BF61-2F572922F859}" destId="{50E6AE44-B3B5-474C-A0EF-6EA1E3AE08B6}" srcOrd="0" destOrd="0" presId="urn:microsoft.com/office/officeart/2018/2/layout/IconCircleList"/>
    <dgm:cxn modelId="{CC4E1127-B8CB-4883-B45B-462F98B7A2EB}" type="presOf" srcId="{283B1516-6A4F-4F22-990E-1CC4D65F86FD}" destId="{55FDA8C1-1945-478E-83AC-3125A853BD9A}" srcOrd="0" destOrd="0" presId="urn:microsoft.com/office/officeart/2018/2/layout/IconCircleList"/>
    <dgm:cxn modelId="{A5A1BE2A-6643-414D-8B16-713F15B2A00B}" srcId="{6BDFE7E0-6E36-41A1-8B7A-648E14790A2A}" destId="{8173DF47-F848-42AC-81BD-D3EEE010E01F}" srcOrd="0" destOrd="0" parTransId="{9CFC87CF-F702-4C9D-975C-5401E80C92B4}" sibTransId="{C6A69EAD-34EC-4D2A-A77B-776F264F1E68}"/>
    <dgm:cxn modelId="{2DA6CE2D-0490-4FF8-AEAD-8A2B67E89FF7}" type="presOf" srcId="{496CED44-54FB-4353-BC00-5FF9FFBA91B5}" destId="{53FA489C-0D30-4E93-9E5E-D2C64BE2C4B8}" srcOrd="0" destOrd="0" presId="urn:microsoft.com/office/officeart/2018/2/layout/IconCircleList"/>
    <dgm:cxn modelId="{B1ED142F-1B3B-408A-B0FD-5ED98DBB0A6C}" type="presOf" srcId="{7721384B-AEC9-4E01-AA79-4A4109B784EE}" destId="{402707BC-B7F8-4DEA-A7C5-6FE29D409227}" srcOrd="0" destOrd="0" presId="urn:microsoft.com/office/officeart/2018/2/layout/IconCircleList"/>
    <dgm:cxn modelId="{0978A42F-D990-4019-AE74-09324AFF8DD7}" srcId="{6BDFE7E0-6E36-41A1-8B7A-648E14790A2A}" destId="{84A50856-D69C-4640-87E4-F0C79E05E6F8}" srcOrd="2" destOrd="0" parTransId="{37E68DE1-0D59-4661-9558-5563AB27DD26}" sibTransId="{496CED44-54FB-4353-BC00-5FF9FFBA91B5}"/>
    <dgm:cxn modelId="{4F9DAD3A-9D85-4CAF-8C20-E172606FF6FC}" type="presOf" srcId="{094576AC-5114-4608-9111-2D765298C802}" destId="{4DB4D785-8722-410B-AE95-9BE8343C6377}" srcOrd="0" destOrd="0" presId="urn:microsoft.com/office/officeart/2018/2/layout/IconCircleList"/>
    <dgm:cxn modelId="{25244E54-611F-437D-A5AA-D837B2413191}" srcId="{6BDFE7E0-6E36-41A1-8B7A-648E14790A2A}" destId="{4790C906-BDB6-4FF2-9BF1-75BE1680F9AD}" srcOrd="4" destOrd="0" parTransId="{A553809B-B486-46AF-B6C8-8B75E49019F6}" sibTransId="{283B1516-6A4F-4F22-990E-1CC4D65F86FD}"/>
    <dgm:cxn modelId="{F30F6858-254B-4DF1-9460-CB9E92F94CBA}" srcId="{6BDFE7E0-6E36-41A1-8B7A-648E14790A2A}" destId="{7721384B-AEC9-4E01-AA79-4A4109B784EE}" srcOrd="1" destOrd="0" parTransId="{19440C7B-CC93-4618-93B0-2590944F4D80}" sibTransId="{760F9552-DB1A-4C83-B531-7300D702C829}"/>
    <dgm:cxn modelId="{78BC4D7C-B3A7-4B3D-BE6B-8F65788C6251}" type="presOf" srcId="{4790C906-BDB6-4FF2-9BF1-75BE1680F9AD}" destId="{EDDB2C35-D0F6-4B75-B1B7-1AA0ABFB63E6}" srcOrd="0" destOrd="0" presId="urn:microsoft.com/office/officeart/2018/2/layout/IconCircleList"/>
    <dgm:cxn modelId="{6A7294B5-A6D7-4FFA-B692-13C7F5D99913}" type="presOf" srcId="{C6A69EAD-34EC-4D2A-A77B-776F264F1E68}" destId="{E79E429D-076C-4CAC-9195-82E8E2C31224}" srcOrd="0" destOrd="0" presId="urn:microsoft.com/office/officeart/2018/2/layout/IconCircleList"/>
    <dgm:cxn modelId="{E5F5B8BD-7A4F-4B21-8471-D62AC5A7A2D0}" type="presOf" srcId="{8173DF47-F848-42AC-81BD-D3EEE010E01F}" destId="{C32D0359-74D9-414A-9540-FA4AC9DFA677}" srcOrd="0" destOrd="0" presId="urn:microsoft.com/office/officeart/2018/2/layout/IconCircleList"/>
    <dgm:cxn modelId="{56BE9ABF-36A5-4F81-A1DB-1E16DAAF540D}" srcId="{6BDFE7E0-6E36-41A1-8B7A-648E14790A2A}" destId="{094576AC-5114-4608-9111-2D765298C802}" srcOrd="5" destOrd="0" parTransId="{DDEABC67-AC4B-4BA3-8DBE-674B8342ABF6}" sibTransId="{168BAC4B-BBC5-4939-8D93-D72F4B183736}"/>
    <dgm:cxn modelId="{BC16EEDA-9939-41FB-BE2C-479D60CD5137}" type="presOf" srcId="{7FB9AE7E-B21F-45CE-8C47-2A3ECFD8B96E}" destId="{74E08FCA-D675-4387-980F-1B50DA18D46D}" srcOrd="0" destOrd="0" presId="urn:microsoft.com/office/officeart/2018/2/layout/IconCircleList"/>
    <dgm:cxn modelId="{7446268A-EC4D-41E6-ADC7-D402E6BD6281}" type="presParOf" srcId="{567061CA-7A45-4553-A630-E0F886CBC662}" destId="{AA950894-35C1-4459-AC58-B87A01BA631C}" srcOrd="0" destOrd="0" presId="urn:microsoft.com/office/officeart/2018/2/layout/IconCircleList"/>
    <dgm:cxn modelId="{BCD1D68D-B862-40C0-9301-BFBE88FB9362}" type="presParOf" srcId="{AA950894-35C1-4459-AC58-B87A01BA631C}" destId="{107C8287-55E8-4847-8F2B-C9039C2CA69F}" srcOrd="0" destOrd="0" presId="urn:microsoft.com/office/officeart/2018/2/layout/IconCircleList"/>
    <dgm:cxn modelId="{8F86ADE6-B6F4-4C10-961E-BBDA1597A27D}" type="presParOf" srcId="{107C8287-55E8-4847-8F2B-C9039C2CA69F}" destId="{7DBA2665-0368-4B5F-897C-3798BAC92465}" srcOrd="0" destOrd="0" presId="urn:microsoft.com/office/officeart/2018/2/layout/IconCircleList"/>
    <dgm:cxn modelId="{5FB50A7D-E00C-475A-825E-44B94555C2D8}" type="presParOf" srcId="{107C8287-55E8-4847-8F2B-C9039C2CA69F}" destId="{9BFBBA99-47E7-4769-83CC-BFCD45B3E366}" srcOrd="1" destOrd="0" presId="urn:microsoft.com/office/officeart/2018/2/layout/IconCircleList"/>
    <dgm:cxn modelId="{1FAFF75F-E1C8-4CEA-9B83-CA7CFEEDF29C}" type="presParOf" srcId="{107C8287-55E8-4847-8F2B-C9039C2CA69F}" destId="{0E19A9D1-7B93-4881-9C17-A4CD5A0E0059}" srcOrd="2" destOrd="0" presId="urn:microsoft.com/office/officeart/2018/2/layout/IconCircleList"/>
    <dgm:cxn modelId="{2AF462A8-F273-495A-8091-09CFBB576EA5}" type="presParOf" srcId="{107C8287-55E8-4847-8F2B-C9039C2CA69F}" destId="{C32D0359-74D9-414A-9540-FA4AC9DFA677}" srcOrd="3" destOrd="0" presId="urn:microsoft.com/office/officeart/2018/2/layout/IconCircleList"/>
    <dgm:cxn modelId="{59FCF369-39A7-4C63-9881-172D2AC77D00}" type="presParOf" srcId="{AA950894-35C1-4459-AC58-B87A01BA631C}" destId="{E79E429D-076C-4CAC-9195-82E8E2C31224}" srcOrd="1" destOrd="0" presId="urn:microsoft.com/office/officeart/2018/2/layout/IconCircleList"/>
    <dgm:cxn modelId="{4A684CAD-066F-4C5F-AF0C-E80139A33561}" type="presParOf" srcId="{AA950894-35C1-4459-AC58-B87A01BA631C}" destId="{67DA661D-B275-438C-976C-2D8130B723A5}" srcOrd="2" destOrd="0" presId="urn:microsoft.com/office/officeart/2018/2/layout/IconCircleList"/>
    <dgm:cxn modelId="{DD342596-4BED-43A7-8A3C-34C5CC5FC947}" type="presParOf" srcId="{67DA661D-B275-438C-976C-2D8130B723A5}" destId="{1EDAC32E-36FF-4697-AEF8-6315E37925E2}" srcOrd="0" destOrd="0" presId="urn:microsoft.com/office/officeart/2018/2/layout/IconCircleList"/>
    <dgm:cxn modelId="{D33A9A1F-96AF-4090-87B2-FFD738CA1A79}" type="presParOf" srcId="{67DA661D-B275-438C-976C-2D8130B723A5}" destId="{1C912E23-27C5-498D-AED4-F35BA70FBEB0}" srcOrd="1" destOrd="0" presId="urn:microsoft.com/office/officeart/2018/2/layout/IconCircleList"/>
    <dgm:cxn modelId="{5C05967B-F634-4D3E-9BB9-E59B1CCB2504}" type="presParOf" srcId="{67DA661D-B275-438C-976C-2D8130B723A5}" destId="{87ED955A-B73E-4637-A948-6831940205C2}" srcOrd="2" destOrd="0" presId="urn:microsoft.com/office/officeart/2018/2/layout/IconCircleList"/>
    <dgm:cxn modelId="{78E620EF-1F83-4633-A5B3-9BCB278CC448}" type="presParOf" srcId="{67DA661D-B275-438C-976C-2D8130B723A5}" destId="{402707BC-B7F8-4DEA-A7C5-6FE29D409227}" srcOrd="3" destOrd="0" presId="urn:microsoft.com/office/officeart/2018/2/layout/IconCircleList"/>
    <dgm:cxn modelId="{7CDD8FDB-9953-4AD2-A7EE-854DBFD27499}" type="presParOf" srcId="{AA950894-35C1-4459-AC58-B87A01BA631C}" destId="{F5B20FA7-82CC-42BE-BD07-EBF2CC91D12E}" srcOrd="3" destOrd="0" presId="urn:microsoft.com/office/officeart/2018/2/layout/IconCircleList"/>
    <dgm:cxn modelId="{4F31E751-5405-4945-9B82-2D6ECD76727A}" type="presParOf" srcId="{AA950894-35C1-4459-AC58-B87A01BA631C}" destId="{AD514B87-3198-4335-97D5-ABB1213189F1}" srcOrd="4" destOrd="0" presId="urn:microsoft.com/office/officeart/2018/2/layout/IconCircleList"/>
    <dgm:cxn modelId="{BDCD186D-B203-4395-BAC4-71BFF424E3A4}" type="presParOf" srcId="{AD514B87-3198-4335-97D5-ABB1213189F1}" destId="{70B975A3-C7D3-4D78-9BE9-2B1C5547774A}" srcOrd="0" destOrd="0" presId="urn:microsoft.com/office/officeart/2018/2/layout/IconCircleList"/>
    <dgm:cxn modelId="{65019ACF-CE49-4C39-AEBC-00CCD33DFFAA}" type="presParOf" srcId="{AD514B87-3198-4335-97D5-ABB1213189F1}" destId="{54128962-5E52-4ED2-817C-693B155C30A8}" srcOrd="1" destOrd="0" presId="urn:microsoft.com/office/officeart/2018/2/layout/IconCircleList"/>
    <dgm:cxn modelId="{D7B517AB-27DA-4465-8778-326E70F86E28}" type="presParOf" srcId="{AD514B87-3198-4335-97D5-ABB1213189F1}" destId="{34E3DEFD-03EA-4EC1-B7D7-2A00397F389D}" srcOrd="2" destOrd="0" presId="urn:microsoft.com/office/officeart/2018/2/layout/IconCircleList"/>
    <dgm:cxn modelId="{49BED043-21B6-4855-94F9-46AF27A8BA88}" type="presParOf" srcId="{AD514B87-3198-4335-97D5-ABB1213189F1}" destId="{FED66FA7-9EEA-47BF-B931-7FBF7E98F595}" srcOrd="3" destOrd="0" presId="urn:microsoft.com/office/officeart/2018/2/layout/IconCircleList"/>
    <dgm:cxn modelId="{EB9D82AF-7137-4628-9BAD-70F9B26386A5}" type="presParOf" srcId="{AA950894-35C1-4459-AC58-B87A01BA631C}" destId="{53FA489C-0D30-4E93-9E5E-D2C64BE2C4B8}" srcOrd="5" destOrd="0" presId="urn:microsoft.com/office/officeart/2018/2/layout/IconCircleList"/>
    <dgm:cxn modelId="{E1339922-1612-4873-973D-7B9DFEF34C85}" type="presParOf" srcId="{AA950894-35C1-4459-AC58-B87A01BA631C}" destId="{B01552E4-1515-4A9A-85B0-FBFB985559EA}" srcOrd="6" destOrd="0" presId="urn:microsoft.com/office/officeart/2018/2/layout/IconCircleList"/>
    <dgm:cxn modelId="{641DF8EC-4376-4BAA-A553-9F62EDC60E37}" type="presParOf" srcId="{B01552E4-1515-4A9A-85B0-FBFB985559EA}" destId="{EE6DB512-C330-44D6-A136-79538B1EBF68}" srcOrd="0" destOrd="0" presId="urn:microsoft.com/office/officeart/2018/2/layout/IconCircleList"/>
    <dgm:cxn modelId="{EACD2052-A7F0-4F21-89AE-4FC4636EF955}" type="presParOf" srcId="{B01552E4-1515-4A9A-85B0-FBFB985559EA}" destId="{985710E3-AF75-418E-BA8A-5680CE136615}" srcOrd="1" destOrd="0" presId="urn:microsoft.com/office/officeart/2018/2/layout/IconCircleList"/>
    <dgm:cxn modelId="{3DF1A9A5-9F3F-456C-A54A-90C500D8884C}" type="presParOf" srcId="{B01552E4-1515-4A9A-85B0-FBFB985559EA}" destId="{91799A24-1130-4C9D-9FF0-5B93A35A6E06}" srcOrd="2" destOrd="0" presId="urn:microsoft.com/office/officeart/2018/2/layout/IconCircleList"/>
    <dgm:cxn modelId="{5EB04CFF-C4DD-4EC8-A9C8-C47A1DB3A480}" type="presParOf" srcId="{B01552E4-1515-4A9A-85B0-FBFB985559EA}" destId="{74E08FCA-D675-4387-980F-1B50DA18D46D}" srcOrd="3" destOrd="0" presId="urn:microsoft.com/office/officeart/2018/2/layout/IconCircleList"/>
    <dgm:cxn modelId="{5F04A0EF-4F76-4C0D-8C21-0756F4F3CC14}" type="presParOf" srcId="{AA950894-35C1-4459-AC58-B87A01BA631C}" destId="{50E6AE44-B3B5-474C-A0EF-6EA1E3AE08B6}" srcOrd="7" destOrd="0" presId="urn:microsoft.com/office/officeart/2018/2/layout/IconCircleList"/>
    <dgm:cxn modelId="{55A061C9-7592-446D-9FE3-12213D923618}" type="presParOf" srcId="{AA950894-35C1-4459-AC58-B87A01BA631C}" destId="{96A49A7E-85B0-4738-BDB1-D75B553631DE}" srcOrd="8" destOrd="0" presId="urn:microsoft.com/office/officeart/2018/2/layout/IconCircleList"/>
    <dgm:cxn modelId="{12DC3132-12B7-4F1B-ABE7-F33AE02D84F6}" type="presParOf" srcId="{96A49A7E-85B0-4738-BDB1-D75B553631DE}" destId="{D3D8AE8A-89D5-4015-9D62-FE5897D3775E}" srcOrd="0" destOrd="0" presId="urn:microsoft.com/office/officeart/2018/2/layout/IconCircleList"/>
    <dgm:cxn modelId="{A33E9D18-FEB1-4687-A036-2B4E650CF9E2}" type="presParOf" srcId="{96A49A7E-85B0-4738-BDB1-D75B553631DE}" destId="{2F90D3EA-55CA-452F-9E20-EC88B520205F}" srcOrd="1" destOrd="0" presId="urn:microsoft.com/office/officeart/2018/2/layout/IconCircleList"/>
    <dgm:cxn modelId="{A9947A5C-7A08-435A-A98D-6F2DBE6F5BEF}" type="presParOf" srcId="{96A49A7E-85B0-4738-BDB1-D75B553631DE}" destId="{A3BC4289-FC1C-4F2F-8E43-3C0185CA33B7}" srcOrd="2" destOrd="0" presId="urn:microsoft.com/office/officeart/2018/2/layout/IconCircleList"/>
    <dgm:cxn modelId="{06C0A8F6-3E15-4AF7-BA6D-8C5DB08F480A}" type="presParOf" srcId="{96A49A7E-85B0-4738-BDB1-D75B553631DE}" destId="{EDDB2C35-D0F6-4B75-B1B7-1AA0ABFB63E6}" srcOrd="3" destOrd="0" presId="urn:microsoft.com/office/officeart/2018/2/layout/IconCircleList"/>
    <dgm:cxn modelId="{6548CFC0-833D-4C29-9066-0A794E804F5A}" type="presParOf" srcId="{AA950894-35C1-4459-AC58-B87A01BA631C}" destId="{55FDA8C1-1945-478E-83AC-3125A853BD9A}" srcOrd="9" destOrd="0" presId="urn:microsoft.com/office/officeart/2018/2/layout/IconCircleList"/>
    <dgm:cxn modelId="{A010686E-A006-4C9B-BF49-8B71108C2EAC}" type="presParOf" srcId="{AA950894-35C1-4459-AC58-B87A01BA631C}" destId="{ACEE8102-3097-458E-A611-9A5385A40DA3}" srcOrd="10" destOrd="0" presId="urn:microsoft.com/office/officeart/2018/2/layout/IconCircleList"/>
    <dgm:cxn modelId="{7F236102-DFC6-4CA9-B074-FC6A4996987F}" type="presParOf" srcId="{ACEE8102-3097-458E-A611-9A5385A40DA3}" destId="{02119D4E-99B8-4FBC-B974-599523EFBC9E}" srcOrd="0" destOrd="0" presId="urn:microsoft.com/office/officeart/2018/2/layout/IconCircleList"/>
    <dgm:cxn modelId="{F7C31B1A-952C-49A5-810D-DDB549458981}" type="presParOf" srcId="{ACEE8102-3097-458E-A611-9A5385A40DA3}" destId="{D1CD3662-D2B8-4826-A3FB-AA50B0B062CD}" srcOrd="1" destOrd="0" presId="urn:microsoft.com/office/officeart/2018/2/layout/IconCircleList"/>
    <dgm:cxn modelId="{F35C9C72-4BF1-4CF5-99EF-700FBDE3CF4D}" type="presParOf" srcId="{ACEE8102-3097-458E-A611-9A5385A40DA3}" destId="{B45AED01-E089-4ADC-B033-8BBEDD525A5D}" srcOrd="2" destOrd="0" presId="urn:microsoft.com/office/officeart/2018/2/layout/IconCircleList"/>
    <dgm:cxn modelId="{5BD5288C-9989-42CC-A111-CD81C83E3CCD}" type="presParOf" srcId="{ACEE8102-3097-458E-A611-9A5385A40DA3}" destId="{4DB4D785-8722-410B-AE95-9BE8343C637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12 should go to Jamboard group 12).</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in each category.</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Share your contributions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885E6-8B83-4FD2-956F-30AC16BB116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520C277-7F61-44BF-BC80-4A0E294B8595}">
      <dgm:prSet custT="1"/>
      <dgm:spPr/>
      <dgm:t>
        <a:bodyPr/>
        <a:lstStyle/>
        <a:p>
          <a:r>
            <a:rPr lang="en-US" sz="2000" dirty="0">
              <a:solidFill>
                <a:schemeClr val="accent2">
                  <a:lumMod val="75000"/>
                </a:schemeClr>
              </a:solidFill>
            </a:rPr>
            <a:t>A) In your BR, take 2 minutes to introduce yourselves (name, region/DFD, job title or role).</a:t>
          </a:r>
        </a:p>
      </dgm:t>
    </dgm:pt>
    <dgm:pt modelId="{0189201F-5B99-44F2-9F06-9F5D2331E153}" type="parTrans" cxnId="{57D3325D-041C-4407-A12C-EB85D4DBBA22}">
      <dgm:prSet/>
      <dgm:spPr/>
      <dgm:t>
        <a:bodyPr/>
        <a:lstStyle/>
        <a:p>
          <a:endParaRPr lang="en-US"/>
        </a:p>
      </dgm:t>
    </dgm:pt>
    <dgm:pt modelId="{92755E54-1B76-46E7-9A0D-D493D0C37EA4}" type="sibTrans" cxnId="{57D3325D-041C-4407-A12C-EB85D4DBBA22}">
      <dgm:prSet/>
      <dgm:spPr/>
      <dgm:t>
        <a:bodyPr/>
        <a:lstStyle/>
        <a:p>
          <a:endParaRPr lang="en-US"/>
        </a:p>
      </dgm:t>
    </dgm:pt>
    <dgm:pt modelId="{D3386909-14F1-4B40-92FA-6B44F4D6C1E3}">
      <dgm:prSet custT="1"/>
      <dgm:spPr/>
      <dgm:t>
        <a:bodyPr/>
        <a:lstStyle/>
        <a:p>
          <a:r>
            <a:rPr lang="en-US" sz="2000">
              <a:solidFill>
                <a:schemeClr val="bg2">
                  <a:lumMod val="50000"/>
                </a:schemeClr>
              </a:solidFill>
            </a:rPr>
            <a:t>B) Open the chat window to view the instructions and links</a:t>
          </a:r>
          <a:r>
            <a:rPr lang="en-US" sz="2000"/>
            <a:t>.</a:t>
          </a:r>
          <a:endParaRPr lang="en-US" sz="2000" dirty="0"/>
        </a:p>
      </dgm:t>
    </dgm:pt>
    <dgm:pt modelId="{DB6ADB5D-93CE-49A8-BA48-9F293DAA5D85}" type="parTrans" cxnId="{0477496B-6001-48CE-8CF6-40EDC3A3BED0}">
      <dgm:prSet/>
      <dgm:spPr/>
      <dgm:t>
        <a:bodyPr/>
        <a:lstStyle/>
        <a:p>
          <a:endParaRPr lang="en-US"/>
        </a:p>
      </dgm:t>
    </dgm:pt>
    <dgm:pt modelId="{DF18680D-61B4-4D10-8395-5A6EEA651F31}" type="sibTrans" cxnId="{0477496B-6001-48CE-8CF6-40EDC3A3BED0}">
      <dgm:prSet/>
      <dgm:spPr/>
      <dgm:t>
        <a:bodyPr/>
        <a:lstStyle/>
        <a:p>
          <a:endParaRPr lang="en-US"/>
        </a:p>
      </dgm:t>
    </dgm:pt>
    <dgm:pt modelId="{DC695149-EFC5-4226-B6F3-D9992EF3E71A}">
      <dgm:prSet custT="1"/>
      <dgm:spPr/>
      <dgm:t>
        <a:bodyPr/>
        <a:lstStyle/>
        <a:p>
          <a:r>
            <a:rPr lang="en-US" sz="2000" dirty="0">
              <a:solidFill>
                <a:schemeClr val="accent4">
                  <a:lumMod val="75000"/>
                </a:schemeClr>
              </a:solidFill>
            </a:rPr>
            <a:t>C) Click on the Jamboard link that matches your BR number (e.g., BR 15 should go to Jamboard group 15).</a:t>
          </a:r>
        </a:p>
      </dgm:t>
    </dgm:pt>
    <dgm:pt modelId="{87A74919-ED9F-4E10-84AB-38B860610775}" type="parTrans" cxnId="{E1846F4C-6ED9-4D21-895C-B351126BD7EE}">
      <dgm:prSet/>
      <dgm:spPr/>
      <dgm:t>
        <a:bodyPr/>
        <a:lstStyle/>
        <a:p>
          <a:endParaRPr lang="en-US"/>
        </a:p>
      </dgm:t>
    </dgm:pt>
    <dgm:pt modelId="{5E199435-CFFE-4B66-B80C-48F242BD2E29}" type="sibTrans" cxnId="{E1846F4C-6ED9-4D21-895C-B351126BD7EE}">
      <dgm:prSet/>
      <dgm:spPr/>
      <dgm:t>
        <a:bodyPr/>
        <a:lstStyle/>
        <a:p>
          <a:endParaRPr lang="en-US"/>
        </a:p>
      </dgm:t>
    </dgm:pt>
    <dgm:pt modelId="{A1A456E3-2758-4B32-96F2-ACB3D6B9D080}">
      <dgm:prSet custT="1"/>
      <dgm:spPr/>
      <dgm:t>
        <a:bodyPr/>
        <a:lstStyle/>
        <a:p>
          <a:r>
            <a:rPr lang="en-US" sz="2000" dirty="0">
              <a:solidFill>
                <a:schemeClr val="accent5">
                  <a:lumMod val="75000"/>
                </a:schemeClr>
              </a:solidFill>
            </a:rPr>
            <a:t>D) Keep two windows open: your BR in Zoom and your Activity 4 slide in Jamboard.</a:t>
          </a:r>
        </a:p>
      </dgm:t>
    </dgm:pt>
    <dgm:pt modelId="{7FE002D4-B9F1-4BAA-8A41-B2D320C1BC6D}" type="parTrans" cxnId="{4F71D22A-93D9-4DD0-9510-3BF25E619EE6}">
      <dgm:prSet/>
      <dgm:spPr/>
      <dgm:t>
        <a:bodyPr/>
        <a:lstStyle/>
        <a:p>
          <a:endParaRPr lang="en-US"/>
        </a:p>
      </dgm:t>
    </dgm:pt>
    <dgm:pt modelId="{7FECCBA5-F17E-4EB1-8C69-AC00AFEBDAB5}" type="sibTrans" cxnId="{4F71D22A-93D9-4DD0-9510-3BF25E619EE6}">
      <dgm:prSet/>
      <dgm:spPr/>
      <dgm:t>
        <a:bodyPr/>
        <a:lstStyle/>
        <a:p>
          <a:endParaRPr lang="en-US"/>
        </a:p>
      </dgm:t>
    </dgm:pt>
    <dgm:pt modelId="{0C46ECF2-A537-413D-A585-35DC3CD5B8B3}">
      <dgm:prSet custT="1"/>
      <dgm:spPr/>
      <dgm:t>
        <a:bodyPr/>
        <a:lstStyle/>
        <a:p>
          <a:r>
            <a:rPr lang="en-US" sz="2000" dirty="0">
              <a:solidFill>
                <a:schemeClr val="accent6">
                  <a:lumMod val="75000"/>
                </a:schemeClr>
              </a:solidFill>
            </a:rPr>
            <a:t>E) Add a post-it (sticky note) or text in each of the categories.</a:t>
          </a:r>
        </a:p>
      </dgm:t>
    </dgm:pt>
    <dgm:pt modelId="{614001BA-9117-4986-A616-D24170004F17}" type="parTrans" cxnId="{B7774989-8582-40F1-BA3F-F86DC097E092}">
      <dgm:prSet/>
      <dgm:spPr/>
      <dgm:t>
        <a:bodyPr/>
        <a:lstStyle/>
        <a:p>
          <a:endParaRPr lang="en-US"/>
        </a:p>
      </dgm:t>
    </dgm:pt>
    <dgm:pt modelId="{29493119-4B86-49E6-9415-0B2B8F2F0DDE}" type="sibTrans" cxnId="{B7774989-8582-40F1-BA3F-F86DC097E092}">
      <dgm:prSet/>
      <dgm:spPr/>
      <dgm:t>
        <a:bodyPr/>
        <a:lstStyle/>
        <a:p>
          <a:endParaRPr lang="en-US"/>
        </a:p>
      </dgm:t>
    </dgm:pt>
    <dgm:pt modelId="{B4B96809-30B8-4093-97C3-765942A967A7}">
      <dgm:prSet custT="1"/>
      <dgm:spPr/>
      <dgm:t>
        <a:bodyPr/>
        <a:lstStyle/>
        <a:p>
          <a:r>
            <a:rPr lang="en-US" sz="2000" dirty="0">
              <a:solidFill>
                <a:schemeClr val="accent2">
                  <a:lumMod val="75000"/>
                </a:schemeClr>
              </a:solidFill>
            </a:rPr>
            <a:t>F) Discuss anything that you find surprising or unexpected.</a:t>
          </a:r>
        </a:p>
      </dgm:t>
    </dgm:pt>
    <dgm:pt modelId="{DACFA855-9449-4A57-9C99-9A5923E5A646}" type="parTrans" cxnId="{E62BC711-DA80-4547-B070-8541E33FC137}">
      <dgm:prSet/>
      <dgm:spPr/>
      <dgm:t>
        <a:bodyPr/>
        <a:lstStyle/>
        <a:p>
          <a:endParaRPr lang="en-US"/>
        </a:p>
      </dgm:t>
    </dgm:pt>
    <dgm:pt modelId="{AC744662-261B-4916-899A-63DB5E3C381F}" type="sibTrans" cxnId="{E62BC711-DA80-4547-B070-8541E33FC137}">
      <dgm:prSet/>
      <dgm:spPr/>
      <dgm:t>
        <a:bodyPr/>
        <a:lstStyle/>
        <a:p>
          <a:endParaRPr lang="en-US"/>
        </a:p>
      </dgm:t>
    </dgm:pt>
    <dgm:pt modelId="{8CA0AF8E-5E1A-45EB-B9A9-2E0F68AFAD31}" type="pres">
      <dgm:prSet presAssocID="{0BC885E6-8B83-4FD2-956F-30AC16BB1168}" presName="root" presStyleCnt="0">
        <dgm:presLayoutVars>
          <dgm:dir/>
          <dgm:resizeHandles val="exact"/>
        </dgm:presLayoutVars>
      </dgm:prSet>
      <dgm:spPr/>
    </dgm:pt>
    <dgm:pt modelId="{BD9352D2-0589-4DF8-9467-69D4A33DE239}" type="pres">
      <dgm:prSet presAssocID="{0BC885E6-8B83-4FD2-956F-30AC16BB1168}" presName="container" presStyleCnt="0">
        <dgm:presLayoutVars>
          <dgm:dir/>
          <dgm:resizeHandles val="exact"/>
        </dgm:presLayoutVars>
      </dgm:prSet>
      <dgm:spPr/>
    </dgm:pt>
    <dgm:pt modelId="{C26CB2E8-232F-4026-9F47-910172A53118}" type="pres">
      <dgm:prSet presAssocID="{5520C277-7F61-44BF-BC80-4A0E294B8595}" presName="compNode" presStyleCnt="0"/>
      <dgm:spPr/>
    </dgm:pt>
    <dgm:pt modelId="{634B0901-6B31-4A6E-8D31-92966E342100}" type="pres">
      <dgm:prSet presAssocID="{5520C277-7F61-44BF-BC80-4A0E294B8595}" presName="iconBgRect" presStyleLbl="bgShp" presStyleIdx="0" presStyleCnt="6"/>
      <dgm:spPr/>
    </dgm:pt>
    <dgm:pt modelId="{583ABCCE-B4D7-4985-BD1B-40A3C9A2A10A}" type="pres">
      <dgm:prSet presAssocID="{5520C277-7F61-44BF-BC80-4A0E294B8595}"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3138C0-7908-4894-A68F-C2274F621EAC}" type="pres">
      <dgm:prSet presAssocID="{5520C277-7F61-44BF-BC80-4A0E294B8595}" presName="spaceRect" presStyleCnt="0"/>
      <dgm:spPr/>
    </dgm:pt>
    <dgm:pt modelId="{4297FC5A-4784-4306-A823-404D28C19D6F}" type="pres">
      <dgm:prSet presAssocID="{5520C277-7F61-44BF-BC80-4A0E294B8595}" presName="textRect" presStyleLbl="revTx" presStyleIdx="0" presStyleCnt="6">
        <dgm:presLayoutVars>
          <dgm:chMax val="1"/>
          <dgm:chPref val="1"/>
        </dgm:presLayoutVars>
      </dgm:prSet>
      <dgm:spPr/>
    </dgm:pt>
    <dgm:pt modelId="{BA013A8A-A377-410E-816B-6B7C65794684}" type="pres">
      <dgm:prSet presAssocID="{92755E54-1B76-46E7-9A0D-D493D0C37EA4}" presName="sibTrans" presStyleLbl="sibTrans2D1" presStyleIdx="0" presStyleCnt="0"/>
      <dgm:spPr/>
    </dgm:pt>
    <dgm:pt modelId="{F04D10D1-F841-4085-A87F-FD737FADAA06}" type="pres">
      <dgm:prSet presAssocID="{D3386909-14F1-4B40-92FA-6B44F4D6C1E3}" presName="compNode" presStyleCnt="0"/>
      <dgm:spPr/>
    </dgm:pt>
    <dgm:pt modelId="{B2C6F435-A4EB-466E-A7F7-12DB52E4B718}" type="pres">
      <dgm:prSet presAssocID="{D3386909-14F1-4B40-92FA-6B44F4D6C1E3}" presName="iconBgRect" presStyleLbl="bgShp" presStyleIdx="1" presStyleCnt="6"/>
      <dgm:spPr/>
    </dgm:pt>
    <dgm:pt modelId="{1A7DE165-99CD-4396-9FFC-EF1A19BCAAB4}" type="pres">
      <dgm:prSet presAssocID="{D3386909-14F1-4B40-92FA-6B44F4D6C1E3}"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A4F7910-126F-4A62-992C-EEE6591831F4}" type="pres">
      <dgm:prSet presAssocID="{D3386909-14F1-4B40-92FA-6B44F4D6C1E3}" presName="spaceRect" presStyleCnt="0"/>
      <dgm:spPr/>
    </dgm:pt>
    <dgm:pt modelId="{DFCE6285-4792-4A1F-AE81-CA4FFE00F59B}" type="pres">
      <dgm:prSet presAssocID="{D3386909-14F1-4B40-92FA-6B44F4D6C1E3}" presName="textRect" presStyleLbl="revTx" presStyleIdx="1" presStyleCnt="6">
        <dgm:presLayoutVars>
          <dgm:chMax val="1"/>
          <dgm:chPref val="1"/>
        </dgm:presLayoutVars>
      </dgm:prSet>
      <dgm:spPr/>
    </dgm:pt>
    <dgm:pt modelId="{E02D6F9E-6FC9-4E0F-9AD9-64D8B92F32E0}" type="pres">
      <dgm:prSet presAssocID="{DF18680D-61B4-4D10-8395-5A6EEA651F31}" presName="sibTrans" presStyleLbl="sibTrans2D1" presStyleIdx="0" presStyleCnt="0"/>
      <dgm:spPr/>
    </dgm:pt>
    <dgm:pt modelId="{EBD45519-6042-4F7A-A742-70811110CAF1}" type="pres">
      <dgm:prSet presAssocID="{DC695149-EFC5-4226-B6F3-D9992EF3E71A}" presName="compNode" presStyleCnt="0"/>
      <dgm:spPr/>
    </dgm:pt>
    <dgm:pt modelId="{4ACCD6EF-D727-4947-9470-6DAD5B2D7213}" type="pres">
      <dgm:prSet presAssocID="{DC695149-EFC5-4226-B6F3-D9992EF3E71A}" presName="iconBgRect" presStyleLbl="bgShp" presStyleIdx="2" presStyleCnt="6"/>
      <dgm:spPr/>
    </dgm:pt>
    <dgm:pt modelId="{52930A37-7DAC-482D-9149-758ADA4E2B29}" type="pres">
      <dgm:prSet presAssocID="{DC695149-EFC5-4226-B6F3-D9992EF3E71A}"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44EE60BC-8480-4CE8-B2BE-69A9D3C68AF2}" type="pres">
      <dgm:prSet presAssocID="{DC695149-EFC5-4226-B6F3-D9992EF3E71A}" presName="spaceRect" presStyleCnt="0"/>
      <dgm:spPr/>
    </dgm:pt>
    <dgm:pt modelId="{6F00C9A9-3F74-4D93-8C52-B11C07B0F37D}" type="pres">
      <dgm:prSet presAssocID="{DC695149-EFC5-4226-B6F3-D9992EF3E71A}" presName="textRect" presStyleLbl="revTx" presStyleIdx="2" presStyleCnt="6" custScaleX="112552" custLinFactNeighborX="4088" custLinFactNeighborY="3179">
        <dgm:presLayoutVars>
          <dgm:chMax val="1"/>
          <dgm:chPref val="1"/>
        </dgm:presLayoutVars>
      </dgm:prSet>
      <dgm:spPr/>
    </dgm:pt>
    <dgm:pt modelId="{2353A388-ACDA-4C97-9663-CBF3422940F8}" type="pres">
      <dgm:prSet presAssocID="{5E199435-CFFE-4B66-B80C-48F242BD2E29}" presName="sibTrans" presStyleLbl="sibTrans2D1" presStyleIdx="0" presStyleCnt="0"/>
      <dgm:spPr/>
    </dgm:pt>
    <dgm:pt modelId="{850B3CAD-2C87-4390-9C98-5B3900F5C35D}" type="pres">
      <dgm:prSet presAssocID="{A1A456E3-2758-4B32-96F2-ACB3D6B9D080}" presName="compNode" presStyleCnt="0"/>
      <dgm:spPr/>
    </dgm:pt>
    <dgm:pt modelId="{C4B3E8E0-4AD3-42A0-8E51-5EEF2F4B0C97}" type="pres">
      <dgm:prSet presAssocID="{A1A456E3-2758-4B32-96F2-ACB3D6B9D080}" presName="iconBgRect" presStyleLbl="bgShp" presStyleIdx="3" presStyleCnt="6" custLinFactNeighborX="3338" custLinFactNeighborY="25318"/>
      <dgm:spPr/>
    </dgm:pt>
    <dgm:pt modelId="{278BC414-C2A8-44B1-AA3A-BC315A736206}" type="pres">
      <dgm:prSet presAssocID="{A1A456E3-2758-4B32-96F2-ACB3D6B9D080}" presName="iconRect" presStyleLbl="node1" presStyleIdx="3" presStyleCnt="6" custLinFactNeighborX="5755" custLinFactNeighborY="43652"/>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CC60B506-2D28-40C0-8B15-A45BF657550B}" type="pres">
      <dgm:prSet presAssocID="{A1A456E3-2758-4B32-96F2-ACB3D6B9D080}" presName="spaceRect" presStyleCnt="0"/>
      <dgm:spPr/>
    </dgm:pt>
    <dgm:pt modelId="{714D67ED-A613-44F8-ADB1-1104376BBEB9}" type="pres">
      <dgm:prSet presAssocID="{A1A456E3-2758-4B32-96F2-ACB3D6B9D080}" presName="textRect" presStyleLbl="revTx" presStyleIdx="3" presStyleCnt="6" custLinFactNeighborX="-413" custLinFactNeighborY="29213">
        <dgm:presLayoutVars>
          <dgm:chMax val="1"/>
          <dgm:chPref val="1"/>
        </dgm:presLayoutVars>
      </dgm:prSet>
      <dgm:spPr/>
    </dgm:pt>
    <dgm:pt modelId="{3A1B3EAE-5876-48C5-8462-332E3638A7A9}" type="pres">
      <dgm:prSet presAssocID="{7FECCBA5-F17E-4EB1-8C69-AC00AFEBDAB5}" presName="sibTrans" presStyleLbl="sibTrans2D1" presStyleIdx="0" presStyleCnt="0"/>
      <dgm:spPr/>
    </dgm:pt>
    <dgm:pt modelId="{4F1B467A-53F8-4735-9E16-92F6A6FA9ED4}" type="pres">
      <dgm:prSet presAssocID="{0C46ECF2-A537-413D-A585-35DC3CD5B8B3}" presName="compNode" presStyleCnt="0"/>
      <dgm:spPr/>
    </dgm:pt>
    <dgm:pt modelId="{38D9078A-A205-4984-8A42-64C32F0D8248}" type="pres">
      <dgm:prSet presAssocID="{0C46ECF2-A537-413D-A585-35DC3CD5B8B3}" presName="iconBgRect" presStyleLbl="bgShp" presStyleIdx="4" presStyleCnt="6" custLinFactNeighborX="3338" custLinFactNeighborY="25318"/>
      <dgm:spPr/>
    </dgm:pt>
    <dgm:pt modelId="{21F2145F-A325-43CB-8100-C5416F57215E}" type="pres">
      <dgm:prSet presAssocID="{0C46ECF2-A537-413D-A585-35DC3CD5B8B3}" presName="iconRect" presStyleLbl="node1" presStyleIdx="4" presStyleCnt="6" custLinFactNeighborX="5755" custLinFactNeighborY="43652"/>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3 with solid fill"/>
        </a:ext>
      </dgm:extLst>
    </dgm:pt>
    <dgm:pt modelId="{6B974443-6AF3-4222-9A73-87A8F7A088B6}" type="pres">
      <dgm:prSet presAssocID="{0C46ECF2-A537-413D-A585-35DC3CD5B8B3}" presName="spaceRect" presStyleCnt="0"/>
      <dgm:spPr/>
    </dgm:pt>
    <dgm:pt modelId="{6965A6CF-DB09-4860-9041-082AD3784E89}" type="pres">
      <dgm:prSet presAssocID="{0C46ECF2-A537-413D-A585-35DC3CD5B8B3}" presName="textRect" presStyleLbl="revTx" presStyleIdx="4" presStyleCnt="6" custLinFactNeighborX="-413" custLinFactNeighborY="29213">
        <dgm:presLayoutVars>
          <dgm:chMax val="1"/>
          <dgm:chPref val="1"/>
        </dgm:presLayoutVars>
      </dgm:prSet>
      <dgm:spPr/>
    </dgm:pt>
    <dgm:pt modelId="{BF132B52-4B93-4486-B10B-4BA809989FAC}" type="pres">
      <dgm:prSet presAssocID="{29493119-4B86-49E6-9415-0B2B8F2F0DDE}" presName="sibTrans" presStyleLbl="sibTrans2D1" presStyleIdx="0" presStyleCnt="0"/>
      <dgm:spPr/>
    </dgm:pt>
    <dgm:pt modelId="{DEFB39EC-A86D-4543-B974-8A033D9465FA}" type="pres">
      <dgm:prSet presAssocID="{B4B96809-30B8-4093-97C3-765942A967A7}" presName="compNode" presStyleCnt="0"/>
      <dgm:spPr/>
    </dgm:pt>
    <dgm:pt modelId="{1075C0D7-7CF5-4117-A88B-9C0E6013921C}" type="pres">
      <dgm:prSet presAssocID="{B4B96809-30B8-4093-97C3-765942A967A7}" presName="iconBgRect" presStyleLbl="bgShp" presStyleIdx="5" presStyleCnt="6" custLinFactNeighborX="3338" custLinFactNeighborY="25318"/>
      <dgm:spPr/>
    </dgm:pt>
    <dgm:pt modelId="{AE2C774E-A47F-4DA4-B956-D60621353137}" type="pres">
      <dgm:prSet presAssocID="{B4B96809-30B8-4093-97C3-765942A967A7}" presName="iconRect" presStyleLbl="node1" presStyleIdx="5" presStyleCnt="6" custLinFactNeighborX="5755" custLinFactNeighborY="43652"/>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66C4FB02-619F-4A81-9BCE-7AEA6EA5D8BE}" type="pres">
      <dgm:prSet presAssocID="{B4B96809-30B8-4093-97C3-765942A967A7}" presName="spaceRect" presStyleCnt="0"/>
      <dgm:spPr/>
    </dgm:pt>
    <dgm:pt modelId="{1A43789E-860A-4F1A-9F48-BCF1EC9CA71A}" type="pres">
      <dgm:prSet presAssocID="{B4B96809-30B8-4093-97C3-765942A967A7}" presName="textRect" presStyleLbl="revTx" presStyleIdx="5" presStyleCnt="6" custLinFactNeighborX="-413" custLinFactNeighborY="29213">
        <dgm:presLayoutVars>
          <dgm:chMax val="1"/>
          <dgm:chPref val="1"/>
        </dgm:presLayoutVars>
      </dgm:prSet>
      <dgm:spPr/>
    </dgm:pt>
  </dgm:ptLst>
  <dgm:cxnLst>
    <dgm:cxn modelId="{E62BC711-DA80-4547-B070-8541E33FC137}" srcId="{0BC885E6-8B83-4FD2-956F-30AC16BB1168}" destId="{B4B96809-30B8-4093-97C3-765942A967A7}" srcOrd="5" destOrd="0" parTransId="{DACFA855-9449-4A57-9C99-9A5923E5A646}" sibTransId="{AC744662-261B-4916-899A-63DB5E3C381F}"/>
    <dgm:cxn modelId="{1203A928-1CD1-4569-92E5-7B8CB57B6D63}" type="presOf" srcId="{0C46ECF2-A537-413D-A585-35DC3CD5B8B3}" destId="{6965A6CF-DB09-4860-9041-082AD3784E89}" srcOrd="0" destOrd="0" presId="urn:microsoft.com/office/officeart/2018/2/layout/IconCircleList"/>
    <dgm:cxn modelId="{4F71D22A-93D9-4DD0-9510-3BF25E619EE6}" srcId="{0BC885E6-8B83-4FD2-956F-30AC16BB1168}" destId="{A1A456E3-2758-4B32-96F2-ACB3D6B9D080}" srcOrd="3" destOrd="0" parTransId="{7FE002D4-B9F1-4BAA-8A41-B2D320C1BC6D}" sibTransId="{7FECCBA5-F17E-4EB1-8C69-AC00AFEBDAB5}"/>
    <dgm:cxn modelId="{71C00F2E-2C0C-4BCF-8111-204C82214858}" type="presOf" srcId="{29493119-4B86-49E6-9415-0B2B8F2F0DDE}" destId="{BF132B52-4B93-4486-B10B-4BA809989FAC}" srcOrd="0" destOrd="0" presId="urn:microsoft.com/office/officeart/2018/2/layout/IconCircleList"/>
    <dgm:cxn modelId="{57D3325D-041C-4407-A12C-EB85D4DBBA22}" srcId="{0BC885E6-8B83-4FD2-956F-30AC16BB1168}" destId="{5520C277-7F61-44BF-BC80-4A0E294B8595}" srcOrd="0" destOrd="0" parTransId="{0189201F-5B99-44F2-9F06-9F5D2331E153}" sibTransId="{92755E54-1B76-46E7-9A0D-D493D0C37EA4}"/>
    <dgm:cxn modelId="{0477496B-6001-48CE-8CF6-40EDC3A3BED0}" srcId="{0BC885E6-8B83-4FD2-956F-30AC16BB1168}" destId="{D3386909-14F1-4B40-92FA-6B44F4D6C1E3}" srcOrd="1" destOrd="0" parTransId="{DB6ADB5D-93CE-49A8-BA48-9F293DAA5D85}" sibTransId="{DF18680D-61B4-4D10-8395-5A6EEA651F31}"/>
    <dgm:cxn modelId="{E1846F4C-6ED9-4D21-895C-B351126BD7EE}" srcId="{0BC885E6-8B83-4FD2-956F-30AC16BB1168}" destId="{DC695149-EFC5-4226-B6F3-D9992EF3E71A}" srcOrd="2" destOrd="0" parTransId="{87A74919-ED9F-4E10-84AB-38B860610775}" sibTransId="{5E199435-CFFE-4B66-B80C-48F242BD2E29}"/>
    <dgm:cxn modelId="{130D756C-4427-4123-9BFF-A8656B85B18E}" type="presOf" srcId="{DC695149-EFC5-4226-B6F3-D9992EF3E71A}" destId="{6F00C9A9-3F74-4D93-8C52-B11C07B0F37D}" srcOrd="0" destOrd="0" presId="urn:microsoft.com/office/officeart/2018/2/layout/IconCircleList"/>
    <dgm:cxn modelId="{D38E8D4D-75A1-418A-BE53-D94B320F0918}" type="presOf" srcId="{A1A456E3-2758-4B32-96F2-ACB3D6B9D080}" destId="{714D67ED-A613-44F8-ADB1-1104376BBEB9}" srcOrd="0" destOrd="0" presId="urn:microsoft.com/office/officeart/2018/2/layout/IconCircleList"/>
    <dgm:cxn modelId="{9C9DC474-D3CA-463C-B384-1283811A0735}" type="presOf" srcId="{92755E54-1B76-46E7-9A0D-D493D0C37EA4}" destId="{BA013A8A-A377-410E-816B-6B7C65794684}" srcOrd="0" destOrd="0" presId="urn:microsoft.com/office/officeart/2018/2/layout/IconCircleList"/>
    <dgm:cxn modelId="{06FE3156-4D7E-4B7F-84A1-DB9FF9467E9A}" type="presOf" srcId="{5E199435-CFFE-4B66-B80C-48F242BD2E29}" destId="{2353A388-ACDA-4C97-9663-CBF3422940F8}" srcOrd="0" destOrd="0" presId="urn:microsoft.com/office/officeart/2018/2/layout/IconCircleList"/>
    <dgm:cxn modelId="{DF6B8980-D47E-406C-A968-A5264FF79E40}" type="presOf" srcId="{D3386909-14F1-4B40-92FA-6B44F4D6C1E3}" destId="{DFCE6285-4792-4A1F-AE81-CA4FFE00F59B}" srcOrd="0" destOrd="0" presId="urn:microsoft.com/office/officeart/2018/2/layout/IconCircleList"/>
    <dgm:cxn modelId="{B7774989-8582-40F1-BA3F-F86DC097E092}" srcId="{0BC885E6-8B83-4FD2-956F-30AC16BB1168}" destId="{0C46ECF2-A537-413D-A585-35DC3CD5B8B3}" srcOrd="4" destOrd="0" parTransId="{614001BA-9117-4986-A616-D24170004F17}" sibTransId="{29493119-4B86-49E6-9415-0B2B8F2F0DDE}"/>
    <dgm:cxn modelId="{C07C8BAC-52BC-441A-94BF-437834B0F6C2}" type="presOf" srcId="{5520C277-7F61-44BF-BC80-4A0E294B8595}" destId="{4297FC5A-4784-4306-A823-404D28C19D6F}" srcOrd="0" destOrd="0" presId="urn:microsoft.com/office/officeart/2018/2/layout/IconCircleList"/>
    <dgm:cxn modelId="{793D34E0-1829-4624-85E0-450EE8EF1C17}" type="presOf" srcId="{7FECCBA5-F17E-4EB1-8C69-AC00AFEBDAB5}" destId="{3A1B3EAE-5876-48C5-8462-332E3638A7A9}" srcOrd="0" destOrd="0" presId="urn:microsoft.com/office/officeart/2018/2/layout/IconCircleList"/>
    <dgm:cxn modelId="{EEA28CE7-8034-44CC-AD9C-5D47731FD99A}" type="presOf" srcId="{B4B96809-30B8-4093-97C3-765942A967A7}" destId="{1A43789E-860A-4F1A-9F48-BCF1EC9CA71A}" srcOrd="0" destOrd="0" presId="urn:microsoft.com/office/officeart/2018/2/layout/IconCircleList"/>
    <dgm:cxn modelId="{8D26DBF4-1AD2-4D6A-9195-E29EDE921EBA}" type="presOf" srcId="{DF18680D-61B4-4D10-8395-5A6EEA651F31}" destId="{E02D6F9E-6FC9-4E0F-9AD9-64D8B92F32E0}" srcOrd="0" destOrd="0" presId="urn:microsoft.com/office/officeart/2018/2/layout/IconCircleList"/>
    <dgm:cxn modelId="{2B1C46F6-B434-4457-AE91-FFC9458E7E97}" type="presOf" srcId="{0BC885E6-8B83-4FD2-956F-30AC16BB1168}" destId="{8CA0AF8E-5E1A-45EB-B9A9-2E0F68AFAD31}" srcOrd="0" destOrd="0" presId="urn:microsoft.com/office/officeart/2018/2/layout/IconCircleList"/>
    <dgm:cxn modelId="{5AE5C15A-7A46-4897-964A-F0CCA80D815E}" type="presParOf" srcId="{8CA0AF8E-5E1A-45EB-B9A9-2E0F68AFAD31}" destId="{BD9352D2-0589-4DF8-9467-69D4A33DE239}" srcOrd="0" destOrd="0" presId="urn:microsoft.com/office/officeart/2018/2/layout/IconCircleList"/>
    <dgm:cxn modelId="{4D05246B-E9C9-40A3-8203-3BB911A32623}" type="presParOf" srcId="{BD9352D2-0589-4DF8-9467-69D4A33DE239}" destId="{C26CB2E8-232F-4026-9F47-910172A53118}" srcOrd="0" destOrd="0" presId="urn:microsoft.com/office/officeart/2018/2/layout/IconCircleList"/>
    <dgm:cxn modelId="{4D04363B-D1C2-4D59-BAA5-88742A33855C}" type="presParOf" srcId="{C26CB2E8-232F-4026-9F47-910172A53118}" destId="{634B0901-6B31-4A6E-8D31-92966E342100}" srcOrd="0" destOrd="0" presId="urn:microsoft.com/office/officeart/2018/2/layout/IconCircleList"/>
    <dgm:cxn modelId="{F55ADA40-13FD-4926-B2EB-75E8856F69DE}" type="presParOf" srcId="{C26CB2E8-232F-4026-9F47-910172A53118}" destId="{583ABCCE-B4D7-4985-BD1B-40A3C9A2A10A}" srcOrd="1" destOrd="0" presId="urn:microsoft.com/office/officeart/2018/2/layout/IconCircleList"/>
    <dgm:cxn modelId="{A159F8B8-6913-488B-B64F-B51CDA6D2B63}" type="presParOf" srcId="{C26CB2E8-232F-4026-9F47-910172A53118}" destId="{0E3138C0-7908-4894-A68F-C2274F621EAC}" srcOrd="2" destOrd="0" presId="urn:microsoft.com/office/officeart/2018/2/layout/IconCircleList"/>
    <dgm:cxn modelId="{1B2C1A06-6D94-4E46-AB0F-85EFBC44F60F}" type="presParOf" srcId="{C26CB2E8-232F-4026-9F47-910172A53118}" destId="{4297FC5A-4784-4306-A823-404D28C19D6F}" srcOrd="3" destOrd="0" presId="urn:microsoft.com/office/officeart/2018/2/layout/IconCircleList"/>
    <dgm:cxn modelId="{A2A6B342-3FB2-4DD7-B02A-F785FB70EDAB}" type="presParOf" srcId="{BD9352D2-0589-4DF8-9467-69D4A33DE239}" destId="{BA013A8A-A377-410E-816B-6B7C65794684}" srcOrd="1" destOrd="0" presId="urn:microsoft.com/office/officeart/2018/2/layout/IconCircleList"/>
    <dgm:cxn modelId="{4BDF81EB-3865-4A97-A909-F4A41E0EFDC5}" type="presParOf" srcId="{BD9352D2-0589-4DF8-9467-69D4A33DE239}" destId="{F04D10D1-F841-4085-A87F-FD737FADAA06}" srcOrd="2" destOrd="0" presId="urn:microsoft.com/office/officeart/2018/2/layout/IconCircleList"/>
    <dgm:cxn modelId="{66C73000-D3A6-4302-9E00-887FC06C2EDB}" type="presParOf" srcId="{F04D10D1-F841-4085-A87F-FD737FADAA06}" destId="{B2C6F435-A4EB-466E-A7F7-12DB52E4B718}" srcOrd="0" destOrd="0" presId="urn:microsoft.com/office/officeart/2018/2/layout/IconCircleList"/>
    <dgm:cxn modelId="{BEFC9723-6BC4-45B8-9AF0-0D2D53F6D197}" type="presParOf" srcId="{F04D10D1-F841-4085-A87F-FD737FADAA06}" destId="{1A7DE165-99CD-4396-9FFC-EF1A19BCAAB4}" srcOrd="1" destOrd="0" presId="urn:microsoft.com/office/officeart/2018/2/layout/IconCircleList"/>
    <dgm:cxn modelId="{CB87B0F7-31A3-44F0-B8FB-CF27BE2908C3}" type="presParOf" srcId="{F04D10D1-F841-4085-A87F-FD737FADAA06}" destId="{1A4F7910-126F-4A62-992C-EEE6591831F4}" srcOrd="2" destOrd="0" presId="urn:microsoft.com/office/officeart/2018/2/layout/IconCircleList"/>
    <dgm:cxn modelId="{7491B706-8708-4609-9C90-5586D9E71703}" type="presParOf" srcId="{F04D10D1-F841-4085-A87F-FD737FADAA06}" destId="{DFCE6285-4792-4A1F-AE81-CA4FFE00F59B}" srcOrd="3" destOrd="0" presId="urn:microsoft.com/office/officeart/2018/2/layout/IconCircleList"/>
    <dgm:cxn modelId="{5C2B6B6B-593D-479E-BCBE-7D8C5BD8EEEF}" type="presParOf" srcId="{BD9352D2-0589-4DF8-9467-69D4A33DE239}" destId="{E02D6F9E-6FC9-4E0F-9AD9-64D8B92F32E0}" srcOrd="3" destOrd="0" presId="urn:microsoft.com/office/officeart/2018/2/layout/IconCircleList"/>
    <dgm:cxn modelId="{01EAC2B8-6671-48FC-A22E-7A78B31F3E45}" type="presParOf" srcId="{BD9352D2-0589-4DF8-9467-69D4A33DE239}" destId="{EBD45519-6042-4F7A-A742-70811110CAF1}" srcOrd="4" destOrd="0" presId="urn:microsoft.com/office/officeart/2018/2/layout/IconCircleList"/>
    <dgm:cxn modelId="{33DF0A86-4A89-4B9E-BF8A-5C3353772C40}" type="presParOf" srcId="{EBD45519-6042-4F7A-A742-70811110CAF1}" destId="{4ACCD6EF-D727-4947-9470-6DAD5B2D7213}" srcOrd="0" destOrd="0" presId="urn:microsoft.com/office/officeart/2018/2/layout/IconCircleList"/>
    <dgm:cxn modelId="{9AABF32D-5819-41A9-9F90-A6D92D443B2E}" type="presParOf" srcId="{EBD45519-6042-4F7A-A742-70811110CAF1}" destId="{52930A37-7DAC-482D-9149-758ADA4E2B29}" srcOrd="1" destOrd="0" presId="urn:microsoft.com/office/officeart/2018/2/layout/IconCircleList"/>
    <dgm:cxn modelId="{3C2F2C62-FFA9-4771-ACD8-019989BF33CC}" type="presParOf" srcId="{EBD45519-6042-4F7A-A742-70811110CAF1}" destId="{44EE60BC-8480-4CE8-B2BE-69A9D3C68AF2}" srcOrd="2" destOrd="0" presId="urn:microsoft.com/office/officeart/2018/2/layout/IconCircleList"/>
    <dgm:cxn modelId="{4DD543F6-5924-4639-A8A9-9B0ABED1AFA4}" type="presParOf" srcId="{EBD45519-6042-4F7A-A742-70811110CAF1}" destId="{6F00C9A9-3F74-4D93-8C52-B11C07B0F37D}" srcOrd="3" destOrd="0" presId="urn:microsoft.com/office/officeart/2018/2/layout/IconCircleList"/>
    <dgm:cxn modelId="{304823FD-1E98-4284-8125-1898345B2898}" type="presParOf" srcId="{BD9352D2-0589-4DF8-9467-69D4A33DE239}" destId="{2353A388-ACDA-4C97-9663-CBF3422940F8}" srcOrd="5" destOrd="0" presId="urn:microsoft.com/office/officeart/2018/2/layout/IconCircleList"/>
    <dgm:cxn modelId="{BB801DF3-FAF9-41BD-8132-B9F52769583A}" type="presParOf" srcId="{BD9352D2-0589-4DF8-9467-69D4A33DE239}" destId="{850B3CAD-2C87-4390-9C98-5B3900F5C35D}" srcOrd="6" destOrd="0" presId="urn:microsoft.com/office/officeart/2018/2/layout/IconCircleList"/>
    <dgm:cxn modelId="{CBFAA37A-6F77-45EB-AA3F-470C1B977769}" type="presParOf" srcId="{850B3CAD-2C87-4390-9C98-5B3900F5C35D}" destId="{C4B3E8E0-4AD3-42A0-8E51-5EEF2F4B0C97}" srcOrd="0" destOrd="0" presId="urn:microsoft.com/office/officeart/2018/2/layout/IconCircleList"/>
    <dgm:cxn modelId="{1DCDF9E9-834F-4771-BF54-676596B4DAF2}" type="presParOf" srcId="{850B3CAD-2C87-4390-9C98-5B3900F5C35D}" destId="{278BC414-C2A8-44B1-AA3A-BC315A736206}" srcOrd="1" destOrd="0" presId="urn:microsoft.com/office/officeart/2018/2/layout/IconCircleList"/>
    <dgm:cxn modelId="{ABC3BFEA-131E-4E0E-8A99-2565ABD40DA4}" type="presParOf" srcId="{850B3CAD-2C87-4390-9C98-5B3900F5C35D}" destId="{CC60B506-2D28-40C0-8B15-A45BF657550B}" srcOrd="2" destOrd="0" presId="urn:microsoft.com/office/officeart/2018/2/layout/IconCircleList"/>
    <dgm:cxn modelId="{9A47FAFC-0555-41D4-81BF-A3BCFFDD5162}" type="presParOf" srcId="{850B3CAD-2C87-4390-9C98-5B3900F5C35D}" destId="{714D67ED-A613-44F8-ADB1-1104376BBEB9}" srcOrd="3" destOrd="0" presId="urn:microsoft.com/office/officeart/2018/2/layout/IconCircleList"/>
    <dgm:cxn modelId="{CCAACDA5-DFB3-437D-9661-C3E34E7D19EF}" type="presParOf" srcId="{BD9352D2-0589-4DF8-9467-69D4A33DE239}" destId="{3A1B3EAE-5876-48C5-8462-332E3638A7A9}" srcOrd="7" destOrd="0" presId="urn:microsoft.com/office/officeart/2018/2/layout/IconCircleList"/>
    <dgm:cxn modelId="{E5A363B5-EA2F-4A54-8024-55AB3FED4B58}" type="presParOf" srcId="{BD9352D2-0589-4DF8-9467-69D4A33DE239}" destId="{4F1B467A-53F8-4735-9E16-92F6A6FA9ED4}" srcOrd="8" destOrd="0" presId="urn:microsoft.com/office/officeart/2018/2/layout/IconCircleList"/>
    <dgm:cxn modelId="{276AAA63-851A-4380-A939-51AAEC8A7D40}" type="presParOf" srcId="{4F1B467A-53F8-4735-9E16-92F6A6FA9ED4}" destId="{38D9078A-A205-4984-8A42-64C32F0D8248}" srcOrd="0" destOrd="0" presId="urn:microsoft.com/office/officeart/2018/2/layout/IconCircleList"/>
    <dgm:cxn modelId="{54E3B327-047C-4AB4-BEA5-2B558512FB65}" type="presParOf" srcId="{4F1B467A-53F8-4735-9E16-92F6A6FA9ED4}" destId="{21F2145F-A325-43CB-8100-C5416F57215E}" srcOrd="1" destOrd="0" presId="urn:microsoft.com/office/officeart/2018/2/layout/IconCircleList"/>
    <dgm:cxn modelId="{22492CD6-BADF-4B24-931A-5BDC58733F52}" type="presParOf" srcId="{4F1B467A-53F8-4735-9E16-92F6A6FA9ED4}" destId="{6B974443-6AF3-4222-9A73-87A8F7A088B6}" srcOrd="2" destOrd="0" presId="urn:microsoft.com/office/officeart/2018/2/layout/IconCircleList"/>
    <dgm:cxn modelId="{A84C6107-472E-4148-9553-6C9AE0451568}" type="presParOf" srcId="{4F1B467A-53F8-4735-9E16-92F6A6FA9ED4}" destId="{6965A6CF-DB09-4860-9041-082AD3784E89}" srcOrd="3" destOrd="0" presId="urn:microsoft.com/office/officeart/2018/2/layout/IconCircleList"/>
    <dgm:cxn modelId="{480001FA-9AB7-4E2A-93D7-DA544B04E555}" type="presParOf" srcId="{BD9352D2-0589-4DF8-9467-69D4A33DE239}" destId="{BF132B52-4B93-4486-B10B-4BA809989FAC}" srcOrd="9" destOrd="0" presId="urn:microsoft.com/office/officeart/2018/2/layout/IconCircleList"/>
    <dgm:cxn modelId="{28E447D5-420B-438B-9D88-AB3976C944D7}" type="presParOf" srcId="{BD9352D2-0589-4DF8-9467-69D4A33DE239}" destId="{DEFB39EC-A86D-4543-B974-8A033D9465FA}" srcOrd="10" destOrd="0" presId="urn:microsoft.com/office/officeart/2018/2/layout/IconCircleList"/>
    <dgm:cxn modelId="{4C8E4DB1-966E-4709-8165-7CD2373561C2}" type="presParOf" srcId="{DEFB39EC-A86D-4543-B974-8A033D9465FA}" destId="{1075C0D7-7CF5-4117-A88B-9C0E6013921C}" srcOrd="0" destOrd="0" presId="urn:microsoft.com/office/officeart/2018/2/layout/IconCircleList"/>
    <dgm:cxn modelId="{4CB86396-48E8-4886-9BD3-A81DD70D7A80}" type="presParOf" srcId="{DEFB39EC-A86D-4543-B974-8A033D9465FA}" destId="{AE2C774E-A47F-4DA4-B956-D60621353137}" srcOrd="1" destOrd="0" presId="urn:microsoft.com/office/officeart/2018/2/layout/IconCircleList"/>
    <dgm:cxn modelId="{5A639333-B701-4C6D-BBA9-3D7BB2B4B948}" type="presParOf" srcId="{DEFB39EC-A86D-4543-B974-8A033D9465FA}" destId="{66C4FB02-619F-4A81-9BCE-7AEA6EA5D8BE}" srcOrd="2" destOrd="0" presId="urn:microsoft.com/office/officeart/2018/2/layout/IconCircleList"/>
    <dgm:cxn modelId="{F7635725-B464-4CC8-A78C-95026710A403}" type="presParOf" srcId="{DEFB39EC-A86D-4543-B974-8A033D9465FA}" destId="{1A43789E-860A-4F1A-9F48-BCF1EC9CA7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07367" y="312838"/>
          <a:ext cx="956460" cy="9564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1202" y="516673"/>
          <a:ext cx="548789" cy="54878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613"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613" y="1567213"/>
        <a:ext cx="1567968" cy="2312753"/>
      </dsp:txXfrm>
    </dsp:sp>
    <dsp:sp modelId="{EB18FF22-D284-436D-AD43-42F567F2E451}">
      <dsp:nvSpPr>
        <dsp:cNvPr id="0" name=""/>
        <dsp:cNvSpPr/>
      </dsp:nvSpPr>
      <dsp:spPr>
        <a:xfrm>
          <a:off x="2149730" y="312838"/>
          <a:ext cx="956460" cy="95646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53566" y="516673"/>
          <a:ext cx="548789" cy="54878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43976"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43976" y="1567213"/>
        <a:ext cx="1567968" cy="2312753"/>
      </dsp:txXfrm>
    </dsp:sp>
    <dsp:sp modelId="{DF784F96-140D-425E-81BE-C91F8D1DE9B3}">
      <dsp:nvSpPr>
        <dsp:cNvPr id="0" name=""/>
        <dsp:cNvSpPr/>
      </dsp:nvSpPr>
      <dsp:spPr>
        <a:xfrm>
          <a:off x="3992093" y="312838"/>
          <a:ext cx="956460" cy="95646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195929" y="516673"/>
          <a:ext cx="548789" cy="54878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686339"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11 should go to Jamboard group 11).</a:t>
          </a:r>
        </a:p>
      </dsp:txBody>
      <dsp:txXfrm>
        <a:off x="3686339" y="1567213"/>
        <a:ext cx="1567968" cy="2312753"/>
      </dsp:txXfrm>
    </dsp:sp>
    <dsp:sp modelId="{ADD4AE6A-C860-4A8A-A276-60AF8CA5004D}">
      <dsp:nvSpPr>
        <dsp:cNvPr id="0" name=""/>
        <dsp:cNvSpPr/>
      </dsp:nvSpPr>
      <dsp:spPr>
        <a:xfrm>
          <a:off x="5834456" y="312838"/>
          <a:ext cx="956460" cy="95646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038292" y="516673"/>
          <a:ext cx="548789" cy="54878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528702"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1 slide in Jamboard.</a:t>
          </a:r>
        </a:p>
      </dsp:txBody>
      <dsp:txXfrm>
        <a:off x="5528702" y="1567213"/>
        <a:ext cx="1567968" cy="2312753"/>
      </dsp:txXfrm>
    </dsp:sp>
    <dsp:sp modelId="{75930DF1-3693-4082-A1BB-7CD4FFF64C97}">
      <dsp:nvSpPr>
        <dsp:cNvPr id="0" name=""/>
        <dsp:cNvSpPr/>
      </dsp:nvSpPr>
      <dsp:spPr>
        <a:xfrm>
          <a:off x="7676820" y="312838"/>
          <a:ext cx="956460" cy="95646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880656" y="516673"/>
          <a:ext cx="548789" cy="54878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371066"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onto the wall.</a:t>
          </a:r>
        </a:p>
      </dsp:txBody>
      <dsp:txXfrm>
        <a:off x="7371066" y="1567213"/>
        <a:ext cx="1567968" cy="2312753"/>
      </dsp:txXfrm>
    </dsp:sp>
    <dsp:sp modelId="{E2DF04AB-FEB7-4F1F-A385-7995B851ABF7}">
      <dsp:nvSpPr>
        <dsp:cNvPr id="0" name=""/>
        <dsp:cNvSpPr/>
      </dsp:nvSpPr>
      <dsp:spPr>
        <a:xfrm>
          <a:off x="9591592" y="312838"/>
          <a:ext cx="956460" cy="9564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795428" y="516673"/>
          <a:ext cx="548789" cy="548789"/>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213429" y="1567213"/>
          <a:ext cx="1712786"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contribution(s) to the wall with the group.</a:t>
          </a:r>
        </a:p>
      </dsp:txBody>
      <dsp:txXfrm>
        <a:off x="9213429" y="1567213"/>
        <a:ext cx="1712786" cy="2312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2665-0368-4B5F-897C-3798BAC92465}">
      <dsp:nvSpPr>
        <dsp:cNvPr id="0" name=""/>
        <dsp:cNvSpPr/>
      </dsp:nvSpPr>
      <dsp:spPr>
        <a:xfrm>
          <a:off x="1160047" y="31208"/>
          <a:ext cx="1065111" cy="1065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BBA99-47E7-4769-83CC-BFCD45B3E366}">
      <dsp:nvSpPr>
        <dsp:cNvPr id="0" name=""/>
        <dsp:cNvSpPr/>
      </dsp:nvSpPr>
      <dsp:spPr>
        <a:xfrm>
          <a:off x="1383721" y="254881"/>
          <a:ext cx="617764" cy="61776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D0359-74D9-414A-9540-FA4AC9DFA677}">
      <dsp:nvSpPr>
        <dsp:cNvPr id="0" name=""/>
        <dsp:cNvSpPr/>
      </dsp:nvSpPr>
      <dsp:spPr>
        <a:xfrm>
          <a:off x="2345967" y="164235"/>
          <a:ext cx="3206713" cy="86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2345967" y="164235"/>
        <a:ext cx="3206713" cy="866542"/>
      </dsp:txXfrm>
    </dsp:sp>
    <dsp:sp modelId="{1EDAC32E-36FF-4697-AEF8-6315E37925E2}">
      <dsp:nvSpPr>
        <dsp:cNvPr id="0" name=""/>
        <dsp:cNvSpPr/>
      </dsp:nvSpPr>
      <dsp:spPr>
        <a:xfrm>
          <a:off x="5634114" y="0"/>
          <a:ext cx="1065111" cy="10651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12E23-27C5-498D-AED4-F35BA70FBEB0}">
      <dsp:nvSpPr>
        <dsp:cNvPr id="0" name=""/>
        <dsp:cNvSpPr/>
      </dsp:nvSpPr>
      <dsp:spPr>
        <a:xfrm>
          <a:off x="5857788" y="219372"/>
          <a:ext cx="617764" cy="61776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707BC-B7F8-4DEA-A7C5-6FE29D409227}">
      <dsp:nvSpPr>
        <dsp:cNvPr id="0" name=""/>
        <dsp:cNvSpPr/>
      </dsp:nvSpPr>
      <dsp:spPr>
        <a:xfrm>
          <a:off x="6793049" y="0"/>
          <a:ext cx="2939206" cy="950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2">
                  <a:lumMod val="50000"/>
                </a:schemeClr>
              </a:solidFill>
            </a:rPr>
            <a:t>B) Open the chat window to view the instructions and links.</a:t>
          </a:r>
        </a:p>
      </dsp:txBody>
      <dsp:txXfrm>
        <a:off x="6793049" y="0"/>
        <a:ext cx="2939206" cy="950121"/>
      </dsp:txXfrm>
    </dsp:sp>
    <dsp:sp modelId="{70B975A3-C7D3-4D78-9BE9-2B1C5547774A}">
      <dsp:nvSpPr>
        <dsp:cNvPr id="0" name=""/>
        <dsp:cNvSpPr/>
      </dsp:nvSpPr>
      <dsp:spPr>
        <a:xfrm>
          <a:off x="1142292" y="1586878"/>
          <a:ext cx="1065111" cy="1065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28962-5E52-4ED2-817C-693B155C30A8}">
      <dsp:nvSpPr>
        <dsp:cNvPr id="0" name=""/>
        <dsp:cNvSpPr/>
      </dsp:nvSpPr>
      <dsp:spPr>
        <a:xfrm>
          <a:off x="1365966" y="1810554"/>
          <a:ext cx="617764" cy="61776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66FA7-9EEA-47BF-B931-7FBF7E98F595}">
      <dsp:nvSpPr>
        <dsp:cNvPr id="0" name=""/>
        <dsp:cNvSpPr/>
      </dsp:nvSpPr>
      <dsp:spPr>
        <a:xfrm>
          <a:off x="2326535" y="1926564"/>
          <a:ext cx="299516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75000"/>
                </a:schemeClr>
              </a:solidFill>
            </a:rPr>
            <a:t>C) Click on the Jamboard link that matches your BR number (e.g., BR14 should go to Jamboard group 14).</a:t>
          </a:r>
        </a:p>
      </dsp:txBody>
      <dsp:txXfrm>
        <a:off x="2326535" y="1926564"/>
        <a:ext cx="2995168" cy="1065111"/>
      </dsp:txXfrm>
    </dsp:sp>
    <dsp:sp modelId="{EE6DB512-C330-44D6-A136-79538B1EBF68}">
      <dsp:nvSpPr>
        <dsp:cNvPr id="0" name=""/>
        <dsp:cNvSpPr/>
      </dsp:nvSpPr>
      <dsp:spPr>
        <a:xfrm>
          <a:off x="5625991" y="1586878"/>
          <a:ext cx="1065111" cy="10651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710E3-AF75-418E-BA8A-5680CE136615}">
      <dsp:nvSpPr>
        <dsp:cNvPr id="0" name=""/>
        <dsp:cNvSpPr/>
      </dsp:nvSpPr>
      <dsp:spPr>
        <a:xfrm>
          <a:off x="5849665" y="1810560"/>
          <a:ext cx="617764" cy="617764"/>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08FCA-D675-4387-980F-1B50DA18D46D}">
      <dsp:nvSpPr>
        <dsp:cNvPr id="0" name=""/>
        <dsp:cNvSpPr/>
      </dsp:nvSpPr>
      <dsp:spPr>
        <a:xfrm>
          <a:off x="6787550" y="1586878"/>
          <a:ext cx="2933984"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5">
                  <a:lumMod val="75000"/>
                </a:schemeClr>
              </a:solidFill>
            </a:rPr>
            <a:t>D) Keep two windows open: your BR in Zoom and your Activity 2 slide in Jamboard.</a:t>
          </a:r>
        </a:p>
      </dsp:txBody>
      <dsp:txXfrm>
        <a:off x="6787550" y="1586878"/>
        <a:ext cx="2933984" cy="1065111"/>
      </dsp:txXfrm>
    </dsp:sp>
    <dsp:sp modelId="{D3D8AE8A-89D5-4015-9D62-FE5897D3775E}">
      <dsp:nvSpPr>
        <dsp:cNvPr id="0" name=""/>
        <dsp:cNvSpPr/>
      </dsp:nvSpPr>
      <dsp:spPr>
        <a:xfrm>
          <a:off x="1168930" y="3592899"/>
          <a:ext cx="1065111" cy="106511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D3EA-55CA-452F-9E20-EC88B520205F}">
      <dsp:nvSpPr>
        <dsp:cNvPr id="0" name=""/>
        <dsp:cNvSpPr/>
      </dsp:nvSpPr>
      <dsp:spPr>
        <a:xfrm>
          <a:off x="1392598" y="3816565"/>
          <a:ext cx="617764" cy="6177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B2C35-D0F6-4B75-B1B7-1AA0ABFB63E6}">
      <dsp:nvSpPr>
        <dsp:cNvPr id="0" name=""/>
        <dsp:cNvSpPr/>
      </dsp:nvSpPr>
      <dsp:spPr>
        <a:xfrm>
          <a:off x="2323648" y="3592899"/>
          <a:ext cx="2929942"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lumMod val="75000"/>
                </a:schemeClr>
              </a:solidFill>
            </a:rPr>
            <a:t>E) Move the data elements into the correct areas of the Venn diagram.</a:t>
          </a:r>
        </a:p>
      </dsp:txBody>
      <dsp:txXfrm>
        <a:off x="2323648" y="3592899"/>
        <a:ext cx="2929942" cy="1065111"/>
      </dsp:txXfrm>
    </dsp:sp>
    <dsp:sp modelId="{02119D4E-99B8-4FBC-B974-599523EFBC9E}">
      <dsp:nvSpPr>
        <dsp:cNvPr id="0" name=""/>
        <dsp:cNvSpPr/>
      </dsp:nvSpPr>
      <dsp:spPr>
        <a:xfrm>
          <a:off x="5628889" y="3093937"/>
          <a:ext cx="1065111" cy="1065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D3662-D2B8-4826-A3FB-AA50B0B062CD}">
      <dsp:nvSpPr>
        <dsp:cNvPr id="0" name=""/>
        <dsp:cNvSpPr/>
      </dsp:nvSpPr>
      <dsp:spPr>
        <a:xfrm>
          <a:off x="5852561" y="3317609"/>
          <a:ext cx="617764" cy="617764"/>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4D785-8722-410B-AE95-9BE8343C6377}">
      <dsp:nvSpPr>
        <dsp:cNvPr id="0" name=""/>
        <dsp:cNvSpPr/>
      </dsp:nvSpPr>
      <dsp:spPr>
        <a:xfrm>
          <a:off x="6866873" y="3418445"/>
          <a:ext cx="2940938" cy="106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F) Discuss how your region/DFD ensures that services are understood by everyone (i.e., managers and services entry staff).</a:t>
          </a:r>
        </a:p>
      </dsp:txBody>
      <dsp:txXfrm>
        <a:off x="6866873" y="3418445"/>
        <a:ext cx="2940938" cy="1065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610877"/>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 take 2 minutes to introduce yourselves (name, region/DFD, and job title).</a:t>
          </a:r>
        </a:p>
      </dsp:txBody>
      <dsp:txXfrm>
        <a:off x="1512" y="1675549"/>
        <a:ext cx="1589062" cy="2112956"/>
      </dsp:txXfrm>
    </dsp:sp>
    <dsp:sp modelId="{EB18FF22-D284-436D-AD43-42F567F2E451}">
      <dsp:nvSpPr>
        <dsp:cNvPr id="0" name=""/>
        <dsp:cNvSpPr/>
      </dsp:nvSpPr>
      <dsp:spPr>
        <a:xfrm>
          <a:off x="2178527" y="404299"/>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610877"/>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68660" y="1675549"/>
        <a:ext cx="1589062" cy="2112956"/>
      </dsp:txXfrm>
    </dsp:sp>
    <dsp:sp modelId="{DF784F96-140D-425E-81BE-C91F8D1DE9B3}">
      <dsp:nvSpPr>
        <dsp:cNvPr id="0" name=""/>
        <dsp:cNvSpPr/>
      </dsp:nvSpPr>
      <dsp:spPr>
        <a:xfrm>
          <a:off x="4045676" y="404299"/>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610877"/>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12 should go to Jamboard group 12).</a:t>
          </a:r>
        </a:p>
      </dsp:txBody>
      <dsp:txXfrm>
        <a:off x="3735809" y="1675549"/>
        <a:ext cx="1589062" cy="2112956"/>
      </dsp:txXfrm>
    </dsp:sp>
    <dsp:sp modelId="{ADD4AE6A-C860-4A8A-A276-60AF8CA5004D}">
      <dsp:nvSpPr>
        <dsp:cNvPr id="0" name=""/>
        <dsp:cNvSpPr/>
      </dsp:nvSpPr>
      <dsp:spPr>
        <a:xfrm>
          <a:off x="5912824" y="404299"/>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610877"/>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02957" y="1675549"/>
        <a:ext cx="1589062" cy="2112956"/>
      </dsp:txXfrm>
    </dsp:sp>
    <dsp:sp modelId="{75930DF1-3693-4082-A1BB-7CD4FFF64C97}">
      <dsp:nvSpPr>
        <dsp:cNvPr id="0" name=""/>
        <dsp:cNvSpPr/>
      </dsp:nvSpPr>
      <dsp:spPr>
        <a:xfrm>
          <a:off x="7779973" y="404299"/>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610877"/>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in each category.</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675549"/>
        <a:ext cx="1589062" cy="2112956"/>
      </dsp:txXfrm>
    </dsp:sp>
    <dsp:sp modelId="{E2DF04AB-FEB7-4F1F-A385-7995B851ABF7}">
      <dsp:nvSpPr>
        <dsp:cNvPr id="0" name=""/>
        <dsp:cNvSpPr/>
      </dsp:nvSpPr>
      <dsp:spPr>
        <a:xfrm>
          <a:off x="9647121"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610877"/>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Share your contributions with the group.</a:t>
          </a:r>
        </a:p>
      </dsp:txBody>
      <dsp:txXfrm>
        <a:off x="9337254" y="1675549"/>
        <a:ext cx="1589062" cy="2112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0901-6B31-4A6E-8D31-92966E342100}">
      <dsp:nvSpPr>
        <dsp:cNvPr id="0" name=""/>
        <dsp:cNvSpPr/>
      </dsp:nvSpPr>
      <dsp:spPr>
        <a:xfrm>
          <a:off x="219058" y="818749"/>
          <a:ext cx="921264" cy="9212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ABCCE-B4D7-4985-BD1B-40A3C9A2A10A}">
      <dsp:nvSpPr>
        <dsp:cNvPr id="0" name=""/>
        <dsp:cNvSpPr/>
      </dsp:nvSpPr>
      <dsp:spPr>
        <a:xfrm>
          <a:off x="412523" y="1012214"/>
          <a:ext cx="534333" cy="53433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7FC5A-4784-4306-A823-404D28C19D6F}">
      <dsp:nvSpPr>
        <dsp:cNvPr id="0" name=""/>
        <dsp:cNvSpPr/>
      </dsp:nvSpPr>
      <dsp:spPr>
        <a:xfrm>
          <a:off x="1337736" y="818749"/>
          <a:ext cx="2171552" cy="92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1337736" y="818749"/>
        <a:ext cx="2171552" cy="921264"/>
      </dsp:txXfrm>
    </dsp:sp>
    <dsp:sp modelId="{B2C6F435-A4EB-466E-A7F7-12DB52E4B718}">
      <dsp:nvSpPr>
        <dsp:cNvPr id="0" name=""/>
        <dsp:cNvSpPr/>
      </dsp:nvSpPr>
      <dsp:spPr>
        <a:xfrm>
          <a:off x="3887666" y="818749"/>
          <a:ext cx="921264" cy="9212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DE165-99CD-4396-9FFC-EF1A19BCAAB4}">
      <dsp:nvSpPr>
        <dsp:cNvPr id="0" name=""/>
        <dsp:cNvSpPr/>
      </dsp:nvSpPr>
      <dsp:spPr>
        <a:xfrm>
          <a:off x="4081131" y="1012214"/>
          <a:ext cx="534333" cy="53433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E6285-4792-4A1F-AE81-CA4FFE00F59B}">
      <dsp:nvSpPr>
        <dsp:cNvPr id="0" name=""/>
        <dsp:cNvSpPr/>
      </dsp:nvSpPr>
      <dsp:spPr>
        <a:xfrm>
          <a:off x="5006344" y="818749"/>
          <a:ext cx="2171552" cy="92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bg2">
                  <a:lumMod val="50000"/>
                </a:schemeClr>
              </a:solidFill>
            </a:rPr>
            <a:t>B) Open the chat window to view the instructions and links</a:t>
          </a:r>
          <a:r>
            <a:rPr lang="en-US" sz="2000" kern="1200"/>
            <a:t>.</a:t>
          </a:r>
          <a:endParaRPr lang="en-US" sz="2000" kern="1200" dirty="0"/>
        </a:p>
      </dsp:txBody>
      <dsp:txXfrm>
        <a:off x="5006344" y="818749"/>
        <a:ext cx="2171552" cy="921264"/>
      </dsp:txXfrm>
    </dsp:sp>
    <dsp:sp modelId="{4ACCD6EF-D727-4947-9470-6DAD5B2D7213}">
      <dsp:nvSpPr>
        <dsp:cNvPr id="0" name=""/>
        <dsp:cNvSpPr/>
      </dsp:nvSpPr>
      <dsp:spPr>
        <a:xfrm>
          <a:off x="7556273" y="818749"/>
          <a:ext cx="921264" cy="9212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30A37-7DAC-482D-9149-758ADA4E2B29}">
      <dsp:nvSpPr>
        <dsp:cNvPr id="0" name=""/>
        <dsp:cNvSpPr/>
      </dsp:nvSpPr>
      <dsp:spPr>
        <a:xfrm>
          <a:off x="7749739" y="1012214"/>
          <a:ext cx="534333" cy="53433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0C9A9-3F74-4D93-8C52-B11C07B0F37D}">
      <dsp:nvSpPr>
        <dsp:cNvPr id="0" name=""/>
        <dsp:cNvSpPr/>
      </dsp:nvSpPr>
      <dsp:spPr>
        <a:xfrm>
          <a:off x="8627438" y="848036"/>
          <a:ext cx="2444125" cy="92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75000"/>
                </a:schemeClr>
              </a:solidFill>
            </a:rPr>
            <a:t>C) Click on the Jamboard link that matches your BR number (e.g., BR 15 should go to Jamboard group 15).</a:t>
          </a:r>
        </a:p>
      </dsp:txBody>
      <dsp:txXfrm>
        <a:off x="8627438" y="848036"/>
        <a:ext cx="2444125" cy="921264"/>
      </dsp:txXfrm>
    </dsp:sp>
    <dsp:sp modelId="{C4B3E8E0-4AD3-42A0-8E51-5EEF2F4B0C97}">
      <dsp:nvSpPr>
        <dsp:cNvPr id="0" name=""/>
        <dsp:cNvSpPr/>
      </dsp:nvSpPr>
      <dsp:spPr>
        <a:xfrm>
          <a:off x="249810" y="2686036"/>
          <a:ext cx="921264" cy="9212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C414-C2A8-44B1-AA3A-BC315A736206}">
      <dsp:nvSpPr>
        <dsp:cNvPr id="0" name=""/>
        <dsp:cNvSpPr/>
      </dsp:nvSpPr>
      <dsp:spPr>
        <a:xfrm>
          <a:off x="443274" y="2879503"/>
          <a:ext cx="534333" cy="53433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D67ED-A613-44F8-ADB1-1104376BBEB9}">
      <dsp:nvSpPr>
        <dsp:cNvPr id="0" name=""/>
        <dsp:cNvSpPr/>
      </dsp:nvSpPr>
      <dsp:spPr>
        <a:xfrm>
          <a:off x="1328768" y="2721919"/>
          <a:ext cx="2171552" cy="92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5">
                  <a:lumMod val="75000"/>
                </a:schemeClr>
              </a:solidFill>
            </a:rPr>
            <a:t>D) Keep two windows open: your BR in Zoom and your Activity 4 slide in Jamboard.</a:t>
          </a:r>
        </a:p>
      </dsp:txBody>
      <dsp:txXfrm>
        <a:off x="1328768" y="2721919"/>
        <a:ext cx="2171552" cy="921264"/>
      </dsp:txXfrm>
    </dsp:sp>
    <dsp:sp modelId="{38D9078A-A205-4984-8A42-64C32F0D8248}">
      <dsp:nvSpPr>
        <dsp:cNvPr id="0" name=""/>
        <dsp:cNvSpPr/>
      </dsp:nvSpPr>
      <dsp:spPr>
        <a:xfrm>
          <a:off x="3918417" y="2686036"/>
          <a:ext cx="921264" cy="9212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145F-A325-43CB-8100-C5416F57215E}">
      <dsp:nvSpPr>
        <dsp:cNvPr id="0" name=""/>
        <dsp:cNvSpPr/>
      </dsp:nvSpPr>
      <dsp:spPr>
        <a:xfrm>
          <a:off x="4111882" y="2879503"/>
          <a:ext cx="534333" cy="53433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5A6CF-DB09-4860-9041-082AD3784E89}">
      <dsp:nvSpPr>
        <dsp:cNvPr id="0" name=""/>
        <dsp:cNvSpPr/>
      </dsp:nvSpPr>
      <dsp:spPr>
        <a:xfrm>
          <a:off x="4997376" y="2721919"/>
          <a:ext cx="2171552" cy="92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6">
                  <a:lumMod val="75000"/>
                </a:schemeClr>
              </a:solidFill>
            </a:rPr>
            <a:t>E) Add a post-it (sticky note) or text in each of the categories.</a:t>
          </a:r>
        </a:p>
      </dsp:txBody>
      <dsp:txXfrm>
        <a:off x="4997376" y="2721919"/>
        <a:ext cx="2171552" cy="921264"/>
      </dsp:txXfrm>
    </dsp:sp>
    <dsp:sp modelId="{1075C0D7-7CF5-4117-A88B-9C0E6013921C}">
      <dsp:nvSpPr>
        <dsp:cNvPr id="0" name=""/>
        <dsp:cNvSpPr/>
      </dsp:nvSpPr>
      <dsp:spPr>
        <a:xfrm>
          <a:off x="7587025" y="2686036"/>
          <a:ext cx="921264" cy="9212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C774E-A47F-4DA4-B956-D60621353137}">
      <dsp:nvSpPr>
        <dsp:cNvPr id="0" name=""/>
        <dsp:cNvSpPr/>
      </dsp:nvSpPr>
      <dsp:spPr>
        <a:xfrm>
          <a:off x="7780490" y="2879503"/>
          <a:ext cx="534333" cy="534333"/>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3789E-860A-4F1A-9F48-BCF1EC9CA71A}">
      <dsp:nvSpPr>
        <dsp:cNvPr id="0" name=""/>
        <dsp:cNvSpPr/>
      </dsp:nvSpPr>
      <dsp:spPr>
        <a:xfrm>
          <a:off x="8665984" y="2721919"/>
          <a:ext cx="2171552" cy="92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F) Discuss anything that you find surprising or unexpected.</a:t>
          </a:r>
        </a:p>
      </dsp:txBody>
      <dsp:txXfrm>
        <a:off x="8665984" y="2721919"/>
        <a:ext cx="2171552" cy="92126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6/10/2022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amboard.google.com/d/1bzR3wR3yUTfV8bqNrCqZ11JaYx8NqW7EY9FqJ_kU_vA/edit?usp=shar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jamboard.google.com/d/1bzR3wR3yUTfV8bqNrCqZ11JaYx8NqW7EY9FqJ_kU_vA/edit?usp=shar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jamboard.google.com/d/1bzR3wR3yUTfV8bqNrCqZ11JaYx8NqW7EY9FqJ_kU_vA/edit?usp=shar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board.google.com/d/1bzR3wR3yUTfV8bqNrCqZ11JaYx8NqW7EY9FqJ_kU_vA/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Repeat that participants who are joining as a group need to do “roll call” through the chat feature (region/direct-funded district number # and names)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Before we get into the service administration tasks, we need to cover MSIN user roles. It is helpful to know which MSIN user roles have access to service administration features.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slide.)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 you would like more information about  what each role can do, please refer to the MSIN user roles documents, if needed. These are found in the User Guides section on the MSIN home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Note that in the past, only Data Specialists could create new services. Now, Regional Administrators and Program Managers can also do this.</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426070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3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After covering some background information, now we can get into the specific responsibilities.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These are the tasks which should be done periodically with existing services.</a:t>
            </a:r>
          </a:p>
          <a:p>
            <a:pPr marL="171431" indent="-171431">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(Read or paraphrase bullets.)</a:t>
            </a:r>
          </a:p>
          <a:p>
            <a:pPr marL="171431" indent="-171431">
              <a:buFont typeface="Arial" panose="020B0604020202020204" pitchFamily="34" charset="0"/>
              <a:buChar char="•"/>
            </a:pPr>
            <a:r>
              <a:rPr lang="en-US" sz="1100" b="1" dirty="0">
                <a:solidFill>
                  <a:schemeClr val="tx1"/>
                </a:solidFill>
                <a:latin typeface="Arial" panose="020B0604020202020204" pitchFamily="34" charset="0"/>
                <a:cs typeface="Arial" panose="020B0604020202020204" pitchFamily="34" charset="0"/>
              </a:rPr>
              <a:t>Key Point: It is very important to edit or align the services because</a:t>
            </a:r>
          </a:p>
          <a:p>
            <a:pPr marL="0" indent="0">
              <a:buFont typeface="Arial" panose="020B0604020202020204" pitchFamily="34" charset="0"/>
              <a:buNone/>
            </a:pPr>
            <a:r>
              <a:rPr lang="en-US" sz="1100" b="1" dirty="0">
                <a:solidFill>
                  <a:schemeClr val="tx1"/>
                </a:solidFill>
                <a:latin typeface="Arial" panose="020B0604020202020204" pitchFamily="34" charset="0"/>
                <a:cs typeface="Arial" panose="020B0604020202020204" pitchFamily="34" charset="0"/>
              </a:rPr>
              <a:t>	1) service data must be accurate given that it is sent to the U.S. Department of Education; and</a:t>
            </a:r>
          </a:p>
          <a:p>
            <a:pPr marL="0" indent="0">
              <a:buFont typeface="Arial" panose="020B0604020202020204" pitchFamily="34" charset="0"/>
              <a:buNone/>
            </a:pPr>
            <a:r>
              <a:rPr lang="en-US" sz="1100" b="1" dirty="0">
                <a:solidFill>
                  <a:schemeClr val="tx1"/>
                </a:solidFill>
                <a:latin typeface="Arial" panose="020B0604020202020204" pitchFamily="34" charset="0"/>
                <a:cs typeface="Arial" panose="020B0604020202020204" pitchFamily="34" charset="0"/>
              </a:rPr>
              <a:t>	2) most MPO reports depend on service participation data to provide correct percentages.</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13</a:t>
            </a:fld>
            <a:endParaRPr lang="en-US" dirty="0"/>
          </a:p>
        </p:txBody>
      </p:sp>
    </p:spTree>
    <p:extLst>
      <p:ext uri="{BB962C8B-B14F-4D97-AF65-F5344CB8AC3E}">
        <p14:creationId xmlns:p14="http://schemas.microsoft.com/office/powerpoint/2010/main" val="80291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4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Next, we will review how to bring up your existing services to deactivate the ones that are no longer needed, according to the tasks we just covered.</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(Walk through search steps.)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(Review data elements in search results.)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Notice that the results table includes two icons: one to view the service (eye icon) and another to enable/disable the service (checkmark box).</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14</a:t>
            </a:fld>
            <a:endParaRPr lang="en-US" dirty="0"/>
          </a:p>
        </p:txBody>
      </p:sp>
    </p:spTree>
    <p:extLst>
      <p:ext uri="{BB962C8B-B14F-4D97-AF65-F5344CB8AC3E}">
        <p14:creationId xmlns:p14="http://schemas.microsoft.com/office/powerpoint/2010/main" val="106286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3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31" indent="-171431">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First, we will focus on the second set of icons, the checkmark boxes. These allow you to enable or disable each service.</a:t>
            </a:r>
          </a:p>
          <a:p>
            <a:pPr marL="171431" indent="-171431">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Service vs. Activity –  As we said earlier, please review your local</a:t>
            </a:r>
            <a:r>
              <a:rPr lang="en-US" sz="1100" baseline="0" dirty="0">
                <a:solidFill>
                  <a:schemeClr val="tx1"/>
                </a:solidFill>
                <a:latin typeface="Arial" panose="020B0604020202020204" pitchFamily="34" charset="0"/>
                <a:cs typeface="Arial" panose="020B0604020202020204" pitchFamily="34" charset="0"/>
              </a:rPr>
              <a:t> services and deactivate any entries that are not services. The service entry screens are meant to collect service data, not activity data. </a:t>
            </a:r>
          </a:p>
          <a:p>
            <a:pPr marL="171431" indent="-171431">
              <a:buFont typeface="Arial" panose="020B0604020202020204" pitchFamily="34" charset="0"/>
              <a:buChar char="•"/>
            </a:pPr>
            <a:r>
              <a:rPr lang="en-US" sz="1100" baseline="0" dirty="0">
                <a:solidFill>
                  <a:schemeClr val="tx1"/>
                </a:solidFill>
                <a:latin typeface="Arial" panose="020B0604020202020204" pitchFamily="34" charset="0"/>
                <a:cs typeface="Arial" panose="020B0604020202020204" pitchFamily="34" charset="0"/>
              </a:rPr>
              <a:t>Deactivate services your region or district no longer provides. This is very important because it affects your MPO report percentages.</a:t>
            </a:r>
          </a:p>
          <a:p>
            <a:pPr marL="171431" marR="0" lvl="0" indent="-1714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latin typeface="Arial" panose="020B0604020202020204" pitchFamily="34" charset="0"/>
                <a:cs typeface="Arial" panose="020B0604020202020204" pitchFamily="34" charset="0"/>
              </a:rPr>
              <a:t>Remember that most MPO reports depend on service participation data to provide correct percentages.</a:t>
            </a:r>
            <a:endParaRPr lang="en-US" sz="1100" b="1" dirty="0">
              <a:solidFill>
                <a:schemeClr val="tx1"/>
              </a:solidFill>
              <a:highlight>
                <a:srgbClr val="FFFF00"/>
              </a:highlight>
              <a:latin typeface="Arial" panose="020B0604020202020204" pitchFamily="34" charset="0"/>
              <a:cs typeface="Arial" panose="020B0604020202020204" pitchFamily="34" charset="0"/>
            </a:endParaRPr>
          </a:p>
          <a:p>
            <a:pPr marL="171431" marR="0" lvl="0" indent="-1714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highlight>
                  <a:srgbClr val="FFFF00"/>
                </a:highlight>
                <a:latin typeface="Arial" panose="020B0604020202020204" pitchFamily="34" charset="0"/>
                <a:cs typeface="Arial" panose="020B0604020202020204" pitchFamily="34" charset="0"/>
              </a:rPr>
              <a:t>(Repeat: Leaving unused or old services as active services will negatively impact the percentages.)</a:t>
            </a:r>
          </a:p>
          <a:p>
            <a:pPr marL="171431" marR="0" lvl="0" indent="-1714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highlight>
                  <a:srgbClr val="FFFF00"/>
                </a:highlight>
                <a:latin typeface="Arial" panose="020B0604020202020204" pitchFamily="34" charset="0"/>
                <a:cs typeface="Arial" panose="020B0604020202020204" pitchFamily="34" charset="0"/>
              </a:rPr>
              <a:t>Next, we will click on the view (or eye) icon to open a service and review the data elements within.</a:t>
            </a:r>
            <a:endParaRPr lang="en-US" sz="110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307150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5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This is local service code 67 in Region 1.</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(Review each data element in the “Viewing Service”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anose="020B0604020202020204" pitchFamily="34" charset="0"/>
                <a:cs typeface="Arial" panose="020B0604020202020204" pitchFamily="34" charset="0"/>
              </a:rPr>
              <a:t>(Reminder: Each field has a “help text” icon (</a:t>
            </a:r>
            <a:r>
              <a:rPr lang="en-US" sz="1100" dirty="0" err="1">
                <a:solidFill>
                  <a:schemeClr val="tx1"/>
                </a:solidFill>
                <a:latin typeface="Arial" panose="020B0604020202020204" pitchFamily="34" charset="0"/>
                <a:cs typeface="Arial" panose="020B0604020202020204" pitchFamily="34" charset="0"/>
              </a:rPr>
              <a:t>i</a:t>
            </a:r>
            <a:r>
              <a:rPr lang="en-US" sz="1100" dirty="0">
                <a:solidFill>
                  <a:schemeClr val="tx1"/>
                </a:solidFill>
                <a:latin typeface="Arial" panose="020B0604020202020204" pitchFamily="34" charset="0"/>
                <a:cs typeface="Arial" panose="020B0604020202020204" pitchFamily="34" charset="0"/>
              </a:rPr>
              <a:t>) next to the field title. Clicking on the “</a:t>
            </a:r>
            <a:r>
              <a:rPr lang="en-US" sz="1100" dirty="0" err="1">
                <a:solidFill>
                  <a:schemeClr val="tx1"/>
                </a:solidFill>
                <a:latin typeface="Arial" panose="020B0604020202020204" pitchFamily="34" charset="0"/>
                <a:cs typeface="Arial" panose="020B0604020202020204" pitchFamily="34" charset="0"/>
              </a:rPr>
              <a:t>i</a:t>
            </a:r>
            <a:r>
              <a:rPr lang="en-US" sz="1100" dirty="0">
                <a:solidFill>
                  <a:schemeClr val="tx1"/>
                </a:solidFill>
                <a:latin typeface="Arial" panose="020B0604020202020204" pitchFamily="34" charset="0"/>
                <a:cs typeface="Arial" panose="020B0604020202020204" pitchFamily="34" charset="0"/>
              </a:rPr>
              <a:t>” brings up definitions and instructions.)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Notice that there isn’t a field for school year. This is because local MEP services are often repeated for many years (with slight modifications). If we had a school year field, your services would need to be set up annually, which would be an unnecessary burden. In the current design, any service you create persists until you decide to deactivate it.</a:t>
            </a:r>
          </a:p>
          <a:p>
            <a:pPr marL="171450" indent="-171450">
              <a:buFont typeface="Arial" panose="020B0604020202020204" pitchFamily="34" charset="0"/>
              <a:buChar char="•"/>
            </a:pPr>
            <a:r>
              <a:rPr lang="en-US" sz="1100" b="1" dirty="0">
                <a:solidFill>
                  <a:schemeClr val="tx1"/>
                </a:solidFill>
                <a:latin typeface="Arial" panose="020B0604020202020204" pitchFamily="34" charset="0"/>
                <a:cs typeface="Arial" panose="020B0604020202020204" pitchFamily="34" charset="0"/>
              </a:rPr>
              <a:t>It is important to make sure your services, particularly local codes, are set up correctly because this will affect what service entry staff will see on their data entry screens.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How does this work? We will provide an example in the next slide.</a:t>
            </a:r>
          </a:p>
          <a:p>
            <a:pPr marL="171450" indent="-171450">
              <a:buFont typeface="Arial" panose="020B0604020202020204" pitchFamily="34" charset="0"/>
              <a:buChar char="•"/>
            </a:pPr>
            <a:endParaRPr lang="en-US"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397353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defTabSz="914292">
              <a:buFont typeface="Arial" panose="020B0604020202020204" pitchFamily="34" charset="0"/>
              <a:buChar char="•"/>
              <a:defRPr/>
            </a:pPr>
            <a:r>
              <a:rPr lang="en-US" sz="1100" dirty="0">
                <a:latin typeface="Arial" panose="020B0604020202020204" pitchFamily="34" charset="0"/>
                <a:cs typeface="Arial" panose="020B0604020202020204" pitchFamily="34" charset="0"/>
              </a:rPr>
              <a:t>Certain fields in each active service setup will also appear in the service entry screens.</a:t>
            </a:r>
          </a:p>
          <a:p>
            <a:pPr marL="171450" indent="-171450" defTabSz="914292">
              <a:buFont typeface="Arial" panose="020B0604020202020204" pitchFamily="34" charset="0"/>
              <a:buChar char="•"/>
              <a:defRPr/>
            </a:pPr>
            <a:r>
              <a:rPr lang="en-US" sz="1100" dirty="0">
                <a:latin typeface="Arial" panose="020B0604020202020204" pitchFamily="34" charset="0"/>
                <a:cs typeface="Arial" panose="020B0604020202020204" pitchFamily="34" charset="0"/>
              </a:rPr>
              <a:t>Looking at this screenshot, which is R01’s local code 66, the orange arrows indicate which fields directly affect the </a:t>
            </a:r>
            <a:r>
              <a:rPr lang="en-US" sz="1100" b="1" dirty="0">
                <a:latin typeface="Arial" panose="020B0604020202020204" pitchFamily="34" charset="0"/>
                <a:cs typeface="Arial" panose="020B0604020202020204" pitchFamily="34" charset="0"/>
              </a:rPr>
              <a:t>Service Name</a:t>
            </a:r>
            <a:r>
              <a:rPr lang="en-US" sz="1100" dirty="0">
                <a:latin typeface="Arial" panose="020B0604020202020204" pitchFamily="34" charset="0"/>
                <a:cs typeface="Arial" panose="020B0604020202020204" pitchFamily="34" charset="0"/>
              </a:rPr>
              <a:t> drop-down list.</a:t>
            </a:r>
          </a:p>
          <a:p>
            <a:pPr marL="628650" lvl="1" indent="-171450" defTabSz="914292">
              <a:buFont typeface="Arial" panose="020B0604020202020204" pitchFamily="34" charset="0"/>
              <a:buChar char="•"/>
              <a:defRPr/>
            </a:pPr>
            <a:r>
              <a:rPr lang="en-US" sz="1100" dirty="0">
                <a:latin typeface="Arial" panose="020B0604020202020204" pitchFamily="34" charset="0"/>
                <a:cs typeface="Arial" panose="020B0604020202020204" pitchFamily="34" charset="0"/>
              </a:rPr>
              <a:t>This service will only be shown for 9</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graders.</a:t>
            </a:r>
          </a:p>
          <a:p>
            <a:pPr marL="628650" lvl="1" indent="-171450" defTabSz="914292">
              <a:buFont typeface="Arial" panose="020B0604020202020204" pitchFamily="34" charset="0"/>
              <a:buChar char="•"/>
              <a:defRPr/>
            </a:pPr>
            <a:r>
              <a:rPr lang="en-US" sz="1100" dirty="0">
                <a:latin typeface="Arial" panose="020B0604020202020204" pitchFamily="34" charset="0"/>
                <a:cs typeface="Arial" panose="020B0604020202020204" pitchFamily="34" charset="0"/>
              </a:rPr>
              <a:t>It will be displayed as “66- Nuevo Sol Youth Counseling (MPO 5.0, 9</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grade only)”.</a:t>
            </a:r>
          </a:p>
          <a:p>
            <a:pPr marL="628650" lvl="1" indent="-171450" defTabSz="914292">
              <a:buFont typeface="Arial" panose="020B0604020202020204" pitchFamily="34" charset="0"/>
              <a:buChar char="•"/>
              <a:defRPr/>
            </a:pPr>
            <a:r>
              <a:rPr lang="en-US" sz="1100" dirty="0">
                <a:latin typeface="Arial" panose="020B0604020202020204" pitchFamily="34" charset="0"/>
                <a:cs typeface="Arial" panose="020B0604020202020204" pitchFamily="34" charset="0"/>
              </a:rPr>
              <a:t>And it will not require service hours.</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51945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4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Now let’s take a look at entering service data. (Think aloud how you arrived at this screen)</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What we are shooting for when setting up services in MSIN is to make the service drop-down list as simple and easy-to-understand as possible so that users who enter services can do this quickly and accurately.</a:t>
            </a:r>
          </a:p>
          <a:p>
            <a:pPr marL="171450" indent="-171450">
              <a:buFont typeface="Arial" panose="020B0604020202020204" pitchFamily="34" charset="0"/>
              <a:buChar char="•"/>
            </a:pPr>
            <a:r>
              <a:rPr lang="en-US" sz="1100" b="1" i="0" dirty="0">
                <a:solidFill>
                  <a:schemeClr val="tx1"/>
                </a:solidFill>
                <a:latin typeface="Arial" panose="020B0604020202020204" pitchFamily="34" charset="0"/>
                <a:cs typeface="Arial" panose="020B0604020202020204" pitchFamily="34" charset="0"/>
              </a:rPr>
              <a:t>When services are set up properly, the “Service Name” drop-down will only show </a:t>
            </a:r>
          </a:p>
          <a:p>
            <a:pPr marL="628650" lvl="1" indent="-171450">
              <a:buFont typeface="Arial" panose="020B0604020202020204" pitchFamily="34" charset="0"/>
              <a:buChar char="•"/>
            </a:pPr>
            <a:r>
              <a:rPr lang="en-US" sz="1100" b="1" i="0" dirty="0">
                <a:solidFill>
                  <a:schemeClr val="tx1"/>
                </a:solidFill>
                <a:latin typeface="Arial" panose="020B0604020202020204" pitchFamily="34" charset="0"/>
                <a:cs typeface="Arial" panose="020B0604020202020204" pitchFamily="34" charset="0"/>
                <a:sym typeface="Wingdings" panose="05000000000000000000" pitchFamily="2" charset="2"/>
              </a:rPr>
              <a:t>active services, and</a:t>
            </a:r>
          </a:p>
          <a:p>
            <a:pPr marL="628650" lvl="1" indent="-171450">
              <a:buFont typeface="Arial" panose="020B0604020202020204" pitchFamily="34" charset="0"/>
              <a:buChar char="•"/>
            </a:pPr>
            <a:r>
              <a:rPr lang="en-US" sz="1100" b="1" i="0" dirty="0">
                <a:solidFill>
                  <a:schemeClr val="tx1"/>
                </a:solidFill>
                <a:latin typeface="Arial" panose="020B0604020202020204" pitchFamily="34" charset="0"/>
                <a:cs typeface="Arial" panose="020B0604020202020204" pitchFamily="34" charset="0"/>
                <a:sym typeface="Wingdings" panose="05000000000000000000" pitchFamily="2" charset="2"/>
              </a:rPr>
              <a:t>services that apply to the child’s grade level.</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(Walk through the service entry screenshot, emphasizing the grade, active services list, and the ability to filter by key word. Note the format: code – service name.)</a:t>
            </a:r>
          </a:p>
          <a:p>
            <a:pPr marL="171450" indent="-171450" defTabSz="914296">
              <a:buFont typeface="Arial" panose="020B0604020202020204" pitchFamily="34" charset="0"/>
              <a:buChar char="•"/>
              <a:defRPr/>
            </a:pPr>
            <a:r>
              <a:rPr lang="en-US" sz="1100" b="1" dirty="0">
                <a:solidFill>
                  <a:schemeClr val="tx1"/>
                </a:solidFill>
                <a:latin typeface="Arial" panose="020B0604020202020204" pitchFamily="34" charset="0"/>
              </a:rPr>
              <a:t>Notice that three data elements shown on this screen do not appear in the service set up screen we just reviewed. </a:t>
            </a:r>
          </a:p>
          <a:p>
            <a:pPr marL="628650" lvl="1" indent="-171450" defTabSz="914296">
              <a:buFont typeface="Arial" panose="020B0604020202020204" pitchFamily="34" charset="0"/>
              <a:buChar char="•"/>
              <a:defRPr/>
            </a:pPr>
            <a:r>
              <a:rPr lang="en-US" sz="1100" b="1" dirty="0">
                <a:solidFill>
                  <a:schemeClr val="tx1"/>
                </a:solidFill>
                <a:latin typeface="Arial" panose="020B0604020202020204" pitchFamily="34" charset="0"/>
              </a:rPr>
              <a:t>When you enter a service, you are linking it to a school year, an existing enrollment line in that year, and to a service period (e.g., regular year, summer, or intersession). </a:t>
            </a:r>
          </a:p>
          <a:p>
            <a:pPr marL="628650" lvl="1" indent="-171450" defTabSz="914296">
              <a:buFont typeface="Arial" panose="020B0604020202020204" pitchFamily="34" charset="0"/>
              <a:buChar char="•"/>
              <a:defRPr/>
            </a:pPr>
            <a:r>
              <a:rPr lang="en-US" sz="1100" b="1" dirty="0">
                <a:solidFill>
                  <a:schemeClr val="tx1"/>
                </a:solidFill>
                <a:latin typeface="Arial" panose="020B0604020202020204" pitchFamily="34" charset="0"/>
              </a:rPr>
              <a:t>Repeat: These data elements are only on the service entry screen but not on the service set-up screens. (Hint: This info is important for your next collaborative activity).</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anose="020B0604020202020204" pitchFamily="34" charset="0"/>
                <a:cs typeface="Arial" panose="020B0604020202020204" pitchFamily="34" charset="0"/>
              </a:rPr>
              <a:t>To summarize, the key point is that p</a:t>
            </a:r>
            <a:r>
              <a:rPr lang="en-US" sz="1100" dirty="0">
                <a:solidFill>
                  <a:schemeClr val="tx1"/>
                </a:solidFill>
                <a:latin typeface="Arial" panose="020B0604020202020204" pitchFamily="34" charset="0"/>
              </a:rPr>
              <a:t>roperly setting up services is a pre-requisite before MEP staff can begin to use the service entry screens. They should be able to quickly find the services they need in the drop-down menu shown above.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20433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chemeClr val="tx1"/>
                </a:solidFill>
                <a:latin typeface="Arial" panose="020B0604020202020204" pitchFamily="34" charset="0"/>
                <a:cs typeface="Arial" panose="020B0604020202020204" pitchFamily="34" charset="0"/>
              </a:rPr>
              <a:t>Existing services can be edited by requesting support from the MSIN Service Desk.</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MSIN Service Desk agent will ask you to fill out a change request template.</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It contains the same fields on the service setup screen and one additional column for notes.</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currently don’t allow subgrantees to edit existing services on their own. </a:t>
            </a:r>
          </a:p>
          <a:p>
            <a:pPr marL="1085850" lvl="2"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is done so that a second person at WestEd (and/or CDE) reviews the requested change. </a:t>
            </a:r>
          </a:p>
          <a:p>
            <a:pPr marL="1085850" lvl="2"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2-step process helps make sure there is alignment with the SSDP requirements, and the data elements within each service set-up are logically consistent.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44230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activity is focused on a matching task and then discussing your local process ensuring that managers and service entry staff have a common understanding of their local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https://jamboard.google.com/d/1bzR3wR3yUTfV8bqNrCqZ11JaYx8NqW7EY9FqJ_kU_vA/edit?usp=sharing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Show how to move the existing post-its (sticky notes) and how to add new ones.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5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17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3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managing existing services and/or the collaborative activity.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122426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1) True or False: Some activities that are allowable in the MEP are not actually services, as defined in Guidance.</a:t>
            </a:r>
          </a:p>
          <a:p>
            <a:pPr marL="0" indent="0">
              <a:buNone/>
            </a:pPr>
            <a:r>
              <a:rPr lang="en-US" sz="1100" dirty="0">
                <a:latin typeface="Arial" panose="020B0604020202020204" pitchFamily="34" charset="0"/>
                <a:cs typeface="Arial" panose="020B0604020202020204" pitchFamily="34" charset="0"/>
              </a:rPr>
              <a:t>a. True [answer]</a:t>
            </a:r>
          </a:p>
          <a:p>
            <a:pPr marL="0" indent="0">
              <a:buNone/>
            </a:pPr>
            <a:r>
              <a:rPr lang="en-US" sz="1100" dirty="0">
                <a:latin typeface="Arial" panose="020B0604020202020204" pitchFamily="34" charset="0"/>
                <a:cs typeface="Arial" panose="020B0604020202020204" pitchFamily="34" charset="0"/>
              </a:rPr>
              <a:t>b. False</a:t>
            </a:r>
          </a:p>
          <a:p>
            <a:pPr marL="0" indent="0">
              <a:buNone/>
            </a:pPr>
            <a:r>
              <a:rPr lang="en-US" sz="1100" dirty="0">
                <a:latin typeface="Arial" panose="020B0604020202020204" pitchFamily="34" charset="0"/>
                <a:cs typeface="Arial" panose="020B0604020202020204" pitchFamily="34" charset="0"/>
              </a:rPr>
              <a:t>c. I don’t know</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2) Common service administration tasks include:</a:t>
            </a:r>
          </a:p>
          <a:p>
            <a:pPr marL="0" indent="0">
              <a:buNone/>
            </a:pPr>
            <a:r>
              <a:rPr lang="en-US" sz="1100" dirty="0">
                <a:latin typeface="Arial" panose="020B0604020202020204" pitchFamily="34" charset="0"/>
                <a:cs typeface="Arial" panose="020B0604020202020204" pitchFamily="34" charset="0"/>
              </a:rPr>
              <a:t>a. Enabling and disabling existing services, as needed</a:t>
            </a:r>
          </a:p>
          <a:p>
            <a:pPr marL="0" indent="0">
              <a:buNone/>
            </a:pPr>
            <a:r>
              <a:rPr lang="en-US" sz="1100" dirty="0">
                <a:latin typeface="Arial" panose="020B0604020202020204" pitchFamily="34" charset="0"/>
                <a:cs typeface="Arial" panose="020B0604020202020204" pitchFamily="34" charset="0"/>
              </a:rPr>
              <a:t>b. Checking to make sure the active, or enabled, services are in alignment with local grant applications</a:t>
            </a:r>
          </a:p>
          <a:p>
            <a:pPr marL="0" indent="0">
              <a:buNone/>
            </a:pPr>
            <a:r>
              <a:rPr lang="en-US" sz="1100" dirty="0">
                <a:latin typeface="Arial" panose="020B0604020202020204" pitchFamily="34" charset="0"/>
                <a:cs typeface="Arial" panose="020B0604020202020204" pitchFamily="34" charset="0"/>
              </a:rPr>
              <a:t>c. Requesting support from the MSIN Service Desk if an existing service needs to be edited</a:t>
            </a:r>
          </a:p>
          <a:p>
            <a:pPr marL="0" indent="0">
              <a:buNone/>
            </a:pPr>
            <a:r>
              <a:rPr lang="en-US" sz="1100" dirty="0">
                <a:latin typeface="Arial" panose="020B0604020202020204" pitchFamily="34" charset="0"/>
                <a:cs typeface="Arial" panose="020B0604020202020204" pitchFamily="34" charset="0"/>
              </a:rPr>
              <a:t>d. All of the above (a, b, and c)</a:t>
            </a:r>
          </a:p>
          <a:p>
            <a:pPr marL="0" indent="0">
              <a:buNone/>
            </a:pPr>
            <a:r>
              <a:rPr lang="en-US" sz="1100" dirty="0">
                <a:latin typeface="Arial" panose="020B0604020202020204" pitchFamily="34" charset="0"/>
                <a:cs typeface="Arial" panose="020B0604020202020204" pitchFamily="34" charset="0"/>
              </a:rPr>
              <a:t>e. I don’t know</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3) True or False: Most of the MPO reports in MSIN depend on service participation data.</a:t>
            </a:r>
          </a:p>
          <a:p>
            <a:pPr marL="0" indent="0">
              <a:buNone/>
            </a:pPr>
            <a:r>
              <a:rPr lang="en-US" sz="1100" dirty="0">
                <a:latin typeface="Arial" panose="020B0604020202020204" pitchFamily="34" charset="0"/>
                <a:cs typeface="Arial" panose="020B0604020202020204" pitchFamily="34" charset="0"/>
              </a:rPr>
              <a:t>a. True [answer]</a:t>
            </a:r>
          </a:p>
          <a:p>
            <a:pPr marL="0" indent="0">
              <a:buNone/>
            </a:pPr>
            <a:r>
              <a:rPr lang="en-US" sz="1100" dirty="0">
                <a:latin typeface="Arial" panose="020B0604020202020204" pitchFamily="34" charset="0"/>
                <a:cs typeface="Arial" panose="020B0604020202020204" pitchFamily="34" charset="0"/>
              </a:rPr>
              <a:t>b. False</a:t>
            </a:r>
          </a:p>
          <a:p>
            <a:pPr marL="0" indent="0">
              <a:buNone/>
            </a:pPr>
            <a:r>
              <a:rPr lang="en-US" sz="1100" dirty="0">
                <a:latin typeface="Arial" panose="020B0604020202020204" pitchFamily="34" charset="0"/>
                <a:cs typeface="Arial" panose="020B0604020202020204" pitchFamily="34" charset="0"/>
              </a:rPr>
              <a:t>c. I don’t know</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43910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a:latin typeface="Arial" panose="020B0604020202020204" pitchFamily="34" charset="0"/>
                <a:cs typeface="Arial" panose="020B0604020202020204" pitchFamily="34" charset="0"/>
              </a:rPr>
              <a:t>3-minute break</a:t>
            </a:r>
          </a:p>
          <a:p>
            <a:r>
              <a:rPr lang="en-US" sz="1100" b="0" dirty="0">
                <a:latin typeface="Arial" panose="020B0604020202020204" pitchFamily="34" charset="0"/>
                <a:cs typeface="Arial" panose="020B0604020202020204" pitchFamily="34" charset="0"/>
              </a:rPr>
              <a:t>Stretch, grab coffee or tea, take a bio break.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409D5-3883-A14C-A7BE-13C3276768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1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you can resolve any doubts by testing service set-up and entry on the Training MSIN website.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129426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Victor</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1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(Review the location of the Administer Services menu and then point out the location of the “Add New Service” button.)</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27</a:t>
            </a:fld>
            <a:endParaRPr lang="en-US" dirty="0"/>
          </a:p>
        </p:txBody>
      </p:sp>
    </p:spTree>
    <p:extLst>
      <p:ext uri="{BB962C8B-B14F-4D97-AF65-F5344CB8AC3E}">
        <p14:creationId xmlns:p14="http://schemas.microsoft.com/office/powerpoint/2010/main" val="3546736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Victor</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4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These are the same fields we reviewed earlier, shown now in edit mode.</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best way to learn how this screen works is to practice creating services on the Training MSIN website. </a:t>
            </a:r>
            <a:r>
              <a:rPr lang="en-US" sz="1100" b="1" dirty="0">
                <a:solidFill>
                  <a:schemeClr val="tx1"/>
                </a:solidFill>
                <a:latin typeface="Arial" panose="020B0604020202020204" pitchFamily="34" charset="0"/>
                <a:cs typeface="Arial" panose="020B0604020202020204" pitchFamily="34" charset="0"/>
              </a:rPr>
              <a:t>This is our number one recommendation.</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For today, we would like to emphasize a few key items.</a:t>
            </a:r>
          </a:p>
          <a:p>
            <a:pPr marL="628650" lvl="1"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required fields have an asterisk next to the field title. You cannot save the new service without completing all required fields.</a:t>
            </a:r>
          </a:p>
          <a:p>
            <a:pPr marL="628650" lvl="1"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Notice that every field has a help text icon (</a:t>
            </a:r>
            <a:r>
              <a:rPr lang="en-US" sz="1100" dirty="0" err="1">
                <a:solidFill>
                  <a:schemeClr val="tx1"/>
                </a:solidFill>
                <a:latin typeface="Arial" panose="020B0604020202020204" pitchFamily="34" charset="0"/>
                <a:cs typeface="Arial" panose="020B0604020202020204" pitchFamily="34" charset="0"/>
              </a:rPr>
              <a:t>i</a:t>
            </a:r>
            <a:r>
              <a:rPr lang="en-US" sz="1100" dirty="0">
                <a:solidFill>
                  <a:schemeClr val="tx1"/>
                </a:solidFill>
                <a:latin typeface="Arial" panose="020B0604020202020204" pitchFamily="34" charset="0"/>
                <a:cs typeface="Arial" panose="020B0604020202020204" pitchFamily="34" charset="0"/>
              </a:rPr>
              <a:t>), containing definitions and instructions.</a:t>
            </a:r>
          </a:p>
          <a:p>
            <a:pPr marL="628631" lvl="1" indent="-171431"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All the MPOs that can be collected through MSIN, as services, have been added to the drop-down menu in #6.</a:t>
            </a:r>
          </a:p>
          <a:p>
            <a:pPr marL="628631" lvl="1" indent="-171431"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Some MPOs require the collection of service hours (MPO 1.0, 2.0, &amp; 7.0); depending on the MPO selection, #8 will automatically be marked yes or no.</a:t>
            </a:r>
          </a:p>
          <a:p>
            <a:pPr marL="628631" lvl="1" indent="-171431"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All MPOs specify particular grades; the drop-down menu in #12 displays which grades may receive the service.</a:t>
            </a:r>
          </a:p>
          <a:p>
            <a:pPr marL="628650" lvl="1"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This service set-up screen has a lot of preset mapping to ensure that selections are logically consistent. This improves data quality.</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Again, we strongly recommend getting familiar with this screen on the Training MSIN website.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28</a:t>
            </a:fld>
            <a:endParaRPr lang="en-US" dirty="0"/>
          </a:p>
        </p:txBody>
      </p:sp>
    </p:spTree>
    <p:extLst>
      <p:ext uri="{BB962C8B-B14F-4D97-AF65-F5344CB8AC3E}">
        <p14:creationId xmlns:p14="http://schemas.microsoft.com/office/powerpoint/2010/main" val="3280087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Victor</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6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r>
              <a:rPr lang="en-US" sz="1100" dirty="0">
                <a:solidFill>
                  <a:schemeClr val="tx1"/>
                </a:solidFill>
                <a:latin typeface="Arial" panose="020B0604020202020204" pitchFamily="34" charset="0"/>
                <a:cs typeface="Arial" panose="020B0604020202020204" pitchFamily="34" charset="0"/>
              </a:rPr>
              <a:t>There are a few ways to approach setting up new services.</a:t>
            </a:r>
          </a:p>
          <a:p>
            <a:r>
              <a:rPr lang="en-US" sz="1100" dirty="0">
                <a:solidFill>
                  <a:schemeClr val="tx1"/>
                </a:solidFill>
                <a:latin typeface="Arial" panose="020B0604020202020204" pitchFamily="34" charset="0"/>
                <a:cs typeface="Arial" panose="020B0604020202020204" pitchFamily="34" charset="0"/>
              </a:rPr>
              <a:t>Here we have a list of common service setup scenarios.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(Read or paraphrase the slide bullets.)</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first scenario requires the least amount of work. The user only needs to make sure that the State Service Code they want to use is enabled (i.e., the checkmark box is checked).</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For the remaining scenarios, 2-4, we have short “how-to” videos on the MSIN home page. The videos are only between 2-5 minutes long.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latin typeface="Arial" panose="020B0604020202020204" pitchFamily="34" charset="0"/>
                <a:cs typeface="Arial" panose="020B0604020202020204" pitchFamily="34" charset="0"/>
              </a:rPr>
              <a:t>(Demonstrate where the how-to videos for  scenarios 2-4 are located and summarize what the videos cover.)</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Additional reference info (do not read during the live presentation):</a:t>
            </a:r>
          </a:p>
          <a:p>
            <a:pPr marL="17145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Scenario 1: No setup needed because these state codes have been pre-set (reference document with state service codes and descriptions). Just ensure that the service is active (will have a checkmark when viewed in the Administer Services screen).</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Scenario2:  On the Creating Service screen, the user creates a local service name (#2), description (#3) and local code (#4), then selects an existing State code (#5) to populate most other options on the page.</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Scenario 3: On the Creating Service screen, the user creates a local service name (#2), description (#3) and local code (#4), then skips over #5 (State Service Code) and selects the appropriate MPO (#6) to populate most other options on the page.</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Scenario 4: On the Creating Service screen, the user creates a local service name (#2), description (#3) and local code (#4), then they skip #5 and #6, manually enter #7 (SSDP Component), skip #8 (Require Service Hours; not user selectable), and manually enter #9 (Federal Category), which populates most of the remaining fields. This sounds complex but it is straightforward when making selections on the screen. </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For all of these, we recommend practicing on the Training MSIN website (https://trainingmsin.wested.org).</a:t>
            </a:r>
          </a:p>
        </p:txBody>
      </p:sp>
      <p:sp>
        <p:nvSpPr>
          <p:cNvPr id="4" name="Slide Number Placeholder 3"/>
          <p:cNvSpPr>
            <a:spLocks noGrp="1"/>
          </p:cNvSpPr>
          <p:nvPr>
            <p:ph type="sldNum" sz="quarter" idx="10"/>
          </p:nvPr>
        </p:nvSpPr>
        <p:spPr/>
        <p:txBody>
          <a:bodyPr/>
          <a:lstStyle/>
          <a:p>
            <a:fld id="{1CE27A00-9ED4-434D-BC8A-5D31EFE24023}" type="slidenum">
              <a:rPr lang="en-US" smtClean="0"/>
              <a:pPr/>
              <a:t>29</a:t>
            </a:fld>
            <a:endParaRPr lang="en-US" dirty="0"/>
          </a:p>
        </p:txBody>
      </p:sp>
    </p:spTree>
    <p:extLst>
      <p:ext uri="{BB962C8B-B14F-4D97-AF65-F5344CB8AC3E}">
        <p14:creationId xmlns:p14="http://schemas.microsoft.com/office/powerpoint/2010/main" val="300255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When creating new services (or modifying old ones), give yourself enough time to train the field.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Staff who enter services should be very familiar with both the services and the MEP Data Entry Calendar.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the table contents.)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You will notice that there is an emphasis on entering services throughout the school year, especially after each term. This is important because subgrantees can check progress on meeting MPOs and can revise their instructional plans to meet more MPOs.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Exception: If you have year-long services that include service hours, subgrantees should wait until the service ends to add student participation. </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This is preferable because you would only enter the service and the total hours of student participation just once.</a:t>
            </a:r>
          </a:p>
          <a:p>
            <a:pPr marL="171450" lvl="0" indent="-171450">
              <a:buFont typeface="Arial" panose="020B0604020202020204" pitchFamily="34" charset="0"/>
              <a:buChar char="•"/>
            </a:pPr>
            <a:r>
              <a:rPr lang="en-US" sz="1100" b="0" dirty="0">
                <a:latin typeface="Arial" panose="020B0604020202020204" pitchFamily="34" charset="0"/>
                <a:cs typeface="Arial" panose="020B0604020202020204" pitchFamily="34" charset="0"/>
              </a:rPr>
              <a:t>Even though you don’t have to enter those year-long services into the MSIN until the end of the service, it’s </a:t>
            </a:r>
            <a:r>
              <a:rPr lang="en-US" sz="1100" b="1" dirty="0">
                <a:latin typeface="Arial" panose="020B0604020202020204" pitchFamily="34" charset="0"/>
                <a:cs typeface="Arial" panose="020B0604020202020204" pitchFamily="34" charset="0"/>
              </a:rPr>
              <a:t>very</a:t>
            </a:r>
            <a:r>
              <a:rPr lang="en-US" sz="1100" b="0" dirty="0">
                <a:latin typeface="Arial" panose="020B0604020202020204" pitchFamily="34" charset="0"/>
                <a:cs typeface="Arial" panose="020B0604020202020204" pitchFamily="34" charset="0"/>
              </a:rPr>
              <a:t> important that you continue to check attendance and follow up on absences frequently in order to meet the hour requirements of those MPOs.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72257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The session content is a review of key items taken from last year’s training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year, the focus is on sharing and collaborating with your peers.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session is meant for experienced MSIN users who already have a working knowledge of services in the MSIN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This collaborative activity is focused on sharing challenges and solutions you have found when working with services.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https://jamboard.google.com/d/1bzR3wR3yUTfV8bqNrCqZ11JaYx8NqW7EY9FqJ_kU_vA/edit?usp=sharing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adding post-its (sticky notes).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966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68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setting up services and/or the collaborative activity.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42872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True or False: If you want to set up a new service, it is important to gather all relevant reference materials before you begin creating the service in MSIN.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True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False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 I don’t know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Which of the following statements is/are true?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All the fields in the service setup window have help text icons which open definitions and instructions.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When setting up a new service, grade range is a required field.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 You can’t enter services for anyone over 18 years old because they are already adults.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 A and B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 I don’t know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True or False: On the MSIN home page, you can access several how-to videos that explain common service setup scenarios.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True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False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 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1994213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2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Finally, don’t forget that 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last collaborative activity for this session is meant for you to reflect and discuss any key points that you are thinking of integrating into your local practices going forward. This activity is called “Start – Stop – Continue.”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the prior activities.]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https://jamboard.google.com/d/1bzR3wR3yUTfV8bqNrCqZ11JaYx8NqW7EY9FqJ_kU_vA/edit?usp=sharing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Add post-its (sticky notes) or text to the 3 categories, based on what you learned, remembered, and reinforced during this collaborative session.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964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169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Answer a few questions about this session’s topics and/or the final collaborative activity.</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1840134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Juli</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At this point, managers and Data Specialists have been setting up services in MSIN for many years. So, our first collaborative activity is meant to tap into your collective knowledge and share it with your peers. This is a “Knowledge Wall” activity.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https://jamboard.google.com/d/1bzR3wR3yUTfV8bqNrCqZ11JaYx8NqW7EY9FqJ_kU_vA/edit?usp=sharing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prompt in the orange box. Walk through using the post-it (sticky note) and text controls to add content.</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13573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7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1"/>
                </a:solidFill>
                <a:latin typeface="Arial" panose="020B0604020202020204" pitchFamily="34" charset="0"/>
                <a:cs typeface="Arial" panose="020B0604020202020204" pitchFamily="34" charset="0"/>
              </a:rPr>
              <a:t>Lead</a:t>
            </a:r>
            <a:r>
              <a:rPr lang="en-US" sz="1100" dirty="0">
                <a:solidFill>
                  <a:schemeClr val="tx1"/>
                </a:solidFill>
                <a:latin typeface="Arial" panose="020B0604020202020204" pitchFamily="34" charset="0"/>
                <a:cs typeface="Arial" panose="020B0604020202020204" pitchFamily="34" charset="0"/>
              </a:rPr>
              <a:t>: Jose</a:t>
            </a:r>
          </a:p>
          <a:p>
            <a:r>
              <a:rPr lang="en-US" sz="1100" b="1" dirty="0">
                <a:solidFill>
                  <a:schemeClr val="tx1"/>
                </a:solidFill>
                <a:latin typeface="Arial" panose="020B0604020202020204" pitchFamily="34" charset="0"/>
                <a:cs typeface="Arial" panose="020B0604020202020204" pitchFamily="34" charset="0"/>
              </a:rPr>
              <a:t>Time</a:t>
            </a:r>
            <a:r>
              <a:rPr lang="en-US" sz="1100" dirty="0">
                <a:solidFill>
                  <a:schemeClr val="tx1"/>
                </a:solidFill>
                <a:latin typeface="Arial" panose="020B0604020202020204" pitchFamily="34" charset="0"/>
                <a:cs typeface="Arial" panose="020B0604020202020204" pitchFamily="34" charset="0"/>
              </a:rPr>
              <a:t>: 4 min</a:t>
            </a:r>
          </a:p>
          <a:p>
            <a:r>
              <a:rPr lang="en-US" sz="1100" b="1" dirty="0">
                <a:solidFill>
                  <a:schemeClr val="tx1"/>
                </a:solidFill>
                <a:latin typeface="Arial" panose="020B0604020202020204" pitchFamily="34" charset="0"/>
                <a:cs typeface="Arial" panose="020B0604020202020204" pitchFamily="34" charset="0"/>
              </a:rPr>
              <a:t>Talking Points</a:t>
            </a:r>
            <a:r>
              <a:rPr lang="en-US" sz="1100" dirty="0">
                <a:solidFill>
                  <a:schemeClr val="tx1"/>
                </a:solidFill>
                <a:latin typeface="Arial" panose="020B0604020202020204" pitchFamily="34" charset="0"/>
                <a:cs typeface="Arial" panose="020B0604020202020204" pitchFamily="34" charset="0"/>
              </a:rPr>
              <a:t>: </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Given the topics we are covering today, it is important to review the definition of “services” because the term has a specific meaning in the MEP. </a:t>
            </a:r>
          </a:p>
          <a:p>
            <a:pPr marL="171450" marR="0" lvl="0" indent="-171450" algn="l" defTabSz="9142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(Read or paraphrase bullets.)</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(Show definitions in FS145): Activities related to identification and recruitment, parental involvement, program evaluation, professional development, or administration of the programs are examples of allowable activities and are not considered services. Another example would be handing out leaflets to migrant families on available reading programs as part of an effort to increase the reading skills of migrant children. Although this is an allowable activity, it is not a service because it does not meet all of the criteria for a service: (1) it does not directly benefit migrant children; (2) it is not grounded in scientifically based research; and (3) in and of itself, the activity will not increase children’s reading skills and thereby increase their ability to meet the state’s performance targets.  </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In COEstar and MSIN 5.25, we used to see many activities listed as if they were services (even though they did not meet all the criteria). As a reminder, only services need to be entered into MSIN 6.0. </a:t>
            </a:r>
          </a:p>
          <a:p>
            <a:pPr marL="171450" indent="-171450" defTabSz="914296">
              <a:buFont typeface="Arial" panose="020B0604020202020204" pitchFamily="34" charset="0"/>
              <a:buChar char="•"/>
              <a:defRPr/>
            </a:pPr>
            <a:r>
              <a:rPr lang="en-US" sz="1100" dirty="0">
                <a:solidFill>
                  <a:schemeClr val="tx1"/>
                </a:solidFill>
                <a:latin typeface="Arial" panose="020B0604020202020204" pitchFamily="34" charset="0"/>
                <a:cs typeface="Arial" panose="020B0604020202020204" pitchFamily="34" charset="0"/>
              </a:rPr>
              <a:t>Definition source:</a:t>
            </a:r>
          </a:p>
          <a:p>
            <a:pPr marL="628650" lvl="1" indent="-171450" defTabSz="914296">
              <a:buFont typeface="Arial" panose="020B0604020202020204" pitchFamily="34" charset="0"/>
              <a:buChar char="•"/>
              <a:defRPr/>
            </a:pPr>
            <a:r>
              <a:rPr lang="en-US" sz="1800" dirty="0">
                <a:effectLst/>
                <a:latin typeface="Times New Roman" panose="02020603050405020304" pitchFamily="18" charset="0"/>
                <a:ea typeface="Times New Roman" panose="02020603050405020304" pitchFamily="18" charset="0"/>
              </a:rPr>
              <a:t>U.S. Department of Education, Office of Elementary and Secondary Education, Office of Migrant Education, </a:t>
            </a:r>
            <a:r>
              <a:rPr lang="en-US" sz="1800" i="1" dirty="0">
                <a:effectLst/>
                <a:latin typeface="Times New Roman" panose="02020603050405020304" pitchFamily="18" charset="0"/>
                <a:ea typeface="Times New Roman" panose="02020603050405020304" pitchFamily="18" charset="0"/>
              </a:rPr>
              <a:t>Non-Regulatory Guidance for the Title I, Part C Education of Migratory Children</a:t>
            </a:r>
            <a:r>
              <a:rPr lang="en-US" sz="1800" dirty="0">
                <a:effectLst/>
                <a:latin typeface="Times New Roman" panose="02020603050405020304" pitchFamily="18" charset="0"/>
                <a:ea typeface="Times New Roman" panose="02020603050405020304" pitchFamily="18" charset="0"/>
              </a:rPr>
              <a:t>, Washington, D.C., 2017.</a:t>
            </a:r>
            <a:endParaRPr lang="en-US" sz="11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pPr/>
              <a:t>9</a:t>
            </a:fld>
            <a:endParaRPr lang="en-US" dirty="0"/>
          </a:p>
        </p:txBody>
      </p:sp>
    </p:spTree>
    <p:extLst>
      <p:ext uri="{BB962C8B-B14F-4D97-AF65-F5344CB8AC3E}">
        <p14:creationId xmlns:p14="http://schemas.microsoft.com/office/powerpoint/2010/main" val="124020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the MEP services definition versus allowable activities.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81135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2" name="Title 1"/>
          <p:cNvSpPr>
            <a:spLocks noGrp="1"/>
          </p:cNvSpPr>
          <p:nvPr>
            <p:ph type="ctrTitle" hasCustomPrompt="1"/>
          </p:nvPr>
        </p:nvSpPr>
        <p:spPr>
          <a:xfrm>
            <a:off x="762000" y="1649566"/>
            <a:ext cx="6028267" cy="2690811"/>
          </a:xfrm>
        </p:spPr>
        <p:txBody>
          <a:bodyPr anchor="b">
            <a:normAutofit/>
          </a:bodyPr>
          <a:lstStyle>
            <a:lvl1pPr algn="l" fontAlgn="b">
              <a:lnSpc>
                <a:spcPct val="85000"/>
              </a:lnSpc>
              <a:defRPr sz="44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0" y="4648200"/>
            <a:ext cx="6028267" cy="1345670"/>
          </a:xfrm>
        </p:spPr>
        <p:txBody>
          <a:bodyPr/>
          <a:lstStyle>
            <a:lvl1pPr marL="0" indent="0" algn="l" fontAlgn="t">
              <a:lnSpc>
                <a:spcPct val="90000"/>
              </a:lnSpc>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38586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549401"/>
            <a:ext cx="6272093" cy="2785534"/>
          </a:xfrm>
        </p:spPr>
        <p:txBody>
          <a:bodyPr anchor="b">
            <a:normAutofit/>
          </a:bodyPr>
          <a:lstStyle>
            <a:lvl1pPr algn="l" fontAlgn="b">
              <a:lnSpc>
                <a:spcPct val="85000"/>
              </a:lnSpc>
              <a:defRPr sz="44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4" y="4648199"/>
            <a:ext cx="6029793"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Tree>
    <p:extLst>
      <p:ext uri="{BB962C8B-B14F-4D97-AF65-F5344CB8AC3E}">
        <p14:creationId xmlns:p14="http://schemas.microsoft.com/office/powerpoint/2010/main" val="497746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479732"/>
            <a:ext cx="8252897" cy="2785534"/>
          </a:xfrm>
        </p:spPr>
        <p:txBody>
          <a:bodyPr anchor="b">
            <a:normAutofit/>
          </a:bodyPr>
          <a:lstStyle>
            <a:lvl1pPr algn="l" fontAlgn="b">
              <a:lnSpc>
                <a:spcPct val="85000"/>
              </a:lnSpc>
              <a:defRPr sz="44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4" y="4683038"/>
            <a:ext cx="8252897"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6615" y="586703"/>
            <a:ext cx="770355" cy="682122"/>
          </a:xfrm>
          <a:prstGeom prst="rect">
            <a:avLst/>
          </a:prstGeom>
        </p:spPr>
      </p:pic>
      <p:cxnSp>
        <p:nvCxnSpPr>
          <p:cNvPr id="9" name="Straight Connector 8"/>
          <p:cNvCxnSpPr/>
          <p:nvPr userDrawn="1"/>
        </p:nvCxnSpPr>
        <p:spPr>
          <a:xfrm flipH="1">
            <a:off x="3684926" y="606424"/>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62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9047554" cy="1608187"/>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0" y="3941113"/>
            <a:ext cx="8260081"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5" y="6281253"/>
            <a:ext cx="407125" cy="292885"/>
          </a:xfrm>
        </p:spPr>
        <p:txBody>
          <a:bodyPr anchor="ctr" anchorCtr="1"/>
          <a:lstStyle>
            <a:lvl1pPr algn="l">
              <a:defRPr sz="1100" b="1">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9498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85"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8252897" cy="1608187"/>
          </a:xfrm>
          <a:ln>
            <a:noFill/>
          </a:ln>
        </p:spPr>
        <p:txBody>
          <a:bodyPr anchor="t" anchorCtr="0">
            <a:noAutofit/>
          </a:bodyPr>
          <a:lstStyle>
            <a:lvl1pPr algn="l" fontAlgn="t">
              <a:lnSpc>
                <a:spcPct val="85000"/>
              </a:lnSpc>
              <a:defRPr sz="44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0" y="3941113"/>
            <a:ext cx="7151915" cy="1134533"/>
          </a:xfrm>
        </p:spPr>
        <p:txBody>
          <a:bodyPr>
            <a:noAutofit/>
          </a:bodyPr>
          <a:lstStyle>
            <a:lvl1pPr marL="0" indent="0" algn="l" fontAlgn="t">
              <a:lnSpc>
                <a:spcPct val="95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5" y="6277860"/>
            <a:ext cx="407125" cy="292885"/>
          </a:xfrm>
          <a:prstGeom prst="rect">
            <a:avLst/>
          </a:prstGeo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57737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8" name="Slide Number Placeholder 5"/>
          <p:cNvSpPr>
            <a:spLocks noGrp="1"/>
          </p:cNvSpPr>
          <p:nvPr>
            <p:ph type="sldNum" sz="quarter" idx="12"/>
          </p:nvPr>
        </p:nvSpPr>
        <p:spPr>
          <a:xfrm>
            <a:off x="291404" y="6284943"/>
            <a:ext cx="407125" cy="292885"/>
          </a:xfr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4" name="Title 1"/>
          <p:cNvSpPr>
            <a:spLocks noGrp="1"/>
          </p:cNvSpPr>
          <p:nvPr>
            <p:ph type="ctrTitle" hasCustomPrompt="1"/>
          </p:nvPr>
        </p:nvSpPr>
        <p:spPr>
          <a:xfrm>
            <a:off x="3675017" y="1600200"/>
            <a:ext cx="6061166" cy="2248989"/>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1" y="4045616"/>
            <a:ext cx="6209214"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315054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01558" y="265488"/>
            <a:ext cx="2324385" cy="517175"/>
          </a:xfrm>
          <a:prstGeom prst="rect">
            <a:avLst/>
          </a:prstGeom>
        </p:spPr>
      </p:pic>
      <p:sp>
        <p:nvSpPr>
          <p:cNvPr id="14" name="Title 1"/>
          <p:cNvSpPr>
            <a:spLocks noGrp="1"/>
          </p:cNvSpPr>
          <p:nvPr>
            <p:ph type="ctrTitle" hasCustomPrompt="1"/>
          </p:nvPr>
        </p:nvSpPr>
        <p:spPr>
          <a:xfrm>
            <a:off x="5860869" y="1821110"/>
            <a:ext cx="5765074" cy="2248989"/>
          </a:xfrm>
        </p:spPr>
        <p:txBody>
          <a:bodyPr anchor="t" anchorCtr="0">
            <a:noAutofit/>
          </a:bodyPr>
          <a:lstStyle>
            <a:lvl1pPr algn="l" fontAlgn="t">
              <a:lnSpc>
                <a:spcPct val="85000"/>
              </a:lnSpc>
              <a:defRPr sz="4400" b="1" baseline="0"/>
            </a:lvl1pPr>
          </a:lstStyle>
          <a:p>
            <a:r>
              <a:rPr lang="en-US" dirty="0"/>
              <a:t>Section intro slide with no subtitle. Text is top justified to nestle under optional section number.</a:t>
            </a:r>
          </a:p>
        </p:txBody>
      </p:sp>
      <p:sp>
        <p:nvSpPr>
          <p:cNvPr id="7" name="Slide Number Placeholder 5">
            <a:extLst>
              <a:ext uri="{FF2B5EF4-FFF2-40B4-BE49-F238E27FC236}">
                <a16:creationId xmlns:a16="http://schemas.microsoft.com/office/drawing/2014/main" id="{7C4E6B59-D424-4431-BB83-1ECF37D81718}"/>
              </a:ext>
            </a:extLst>
          </p:cNvPr>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DC225F-FF7F-4CE8-ABCE-88EAA1E404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503" y="180913"/>
            <a:ext cx="681150" cy="603134"/>
          </a:xfrm>
          <a:prstGeom prst="rect">
            <a:avLst/>
          </a:prstGeom>
        </p:spPr>
      </p:pic>
      <p:cxnSp>
        <p:nvCxnSpPr>
          <p:cNvPr id="9" name="Straight Connector 8">
            <a:extLst>
              <a:ext uri="{FF2B5EF4-FFF2-40B4-BE49-F238E27FC236}">
                <a16:creationId xmlns:a16="http://schemas.microsoft.com/office/drawing/2014/main" id="{F16861F4-D2CF-4236-B1DB-5B66E7A2B308}"/>
              </a:ext>
            </a:extLst>
          </p:cNvPr>
          <p:cNvCxnSpPr/>
          <p:nvPr userDrawn="1"/>
        </p:nvCxnSpPr>
        <p:spPr>
          <a:xfrm flipH="1">
            <a:off x="9112827"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3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862" y="337171"/>
            <a:ext cx="2251081" cy="500865"/>
          </a:xfrm>
          <a:prstGeom prst="rect">
            <a:avLst/>
          </a:prstGeom>
        </p:spPr>
      </p:pic>
      <p:sp>
        <p:nvSpPr>
          <p:cNvPr id="11" name="Slide Number Placeholder 5"/>
          <p:cNvSpPr txBox="1">
            <a:spLocks/>
          </p:cNvSpPr>
          <p:nvPr userDrawn="1"/>
        </p:nvSpPr>
        <p:spPr>
          <a:xfrm>
            <a:off x="361147" y="6439926"/>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bg1"/>
                </a:solidFill>
                <a:latin typeface="Arial" panose="020B0604020202020204" pitchFamily="34" charset="0"/>
                <a:cs typeface="Arial" panose="020B0604020202020204" pitchFamily="34" charset="0"/>
              </a:rPr>
              <a:pPr/>
              <a:t>‹#›</a:t>
            </a:fld>
            <a:endParaRPr lang="en-US" sz="11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838200" y="365125"/>
            <a:ext cx="7025641"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58657" y="180913"/>
            <a:ext cx="681150" cy="603134"/>
          </a:xfrm>
          <a:prstGeom prst="rect">
            <a:avLst/>
          </a:prstGeom>
        </p:spPr>
      </p:pic>
      <p:cxnSp>
        <p:nvCxnSpPr>
          <p:cNvPr id="9" name="Straight Connector 8"/>
          <p:cNvCxnSpPr/>
          <p:nvPr userDrawn="1"/>
        </p:nvCxnSpPr>
        <p:spPr>
          <a:xfrm flipH="1">
            <a:off x="917398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64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720936" y="1175207"/>
            <a:ext cx="6905007"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small photo and pull quote area.</a:t>
            </a:r>
          </a:p>
        </p:txBody>
      </p:sp>
      <p:sp>
        <p:nvSpPr>
          <p:cNvPr id="3" name="Content Placeholder 2"/>
          <p:cNvSpPr>
            <a:spLocks noGrp="1"/>
          </p:cNvSpPr>
          <p:nvPr>
            <p:ph idx="1" hasCustomPrompt="1"/>
          </p:nvPr>
        </p:nvSpPr>
        <p:spPr>
          <a:xfrm>
            <a:off x="4720937" y="2635707"/>
            <a:ext cx="6905006" cy="381196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0" name="Straight Connector 9"/>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61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ample space for text and other content.</a:t>
            </a:r>
          </a:p>
        </p:txBody>
      </p:sp>
      <p:sp>
        <p:nvSpPr>
          <p:cNvPr id="3" name="Content Placeholder 2"/>
          <p:cNvSpPr>
            <a:spLocks noGrp="1"/>
          </p:cNvSpPr>
          <p:nvPr>
            <p:ph idx="1" hasCustomPrompt="1"/>
          </p:nvPr>
        </p:nvSpPr>
        <p:spPr>
          <a:xfrm>
            <a:off x="612183" y="2280499"/>
            <a:ext cx="11013759" cy="3896463"/>
          </a:xfrm>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3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 with space for text and other content.</a:t>
            </a:r>
          </a:p>
        </p:txBody>
      </p:sp>
      <p:sp>
        <p:nvSpPr>
          <p:cNvPr id="3" name="Content Placeholder 2"/>
          <p:cNvSpPr>
            <a:spLocks noGrp="1"/>
          </p:cNvSpPr>
          <p:nvPr>
            <p:ph idx="1" hasCustomPrompt="1"/>
          </p:nvPr>
        </p:nvSpPr>
        <p:spPr>
          <a:xfrm>
            <a:off x="612182" y="2357989"/>
            <a:ext cx="6904495" cy="3896463"/>
          </a:xfrm>
        </p:spPr>
        <p:txBody>
          <a:bodyPr/>
          <a:lstStyle>
            <a:lvl2pPr>
              <a:defRPr b="0"/>
            </a:lvl2pPr>
            <a:lvl3pPr marL="1143000" marR="0" indent="-228600" algn="l" defTabSz="914400"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44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3"/>
            <a:ext cx="5331417" cy="3783529"/>
          </a:xfrm>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18" y="2393433"/>
            <a:ext cx="5395625" cy="3783529"/>
          </a:xfrm>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9" name="Straight Connector 8"/>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988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6"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pPr/>
              <a:t>‹#›</a:t>
            </a:fld>
            <a:endParaRPr lang="en-US" sz="11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5" y="3378631"/>
            <a:ext cx="5401159" cy="2688955"/>
          </a:xfrm>
        </p:spPr>
        <p:txBody>
          <a:bodyPr/>
          <a:lstStyle>
            <a:lvl2pPr marL="457200">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1"/>
            <a:ext cx="5488614" cy="2688955"/>
          </a:xfrm>
        </p:spPr>
        <p:txBody>
          <a:bodyPr/>
          <a:lstStyle>
            <a:lvl1pPr>
              <a:defRPr baseline="0"/>
            </a:lvl1pPr>
            <a:lvl2pPr marL="457200">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371260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89"/>
            <a:ext cx="5997842" cy="3508119"/>
          </a:xfrm>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6" name="Picture 5">
            <a:extLst>
              <a:ext uri="{FF2B5EF4-FFF2-40B4-BE49-F238E27FC236}">
                <a16:creationId xmlns:a16="http://schemas.microsoft.com/office/drawing/2014/main" id="{087CBA43-6E98-4844-A050-DB7871DD9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7" name="Straight Connector 6">
            <a:extLst>
              <a:ext uri="{FF2B5EF4-FFF2-40B4-BE49-F238E27FC236}">
                <a16:creationId xmlns:a16="http://schemas.microsoft.com/office/drawing/2014/main" id="{B005887F-863C-486F-B848-D22C19682EA9}"/>
              </a:ext>
            </a:extLst>
          </p:cNvPr>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36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4"/>
            <a:ext cx="5331417" cy="783719"/>
          </a:xfrm>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18" y="2393434"/>
            <a:ext cx="5395625" cy="783720"/>
          </a:xfrm>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267592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2" y="1252136"/>
            <a:ext cx="3678633" cy="4551979"/>
          </a:xfrm>
        </p:spPr>
        <p:txBody>
          <a:bodyPr/>
          <a:lstStyle>
            <a:lvl1pPr>
              <a:lnSpc>
                <a:spcPct val="100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4213578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5" y="1923554"/>
            <a:ext cx="5401159" cy="4088835"/>
          </a:xfrm>
        </p:spPr>
        <p:txBody>
          <a:bodyPr/>
          <a:lstStyle>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4"/>
            <a:ext cx="5488614" cy="4088835"/>
          </a:xfrm>
        </p:spPr>
        <p:txBody>
          <a:bodyPr/>
          <a:lstStyle>
            <a:lvl1pPr>
              <a:defRPr baseline="0"/>
            </a:lvl1pPr>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6" name="Picture 5">
            <a:extLst>
              <a:ext uri="{FF2B5EF4-FFF2-40B4-BE49-F238E27FC236}">
                <a16:creationId xmlns:a16="http://schemas.microsoft.com/office/drawing/2014/main" id="{0411A863-6A9E-4795-A762-6AB45AA1D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416415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0"/>
            <a:ext cx="11013760" cy="4721725"/>
          </a:xfrm>
        </p:spPr>
        <p:txBody>
          <a:bodyPr>
            <a:normAutofit/>
          </a:bodyPr>
          <a:lstStyle>
            <a:lvl1pPr>
              <a:lnSpc>
                <a:spcPct val="105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7"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282004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2"/>
          </a:xfrm>
        </p:spPr>
        <p:txBody>
          <a:bodyPr>
            <a:normAutofit/>
          </a:bodyPr>
          <a:lstStyle>
            <a:lvl1pPr>
              <a:lnSpc>
                <a:spcPct val="102000"/>
              </a:lnSpc>
              <a:defRPr sz="1800" b="1" baseline="0"/>
            </a:lvl1pPr>
            <a:lvl2pPr marL="457200">
              <a:defRPr/>
            </a:lvl2pPr>
          </a:lstStyle>
          <a:p>
            <a:pPr lvl="0"/>
            <a:r>
              <a:rPr lang="en-US" dirty="0"/>
              <a:t>Level 1 content style for text to describe whatever it to the left (e.g., a chart, table, photo, or graphic). </a:t>
            </a:r>
          </a:p>
        </p:txBody>
      </p:sp>
      <p:pic>
        <p:nvPicPr>
          <p:cNvPr id="5" name="Picture 4">
            <a:extLst>
              <a:ext uri="{FF2B5EF4-FFF2-40B4-BE49-F238E27FC236}">
                <a16:creationId xmlns:a16="http://schemas.microsoft.com/office/drawing/2014/main" id="{E4670502-81E3-443E-A74E-F5817CBD1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084107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3"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0C6A02-0958-44CE-A123-EA0A10F028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pic>
        <p:nvPicPr>
          <p:cNvPr id="5" name="Picture 4">
            <a:extLst>
              <a:ext uri="{FF2B5EF4-FFF2-40B4-BE49-F238E27FC236}">
                <a16:creationId xmlns:a16="http://schemas.microsoft.com/office/drawing/2014/main" id="{EACEA25B-E4B8-4BDC-B3E9-08C21BFB4D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32380" y="180913"/>
            <a:ext cx="681150" cy="603134"/>
          </a:xfrm>
          <a:prstGeom prst="rect">
            <a:avLst/>
          </a:prstGeom>
        </p:spPr>
      </p:pic>
      <p:cxnSp>
        <p:nvCxnSpPr>
          <p:cNvPr id="6" name="Straight Connector 5">
            <a:extLst>
              <a:ext uri="{FF2B5EF4-FFF2-40B4-BE49-F238E27FC236}">
                <a16:creationId xmlns:a16="http://schemas.microsoft.com/office/drawing/2014/main" id="{B4D3405B-14F1-4D90-BF93-9DCF07743E7A}"/>
              </a:ext>
            </a:extLst>
          </p:cNvPr>
          <p:cNvCxnSpPr/>
          <p:nvPr userDrawn="1"/>
        </p:nvCxnSpPr>
        <p:spPr>
          <a:xfrm flipH="1">
            <a:off x="9947704"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37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7887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0.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2">
                    <a:lumMod val="50000"/>
                  </a:schemeClr>
                </a:solidFill>
                <a:latin typeface="Arial" panose="020B0604020202020204" pitchFamily="34" charset="0"/>
                <a:cs typeface="Arial" panose="020B0604020202020204" pitchFamily="34" charset="0"/>
              </a:defRPr>
            </a:lvl1pPr>
          </a:lstStyle>
          <a:p>
            <a:fld id="{1E83E07B-1E64-EE42-9C34-730A2E670201}" type="datetime1">
              <a:rPr lang="en-US" smtClean="0"/>
              <a:pPr/>
              <a:t>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7348624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hdr="0" ftr="0" dt="0"/>
  <p:txStyles>
    <p:titleStyle>
      <a:lvl1pPr algn="l" defTabSz="914400" rtl="0" eaLnBrk="1" fontAlgn="t" latinLnBrk="0" hangingPunct="1">
        <a:lnSpc>
          <a:spcPct val="90000"/>
        </a:lnSpc>
        <a:spcBef>
          <a:spcPct val="0"/>
        </a:spcBef>
        <a:spcAft>
          <a:spcPts val="600"/>
        </a:spcAft>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3000" indent="-228600" algn="l" defTabSz="914400"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200" indent="-182880" algn="l" defTabSz="914400"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drive/folders/0BxgpmxyQ79rmQWkzU2lEZ2hkc2s?resourcekey=0-uPcgFBas0hDKwW332DQ4jg&amp;usp=shar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migrant/mep-non-regulatory-guid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152400" y="471206"/>
            <a:ext cx="11887200" cy="1325563"/>
          </a:xfrm>
        </p:spPr>
        <p:txBody>
          <a:bodyPr>
            <a:normAutofit fontScale="90000"/>
          </a:bodyPr>
          <a:lstStyle/>
          <a:p>
            <a:r>
              <a:rPr lang="en-US" dirty="0"/>
              <a:t>Welcome to </a:t>
            </a:r>
            <a:br>
              <a:rPr lang="en-US" dirty="0"/>
            </a:br>
            <a:r>
              <a:rPr lang="en-US" dirty="0"/>
              <a:t>the Migrant Student Information Network</a:t>
            </a:r>
            <a:br>
              <a:rPr lang="en-US" dirty="0"/>
            </a:br>
            <a:r>
              <a:rPr lang="en-US" dirty="0"/>
              <a:t> 2022 Training</a:t>
            </a:r>
          </a:p>
        </p:txBody>
      </p:sp>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433457" y="2434728"/>
            <a:ext cx="5170714" cy="4219472"/>
          </a:xfrm>
        </p:spPr>
        <p:txBody>
          <a:bodyPr/>
          <a:lstStyle/>
          <a:p>
            <a:endParaRPr lang="en-US" dirty="0"/>
          </a:p>
          <a:p>
            <a:r>
              <a:rPr lang="en-US" dirty="0"/>
              <a:t>We will begin shortly.</a:t>
            </a:r>
          </a:p>
          <a:p>
            <a:r>
              <a:rPr lang="en-US" dirty="0"/>
              <a:t>Please enter your name and region/district in the chat.</a:t>
            </a:r>
          </a:p>
          <a:p>
            <a:endParaRPr lang="en-US" dirty="0"/>
          </a:p>
        </p:txBody>
      </p:sp>
      <p:pic>
        <p:nvPicPr>
          <p:cNvPr id="5" name="Content Placeholder 3">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4218" y="2133661"/>
            <a:ext cx="5851525" cy="3590351"/>
          </a:xfrm>
          <a:prstGeom prst="rect">
            <a:avLst/>
          </a:prstGeom>
        </p:spPr>
      </p:pic>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119249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Managing Existing Services in MSIN</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5975"/>
            <a:ext cx="12192000" cy="1325563"/>
          </a:xfrm>
        </p:spPr>
        <p:txBody>
          <a:bodyPr>
            <a:normAutofit/>
          </a:bodyPr>
          <a:lstStyle/>
          <a:p>
            <a:r>
              <a:rPr lang="en-US" sz="4000" dirty="0"/>
              <a:t>Services and MSIN User Roles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723014" y="1471989"/>
            <a:ext cx="10749515" cy="4636712"/>
          </a:xfrm>
        </p:spPr>
        <p:txBody>
          <a:bodyPr>
            <a:noAutofit/>
          </a:bodyPr>
          <a:lstStyle/>
          <a:p>
            <a:pPr marL="0" indent="0">
              <a:spcBef>
                <a:spcPts val="0"/>
              </a:spcBef>
              <a:spcAft>
                <a:spcPts val="1200"/>
              </a:spcAft>
              <a:buNone/>
            </a:pPr>
            <a:r>
              <a:rPr lang="en-US" sz="2800" b="0" i="0" dirty="0">
                <a:effectLst/>
                <a:latin typeface="Arial" panose="020B0604020202020204" pitchFamily="34" charset="0"/>
                <a:cs typeface="Arial" panose="020B0604020202020204" pitchFamily="34" charset="0"/>
              </a:rPr>
              <a:t>MEP staff with the following MSIN user roles can search, view, enable/disable, and add </a:t>
            </a:r>
            <a:r>
              <a:rPr lang="en-US" sz="2800" dirty="0">
                <a:latin typeface="Arial" panose="020B0604020202020204" pitchFamily="34" charset="0"/>
                <a:cs typeface="Arial" panose="020B0604020202020204" pitchFamily="34" charset="0"/>
              </a:rPr>
              <a:t>services:</a:t>
            </a:r>
            <a:endParaRPr lang="en-US" sz="2800" b="0" i="0" dirty="0">
              <a:effectLst/>
              <a:latin typeface="Arial" panose="020B0604020202020204" pitchFamily="34" charset="0"/>
              <a:cs typeface="Arial" panose="020B0604020202020204" pitchFamily="34" charset="0"/>
            </a:endParaRPr>
          </a:p>
          <a:p>
            <a:pPr>
              <a:spcBef>
                <a:spcPts val="0"/>
              </a:spcBef>
              <a:spcAft>
                <a:spcPts val="600"/>
              </a:spcAft>
            </a:pPr>
            <a:r>
              <a:rPr lang="en-US" sz="2800" dirty="0">
                <a:latin typeface="Arial" panose="020B0604020202020204" pitchFamily="34" charset="0"/>
                <a:cs typeface="Arial" panose="020B0604020202020204" pitchFamily="34" charset="0"/>
              </a:rPr>
              <a:t>Regional Administrators (MEP Directors)</a:t>
            </a:r>
          </a:p>
          <a:p>
            <a:pPr>
              <a:spcBef>
                <a:spcPts val="0"/>
              </a:spcBef>
              <a:spcAft>
                <a:spcPts val="600"/>
              </a:spcAft>
            </a:pPr>
            <a:r>
              <a:rPr lang="en-US" sz="2800" dirty="0">
                <a:latin typeface="Arial" panose="020B0604020202020204" pitchFamily="34" charset="0"/>
                <a:cs typeface="Arial" panose="020B0604020202020204" pitchFamily="34" charset="0"/>
              </a:rPr>
              <a:t>Program Managers</a:t>
            </a:r>
          </a:p>
          <a:p>
            <a:pPr>
              <a:spcBef>
                <a:spcPts val="0"/>
              </a:spcBef>
              <a:spcAft>
                <a:spcPts val="600"/>
              </a:spcAft>
            </a:pPr>
            <a:r>
              <a:rPr lang="en-US" sz="2800" dirty="0">
                <a:latin typeface="Arial" panose="020B0604020202020204" pitchFamily="34" charset="0"/>
                <a:cs typeface="Arial" panose="020B0604020202020204" pitchFamily="34" charset="0"/>
              </a:rPr>
              <a:t>Data Specialists</a:t>
            </a:r>
          </a:p>
          <a:p>
            <a:pPr marL="0" indent="0">
              <a:spcBef>
                <a:spcPts val="1200"/>
              </a:spcBef>
              <a:spcAft>
                <a:spcPts val="600"/>
              </a:spcAft>
              <a:buNone/>
            </a:pPr>
            <a:r>
              <a:rPr lang="en-US" sz="2800" dirty="0">
                <a:latin typeface="Arial" panose="020B0604020202020204" pitchFamily="34" charset="0"/>
                <a:cs typeface="Arial" panose="020B0604020202020204" pitchFamily="34" charset="0"/>
              </a:rPr>
              <a:t>MEP staff with the following MSIN user roles can search and view services but cannot enable/disable or add new services:</a:t>
            </a:r>
          </a:p>
          <a:p>
            <a:pPr>
              <a:spcBef>
                <a:spcPts val="0"/>
              </a:spcBef>
              <a:spcAft>
                <a:spcPts val="600"/>
              </a:spcAft>
            </a:pPr>
            <a:r>
              <a:rPr lang="en-US" sz="2800" dirty="0">
                <a:latin typeface="Arial" panose="020B0604020202020204" pitchFamily="34" charset="0"/>
                <a:cs typeface="Arial" panose="020B0604020202020204" pitchFamily="34" charset="0"/>
              </a:rPr>
              <a:t>I&amp;R Manager</a:t>
            </a:r>
          </a:p>
          <a:p>
            <a:pPr>
              <a:spcBef>
                <a:spcPts val="0"/>
              </a:spcBef>
              <a:spcAft>
                <a:spcPts val="600"/>
              </a:spcAft>
            </a:pPr>
            <a:r>
              <a:rPr lang="en-US" sz="2800" dirty="0">
                <a:latin typeface="Arial" panose="020B0604020202020204" pitchFamily="34" charset="0"/>
                <a:cs typeface="Arial" panose="020B0604020202020204" pitchFamily="34" charset="0"/>
              </a:rPr>
              <a:t>Student Services</a:t>
            </a:r>
          </a:p>
        </p:txBody>
      </p:sp>
    </p:spTree>
    <p:extLst>
      <p:ext uri="{BB962C8B-B14F-4D97-AF65-F5344CB8AC3E}">
        <p14:creationId xmlns:p14="http://schemas.microsoft.com/office/powerpoint/2010/main" val="317870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CFADD-19E0-4C8A-BD3B-480400A4413D}"/>
              </a:ext>
            </a:extLst>
          </p:cNvPr>
          <p:cNvSpPr>
            <a:spLocks noGrp="1"/>
          </p:cNvSpPr>
          <p:nvPr>
            <p:ph type="title"/>
          </p:nvPr>
        </p:nvSpPr>
        <p:spPr>
          <a:xfrm>
            <a:off x="0" y="-5975"/>
            <a:ext cx="11264900" cy="1325563"/>
          </a:xfrm>
        </p:spPr>
        <p:txBody>
          <a:bodyPr>
            <a:normAutofit/>
          </a:bodyPr>
          <a:lstStyle/>
          <a:p>
            <a:r>
              <a:rPr lang="en-US" sz="4000" dirty="0"/>
              <a:t>Service Administration Tasks</a:t>
            </a:r>
          </a:p>
        </p:txBody>
      </p:sp>
      <p:sp>
        <p:nvSpPr>
          <p:cNvPr id="2" name="Content Placeholder 1"/>
          <p:cNvSpPr>
            <a:spLocks noGrp="1"/>
          </p:cNvSpPr>
          <p:nvPr>
            <p:ph idx="1"/>
          </p:nvPr>
        </p:nvSpPr>
        <p:spPr>
          <a:xfrm>
            <a:off x="733647" y="1319588"/>
            <a:ext cx="10749515" cy="4572000"/>
          </a:xfrm>
        </p:spPr>
        <p:txBody>
          <a:bodyPr>
            <a:normAutofit/>
          </a:bodyPr>
          <a:lstStyle/>
          <a:p>
            <a:pPr>
              <a:spcAft>
                <a:spcPts val="600"/>
              </a:spcAft>
            </a:pPr>
            <a:r>
              <a:rPr lang="en-US" sz="2800" dirty="0"/>
              <a:t>Deactivate any remaining activities (which do not meet the definition of an MEP service)</a:t>
            </a:r>
          </a:p>
          <a:p>
            <a:pPr>
              <a:spcAft>
                <a:spcPts val="600"/>
              </a:spcAft>
            </a:pPr>
            <a:r>
              <a:rPr lang="en-US" sz="2800" dirty="0"/>
              <a:t>Deactivate services that you no longer provide</a:t>
            </a:r>
          </a:p>
          <a:p>
            <a:pPr>
              <a:spcAft>
                <a:spcPts val="600"/>
              </a:spcAft>
            </a:pPr>
            <a:r>
              <a:rPr lang="en-US" sz="2800" dirty="0"/>
              <a:t>Align active services with recent grant applications</a:t>
            </a:r>
          </a:p>
          <a:p>
            <a:pPr lvl="1">
              <a:spcAft>
                <a:spcPts val="600"/>
              </a:spcAft>
              <a:buFont typeface="Courier New" panose="02070309020205020404" pitchFamily="49" charset="0"/>
              <a:buChar char="o"/>
            </a:pPr>
            <a:r>
              <a:rPr lang="en-US" dirty="0"/>
              <a:t> Align service names</a:t>
            </a:r>
          </a:p>
          <a:p>
            <a:pPr lvl="1">
              <a:spcAft>
                <a:spcPts val="600"/>
              </a:spcAft>
              <a:buFont typeface="Courier New" panose="02070309020205020404" pitchFamily="49" charset="0"/>
              <a:buChar char="o"/>
            </a:pPr>
            <a:r>
              <a:rPr lang="en-US" dirty="0"/>
              <a:t> Align service descriptions</a:t>
            </a:r>
          </a:p>
          <a:p>
            <a:pPr lvl="1">
              <a:spcAft>
                <a:spcPts val="600"/>
              </a:spcAft>
              <a:buFont typeface="Courier New" panose="02070309020205020404" pitchFamily="49" charset="0"/>
              <a:buChar char="o"/>
            </a:pPr>
            <a:r>
              <a:rPr lang="en-US" dirty="0"/>
              <a:t> Check service code mapping (local to state service codes)</a:t>
            </a:r>
          </a:p>
          <a:p>
            <a:pPr lvl="1">
              <a:spcAft>
                <a:spcPts val="600"/>
              </a:spcAft>
              <a:buFont typeface="Courier New" panose="02070309020205020404" pitchFamily="49" charset="0"/>
              <a:buChar char="o"/>
            </a:pPr>
            <a:r>
              <a:rPr lang="en-US" dirty="0"/>
              <a:t> Check applicable MPO and SSDP Component mapping</a:t>
            </a:r>
          </a:p>
          <a:p>
            <a:pPr marL="457200" lvl="1" indent="0">
              <a:buNone/>
            </a:pPr>
            <a:endParaRPr lang="en-US"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81941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Administer Services screen, with a completed search and results.">
            <a:extLst>
              <a:ext uri="{FF2B5EF4-FFF2-40B4-BE49-F238E27FC236}">
                <a16:creationId xmlns:a16="http://schemas.microsoft.com/office/drawing/2014/main" id="{E956A05C-BC60-454D-A6FE-93CF829661F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7087" y="1031312"/>
            <a:ext cx="10300953" cy="5064688"/>
          </a:xfrm>
          <a:prstGeom prst="rect">
            <a:avLst/>
          </a:prstGeom>
        </p:spPr>
      </p:pic>
      <p:sp>
        <p:nvSpPr>
          <p:cNvPr id="4" name="Title 3">
            <a:extLst>
              <a:ext uri="{FF2B5EF4-FFF2-40B4-BE49-F238E27FC236}">
                <a16:creationId xmlns:a16="http://schemas.microsoft.com/office/drawing/2014/main" id="{25FBC255-D7E9-4905-B809-4E58C61CB7E5}"/>
              </a:ext>
            </a:extLst>
          </p:cNvPr>
          <p:cNvSpPr>
            <a:spLocks noGrp="1"/>
          </p:cNvSpPr>
          <p:nvPr>
            <p:ph type="title"/>
          </p:nvPr>
        </p:nvSpPr>
        <p:spPr>
          <a:xfrm>
            <a:off x="0" y="1"/>
            <a:ext cx="12192000" cy="1031312"/>
          </a:xfrm>
        </p:spPr>
        <p:txBody>
          <a:bodyPr>
            <a:normAutofit/>
          </a:bodyPr>
          <a:lstStyle/>
          <a:p>
            <a:r>
              <a:rPr lang="en-US" sz="4000" dirty="0"/>
              <a:t>Search Services</a:t>
            </a:r>
          </a:p>
        </p:txBody>
      </p:sp>
    </p:spTree>
    <p:extLst>
      <p:ext uri="{BB962C8B-B14F-4D97-AF65-F5344CB8AC3E}">
        <p14:creationId xmlns:p14="http://schemas.microsoft.com/office/powerpoint/2010/main" val="162744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7D4EEF-367A-4A13-9915-F9F91119AC9A}"/>
              </a:ext>
            </a:extLst>
          </p:cNvPr>
          <p:cNvSpPr>
            <a:spLocks noGrp="1"/>
          </p:cNvSpPr>
          <p:nvPr>
            <p:ph type="title"/>
          </p:nvPr>
        </p:nvSpPr>
        <p:spPr>
          <a:xfrm>
            <a:off x="-1" y="1"/>
            <a:ext cx="12192001" cy="1077238"/>
          </a:xfrm>
        </p:spPr>
        <p:txBody>
          <a:bodyPr>
            <a:normAutofit/>
          </a:bodyPr>
          <a:lstStyle/>
          <a:p>
            <a:r>
              <a:rPr lang="en-US" sz="4000" dirty="0"/>
              <a:t>Enable/Disable Services</a:t>
            </a:r>
          </a:p>
        </p:txBody>
      </p:sp>
      <p:pic>
        <p:nvPicPr>
          <p:cNvPr id="3" name="Picture 2" descr="Screenshot of the results table within the Administer Services screen.">
            <a:extLst>
              <a:ext uri="{FF2B5EF4-FFF2-40B4-BE49-F238E27FC236}">
                <a16:creationId xmlns:a16="http://schemas.microsoft.com/office/drawing/2014/main" id="{DF4AFEBA-F2DF-4A3B-A607-1CC8C0C736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633" y="1077239"/>
            <a:ext cx="10234712" cy="5018762"/>
          </a:xfrm>
          <a:prstGeom prst="rect">
            <a:avLst/>
          </a:prstGeom>
        </p:spPr>
      </p:pic>
    </p:spTree>
    <p:extLst>
      <p:ext uri="{BB962C8B-B14F-4D97-AF65-F5344CB8AC3E}">
        <p14:creationId xmlns:p14="http://schemas.microsoft.com/office/powerpoint/2010/main" val="97936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he Viewing Service window for local code 67.">
            <a:extLst>
              <a:ext uri="{FF2B5EF4-FFF2-40B4-BE49-F238E27FC236}">
                <a16:creationId xmlns:a16="http://schemas.microsoft.com/office/drawing/2014/main" id="{CFB3004A-BE7E-43FB-A126-E1A3BD773B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4884" y="1032095"/>
            <a:ext cx="8082232" cy="5079141"/>
          </a:xfrm>
          <a:prstGeom prst="rect">
            <a:avLst/>
          </a:prstGeom>
        </p:spPr>
      </p:pic>
      <p:sp>
        <p:nvSpPr>
          <p:cNvPr id="2" name="Title 1">
            <a:extLst>
              <a:ext uri="{FF2B5EF4-FFF2-40B4-BE49-F238E27FC236}">
                <a16:creationId xmlns:a16="http://schemas.microsoft.com/office/drawing/2014/main" id="{EAF096D8-9D53-4F9E-99C2-1EE0FD86364D}"/>
              </a:ext>
            </a:extLst>
          </p:cNvPr>
          <p:cNvSpPr>
            <a:spLocks noGrp="1"/>
          </p:cNvSpPr>
          <p:nvPr>
            <p:ph type="title"/>
          </p:nvPr>
        </p:nvSpPr>
        <p:spPr>
          <a:xfrm>
            <a:off x="0" y="0"/>
            <a:ext cx="12192000" cy="1032095"/>
          </a:xfrm>
        </p:spPr>
        <p:txBody>
          <a:bodyPr>
            <a:normAutofit/>
          </a:bodyPr>
          <a:lstStyle/>
          <a:p>
            <a:r>
              <a:rPr lang="en-US" sz="4000" dirty="0"/>
              <a:t>View Services</a:t>
            </a:r>
          </a:p>
        </p:txBody>
      </p:sp>
    </p:spTree>
    <p:extLst>
      <p:ext uri="{BB962C8B-B14F-4D97-AF65-F5344CB8AC3E}">
        <p14:creationId xmlns:p14="http://schemas.microsoft.com/office/powerpoint/2010/main" val="330003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 y="1"/>
            <a:ext cx="11372293" cy="1032094"/>
          </a:xfrm>
        </p:spPr>
        <p:txBody>
          <a:bodyPr>
            <a:normAutofit/>
          </a:bodyPr>
          <a:lstStyle/>
          <a:p>
            <a:r>
              <a:rPr lang="en-US" sz="4000" dirty="0">
                <a:latin typeface="Arial" panose="020B0604020202020204" pitchFamily="34" charset="0"/>
              </a:rPr>
              <a:t>Fields That Impact Service Entry Screens</a:t>
            </a:r>
          </a:p>
        </p:txBody>
      </p:sp>
      <p:pic>
        <p:nvPicPr>
          <p:cNvPr id="4" name="Picture 3" descr="Screenshot of Viewing Service window for code 66, with arrows pointing to fields that impact service entry screens.">
            <a:extLst>
              <a:ext uri="{FF2B5EF4-FFF2-40B4-BE49-F238E27FC236}">
                <a16:creationId xmlns:a16="http://schemas.microsoft.com/office/drawing/2014/main" id="{88FF97BC-AB96-4CF0-A0A6-FE0B4106EB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9447" y="1032095"/>
            <a:ext cx="8795489" cy="5073358"/>
          </a:xfrm>
          <a:prstGeom prst="rect">
            <a:avLst/>
          </a:prstGeom>
        </p:spPr>
      </p:pic>
    </p:spTree>
    <p:extLst>
      <p:ext uri="{BB962C8B-B14F-4D97-AF65-F5344CB8AC3E}">
        <p14:creationId xmlns:p14="http://schemas.microsoft.com/office/powerpoint/2010/main" val="364305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505460" cy="1041991"/>
          </a:xfrm>
        </p:spPr>
        <p:txBody>
          <a:bodyPr>
            <a:normAutofit/>
          </a:bodyPr>
          <a:lstStyle/>
          <a:p>
            <a:r>
              <a:rPr lang="en-US" sz="4000" dirty="0">
                <a:latin typeface="Arial" panose="020B0604020202020204" pitchFamily="34" charset="0"/>
              </a:rPr>
              <a:t>Service Setup Impacts Service Entry</a:t>
            </a:r>
          </a:p>
        </p:txBody>
      </p:sp>
      <p:pic>
        <p:nvPicPr>
          <p:cNvPr id="9" name="Picture 8" descr="Screenshot of an individual child's service entry screen.">
            <a:extLst>
              <a:ext uri="{FF2B5EF4-FFF2-40B4-BE49-F238E27FC236}">
                <a16:creationId xmlns:a16="http://schemas.microsoft.com/office/drawing/2014/main" id="{60F45679-01CD-447A-AE9E-D4F6F38AE0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836" y="1041991"/>
            <a:ext cx="9273788" cy="5063737"/>
          </a:xfrm>
          <a:prstGeom prst="rect">
            <a:avLst/>
          </a:prstGeom>
        </p:spPr>
      </p:pic>
    </p:spTree>
    <p:extLst>
      <p:ext uri="{BB962C8B-B14F-4D97-AF65-F5344CB8AC3E}">
        <p14:creationId xmlns:p14="http://schemas.microsoft.com/office/powerpoint/2010/main" val="212418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5" y="0"/>
            <a:ext cx="11242790" cy="10526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t>Requesting Service Edits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Screenshot of service edit request template.">
            <a:extLst>
              <a:ext uri="{FF2B5EF4-FFF2-40B4-BE49-F238E27FC236}">
                <a16:creationId xmlns:a16="http://schemas.microsoft.com/office/drawing/2014/main" id="{5B6245BD-6DBF-4E97-9AFB-40035A54EF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607" y="1052623"/>
            <a:ext cx="9369225" cy="5026199"/>
          </a:xfrm>
          <a:prstGeom prst="rect">
            <a:avLst/>
          </a:prstGeom>
        </p:spPr>
      </p:pic>
    </p:spTree>
    <p:extLst>
      <p:ext uri="{BB962C8B-B14F-4D97-AF65-F5344CB8AC3E}">
        <p14:creationId xmlns:p14="http://schemas.microsoft.com/office/powerpoint/2010/main" val="218236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1" y="1882066"/>
            <a:ext cx="12192001" cy="3168776"/>
          </a:xfrm>
        </p:spPr>
        <p:txBody>
          <a:bodyPr>
            <a:normAutofit fontScale="90000"/>
          </a:bodyPr>
          <a:lstStyle/>
          <a:p>
            <a:pPr>
              <a:spcAft>
                <a:spcPts val="1200"/>
              </a:spcAft>
            </a:pPr>
            <a:r>
              <a:rPr lang="en-US" sz="4900" dirty="0"/>
              <a:t>Migrant Student Information Network:</a:t>
            </a:r>
            <a:br>
              <a:rPr lang="en-US" sz="4900" dirty="0"/>
            </a:br>
            <a:r>
              <a:rPr lang="en-US" sz="4900" dirty="0"/>
              <a:t>Setting Up, Entering, and Extracting Services</a:t>
            </a:r>
            <a:br>
              <a:rPr lang="en-US" dirty="0"/>
            </a:br>
            <a:br>
              <a:rPr lang="en-US" dirty="0"/>
            </a:br>
            <a:br>
              <a:rPr lang="en-US" dirty="0"/>
            </a:br>
            <a:r>
              <a:rPr lang="en-US" sz="3100" dirty="0"/>
              <a:t> </a:t>
            </a:r>
            <a:r>
              <a:rPr lang="en-US" sz="3600" dirty="0"/>
              <a:t>January 27, 2022</a:t>
            </a:r>
            <a:br>
              <a:rPr lang="en-US" sz="3600" dirty="0"/>
            </a:br>
            <a:r>
              <a:rPr lang="en-US" sz="3600" dirty="0"/>
              <a:t>10:00 a.m. – 12:00 p.m.</a:t>
            </a:r>
            <a:br>
              <a:rPr lang="en-US" sz="4000" dirty="0"/>
            </a:br>
            <a:endParaRPr lang="en-US" sz="3600" dirty="0"/>
          </a:p>
        </p:txBody>
      </p:sp>
    </p:spTree>
    <p:extLst>
      <p:ext uri="{BB962C8B-B14F-4D97-AF65-F5344CB8AC3E}">
        <p14:creationId xmlns:p14="http://schemas.microsoft.com/office/powerpoint/2010/main" val="72460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49790"/>
          </a:xfrm>
        </p:spPr>
        <p:txBody>
          <a:bodyPr>
            <a:normAutofit/>
          </a:bodyPr>
          <a:lstStyle/>
          <a:p>
            <a:r>
              <a:rPr lang="en-US" sz="4000" dirty="0"/>
              <a:t>Collaborative Activity 2</a:t>
            </a:r>
          </a:p>
        </p:txBody>
      </p:sp>
      <p:pic>
        <p:nvPicPr>
          <p:cNvPr id="7" name="Picture 6" descr="Screenshot of Activity 2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96807" y="1034381"/>
            <a:ext cx="7798385" cy="4970352"/>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7" y="299311"/>
            <a:ext cx="10044023" cy="877729"/>
          </a:xfrm>
        </p:spPr>
        <p:txBody>
          <a:bodyPr anchor="ctr">
            <a:normAutofit/>
          </a:bodyPr>
          <a:lstStyle/>
          <a:p>
            <a:r>
              <a:rPr lang="en-US" sz="4000" dirty="0">
                <a:solidFill>
                  <a:srgbClr val="FFFFFF"/>
                </a:solidFill>
              </a:rPr>
              <a:t>Activity 2 Instructions</a:t>
            </a:r>
          </a:p>
        </p:txBody>
      </p:sp>
      <p:graphicFrame>
        <p:nvGraphicFramePr>
          <p:cNvPr id="6" name="Content Placeholder 2" descr="Activity 2 instructions">
            <a:extLst>
              <a:ext uri="{FF2B5EF4-FFF2-40B4-BE49-F238E27FC236}">
                <a16:creationId xmlns:a16="http://schemas.microsoft.com/office/drawing/2014/main" id="{B240C4A7-5C54-4A5C-AA62-980E76F65A1A}"/>
              </a:ext>
            </a:extLst>
          </p:cNvPr>
          <p:cNvGraphicFramePr>
            <a:graphicFrameLocks noGrp="1"/>
          </p:cNvGraphicFramePr>
          <p:nvPr>
            <p:ph idx="1"/>
            <p:extLst>
              <p:ext uri="{D42A27DB-BD31-4B8C-83A1-F6EECF244321}">
                <p14:modId xmlns:p14="http://schemas.microsoft.com/office/powerpoint/2010/main" val="3780293892"/>
              </p:ext>
            </p:extLst>
          </p:nvPr>
        </p:nvGraphicFramePr>
        <p:xfrm>
          <a:off x="632085" y="1842117"/>
          <a:ext cx="10927829" cy="4935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70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84015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69582"/>
            <a:ext cx="10648950" cy="1017882"/>
          </a:xfrm>
        </p:spPr>
        <p:txBody>
          <a:bodyPr>
            <a:normAutofit/>
          </a:bodyPr>
          <a:lstStyle/>
          <a:p>
            <a:r>
              <a:rPr lang="en-US" sz="40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334810"/>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2740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89F36B-869C-4C5C-9B84-25172612E57E}"/>
              </a:ext>
            </a:extLst>
          </p:cNvPr>
          <p:cNvSpPr>
            <a:spLocks noGrp="1"/>
          </p:cNvSpPr>
          <p:nvPr>
            <p:ph type="title" idx="4294967295"/>
          </p:nvPr>
        </p:nvSpPr>
        <p:spPr>
          <a:ln>
            <a:noFill/>
          </a:ln>
        </p:spPr>
        <p:txBody>
          <a:bodyPr/>
          <a:lstStyle/>
          <a:p>
            <a:r>
              <a:rPr lang="en-US" dirty="0"/>
              <a:t>Break</a:t>
            </a:r>
          </a:p>
        </p:txBody>
      </p:sp>
      <p:pic>
        <p:nvPicPr>
          <p:cNvPr id="5" name="Picture 4">
            <a:extLst>
              <a:ext uri="{FF2B5EF4-FFF2-40B4-BE49-F238E27FC236}">
                <a16:creationId xmlns:a16="http://schemas.microsoft.com/office/drawing/2014/main" id="{9FF4016C-A19D-465A-B032-D163FA2AC89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44"/>
            <a:ext cx="12192000" cy="6839712"/>
          </a:xfrm>
          <a:prstGeom prst="rect">
            <a:avLst/>
          </a:prstGeom>
        </p:spPr>
      </p:pic>
    </p:spTree>
    <p:extLst>
      <p:ext uri="{BB962C8B-B14F-4D97-AF65-F5344CB8AC3E}">
        <p14:creationId xmlns:p14="http://schemas.microsoft.com/office/powerpoint/2010/main" val="179807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Setting Up New Services</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647" y="1295400"/>
            <a:ext cx="10749516" cy="4766733"/>
          </a:xfrm>
        </p:spPr>
        <p:txBody>
          <a:bodyPr>
            <a:normAutofit lnSpcReduction="10000"/>
          </a:bodyPr>
          <a:lstStyle/>
          <a:p>
            <a:pPr marL="0" indent="0">
              <a:lnSpc>
                <a:spcPct val="100000"/>
              </a:lnSpc>
              <a:spcBef>
                <a:spcPts val="1200"/>
              </a:spcBef>
              <a:spcAft>
                <a:spcPts val="1200"/>
              </a:spcAft>
              <a:buNone/>
            </a:pPr>
            <a:r>
              <a:rPr lang="en-US" sz="2800" dirty="0">
                <a:latin typeface="Arial" panose="020B0604020202020204" pitchFamily="34" charset="0"/>
                <a:cs typeface="Arial" panose="020B0604020202020204" pitchFamily="34" charset="0"/>
              </a:rPr>
              <a:t>Before adding a new service, it is extremely helpful to gather reference materials, such as the following:</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Regional Application and District Service Agreements </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State Service Delivery Plan (most recent amended version)</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State Service Codes spreadsheet </a:t>
            </a:r>
          </a:p>
          <a:p>
            <a:pPr lvl="1">
              <a:lnSpc>
                <a:spcPct val="100000"/>
              </a:lnSpc>
              <a:spcBef>
                <a:spcPts val="1200"/>
              </a:spcBef>
              <a:spcAft>
                <a:spcPts val="600"/>
              </a:spcAft>
            </a:pPr>
            <a:r>
              <a:rPr lang="en-US" sz="2400" dirty="0">
                <a:latin typeface="Arial" panose="020B0604020202020204" pitchFamily="34" charset="0"/>
                <a:cs typeface="Arial" panose="020B0604020202020204" pitchFamily="34" charset="0"/>
              </a:rPr>
              <a:t>Home page</a:t>
            </a:r>
            <a:r>
              <a:rPr lang="en-US" sz="2400" dirty="0">
                <a:latin typeface="Arial" panose="020B0604020202020204" pitchFamily="34" charset="0"/>
                <a:cs typeface="Arial" panose="020B0604020202020204" pitchFamily="34" charset="0"/>
                <a:sym typeface="Wingdings" panose="05000000000000000000" pitchFamily="2" charset="2"/>
              </a:rPr>
              <a:t> User Guides Services Services Administration</a:t>
            </a:r>
            <a:endParaRPr lang="en-US" sz="2400" dirty="0">
              <a:latin typeface="Arial" panose="020B0604020202020204" pitchFamily="34" charset="0"/>
              <a:cs typeface="Arial" panose="020B0604020202020204" pitchFamily="34" charset="0"/>
            </a:endParaRP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SSDP service set-up “how-to” videos on MSIN</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Service-related user guides on MSIN</a:t>
            </a:r>
          </a:p>
        </p:txBody>
      </p:sp>
      <p:sp>
        <p:nvSpPr>
          <p:cNvPr id="3" name="Title 2">
            <a:extLst>
              <a:ext uri="{FF2B5EF4-FFF2-40B4-BE49-F238E27FC236}">
                <a16:creationId xmlns:a16="http://schemas.microsoft.com/office/drawing/2014/main" id="{19CD9147-433A-4A08-AA95-D2F9E5CA9479}"/>
              </a:ext>
            </a:extLst>
          </p:cNvPr>
          <p:cNvSpPr>
            <a:spLocks noGrp="1"/>
          </p:cNvSpPr>
          <p:nvPr>
            <p:ph type="title"/>
          </p:nvPr>
        </p:nvSpPr>
        <p:spPr>
          <a:xfrm>
            <a:off x="0" y="1"/>
            <a:ext cx="11878322" cy="1295400"/>
          </a:xfrm>
        </p:spPr>
        <p:txBody>
          <a:bodyPr>
            <a:normAutofit/>
          </a:bodyPr>
          <a:lstStyle/>
          <a:p>
            <a:r>
              <a:rPr lang="en-US" sz="4000" dirty="0"/>
              <a:t>Background:</a:t>
            </a:r>
            <a:r>
              <a:rPr lang="en-US" sz="4000" baseline="0" dirty="0"/>
              <a:t> Gather Reference Materials</a:t>
            </a:r>
            <a:endParaRPr lang="en-US" sz="4000" dirty="0"/>
          </a:p>
        </p:txBody>
      </p:sp>
    </p:spTree>
    <p:extLst>
      <p:ext uri="{BB962C8B-B14F-4D97-AF65-F5344CB8AC3E}">
        <p14:creationId xmlns:p14="http://schemas.microsoft.com/office/powerpoint/2010/main" val="3813604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Administer Services screen, with an arrow pointing to the Add New Service button.">
            <a:extLst>
              <a:ext uri="{FF2B5EF4-FFF2-40B4-BE49-F238E27FC236}">
                <a16:creationId xmlns:a16="http://schemas.microsoft.com/office/drawing/2014/main" id="{454185EC-8260-4DF0-A163-9074D9710F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9810" y="1031312"/>
            <a:ext cx="10325100" cy="5076561"/>
          </a:xfrm>
          <a:prstGeom prst="rect">
            <a:avLst/>
          </a:prstGeom>
        </p:spPr>
      </p:pic>
      <p:sp>
        <p:nvSpPr>
          <p:cNvPr id="4" name="Title 3">
            <a:extLst>
              <a:ext uri="{FF2B5EF4-FFF2-40B4-BE49-F238E27FC236}">
                <a16:creationId xmlns:a16="http://schemas.microsoft.com/office/drawing/2014/main" id="{59F6E43D-F73A-4F46-A221-792E7BD41D41}"/>
              </a:ext>
            </a:extLst>
          </p:cNvPr>
          <p:cNvSpPr>
            <a:spLocks noGrp="1"/>
          </p:cNvSpPr>
          <p:nvPr>
            <p:ph type="title"/>
          </p:nvPr>
        </p:nvSpPr>
        <p:spPr>
          <a:xfrm>
            <a:off x="-1" y="1"/>
            <a:ext cx="11292397" cy="1031312"/>
          </a:xfrm>
        </p:spPr>
        <p:txBody>
          <a:bodyPr>
            <a:normAutofit/>
          </a:bodyPr>
          <a:lstStyle/>
          <a:p>
            <a:r>
              <a:rPr lang="en-US" sz="4000" dirty="0"/>
              <a:t>New Service Setup Window</a:t>
            </a:r>
          </a:p>
        </p:txBody>
      </p:sp>
    </p:spTree>
    <p:extLst>
      <p:ext uri="{BB962C8B-B14F-4D97-AF65-F5344CB8AC3E}">
        <p14:creationId xmlns:p14="http://schemas.microsoft.com/office/powerpoint/2010/main" val="25044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F252-F09A-4E0C-9D79-43B4E9AEC9F4}"/>
              </a:ext>
            </a:extLst>
          </p:cNvPr>
          <p:cNvSpPr>
            <a:spLocks noGrp="1"/>
          </p:cNvSpPr>
          <p:nvPr>
            <p:ph type="title"/>
          </p:nvPr>
        </p:nvSpPr>
        <p:spPr>
          <a:xfrm>
            <a:off x="0" y="1"/>
            <a:ext cx="12192000" cy="1031312"/>
          </a:xfrm>
        </p:spPr>
        <p:txBody>
          <a:bodyPr>
            <a:normAutofit/>
          </a:bodyPr>
          <a:lstStyle/>
          <a:p>
            <a:r>
              <a:rPr lang="en-US" sz="4000" dirty="0"/>
              <a:t>Service Setup</a:t>
            </a:r>
            <a:r>
              <a:rPr lang="en-US" sz="4000" baseline="0" dirty="0"/>
              <a:t> Fields</a:t>
            </a:r>
            <a:endParaRPr lang="en-US" sz="4000" dirty="0"/>
          </a:p>
        </p:txBody>
      </p:sp>
      <p:pic>
        <p:nvPicPr>
          <p:cNvPr id="3" name="Picture 2" descr="Screenshot of the Creating Service window, with all blank fields.">
            <a:extLst>
              <a:ext uri="{FF2B5EF4-FFF2-40B4-BE49-F238E27FC236}">
                <a16:creationId xmlns:a16="http://schemas.microsoft.com/office/drawing/2014/main" id="{ADB7FF85-35FD-423A-925B-7663E33FF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3400" y="1031313"/>
            <a:ext cx="7405199" cy="5065502"/>
          </a:xfrm>
          <a:prstGeom prst="rect">
            <a:avLst/>
          </a:prstGeom>
        </p:spPr>
      </p:pic>
    </p:spTree>
    <p:extLst>
      <p:ext uri="{BB962C8B-B14F-4D97-AF65-F5344CB8AC3E}">
        <p14:creationId xmlns:p14="http://schemas.microsoft.com/office/powerpoint/2010/main" val="315553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245260"/>
          </a:xfrm>
        </p:spPr>
        <p:txBody>
          <a:bodyPr>
            <a:normAutofit/>
          </a:bodyPr>
          <a:lstStyle/>
          <a:p>
            <a:r>
              <a:rPr lang="en-US" sz="4000" dirty="0">
                <a:latin typeface="Arial" panose="020B0604020202020204" pitchFamily="34" charset="0"/>
              </a:rPr>
              <a:t>Common Service Setup Scenarios</a:t>
            </a:r>
          </a:p>
        </p:txBody>
      </p:sp>
      <p:sp>
        <p:nvSpPr>
          <p:cNvPr id="5" name="Content Placeholder 1">
            <a:extLst>
              <a:ext uri="{FF2B5EF4-FFF2-40B4-BE49-F238E27FC236}">
                <a16:creationId xmlns:a16="http://schemas.microsoft.com/office/drawing/2014/main" id="{725E0116-81A9-4D40-8E7F-CA885C91F52D}"/>
              </a:ext>
            </a:extLst>
          </p:cNvPr>
          <p:cNvSpPr>
            <a:spLocks noGrp="1"/>
          </p:cNvSpPr>
          <p:nvPr>
            <p:ph idx="1"/>
          </p:nvPr>
        </p:nvSpPr>
        <p:spPr>
          <a:xfrm>
            <a:off x="731874" y="1245260"/>
            <a:ext cx="10728251" cy="4565320"/>
          </a:xfrm>
        </p:spPr>
        <p:txBody>
          <a:bodyPr>
            <a:normAutofit/>
          </a:bodyPr>
          <a:lstStyle/>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would like to use an existing State Service Code “as is.” No setup is needed.</a:t>
            </a:r>
          </a:p>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considers their local service to be a </a:t>
            </a:r>
            <a:r>
              <a:rPr lang="en-US" sz="2800" u="sng" dirty="0">
                <a:solidFill>
                  <a:schemeClr val="bg1">
                    <a:lumMod val="95000"/>
                  </a:schemeClr>
                </a:solidFill>
                <a:latin typeface="Arial" panose="020B0604020202020204" pitchFamily="34" charset="0"/>
              </a:rPr>
              <a:t>variation</a:t>
            </a:r>
            <a:r>
              <a:rPr lang="en-US" sz="2800" dirty="0">
                <a:solidFill>
                  <a:schemeClr val="bg1">
                    <a:lumMod val="95000"/>
                  </a:schemeClr>
                </a:solidFill>
                <a:latin typeface="Arial" panose="020B0604020202020204" pitchFamily="34" charset="0"/>
              </a:rPr>
              <a:t> of an existing State Service Code. </a:t>
            </a:r>
          </a:p>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thinks their local service is different from all State Service Codes but still addresses an MPO.</a:t>
            </a:r>
          </a:p>
          <a:p>
            <a:pPr marL="514350" indent="-514350">
              <a:spcBef>
                <a:spcPts val="1200"/>
              </a:spcBef>
              <a:spcAft>
                <a:spcPts val="600"/>
              </a:spcAft>
              <a:buFont typeface="+mj-lt"/>
              <a:buAutoNum type="arabicPeriod"/>
            </a:pPr>
            <a:r>
              <a:rPr lang="en-US" sz="2800" dirty="0">
                <a:solidFill>
                  <a:schemeClr val="bg1">
                    <a:lumMod val="95000"/>
                  </a:schemeClr>
                </a:solidFill>
                <a:latin typeface="Arial" panose="020B0604020202020204" pitchFamily="34" charset="0"/>
              </a:rPr>
              <a:t>The subgrantee thinks their local service does not match a State Service Code or an MPO, but it meets the definition of “service” provided in Guidance.</a:t>
            </a:r>
          </a:p>
        </p:txBody>
      </p:sp>
    </p:spTree>
    <p:extLst>
      <p:ext uri="{BB962C8B-B14F-4D97-AF65-F5344CB8AC3E}">
        <p14:creationId xmlns:p14="http://schemas.microsoft.com/office/powerpoint/2010/main" val="51357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420786" y="11185"/>
            <a:ext cx="10953969" cy="1325563"/>
          </a:xfrm>
        </p:spPr>
        <p:txBody>
          <a:bodyPr>
            <a:normAutofit/>
          </a:bodyPr>
          <a:lstStyle/>
          <a:p>
            <a:r>
              <a:rPr lang="en-US" sz="4000" dirty="0"/>
              <a:t>Welcome and Introductions</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589314" y="1336748"/>
            <a:ext cx="9983670" cy="4764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Juli Auld, Education Research and Evaluation Consultant, California Department of Education (CDE)</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Jose Valencia, Migrant Student Information Network (MSIN) Lead, WestEd</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Victor Garibay, MSIN Specialist, WestEd</a:t>
            </a:r>
          </a:p>
        </p:txBody>
      </p:sp>
      <p:pic>
        <p:nvPicPr>
          <p:cNvPr id="5" name="Picture 4">
            <a:extLst>
              <a:ext uri="{FF2B5EF4-FFF2-40B4-BE49-F238E27FC236}">
                <a16:creationId xmlns:a16="http://schemas.microsoft.com/office/drawing/2014/main" id="{45B81A16-999D-444F-A736-FA89EFE63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7" y="1847293"/>
            <a:ext cx="1213758" cy="1247852"/>
          </a:xfrm>
          <a:prstGeom prst="rect">
            <a:avLst/>
          </a:prstGeom>
        </p:spPr>
      </p:pic>
      <p:pic>
        <p:nvPicPr>
          <p:cNvPr id="4" name="Picture 3">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343" y="3402570"/>
            <a:ext cx="1237871" cy="1153886"/>
          </a:xfrm>
          <a:prstGeom prst="rect">
            <a:avLst/>
          </a:prstGeom>
        </p:spPr>
      </p:pic>
      <p:pic>
        <p:nvPicPr>
          <p:cNvPr id="6" name="Picture 5">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344" y="4863882"/>
            <a:ext cx="1237871" cy="1237513"/>
          </a:xfrm>
          <a:prstGeom prst="rect">
            <a:avLst/>
          </a:prstGeom>
        </p:spPr>
      </p:pic>
    </p:spTree>
    <p:extLst>
      <p:ext uri="{BB962C8B-B14F-4D97-AF65-F5344CB8AC3E}">
        <p14:creationId xmlns:p14="http://schemas.microsoft.com/office/powerpoint/2010/main" val="283709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C82A-73A7-4809-A477-FE7BB515018B}"/>
              </a:ext>
            </a:extLst>
          </p:cNvPr>
          <p:cNvSpPr>
            <a:spLocks noGrp="1"/>
          </p:cNvSpPr>
          <p:nvPr>
            <p:ph type="title"/>
          </p:nvPr>
        </p:nvSpPr>
        <p:spPr>
          <a:xfrm>
            <a:off x="718865" y="13300"/>
            <a:ext cx="9855200" cy="1039324"/>
          </a:xfrm>
        </p:spPr>
        <p:txBody>
          <a:bodyPr>
            <a:normAutofit/>
          </a:bodyPr>
          <a:lstStyle/>
          <a:p>
            <a:r>
              <a:rPr lang="en-US" sz="4000" dirty="0"/>
              <a:t>Data Entry Calendar</a:t>
            </a:r>
          </a:p>
        </p:txBody>
      </p:sp>
      <p:graphicFrame>
        <p:nvGraphicFramePr>
          <p:cNvPr id="4" name="Table 4">
            <a:extLst>
              <a:ext uri="{FF2B5EF4-FFF2-40B4-BE49-F238E27FC236}">
                <a16:creationId xmlns:a16="http://schemas.microsoft.com/office/drawing/2014/main" id="{985C9975-B10E-4CC7-9628-275E0E295C04}"/>
              </a:ext>
            </a:extLst>
          </p:cNvPr>
          <p:cNvGraphicFramePr>
            <a:graphicFrameLocks noGrp="1"/>
          </p:cNvGraphicFramePr>
          <p:nvPr>
            <p:extLst>
              <p:ext uri="{D42A27DB-BD31-4B8C-83A1-F6EECF244321}">
                <p14:modId xmlns:p14="http://schemas.microsoft.com/office/powerpoint/2010/main" val="2486576845"/>
              </p:ext>
            </p:extLst>
          </p:nvPr>
        </p:nvGraphicFramePr>
        <p:xfrm>
          <a:off x="718865" y="1048805"/>
          <a:ext cx="9855200" cy="4726474"/>
        </p:xfrm>
        <a:graphic>
          <a:graphicData uri="http://schemas.openxmlformats.org/drawingml/2006/table">
            <a:tbl>
              <a:tblPr firstRow="1" bandRow="1">
                <a:tableStyleId>{5C22544A-7EE6-4342-B048-85BDC9FD1C3A}</a:tableStyleId>
              </a:tblPr>
              <a:tblGrid>
                <a:gridCol w="5681935">
                  <a:extLst>
                    <a:ext uri="{9D8B030D-6E8A-4147-A177-3AD203B41FA5}">
                      <a16:colId xmlns:a16="http://schemas.microsoft.com/office/drawing/2014/main" val="988216021"/>
                    </a:ext>
                  </a:extLst>
                </a:gridCol>
                <a:gridCol w="4173265">
                  <a:extLst>
                    <a:ext uri="{9D8B030D-6E8A-4147-A177-3AD203B41FA5}">
                      <a16:colId xmlns:a16="http://schemas.microsoft.com/office/drawing/2014/main" val="2897131538"/>
                    </a:ext>
                  </a:extLst>
                </a:gridCol>
              </a:tblGrid>
              <a:tr h="651889">
                <a:tc>
                  <a:txBody>
                    <a:bodyPr/>
                    <a:lstStyle/>
                    <a:p>
                      <a:pPr algn="l"/>
                      <a:r>
                        <a:rPr lang="en-US" sz="2400" dirty="0"/>
                        <a:t>Activity </a:t>
                      </a:r>
                    </a:p>
                  </a:txBody>
                  <a:tcPr anchor="ctr"/>
                </a:tc>
                <a:tc>
                  <a:txBody>
                    <a:bodyPr/>
                    <a:lstStyle/>
                    <a:p>
                      <a:pPr algn="l"/>
                      <a:r>
                        <a:rPr lang="en-US" sz="2400" dirty="0"/>
                        <a:t>Due Date</a:t>
                      </a:r>
                    </a:p>
                  </a:txBody>
                  <a:tcPr anchor="ctr"/>
                </a:tc>
                <a:extLst>
                  <a:ext uri="{0D108BD9-81ED-4DB2-BD59-A6C34878D82A}">
                    <a16:rowId xmlns:a16="http://schemas.microsoft.com/office/drawing/2014/main" val="2666793132"/>
                  </a:ext>
                </a:extLst>
              </a:tr>
              <a:tr h="814917">
                <a:tc>
                  <a:txBody>
                    <a:bodyPr/>
                    <a:lstStyle/>
                    <a:p>
                      <a:pPr marL="0" marR="0" algn="l">
                        <a:lnSpc>
                          <a:spcPct val="107000"/>
                        </a:lnSpc>
                        <a:spcBef>
                          <a:spcPts val="0"/>
                        </a:spcBef>
                        <a:spcAft>
                          <a:spcPts val="0"/>
                        </a:spcAft>
                      </a:pP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Fall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3rd Friday in January: 01/21/22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589401176"/>
                  </a:ext>
                </a:extLst>
              </a:tr>
              <a:tr h="814917">
                <a:tc>
                  <a:txBody>
                    <a:bodyPr/>
                    <a:lstStyle/>
                    <a:p>
                      <a:pPr marL="0" marR="0" algn="l">
                        <a:lnSpc>
                          <a:spcPct val="107000"/>
                        </a:lnSpc>
                        <a:spcBef>
                          <a:spcPts val="0"/>
                        </a:spcBef>
                        <a:spcAft>
                          <a:spcPts val="0"/>
                        </a:spcAft>
                      </a:pP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Spring term services entered into MSIN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3rd Friday in July: 07/15/22 </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171323797"/>
                  </a:ext>
                </a:extLst>
              </a:tr>
              <a:tr h="814917">
                <a:tc>
                  <a:txBody>
                    <a:bodyPr/>
                    <a:lstStyle/>
                    <a:p>
                      <a:pPr marL="0" marR="0" algn="l">
                        <a:lnSpc>
                          <a:spcPct val="107000"/>
                        </a:lnSpc>
                        <a:spcBef>
                          <a:spcPts val="0"/>
                        </a:spcBef>
                        <a:spcAft>
                          <a:spcPts val="0"/>
                        </a:spcAft>
                      </a:pPr>
                      <a:r>
                        <a:rPr lang="en-US" sz="2000">
                          <a:solidFill>
                            <a:srgbClr val="222222"/>
                          </a:solidFill>
                          <a:effectLst/>
                          <a:latin typeface="Arial" panose="020B0604020202020204" pitchFamily="34" charset="0"/>
                          <a:ea typeface="Times New Roman" panose="02020603050405020304" pitchFamily="18" charset="0"/>
                          <a:cs typeface="Arial" panose="020B0604020202020204" pitchFamily="34" charset="0"/>
                        </a:rPr>
                        <a:t>Summer term services entered into MSIN</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3rd Friday in September: 09/16/22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3318036551"/>
                  </a:ext>
                </a:extLst>
              </a:tr>
              <a:tr h="814917">
                <a:tc>
                  <a:txBody>
                    <a:bodyPr/>
                    <a:lstStyle/>
                    <a:p>
                      <a:pPr marL="0" marR="0" algn="l">
                        <a:lnSpc>
                          <a:spcPct val="107000"/>
                        </a:lnSpc>
                        <a:spcBef>
                          <a:spcPts val="0"/>
                        </a:spcBef>
                        <a:spcAft>
                          <a:spcPts val="0"/>
                        </a:spcAft>
                      </a:pP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Data Completeness Reports are reviewed, and issues are resolved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3rd Friday in September: 09/16/22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389228609"/>
                  </a:ext>
                </a:extLst>
              </a:tr>
              <a:tr h="814917">
                <a:tc>
                  <a:txBody>
                    <a:bodyPr/>
                    <a:lstStyle/>
                    <a:p>
                      <a:pPr marL="0" marR="0" algn="l">
                        <a:lnSpc>
                          <a:spcPct val="107000"/>
                        </a:lnSpc>
                        <a:spcBef>
                          <a:spcPts val="0"/>
                        </a:spcBef>
                        <a:spcAft>
                          <a:spcPts val="0"/>
                        </a:spcAft>
                      </a:pPr>
                      <a:r>
                        <a:rPr lang="en-US" sz="2000" b="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All </a:t>
                      </a:r>
                      <a:r>
                        <a:rPr lang="en-US"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performance period data collection cutoff (e.g., Enrollments, Services, Certificates of Eligibility)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3rd Friday in September: 09/16/22</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R="0" marT="0" marB="0" anchor="ctr"/>
                </a:tc>
                <a:extLst>
                  <a:ext uri="{0D108BD9-81ED-4DB2-BD59-A6C34878D82A}">
                    <a16:rowId xmlns:a16="http://schemas.microsoft.com/office/drawing/2014/main" val="2753505951"/>
                  </a:ext>
                </a:extLst>
              </a:tr>
            </a:tbl>
          </a:graphicData>
        </a:graphic>
      </p:graphicFrame>
    </p:spTree>
    <p:extLst>
      <p:ext uri="{BB962C8B-B14F-4D97-AF65-F5344CB8AC3E}">
        <p14:creationId xmlns:p14="http://schemas.microsoft.com/office/powerpoint/2010/main" val="3849149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4000" dirty="0"/>
              <a:t>Collaborative Activity 3</a:t>
            </a:r>
          </a:p>
        </p:txBody>
      </p:sp>
      <p:pic>
        <p:nvPicPr>
          <p:cNvPr id="7" name="Picture 6" descr="Screenshot of Activity 3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96807" y="1140737"/>
            <a:ext cx="7798385" cy="4970352"/>
          </a:xfrm>
          <a:prstGeom prst="rect">
            <a:avLst/>
          </a:prstGeom>
        </p:spPr>
      </p:pic>
    </p:spTree>
    <p:extLst>
      <p:ext uri="{BB962C8B-B14F-4D97-AF65-F5344CB8AC3E}">
        <p14:creationId xmlns:p14="http://schemas.microsoft.com/office/powerpoint/2010/main" val="3237531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8" y="349112"/>
            <a:ext cx="10044023" cy="877729"/>
          </a:xfrm>
        </p:spPr>
        <p:txBody>
          <a:bodyPr anchor="ctr">
            <a:normAutofit/>
          </a:bodyPr>
          <a:lstStyle/>
          <a:p>
            <a:r>
              <a:rPr lang="en-US" sz="40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948913850"/>
              </p:ext>
            </p:extLst>
          </p:nvPr>
        </p:nvGraphicFramePr>
        <p:xfrm>
          <a:off x="632084" y="1925067"/>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500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59681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04159"/>
            <a:ext cx="10648950" cy="1017882"/>
          </a:xfrm>
        </p:spPr>
        <p:txBody>
          <a:bodyPr>
            <a:normAutofit/>
          </a:bodyPr>
          <a:lstStyle/>
          <a:p>
            <a:r>
              <a:rPr lang="en-US" sz="40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248935"/>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three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0784910" cy="1140737"/>
          </a:xfrm>
        </p:spPr>
        <p:txBody>
          <a:bodyPr>
            <a:normAutofit/>
          </a:bodyPr>
          <a:lstStyle/>
          <a:p>
            <a:r>
              <a:rPr lang="en-US" sz="40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17839" y="1140737"/>
            <a:ext cx="9997495" cy="4985360"/>
          </a:xfrm>
        </p:spPr>
        <p:txBody>
          <a:bodyPr>
            <a:normAutofit fontScale="92500"/>
          </a:bodyPr>
          <a:lstStyle/>
          <a:p>
            <a:pPr>
              <a:spcBef>
                <a:spcPts val="1200"/>
              </a:spcBef>
              <a:spcAft>
                <a:spcPts val="600"/>
              </a:spcAft>
            </a:pPr>
            <a:r>
              <a:rPr lang="en-US" sz="2800" dirty="0"/>
              <a:t>Subgrantees may use this presentation to review requirements and recommendations. </a:t>
            </a:r>
          </a:p>
          <a:p>
            <a:pPr>
              <a:spcBef>
                <a:spcPts val="1200"/>
              </a:spcBef>
              <a:spcAft>
                <a:spcPts val="600"/>
              </a:spcAft>
            </a:pPr>
            <a:r>
              <a:rPr lang="en-US" sz="2800" dirty="0"/>
              <a:t>User guides and how-to videos for the features covered today are available on the MSIN home page, under User Guides: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https://drive.google.com/drive/folders/0BxgpmxyQ79rmQWkzU2lEZ2hkc2s?resourcekey=0-uPcgFBas0hDKwW332DQ4jg&amp;usp=sharing</a:t>
            </a:r>
            <a:endParaRPr lang="en-US" sz="2800" dirty="0">
              <a:solidFill>
                <a:schemeClr val="accent4">
                  <a:lumMod val="40000"/>
                  <a:lumOff val="60000"/>
                </a:schemeClr>
              </a:solidFill>
            </a:endParaRPr>
          </a:p>
          <a:p>
            <a:pPr>
              <a:spcBef>
                <a:spcPts val="1200"/>
              </a:spcBef>
              <a:spcAft>
                <a:spcPts val="600"/>
              </a:spcAft>
            </a:pPr>
            <a:r>
              <a:rPr lang="en-US" sz="2800" dirty="0"/>
              <a:t>If any questions arise, please consult with your local management team first. Specific questions about MPOs should be submitted to your CDE consultant or Melissa Mallory. Other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4000" dirty="0"/>
              <a:t>Collaborative Activity 4</a:t>
            </a:r>
          </a:p>
        </p:txBody>
      </p:sp>
      <p:pic>
        <p:nvPicPr>
          <p:cNvPr id="7" name="Picture 6" descr="Screenshot of Activity 4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9704" y="1140737"/>
            <a:ext cx="7812591" cy="4979406"/>
          </a:xfrm>
          <a:prstGeom prst="rect">
            <a:avLst/>
          </a:prstGeom>
        </p:spPr>
      </p:pic>
    </p:spTree>
    <p:extLst>
      <p:ext uri="{BB962C8B-B14F-4D97-AF65-F5344CB8AC3E}">
        <p14:creationId xmlns:p14="http://schemas.microsoft.com/office/powerpoint/2010/main" val="2901768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8" y="349112"/>
            <a:ext cx="10044023" cy="877729"/>
          </a:xfrm>
        </p:spPr>
        <p:txBody>
          <a:bodyPr anchor="ctr">
            <a:normAutofit/>
          </a:bodyPr>
          <a:lstStyle/>
          <a:p>
            <a:r>
              <a:rPr lang="en-US" sz="4000" dirty="0">
                <a:solidFill>
                  <a:srgbClr val="FFFFFF"/>
                </a:solidFill>
              </a:rPr>
              <a:t>Activity 4 Instructions</a:t>
            </a:r>
          </a:p>
        </p:txBody>
      </p:sp>
      <p:graphicFrame>
        <p:nvGraphicFramePr>
          <p:cNvPr id="6" name="Content Placeholder 2" descr="Activity 4 instructions">
            <a:extLst>
              <a:ext uri="{FF2B5EF4-FFF2-40B4-BE49-F238E27FC236}">
                <a16:creationId xmlns:a16="http://schemas.microsoft.com/office/drawing/2014/main" id="{310AD125-CCC4-4BCA-9D9F-1A29E2119D3E}"/>
              </a:ext>
            </a:extLst>
          </p:cNvPr>
          <p:cNvGraphicFramePr>
            <a:graphicFrameLocks noGrp="1"/>
          </p:cNvGraphicFramePr>
          <p:nvPr>
            <p:ph idx="1"/>
            <p:extLst>
              <p:ext uri="{D42A27DB-BD31-4B8C-83A1-F6EECF244321}">
                <p14:modId xmlns:p14="http://schemas.microsoft.com/office/powerpoint/2010/main" val="3359758718"/>
              </p:ext>
            </p:extLst>
          </p:nvPr>
        </p:nvGraphicFramePr>
        <p:xfrm>
          <a:off x="495074" y="1925067"/>
          <a:ext cx="11201850"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49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(4)</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414887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325563"/>
          </a:xfrm>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845821" y="1329534"/>
            <a:ext cx="10114454" cy="4833271"/>
          </a:xfrm>
        </p:spPr>
        <p:txBody>
          <a:bodyPr>
            <a:normAutofit/>
          </a:bodyPr>
          <a:lstStyle/>
          <a:p>
            <a:pPr marL="0" indent="0">
              <a:buNone/>
            </a:pPr>
            <a:r>
              <a:rPr lang="en-US" sz="2800" dirty="0"/>
              <a:t>This webinar will review the service administration features in the MSIN system, including the impact of service setup on the service entry screens used by MEP staff who enter services.</a:t>
            </a:r>
          </a:p>
          <a:p>
            <a:pPr marL="0" indent="0">
              <a:buNone/>
            </a:pPr>
            <a:endParaRPr lang="en-US" sz="2800" dirty="0"/>
          </a:p>
          <a:p>
            <a:pPr marL="0" indent="0">
              <a:buNone/>
            </a:pPr>
            <a:r>
              <a:rPr lang="en-US" sz="2800" dirty="0"/>
              <a:t>The target audience is MEP managers and staff who create and maintain local services.</a:t>
            </a:r>
          </a:p>
          <a:p>
            <a:endParaRPr lang="en-US" sz="2800" dirty="0"/>
          </a:p>
          <a:p>
            <a:endParaRPr lang="en-US" sz="2800" dirty="0"/>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40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err="1">
                <a:latin typeface="Arial" panose="020B0604020202020204" pitchFamily="34" charset="0"/>
                <a:cs typeface="Arial" panose="020B0604020202020204" pitchFamily="34" charset="0"/>
              </a:rPr>
              <a:t>Juli</a:t>
            </a:r>
            <a:r>
              <a:rPr lang="en-US" sz="2800" b="1" dirty="0">
                <a:latin typeface="Arial" panose="020B0604020202020204" pitchFamily="34" charset="0"/>
                <a:cs typeface="Arial" panose="020B0604020202020204" pitchFamily="34" charset="0"/>
              </a:rPr>
              <a:t>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25563"/>
          </a:xfrm>
        </p:spPr>
        <p:txBody>
          <a:bodyPr>
            <a:normAutofit/>
          </a:bodyPr>
          <a:lstStyle/>
          <a:p>
            <a:r>
              <a:rPr lang="en-US" sz="40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0" y="1325563"/>
            <a:ext cx="10522436" cy="4363122"/>
          </a:xfrm>
        </p:spPr>
        <p:txBody>
          <a:bodyPr>
            <a:normAutofit/>
          </a:bodyPr>
          <a:lstStyle/>
          <a:p>
            <a:pPr marL="0" indent="0">
              <a:buNone/>
            </a:pPr>
            <a:r>
              <a:rPr lang="en-US" sz="2800" dirty="0"/>
              <a:t>Participants will:</a:t>
            </a:r>
          </a:p>
          <a:p>
            <a:r>
              <a:rPr lang="en-US" sz="2800" dirty="0"/>
              <a:t>Review the definition of MEP services;</a:t>
            </a:r>
          </a:p>
          <a:p>
            <a:r>
              <a:rPr lang="en-US" sz="2800" dirty="0"/>
              <a:t>Review how to manage existing services in the MSIN system;</a:t>
            </a:r>
          </a:p>
          <a:p>
            <a:r>
              <a:rPr lang="en-US" sz="2800" dirty="0"/>
              <a:t>Review how to add new services, including those that impact Measurable Programs Objectives (MPOs);</a:t>
            </a:r>
          </a:p>
          <a:p>
            <a:r>
              <a:rPr lang="en-US" sz="2800" dirty="0"/>
              <a:t>Share and discuss local knowledge regarding these topics; and</a:t>
            </a:r>
          </a:p>
          <a:p>
            <a:r>
              <a:rPr lang="en-US" sz="2800" dirty="0"/>
              <a:t>Review the resources available to support service-related tasks in the MSIN system.</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1020931" y="1652727"/>
            <a:ext cx="10511162" cy="4673001"/>
          </a:xfrm>
        </p:spPr>
        <p:txBody>
          <a:bodyPr/>
          <a:lstStyle/>
          <a:p>
            <a:pPr marL="571500" lvl="0" indent="-571500">
              <a:defRPr/>
            </a:pPr>
            <a:r>
              <a:rPr lang="en-US" sz="2800" dirty="0">
                <a:latin typeface="+mj-lt"/>
                <a:ea typeface="+mj-ea"/>
                <a:cs typeface="+mj-cs"/>
              </a:rPr>
              <a:t>Please mute your speaker in the main session.</a:t>
            </a:r>
          </a:p>
          <a:p>
            <a:pPr marL="571500" indent="-571500">
              <a:defRPr/>
            </a:pPr>
            <a:r>
              <a:rPr lang="en-US" sz="2800" dirty="0"/>
              <a:t>Use the chat function to enter your questions.</a:t>
            </a:r>
          </a:p>
          <a:p>
            <a:pPr marL="571500" lvl="0" indent="-571500">
              <a:defRPr/>
            </a:pPr>
            <a:r>
              <a:rPr lang="en-US" sz="2800" dirty="0">
                <a:latin typeface="+mj-lt"/>
                <a:ea typeface="+mj-ea"/>
                <a:cs typeface="+mj-cs"/>
              </a:rPr>
              <a:t>Participate in breakout room activities.</a:t>
            </a:r>
          </a:p>
          <a:p>
            <a:pPr marL="571500" lvl="0" indent="-571500">
              <a:defRPr/>
            </a:pPr>
            <a:r>
              <a:rPr lang="en-US" sz="2800" dirty="0"/>
              <a:t>The PowerPoint for this presentation can be accessed through the link provided in the chat.</a:t>
            </a:r>
          </a:p>
          <a:p>
            <a:endParaRPr lang="en-US" dirty="0"/>
          </a:p>
        </p:txBody>
      </p:sp>
      <p:pic>
        <p:nvPicPr>
          <p:cNvPr id="4" name="Picture 3" descr="Mute Button&#10;&#10; ">
            <a:extLst>
              <a:ext uri="{FF2B5EF4-FFF2-40B4-BE49-F238E27FC236}">
                <a16:creationId xmlns:a16="http://schemas.microsoft.com/office/drawing/2014/main" id="{8B28D910-F6CA-45C4-A5FE-0A8057918B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7991" y="1812472"/>
            <a:ext cx="784679" cy="7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1665258" cy="1140737"/>
          </a:xfrm>
        </p:spPr>
        <p:txBody>
          <a:bodyPr>
            <a:normAutofit/>
          </a:bodyPr>
          <a:lstStyle/>
          <a:p>
            <a:r>
              <a:rPr lang="en-US" sz="4000" dirty="0"/>
              <a:t>Collaborative Activity 1: Knowledge Wall</a:t>
            </a:r>
          </a:p>
        </p:txBody>
      </p:sp>
      <p:pic>
        <p:nvPicPr>
          <p:cNvPr id="7" name="Picture 6" descr="Screenshot of Activity 1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95863" y="1140737"/>
            <a:ext cx="7800274" cy="4971557"/>
          </a:xfrm>
          <a:prstGeom prst="rect">
            <a:avLst/>
          </a:prstGeom>
        </p:spPr>
      </p:pic>
    </p:spTree>
    <p:extLst>
      <p:ext uri="{BB962C8B-B14F-4D97-AF65-F5344CB8AC3E}">
        <p14:creationId xmlns:p14="http://schemas.microsoft.com/office/powerpoint/2010/main" val="273227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7" y="349112"/>
            <a:ext cx="10044023" cy="877729"/>
          </a:xfrm>
        </p:spPr>
        <p:txBody>
          <a:bodyPr anchor="ctr">
            <a:normAutofit/>
          </a:bodyPr>
          <a:lstStyle/>
          <a:p>
            <a:r>
              <a:rPr lang="en-US" sz="400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2201764683"/>
              </p:ext>
            </p:extLst>
          </p:nvPr>
        </p:nvGraphicFramePr>
        <p:xfrm>
          <a:off x="632085" y="1686450"/>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73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E8F67C-7F2A-4C96-A97A-96858FB611B8}"/>
              </a:ext>
            </a:extLst>
          </p:cNvPr>
          <p:cNvSpPr>
            <a:spLocks noGrp="1"/>
          </p:cNvSpPr>
          <p:nvPr>
            <p:ph type="title"/>
          </p:nvPr>
        </p:nvSpPr>
        <p:spPr>
          <a:xfrm>
            <a:off x="0" y="6853"/>
            <a:ext cx="11567604" cy="1300952"/>
          </a:xfrm>
        </p:spPr>
        <p:txBody>
          <a:bodyPr>
            <a:normAutofit/>
          </a:bodyPr>
          <a:lstStyle/>
          <a:p>
            <a:r>
              <a:rPr lang="en-US" sz="4000" dirty="0"/>
              <a:t>Background: MEP Definition of Services</a:t>
            </a:r>
          </a:p>
        </p:txBody>
      </p:sp>
      <p:sp>
        <p:nvSpPr>
          <p:cNvPr id="2" name="Content Placeholder 1"/>
          <p:cNvSpPr>
            <a:spLocks noGrp="1"/>
          </p:cNvSpPr>
          <p:nvPr>
            <p:ph idx="1"/>
          </p:nvPr>
        </p:nvSpPr>
        <p:spPr>
          <a:xfrm>
            <a:off x="744279" y="1307805"/>
            <a:ext cx="10377377" cy="4868779"/>
          </a:xfrm>
        </p:spPr>
        <p:txBody>
          <a:bodyPr>
            <a:normAutofit fontScale="77500" lnSpcReduction="20000"/>
          </a:bodyPr>
          <a:lstStyle/>
          <a:p>
            <a:pPr marL="0" indent="0">
              <a:lnSpc>
                <a:spcPct val="110000"/>
              </a:lnSpc>
              <a:buNone/>
            </a:pPr>
            <a:r>
              <a:rPr lang="en-US" sz="2800" dirty="0"/>
              <a:t>“Services” are a subset of all the activities that the MEP provides through its programs and projects. “Services” are those educational or educationally related activities that:</a:t>
            </a:r>
          </a:p>
          <a:p>
            <a:pPr>
              <a:lnSpc>
                <a:spcPct val="110000"/>
              </a:lnSpc>
              <a:spcAft>
                <a:spcPts val="600"/>
              </a:spcAft>
            </a:pPr>
            <a:r>
              <a:rPr lang="en-US" sz="2800" dirty="0"/>
              <a:t>Directly benefit a migrant child;</a:t>
            </a:r>
          </a:p>
          <a:p>
            <a:pPr>
              <a:lnSpc>
                <a:spcPct val="110000"/>
              </a:lnSpc>
              <a:spcAft>
                <a:spcPts val="600"/>
              </a:spcAft>
            </a:pPr>
            <a:r>
              <a:rPr lang="en-US" sz="2800" dirty="0"/>
              <a:t>Address a need of a migrant child consistent with the state education agency’s (SEA) comprehensive needs assessment and service delivery plan;</a:t>
            </a:r>
          </a:p>
          <a:p>
            <a:pPr>
              <a:lnSpc>
                <a:spcPct val="110000"/>
              </a:lnSpc>
              <a:spcAft>
                <a:spcPts val="600"/>
              </a:spcAft>
            </a:pPr>
            <a:r>
              <a:rPr lang="en-US" sz="2800" dirty="0"/>
              <a:t>Are grounded in scientifically based research or, in the case of support services, are a generally accepted practice; and </a:t>
            </a:r>
          </a:p>
          <a:p>
            <a:pPr>
              <a:lnSpc>
                <a:spcPct val="110000"/>
              </a:lnSpc>
              <a:spcAft>
                <a:spcPts val="600"/>
              </a:spcAft>
            </a:pPr>
            <a:r>
              <a:rPr lang="en-US" sz="2800" dirty="0"/>
              <a:t>Are designed to enable the program to meet its measurable outcomes and contribute to the achievement of the State’s performance targets.</a:t>
            </a:r>
          </a:p>
          <a:p>
            <a:pPr marL="0" indent="0">
              <a:lnSpc>
                <a:spcPct val="110000"/>
              </a:lnSpc>
              <a:spcAft>
                <a:spcPts val="600"/>
              </a:spcAft>
              <a:buNone/>
            </a:pPr>
            <a:r>
              <a:rPr lang="en-US" sz="2800" dirty="0">
                <a:solidFill>
                  <a:schemeClr val="accent1">
                    <a:lumMod val="20000"/>
                    <a:lumOff val="80000"/>
                  </a:schemeClr>
                </a:solidFill>
                <a:hlinkClick r:id="rId3">
                  <a:extLst>
                    <a:ext uri="{A12FA001-AC4F-418D-AE19-62706E023703}">
                      <ahyp:hlinkClr xmlns:ahyp="http://schemas.microsoft.com/office/drawing/2018/hyperlinkcolor" val="tx"/>
                    </a:ext>
                  </a:extLst>
                </a:hlinkClick>
              </a:rPr>
              <a:t>https://www.cde.state.co.us/migrant/mep-non-regulatory-guidance</a:t>
            </a:r>
            <a:r>
              <a:rPr lang="en-US" sz="2800" dirty="0">
                <a:solidFill>
                  <a:schemeClr val="accent1">
                    <a:lumMod val="20000"/>
                    <a:lumOff val="80000"/>
                  </a:schemeClr>
                </a:solidFill>
              </a:rPr>
              <a:t> page 53</a:t>
            </a:r>
          </a:p>
        </p:txBody>
      </p:sp>
    </p:spTree>
    <p:extLst>
      <p:ext uri="{BB962C8B-B14F-4D97-AF65-F5344CB8AC3E}">
        <p14:creationId xmlns:p14="http://schemas.microsoft.com/office/powerpoint/2010/main" val="41120097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Presentation Template - PROFESSIONAL DEVELOPMENT" id="{8D7D46F0-F431-3A4E-B496-E9AFAA13CC3F}" vid="{26236580-DA6D-F347-A6F8-C4EA61C34A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42363</TotalTime>
  <Words>5134</Words>
  <Application>Microsoft Office PowerPoint</Application>
  <PresentationFormat>Widescreen</PresentationFormat>
  <Paragraphs>463</Paragraphs>
  <Slides>40</Slides>
  <Notes>39</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40</vt:i4>
      </vt:variant>
    </vt:vector>
  </HeadingPairs>
  <TitlesOfParts>
    <vt:vector size="54" baseType="lpstr">
      <vt:lpstr>.AppleSystemUIFont</vt:lpstr>
      <vt:lpstr>Arial</vt:lpstr>
      <vt:lpstr>Calibri</vt:lpstr>
      <vt:lpstr>Corbel</vt:lpstr>
      <vt:lpstr>Courier New</vt:lpstr>
      <vt:lpstr>Meiryo-Bold</vt:lpstr>
      <vt:lpstr>Times New Roman</vt:lpstr>
      <vt:lpstr>Trebuchet MS</vt:lpstr>
      <vt:lpstr>CDE Set 1</vt:lpstr>
      <vt:lpstr>CDE Set 3</vt:lpstr>
      <vt:lpstr>CDE Set 5</vt:lpstr>
      <vt:lpstr>CDE Set 6</vt:lpstr>
      <vt:lpstr>CDE Set 7</vt:lpstr>
      <vt:lpstr>Base Slide</vt:lpstr>
      <vt:lpstr>Welcome to  the Migrant Student Information Network  2022 Training</vt:lpstr>
      <vt:lpstr>Migrant Student Information Network: Setting Up, Entering, and Extracting Services    January 27, 2022 10:00 a.m. – 12:00 p.m. </vt:lpstr>
      <vt:lpstr>Welcome and Introductions</vt:lpstr>
      <vt:lpstr>Purpose</vt:lpstr>
      <vt:lpstr>Session Objectives</vt:lpstr>
      <vt:lpstr>Housekeeping</vt:lpstr>
      <vt:lpstr>Collaborative Activity 1: Knowledge Wall</vt:lpstr>
      <vt:lpstr>Activity 1 Instructions</vt:lpstr>
      <vt:lpstr>Background: MEP Definition of Services</vt:lpstr>
      <vt:lpstr>Questions?</vt:lpstr>
      <vt:lpstr>Managing Existing Services in MSIN</vt:lpstr>
      <vt:lpstr>Services and MSIN User Roles</vt:lpstr>
      <vt:lpstr>Service Administration Tasks</vt:lpstr>
      <vt:lpstr>Search Services</vt:lpstr>
      <vt:lpstr>Enable/Disable Services</vt:lpstr>
      <vt:lpstr>View Services</vt:lpstr>
      <vt:lpstr>Fields That Impact Service Entry Screens</vt:lpstr>
      <vt:lpstr>Service Setup Impacts Service Entry</vt:lpstr>
      <vt:lpstr>Requesting Service Edits</vt:lpstr>
      <vt:lpstr>Collaborative Activity 2</vt:lpstr>
      <vt:lpstr>Activity 2 Instructions</vt:lpstr>
      <vt:lpstr>Questions? (2)</vt:lpstr>
      <vt:lpstr>Check for Understanding</vt:lpstr>
      <vt:lpstr>Break</vt:lpstr>
      <vt:lpstr>Setting Up New Services</vt:lpstr>
      <vt:lpstr>Background: Gather Reference Materials</vt:lpstr>
      <vt:lpstr>New Service Setup Window</vt:lpstr>
      <vt:lpstr>Service Setup Fields</vt:lpstr>
      <vt:lpstr>Common Service Setup Scenarios</vt:lpstr>
      <vt:lpstr>Data Entry Calendar</vt:lpstr>
      <vt:lpstr>Collaborative Activity 3</vt:lpstr>
      <vt:lpstr>Activity 3 Instructions</vt:lpstr>
      <vt:lpstr>Questions? (3)</vt:lpstr>
      <vt:lpstr>Check for Understanding (2)</vt:lpstr>
      <vt:lpstr>Resources and Closing Activity</vt:lpstr>
      <vt:lpstr>Resources</vt:lpstr>
      <vt:lpstr>Collaborative Activity 4</vt:lpstr>
      <vt:lpstr>Activity 4 Instructions</vt:lpstr>
      <vt:lpstr>Questions? (4)</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750</cp:revision>
  <dcterms:created xsi:type="dcterms:W3CDTF">2020-08-25T03:09:04Z</dcterms:created>
  <dcterms:modified xsi:type="dcterms:W3CDTF">2022-06-10T18:35:47Z</dcterms:modified>
</cp:coreProperties>
</file>