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 id="2147483685" r:id="rId6"/>
  </p:sldMasterIdLst>
  <p:notesMasterIdLst>
    <p:notesMasterId r:id="rId53"/>
  </p:notesMasterIdLst>
  <p:handoutMasterIdLst>
    <p:handoutMasterId r:id="rId54"/>
  </p:handoutMasterIdLst>
  <p:sldIdLst>
    <p:sldId id="847" r:id="rId7"/>
    <p:sldId id="256" r:id="rId8"/>
    <p:sldId id="377" r:id="rId9"/>
    <p:sldId id="302" r:id="rId10"/>
    <p:sldId id="299" r:id="rId11"/>
    <p:sldId id="848" r:id="rId12"/>
    <p:sldId id="273" r:id="rId13"/>
    <p:sldId id="821" r:id="rId14"/>
    <p:sldId id="832" r:id="rId15"/>
    <p:sldId id="833" r:id="rId16"/>
    <p:sldId id="263" r:id="rId17"/>
    <p:sldId id="331" r:id="rId18"/>
    <p:sldId id="822" r:id="rId19"/>
    <p:sldId id="355" r:id="rId20"/>
    <p:sldId id="360" r:id="rId21"/>
    <p:sldId id="363" r:id="rId22"/>
    <p:sldId id="364" r:id="rId23"/>
    <p:sldId id="834" r:id="rId24"/>
    <p:sldId id="835" r:id="rId25"/>
    <p:sldId id="836" r:id="rId26"/>
    <p:sldId id="368" r:id="rId27"/>
    <p:sldId id="815" r:id="rId28"/>
    <p:sldId id="818" r:id="rId29"/>
    <p:sldId id="830" r:id="rId30"/>
    <p:sldId id="332" r:id="rId31"/>
    <p:sldId id="831" r:id="rId32"/>
    <p:sldId id="823" r:id="rId33"/>
    <p:sldId id="322" r:id="rId34"/>
    <p:sldId id="838" r:id="rId35"/>
    <p:sldId id="839" r:id="rId36"/>
    <p:sldId id="840" r:id="rId37"/>
    <p:sldId id="841" r:id="rId38"/>
    <p:sldId id="837" r:id="rId39"/>
    <p:sldId id="842" r:id="rId40"/>
    <p:sldId id="843" r:id="rId41"/>
    <p:sldId id="844" r:id="rId42"/>
    <p:sldId id="825" r:id="rId43"/>
    <p:sldId id="826" r:id="rId44"/>
    <p:sldId id="272" r:id="rId45"/>
    <p:sldId id="277" r:id="rId46"/>
    <p:sldId id="394" r:id="rId47"/>
    <p:sldId id="353" r:id="rId48"/>
    <p:sldId id="828" r:id="rId49"/>
    <p:sldId id="829" r:id="rId50"/>
    <p:sldId id="824" r:id="rId51"/>
    <p:sldId id="27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2" name="Celina Torres" initials="CT" lastIdx="16"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uana ZaragozaSanchez" initials="JZ" lastIdx="1" clrIdx="4">
    <p:extLst>
      <p:ext uri="{19B8F6BF-5375-455C-9EA6-DF929625EA0E}">
        <p15:presenceInfo xmlns:p15="http://schemas.microsoft.com/office/powerpoint/2012/main" userId="S-1-5-21-2608872058-1432505909-2668327341-31294" providerId="AD"/>
      </p:ext>
    </p:extLst>
  </p:cmAuthor>
  <p:cmAuthor id="6" name="Juli Auld" initials="JA" lastIdx="4"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60468" autoAdjust="0"/>
  </p:normalViewPr>
  <p:slideViewPr>
    <p:cSldViewPr snapToGrid="0">
      <p:cViewPr varScale="1">
        <p:scale>
          <a:sx n="50" d="100"/>
          <a:sy n="50" d="100"/>
        </p:scale>
        <p:origin x="1882" y="48"/>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0.svg"/><Relationship Id="rId4" Type="http://schemas.openxmlformats.org/officeDocument/2006/relationships/image" Target="../media/image32.svg"/><Relationship Id="rId9" Type="http://schemas.openxmlformats.org/officeDocument/2006/relationships/image" Target="../media/image49.png"/></Relationships>
</file>

<file path=ppt/diagrams/_rels/data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60.svg"/><Relationship Id="rId4" Type="http://schemas.openxmlformats.org/officeDocument/2006/relationships/image" Target="../media/image32.svg"/><Relationship Id="rId9" Type="http://schemas.openxmlformats.org/officeDocument/2006/relationships/image" Target="../media/image59.png"/></Relationships>
</file>

<file path=ppt/diagrams/_rels/data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3.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62.png"/><Relationship Id="rId5" Type="http://schemas.openxmlformats.org/officeDocument/2006/relationships/image" Target="../media/image33.png"/><Relationship Id="rId10" Type="http://schemas.openxmlformats.org/officeDocument/2006/relationships/image" Target="../media/image60.svg"/><Relationship Id="rId4" Type="http://schemas.openxmlformats.org/officeDocument/2006/relationships/image" Target="../media/image32.svg"/><Relationship Id="rId9" Type="http://schemas.openxmlformats.org/officeDocument/2006/relationships/image" Target="../media/image5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0.svg"/><Relationship Id="rId4" Type="http://schemas.openxmlformats.org/officeDocument/2006/relationships/image" Target="../media/image32.svg"/><Relationship Id="rId9" Type="http://schemas.openxmlformats.org/officeDocument/2006/relationships/image" Target="../media/image49.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60.svg"/><Relationship Id="rId4" Type="http://schemas.openxmlformats.org/officeDocument/2006/relationships/image" Target="../media/image32.svg"/><Relationship Id="rId9" Type="http://schemas.openxmlformats.org/officeDocument/2006/relationships/image" Target="../media/image59.png"/></Relationships>
</file>

<file path=ppt/diagrams/_rels/drawing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3.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62.png"/><Relationship Id="rId5" Type="http://schemas.openxmlformats.org/officeDocument/2006/relationships/image" Target="../media/image33.png"/><Relationship Id="rId10" Type="http://schemas.openxmlformats.org/officeDocument/2006/relationships/image" Target="../media/image60.svg"/><Relationship Id="rId4" Type="http://schemas.openxmlformats.org/officeDocument/2006/relationships/image" Target="../media/image32.svg"/><Relationship Id="rId9" Type="http://schemas.openxmlformats.org/officeDocument/2006/relationships/image" Target="../media/image59.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26 should go to Jamboard group 26).</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onto the wall.</a:t>
          </a: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contribution(s) to the wall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custScaleX="10700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DFE7E0-6E36-41A1-8B7A-648E14790A2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73DF47-F848-42AC-81BD-D3EEE010E01F}">
      <dgm:prSet custT="1"/>
      <dgm:spPr/>
      <dgm:t>
        <a:bodyPr/>
        <a:lstStyle/>
        <a:p>
          <a:pPr>
            <a:lnSpc>
              <a:spcPct val="100000"/>
            </a:lnSpc>
          </a:pPr>
          <a:r>
            <a:rPr lang="en-US" sz="2000" dirty="0">
              <a:solidFill>
                <a:schemeClr val="accent2">
                  <a:lumMod val="75000"/>
                </a:schemeClr>
              </a:solidFill>
            </a:rPr>
            <a:t>A) In your breakout room, take 2 minutes to introduce yourselves (name, region/DFD, job title or role).</a:t>
          </a:r>
        </a:p>
      </dgm:t>
    </dgm:pt>
    <dgm:pt modelId="{9CFC87CF-F702-4C9D-975C-5401E80C92B4}" type="parTrans" cxnId="{A5A1BE2A-6643-414D-8B16-713F15B2A00B}">
      <dgm:prSet/>
      <dgm:spPr/>
      <dgm:t>
        <a:bodyPr/>
        <a:lstStyle/>
        <a:p>
          <a:endParaRPr lang="en-US"/>
        </a:p>
      </dgm:t>
    </dgm:pt>
    <dgm:pt modelId="{C6A69EAD-34EC-4D2A-A77B-776F264F1E68}" type="sibTrans" cxnId="{A5A1BE2A-6643-414D-8B16-713F15B2A00B}">
      <dgm:prSet/>
      <dgm:spPr/>
      <dgm:t>
        <a:bodyPr/>
        <a:lstStyle/>
        <a:p>
          <a:pPr>
            <a:lnSpc>
              <a:spcPct val="100000"/>
            </a:lnSpc>
          </a:pPr>
          <a:endParaRPr lang="en-US"/>
        </a:p>
      </dgm:t>
    </dgm:pt>
    <dgm:pt modelId="{7721384B-AEC9-4E01-AA79-4A4109B784EE}">
      <dgm:prSet custT="1"/>
      <dgm:spPr/>
      <dgm:t>
        <a:bodyPr/>
        <a:lstStyle/>
        <a:p>
          <a:pPr>
            <a:lnSpc>
              <a:spcPct val="100000"/>
            </a:lnSpc>
          </a:pPr>
          <a:r>
            <a:rPr lang="en-US" sz="2000" dirty="0">
              <a:solidFill>
                <a:schemeClr val="bg2">
                  <a:lumMod val="50000"/>
                </a:schemeClr>
              </a:solidFill>
            </a:rPr>
            <a:t>B) Open the chat window to view the instructions and links.</a:t>
          </a:r>
        </a:p>
      </dgm:t>
    </dgm:pt>
    <dgm:pt modelId="{19440C7B-CC93-4618-93B0-2590944F4D80}" type="parTrans" cxnId="{F30F6858-254B-4DF1-9460-CB9E92F94CBA}">
      <dgm:prSet/>
      <dgm:spPr/>
      <dgm:t>
        <a:bodyPr/>
        <a:lstStyle/>
        <a:p>
          <a:endParaRPr lang="en-US"/>
        </a:p>
      </dgm:t>
    </dgm:pt>
    <dgm:pt modelId="{760F9552-DB1A-4C83-B531-7300D702C829}" type="sibTrans" cxnId="{F30F6858-254B-4DF1-9460-CB9E92F94CBA}">
      <dgm:prSet/>
      <dgm:spPr/>
      <dgm:t>
        <a:bodyPr/>
        <a:lstStyle/>
        <a:p>
          <a:pPr>
            <a:lnSpc>
              <a:spcPct val="100000"/>
            </a:lnSpc>
          </a:pPr>
          <a:endParaRPr lang="en-US"/>
        </a:p>
      </dgm:t>
    </dgm:pt>
    <dgm:pt modelId="{84A50856-D69C-4640-87E4-F0C79E05E6F8}">
      <dgm:prSet custT="1"/>
      <dgm:spPr/>
      <dgm:t>
        <a:bodyPr/>
        <a:lstStyle/>
        <a:p>
          <a:pPr>
            <a:lnSpc>
              <a:spcPct val="100000"/>
            </a:lnSpc>
          </a:pPr>
          <a:r>
            <a:rPr lang="en-US" sz="2000" dirty="0">
              <a:solidFill>
                <a:schemeClr val="accent4">
                  <a:lumMod val="75000"/>
                </a:schemeClr>
              </a:solidFill>
            </a:rPr>
            <a:t>C) Click on the Jamboard link that matches your breakout room number (e.g., breakout room 28 should go to Jamboard group 28).</a:t>
          </a:r>
        </a:p>
      </dgm:t>
    </dgm:pt>
    <dgm:pt modelId="{37E68DE1-0D59-4661-9558-5563AB27DD26}" type="parTrans" cxnId="{0978A42F-D990-4019-AE74-09324AFF8DD7}">
      <dgm:prSet/>
      <dgm:spPr/>
      <dgm:t>
        <a:bodyPr/>
        <a:lstStyle/>
        <a:p>
          <a:endParaRPr lang="en-US"/>
        </a:p>
      </dgm:t>
    </dgm:pt>
    <dgm:pt modelId="{496CED44-54FB-4353-BC00-5FF9FFBA91B5}" type="sibTrans" cxnId="{0978A42F-D990-4019-AE74-09324AFF8DD7}">
      <dgm:prSet/>
      <dgm:spPr/>
      <dgm:t>
        <a:bodyPr/>
        <a:lstStyle/>
        <a:p>
          <a:pPr>
            <a:lnSpc>
              <a:spcPct val="100000"/>
            </a:lnSpc>
          </a:pPr>
          <a:endParaRPr lang="en-US"/>
        </a:p>
      </dgm:t>
    </dgm:pt>
    <dgm:pt modelId="{7FB9AE7E-B21F-45CE-8C47-2A3ECFD8B96E}">
      <dgm:prSet custT="1"/>
      <dgm:spPr/>
      <dgm:t>
        <a:bodyPr/>
        <a:lstStyle/>
        <a:p>
          <a:pPr>
            <a:lnSpc>
              <a:spcPct val="100000"/>
            </a:lnSpc>
          </a:pPr>
          <a:r>
            <a:rPr lang="en-US" sz="2000" dirty="0">
              <a:solidFill>
                <a:schemeClr val="accent5">
                  <a:lumMod val="75000"/>
                </a:schemeClr>
              </a:solidFill>
            </a:rPr>
            <a:t>D) Keep two windows open: your breakout room in Zoom and your Activity 2 slide in Jamboard.</a:t>
          </a:r>
        </a:p>
      </dgm:t>
    </dgm:pt>
    <dgm:pt modelId="{3516B146-6DEC-4740-8E21-D0EF90D62DA1}" type="parTrans" cxnId="{960CC400-430A-4361-BBAA-DE7DC6677AC3}">
      <dgm:prSet/>
      <dgm:spPr/>
      <dgm:t>
        <a:bodyPr/>
        <a:lstStyle/>
        <a:p>
          <a:endParaRPr lang="en-US"/>
        </a:p>
      </dgm:t>
    </dgm:pt>
    <dgm:pt modelId="{1AF7AA11-C0C2-4EDB-BF61-2F572922F859}" type="sibTrans" cxnId="{960CC400-430A-4361-BBAA-DE7DC6677AC3}">
      <dgm:prSet/>
      <dgm:spPr/>
      <dgm:t>
        <a:bodyPr/>
        <a:lstStyle/>
        <a:p>
          <a:pPr>
            <a:lnSpc>
              <a:spcPct val="100000"/>
            </a:lnSpc>
          </a:pPr>
          <a:endParaRPr lang="en-US"/>
        </a:p>
      </dgm:t>
    </dgm:pt>
    <dgm:pt modelId="{4790C906-BDB6-4FF2-9BF1-75BE1680F9AD}">
      <dgm:prSet custT="1"/>
      <dgm:spPr/>
      <dgm:t>
        <a:bodyPr/>
        <a:lstStyle/>
        <a:p>
          <a:pPr>
            <a:lnSpc>
              <a:spcPct val="100000"/>
            </a:lnSpc>
          </a:pPr>
          <a:r>
            <a:rPr lang="en-US" sz="2000" dirty="0">
              <a:solidFill>
                <a:schemeClr val="accent6">
                  <a:lumMod val="75000"/>
                </a:schemeClr>
              </a:solidFill>
            </a:rPr>
            <a:t>E) Match each description to the correct level in the data dependency pyramid.</a:t>
          </a:r>
        </a:p>
      </dgm:t>
    </dgm:pt>
    <dgm:pt modelId="{A553809B-B486-46AF-B6C8-8B75E49019F6}" type="parTrans" cxnId="{25244E54-611F-437D-A5AA-D837B2413191}">
      <dgm:prSet/>
      <dgm:spPr/>
      <dgm:t>
        <a:bodyPr/>
        <a:lstStyle/>
        <a:p>
          <a:endParaRPr lang="en-US"/>
        </a:p>
      </dgm:t>
    </dgm:pt>
    <dgm:pt modelId="{283B1516-6A4F-4F22-990E-1CC4D65F86FD}" type="sibTrans" cxnId="{25244E54-611F-437D-A5AA-D837B2413191}">
      <dgm:prSet/>
      <dgm:spPr/>
      <dgm:t>
        <a:bodyPr/>
        <a:lstStyle/>
        <a:p>
          <a:pPr>
            <a:lnSpc>
              <a:spcPct val="100000"/>
            </a:lnSpc>
          </a:pPr>
          <a:endParaRPr lang="en-US"/>
        </a:p>
      </dgm:t>
    </dgm:pt>
    <dgm:pt modelId="{094576AC-5114-4608-9111-2D765298C802}">
      <dgm:prSet custT="1"/>
      <dgm:spPr/>
      <dgm:t>
        <a:bodyPr/>
        <a:lstStyle/>
        <a:p>
          <a:pPr>
            <a:lnSpc>
              <a:spcPct val="100000"/>
            </a:lnSpc>
          </a:pPr>
          <a:r>
            <a:rPr lang="en-US" sz="2000" dirty="0">
              <a:solidFill>
                <a:schemeClr val="accent2">
                  <a:lumMod val="75000"/>
                </a:schemeClr>
              </a:solidFill>
            </a:rPr>
            <a:t>F) Discuss why the data is organized with the dependencies shown in the diagram.</a:t>
          </a:r>
        </a:p>
      </dgm:t>
    </dgm:pt>
    <dgm:pt modelId="{DDEABC67-AC4B-4BA3-8DBE-674B8342ABF6}" type="parTrans" cxnId="{56BE9ABF-36A5-4F81-A1DB-1E16DAAF540D}">
      <dgm:prSet/>
      <dgm:spPr/>
      <dgm:t>
        <a:bodyPr/>
        <a:lstStyle/>
        <a:p>
          <a:endParaRPr lang="en-US"/>
        </a:p>
      </dgm:t>
    </dgm:pt>
    <dgm:pt modelId="{168BAC4B-BBC5-4939-8D93-D72F4B183736}" type="sibTrans" cxnId="{56BE9ABF-36A5-4F81-A1DB-1E16DAAF540D}">
      <dgm:prSet/>
      <dgm:spPr/>
      <dgm:t>
        <a:bodyPr/>
        <a:lstStyle/>
        <a:p>
          <a:endParaRPr lang="en-US"/>
        </a:p>
      </dgm:t>
    </dgm:pt>
    <dgm:pt modelId="{567061CA-7A45-4553-A630-E0F886CBC662}" type="pres">
      <dgm:prSet presAssocID="{6BDFE7E0-6E36-41A1-8B7A-648E14790A2A}" presName="root" presStyleCnt="0">
        <dgm:presLayoutVars>
          <dgm:dir/>
          <dgm:resizeHandles val="exact"/>
        </dgm:presLayoutVars>
      </dgm:prSet>
      <dgm:spPr/>
    </dgm:pt>
    <dgm:pt modelId="{AA950894-35C1-4459-AC58-B87A01BA631C}" type="pres">
      <dgm:prSet presAssocID="{6BDFE7E0-6E36-41A1-8B7A-648E14790A2A}" presName="container" presStyleCnt="0">
        <dgm:presLayoutVars>
          <dgm:dir/>
          <dgm:resizeHandles val="exact"/>
        </dgm:presLayoutVars>
      </dgm:prSet>
      <dgm:spPr/>
    </dgm:pt>
    <dgm:pt modelId="{107C8287-55E8-4847-8F2B-C9039C2CA69F}" type="pres">
      <dgm:prSet presAssocID="{8173DF47-F848-42AC-81BD-D3EEE010E01F}" presName="compNode" presStyleCnt="0"/>
      <dgm:spPr/>
    </dgm:pt>
    <dgm:pt modelId="{7DBA2665-0368-4B5F-897C-3798BAC92465}" type="pres">
      <dgm:prSet presAssocID="{8173DF47-F848-42AC-81BD-D3EEE010E01F}" presName="iconBgRect" presStyleLbl="bgShp" presStyleIdx="0" presStyleCnt="6" custLinFactNeighborY="-84719"/>
      <dgm:spPr/>
    </dgm:pt>
    <dgm:pt modelId="{9BFBBA99-47E7-4769-83CC-BFCD45B3E366}" type="pres">
      <dgm:prSet presAssocID="{8173DF47-F848-42AC-81BD-D3EEE010E01F}" presName="iconRect" presStyleLbl="node1" presStyleIdx="0" presStyleCnt="6" custLinFactY="-46067" custLinFactNeighborY="-100000"/>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19A9D1-7B93-4881-9C17-A4CD5A0E0059}" type="pres">
      <dgm:prSet presAssocID="{8173DF47-F848-42AC-81BD-D3EEE010E01F}" presName="spaceRect" presStyleCnt="0"/>
      <dgm:spPr/>
    </dgm:pt>
    <dgm:pt modelId="{C32D0359-74D9-414A-9540-FA4AC9DFA677}" type="pres">
      <dgm:prSet presAssocID="{8173DF47-F848-42AC-81BD-D3EEE010E01F}" presName="textRect" presStyleLbl="revTx" presStyleIdx="0" presStyleCnt="6" custLinFactNeighborX="-2892" custLinFactNeighborY="-32407">
        <dgm:presLayoutVars>
          <dgm:chMax val="1"/>
          <dgm:chPref val="1"/>
        </dgm:presLayoutVars>
      </dgm:prSet>
      <dgm:spPr/>
    </dgm:pt>
    <dgm:pt modelId="{E79E429D-076C-4CAC-9195-82E8E2C31224}" type="pres">
      <dgm:prSet presAssocID="{C6A69EAD-34EC-4D2A-A77B-776F264F1E68}" presName="sibTrans" presStyleLbl="sibTrans2D1" presStyleIdx="0" presStyleCnt="0"/>
      <dgm:spPr/>
    </dgm:pt>
    <dgm:pt modelId="{67DA661D-B275-438C-976C-2D8130B723A5}" type="pres">
      <dgm:prSet presAssocID="{7721384B-AEC9-4E01-AA79-4A4109B784EE}" presName="compNode" presStyleCnt="0"/>
      <dgm:spPr/>
    </dgm:pt>
    <dgm:pt modelId="{1EDAC32E-36FF-4697-AEF8-6315E37925E2}" type="pres">
      <dgm:prSet presAssocID="{7721384B-AEC9-4E01-AA79-4A4109B784EE}" presName="iconBgRect" presStyleLbl="bgShp" presStyleIdx="1" presStyleCnt="6" custLinFactNeighborY="-84719"/>
      <dgm:spPr/>
    </dgm:pt>
    <dgm:pt modelId="{1C912E23-27C5-498D-AED4-F35BA70FBEB0}" type="pres">
      <dgm:prSet presAssocID="{7721384B-AEC9-4E01-AA79-4A4109B784EE}" presName="iconRect" presStyleLbl="node1" presStyleIdx="1" presStyleCnt="6" custLinFactY="-46067" custLinFactNeighborY="-100000"/>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7ED955A-B73E-4637-A948-6831940205C2}" type="pres">
      <dgm:prSet presAssocID="{7721384B-AEC9-4E01-AA79-4A4109B784EE}" presName="spaceRect" presStyleCnt="0"/>
      <dgm:spPr/>
    </dgm:pt>
    <dgm:pt modelId="{402707BC-B7F8-4DEA-A7C5-6FE29D409227}" type="pres">
      <dgm:prSet presAssocID="{7721384B-AEC9-4E01-AA79-4A4109B784EE}" presName="textRect" presStyleLbl="revTx" presStyleIdx="1" presStyleCnt="6" custLinFactNeighborX="-2891" custLinFactNeighborY="-80497">
        <dgm:presLayoutVars>
          <dgm:chMax val="1"/>
          <dgm:chPref val="1"/>
        </dgm:presLayoutVars>
      </dgm:prSet>
      <dgm:spPr/>
    </dgm:pt>
    <dgm:pt modelId="{F5B20FA7-82CC-42BE-BD07-EBF2CC91D12E}" type="pres">
      <dgm:prSet presAssocID="{760F9552-DB1A-4C83-B531-7300D702C829}" presName="sibTrans" presStyleLbl="sibTrans2D1" presStyleIdx="0" presStyleCnt="0"/>
      <dgm:spPr/>
    </dgm:pt>
    <dgm:pt modelId="{AD514B87-3198-4335-97D5-ABB1213189F1}" type="pres">
      <dgm:prSet presAssocID="{84A50856-D69C-4640-87E4-F0C79E05E6F8}" presName="compNode" presStyleCnt="0"/>
      <dgm:spPr/>
    </dgm:pt>
    <dgm:pt modelId="{70B975A3-C7D3-4D78-9BE9-2B1C5547774A}" type="pres">
      <dgm:prSet presAssocID="{84A50856-D69C-4640-87E4-F0C79E05E6F8}" presName="iconBgRect" presStyleLbl="bgShp" presStyleIdx="2" presStyleCnt="6" custLinFactNeighborY="-84719"/>
      <dgm:spPr/>
    </dgm:pt>
    <dgm:pt modelId="{54128962-5E52-4ED2-817C-693B155C30A8}" type="pres">
      <dgm:prSet presAssocID="{84A50856-D69C-4640-87E4-F0C79E05E6F8}" presName="iconRect" presStyleLbl="node1" presStyleIdx="2" presStyleCnt="6" custLinFactY="-46067" custLinFactNeighborY="-1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34E3DEFD-03EA-4EC1-B7D7-2A00397F389D}" type="pres">
      <dgm:prSet presAssocID="{84A50856-D69C-4640-87E4-F0C79E05E6F8}" presName="spaceRect" presStyleCnt="0"/>
      <dgm:spPr/>
    </dgm:pt>
    <dgm:pt modelId="{FED66FA7-9EEA-47BF-B931-7FBF7E98F595}" type="pres">
      <dgm:prSet presAssocID="{84A50856-D69C-4640-87E4-F0C79E05E6F8}" presName="textRect" presStyleLbl="revTx" presStyleIdx="2" presStyleCnt="6" custScaleX="111580" custLinFactNeighborX="2892" custLinFactNeighborY="-18812">
        <dgm:presLayoutVars>
          <dgm:chMax val="1"/>
          <dgm:chPref val="1"/>
        </dgm:presLayoutVars>
      </dgm:prSet>
      <dgm:spPr/>
    </dgm:pt>
    <dgm:pt modelId="{53FA489C-0D30-4E93-9E5E-D2C64BE2C4B8}" type="pres">
      <dgm:prSet presAssocID="{496CED44-54FB-4353-BC00-5FF9FFBA91B5}" presName="sibTrans" presStyleLbl="sibTrans2D1" presStyleIdx="0" presStyleCnt="0"/>
      <dgm:spPr/>
    </dgm:pt>
    <dgm:pt modelId="{B01552E4-1515-4A9A-85B0-FBFB985559EA}" type="pres">
      <dgm:prSet presAssocID="{7FB9AE7E-B21F-45CE-8C47-2A3ECFD8B96E}" presName="compNode" presStyleCnt="0"/>
      <dgm:spPr/>
    </dgm:pt>
    <dgm:pt modelId="{EE6DB512-C330-44D6-A136-79538B1EBF68}" type="pres">
      <dgm:prSet presAssocID="{7FB9AE7E-B21F-45CE-8C47-2A3ECFD8B96E}" presName="iconBgRect" presStyleLbl="bgShp" presStyleIdx="3" presStyleCnt="6" custLinFactNeighborX="-1948" custLinFactNeighborY="-9738"/>
      <dgm:spPr/>
    </dgm:pt>
    <dgm:pt modelId="{985710E3-AF75-418E-BA8A-5680CE136615}" type="pres">
      <dgm:prSet presAssocID="{7FB9AE7E-B21F-45CE-8C47-2A3ECFD8B96E}" presName="iconRect" presStyleLbl="node1" presStyleIdx="3" presStyleCnt="6" custLinFactNeighborX="-3358" custLinFactNeighborY="-16789"/>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91799A24-1130-4C9D-9FF0-5B93A35A6E06}" type="pres">
      <dgm:prSet presAssocID="{7FB9AE7E-B21F-45CE-8C47-2A3ECFD8B96E}" presName="spaceRect" presStyleCnt="0"/>
      <dgm:spPr/>
    </dgm:pt>
    <dgm:pt modelId="{74E08FCA-D675-4387-980F-1B50DA18D46D}" type="pres">
      <dgm:prSet presAssocID="{7FB9AE7E-B21F-45CE-8C47-2A3ECFD8B96E}" presName="textRect" presStyleLbl="revTx" presStyleIdx="3" presStyleCnt="6" custLinFactNeighborX="-413" custLinFactNeighborY="42846">
        <dgm:presLayoutVars>
          <dgm:chMax val="1"/>
          <dgm:chPref val="1"/>
        </dgm:presLayoutVars>
      </dgm:prSet>
      <dgm:spPr/>
    </dgm:pt>
    <dgm:pt modelId="{50E6AE44-B3B5-474C-A0EF-6EA1E3AE08B6}" type="pres">
      <dgm:prSet presAssocID="{1AF7AA11-C0C2-4EDB-BF61-2F572922F859}" presName="sibTrans" presStyleLbl="sibTrans2D1" presStyleIdx="0" presStyleCnt="0"/>
      <dgm:spPr/>
    </dgm:pt>
    <dgm:pt modelId="{96A49A7E-85B0-4738-BDB1-D75B553631DE}" type="pres">
      <dgm:prSet presAssocID="{4790C906-BDB6-4FF2-9BF1-75BE1680F9AD}" presName="compNode" presStyleCnt="0"/>
      <dgm:spPr/>
    </dgm:pt>
    <dgm:pt modelId="{D3D8AE8A-89D5-4015-9D62-FE5897D3775E}" type="pres">
      <dgm:prSet presAssocID="{4790C906-BDB6-4FF2-9BF1-75BE1680F9AD}" presName="iconBgRect" presStyleLbl="bgShp" presStyleIdx="4" presStyleCnt="6" custLinFactNeighborX="-1948" custLinFactNeighborY="-9738"/>
      <dgm:spPr/>
    </dgm:pt>
    <dgm:pt modelId="{2F90D3EA-55CA-452F-9E20-EC88B520205F}" type="pres">
      <dgm:prSet presAssocID="{4790C906-BDB6-4FF2-9BF1-75BE1680F9AD}" presName="iconRect" presStyleLbl="node1" presStyleIdx="4" presStyleCnt="6" custLinFactNeighborX="-3358" custLinFactNeighborY="-16789"/>
      <dgm:spPr>
        <a:blipFill rotWithShape="1">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pt>
    <dgm:pt modelId="{A3BC4289-FC1C-4F2F-8E43-3C0185CA33B7}" type="pres">
      <dgm:prSet presAssocID="{4790C906-BDB6-4FF2-9BF1-75BE1680F9AD}" presName="spaceRect" presStyleCnt="0"/>
      <dgm:spPr/>
    </dgm:pt>
    <dgm:pt modelId="{EDDB2C35-D0F6-4B75-B1B7-1AA0ABFB63E6}" type="pres">
      <dgm:prSet presAssocID="{4790C906-BDB6-4FF2-9BF1-75BE1680F9AD}" presName="textRect" presStyleLbl="revTx" presStyleIdx="4" presStyleCnt="6" custLinFactNeighborX="-826" custLinFactNeighborY="27266">
        <dgm:presLayoutVars>
          <dgm:chMax val="1"/>
          <dgm:chPref val="1"/>
        </dgm:presLayoutVars>
      </dgm:prSet>
      <dgm:spPr/>
    </dgm:pt>
    <dgm:pt modelId="{55FDA8C1-1945-478E-83AC-3125A853BD9A}" type="pres">
      <dgm:prSet presAssocID="{283B1516-6A4F-4F22-990E-1CC4D65F86FD}" presName="sibTrans" presStyleLbl="sibTrans2D1" presStyleIdx="0" presStyleCnt="0"/>
      <dgm:spPr/>
    </dgm:pt>
    <dgm:pt modelId="{ACEE8102-3097-458E-A611-9A5385A40DA3}" type="pres">
      <dgm:prSet presAssocID="{094576AC-5114-4608-9111-2D765298C802}" presName="compNode" presStyleCnt="0"/>
      <dgm:spPr/>
    </dgm:pt>
    <dgm:pt modelId="{02119D4E-99B8-4FBC-B974-599523EFBC9E}" type="pres">
      <dgm:prSet presAssocID="{094576AC-5114-4608-9111-2D765298C802}" presName="iconBgRect" presStyleLbl="bgShp" presStyleIdx="5" presStyleCnt="6" custLinFactNeighborX="-1948" custLinFactNeighborY="-9738"/>
      <dgm:spPr/>
    </dgm:pt>
    <dgm:pt modelId="{D1CD3662-D2B8-4826-A3FB-AA50B0B062CD}" type="pres">
      <dgm:prSet presAssocID="{094576AC-5114-4608-9111-2D765298C802}" presName="iconRect" presStyleLbl="node1" presStyleIdx="5" presStyleCnt="6" custLinFactNeighborX="-3358" custLinFactNeighborY="-16789"/>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B45AED01-E089-4ADC-B033-8BBEDD525A5D}" type="pres">
      <dgm:prSet presAssocID="{094576AC-5114-4608-9111-2D765298C802}" presName="spaceRect" presStyleCnt="0"/>
      <dgm:spPr/>
    </dgm:pt>
    <dgm:pt modelId="{4DB4D785-8722-410B-AE95-9BE8343C6377}" type="pres">
      <dgm:prSet presAssocID="{094576AC-5114-4608-9111-2D765298C802}" presName="textRect" presStyleLbl="revTx" presStyleIdx="5" presStyleCnt="6" custLinFactNeighborX="-2666" custLinFactNeighborY="41872">
        <dgm:presLayoutVars>
          <dgm:chMax val="1"/>
          <dgm:chPref val="1"/>
        </dgm:presLayoutVars>
      </dgm:prSet>
      <dgm:spPr/>
    </dgm:pt>
  </dgm:ptLst>
  <dgm:cxnLst>
    <dgm:cxn modelId="{960CC400-430A-4361-BBAA-DE7DC6677AC3}" srcId="{6BDFE7E0-6E36-41A1-8B7A-648E14790A2A}" destId="{7FB9AE7E-B21F-45CE-8C47-2A3ECFD8B96E}" srcOrd="3" destOrd="0" parTransId="{3516B146-6DEC-4740-8E21-D0EF90D62DA1}" sibTransId="{1AF7AA11-C0C2-4EDB-BF61-2F572922F859}"/>
    <dgm:cxn modelId="{2AD94D16-CC16-4804-824F-DFA060381DF7}" type="presOf" srcId="{6BDFE7E0-6E36-41A1-8B7A-648E14790A2A}" destId="{567061CA-7A45-4553-A630-E0F886CBC662}" srcOrd="0" destOrd="0" presId="urn:microsoft.com/office/officeart/2018/2/layout/IconCircleList"/>
    <dgm:cxn modelId="{B4F8881D-A6C4-4ACD-9580-7EA86AC8E30D}" type="presOf" srcId="{283B1516-6A4F-4F22-990E-1CC4D65F86FD}" destId="{55FDA8C1-1945-478E-83AC-3125A853BD9A}" srcOrd="0" destOrd="0" presId="urn:microsoft.com/office/officeart/2018/2/layout/IconCircleList"/>
    <dgm:cxn modelId="{D18AA926-362E-4783-9BA2-74BA7A3585B7}" type="presOf" srcId="{7FB9AE7E-B21F-45CE-8C47-2A3ECFD8B96E}" destId="{74E08FCA-D675-4387-980F-1B50DA18D46D}" srcOrd="0" destOrd="0" presId="urn:microsoft.com/office/officeart/2018/2/layout/IconCircleList"/>
    <dgm:cxn modelId="{7DDFF127-B82F-406D-A2EF-E11799E2EBE4}" type="presOf" srcId="{C6A69EAD-34EC-4D2A-A77B-776F264F1E68}" destId="{E79E429D-076C-4CAC-9195-82E8E2C31224}" srcOrd="0" destOrd="0" presId="urn:microsoft.com/office/officeart/2018/2/layout/IconCircleList"/>
    <dgm:cxn modelId="{A5A1BE2A-6643-414D-8B16-713F15B2A00B}" srcId="{6BDFE7E0-6E36-41A1-8B7A-648E14790A2A}" destId="{8173DF47-F848-42AC-81BD-D3EEE010E01F}" srcOrd="0" destOrd="0" parTransId="{9CFC87CF-F702-4C9D-975C-5401E80C92B4}" sibTransId="{C6A69EAD-34EC-4D2A-A77B-776F264F1E68}"/>
    <dgm:cxn modelId="{0978A42F-D990-4019-AE74-09324AFF8DD7}" srcId="{6BDFE7E0-6E36-41A1-8B7A-648E14790A2A}" destId="{84A50856-D69C-4640-87E4-F0C79E05E6F8}" srcOrd="2" destOrd="0" parTransId="{37E68DE1-0D59-4661-9558-5563AB27DD26}" sibTransId="{496CED44-54FB-4353-BC00-5FF9FFBA91B5}"/>
    <dgm:cxn modelId="{1C536F3B-4CF9-48DA-878C-9AF971B8D73D}" type="presOf" srcId="{1AF7AA11-C0C2-4EDB-BF61-2F572922F859}" destId="{50E6AE44-B3B5-474C-A0EF-6EA1E3AE08B6}" srcOrd="0" destOrd="0" presId="urn:microsoft.com/office/officeart/2018/2/layout/IconCircleList"/>
    <dgm:cxn modelId="{CEF9D969-E117-48C0-8928-F122875CEC7B}" type="presOf" srcId="{4790C906-BDB6-4FF2-9BF1-75BE1680F9AD}" destId="{EDDB2C35-D0F6-4B75-B1B7-1AA0ABFB63E6}" srcOrd="0" destOrd="0" presId="urn:microsoft.com/office/officeart/2018/2/layout/IconCircleList"/>
    <dgm:cxn modelId="{25244E54-611F-437D-A5AA-D837B2413191}" srcId="{6BDFE7E0-6E36-41A1-8B7A-648E14790A2A}" destId="{4790C906-BDB6-4FF2-9BF1-75BE1680F9AD}" srcOrd="4" destOrd="0" parTransId="{A553809B-B486-46AF-B6C8-8B75E49019F6}" sibTransId="{283B1516-6A4F-4F22-990E-1CC4D65F86FD}"/>
    <dgm:cxn modelId="{B6A75777-E7FE-4719-9098-420C4D30523F}" type="presOf" srcId="{8173DF47-F848-42AC-81BD-D3EEE010E01F}" destId="{C32D0359-74D9-414A-9540-FA4AC9DFA677}" srcOrd="0" destOrd="0" presId="urn:microsoft.com/office/officeart/2018/2/layout/IconCircleList"/>
    <dgm:cxn modelId="{F30F6858-254B-4DF1-9460-CB9E92F94CBA}" srcId="{6BDFE7E0-6E36-41A1-8B7A-648E14790A2A}" destId="{7721384B-AEC9-4E01-AA79-4A4109B784EE}" srcOrd="1" destOrd="0" parTransId="{19440C7B-CC93-4618-93B0-2590944F4D80}" sibTransId="{760F9552-DB1A-4C83-B531-7300D702C829}"/>
    <dgm:cxn modelId="{2CD253AA-D2E1-4D90-B3ED-1BC55F2BFA58}" type="presOf" srcId="{7721384B-AEC9-4E01-AA79-4A4109B784EE}" destId="{402707BC-B7F8-4DEA-A7C5-6FE29D409227}" srcOrd="0" destOrd="0" presId="urn:microsoft.com/office/officeart/2018/2/layout/IconCircleList"/>
    <dgm:cxn modelId="{93EA7CAB-26E8-4780-825A-40919A8194FE}" type="presOf" srcId="{496CED44-54FB-4353-BC00-5FF9FFBA91B5}" destId="{53FA489C-0D30-4E93-9E5E-D2C64BE2C4B8}" srcOrd="0" destOrd="0" presId="urn:microsoft.com/office/officeart/2018/2/layout/IconCircleList"/>
    <dgm:cxn modelId="{56BE9ABF-36A5-4F81-A1DB-1E16DAAF540D}" srcId="{6BDFE7E0-6E36-41A1-8B7A-648E14790A2A}" destId="{094576AC-5114-4608-9111-2D765298C802}" srcOrd="5" destOrd="0" parTransId="{DDEABC67-AC4B-4BA3-8DBE-674B8342ABF6}" sibTransId="{168BAC4B-BBC5-4939-8D93-D72F4B183736}"/>
    <dgm:cxn modelId="{1D2CCFC9-22E5-4EDD-ABFF-2DD6924400A5}" type="presOf" srcId="{094576AC-5114-4608-9111-2D765298C802}" destId="{4DB4D785-8722-410B-AE95-9BE8343C6377}" srcOrd="0" destOrd="0" presId="urn:microsoft.com/office/officeart/2018/2/layout/IconCircleList"/>
    <dgm:cxn modelId="{9D23ADDB-033D-424C-AF8E-0665D9287512}" type="presOf" srcId="{84A50856-D69C-4640-87E4-F0C79E05E6F8}" destId="{FED66FA7-9EEA-47BF-B931-7FBF7E98F595}" srcOrd="0" destOrd="0" presId="urn:microsoft.com/office/officeart/2018/2/layout/IconCircleList"/>
    <dgm:cxn modelId="{93FD87FD-278E-415D-A1D4-DBBA474A55E5}" type="presOf" srcId="{760F9552-DB1A-4C83-B531-7300D702C829}" destId="{F5B20FA7-82CC-42BE-BD07-EBF2CC91D12E}" srcOrd="0" destOrd="0" presId="urn:microsoft.com/office/officeart/2018/2/layout/IconCircleList"/>
    <dgm:cxn modelId="{5149AC5E-FE57-4D8D-81E4-5B62900E66A2}" type="presParOf" srcId="{567061CA-7A45-4553-A630-E0F886CBC662}" destId="{AA950894-35C1-4459-AC58-B87A01BA631C}" srcOrd="0" destOrd="0" presId="urn:microsoft.com/office/officeart/2018/2/layout/IconCircleList"/>
    <dgm:cxn modelId="{9EEA6274-7F71-437E-B72B-5CC1B8E90C0E}" type="presParOf" srcId="{AA950894-35C1-4459-AC58-B87A01BA631C}" destId="{107C8287-55E8-4847-8F2B-C9039C2CA69F}" srcOrd="0" destOrd="0" presId="urn:microsoft.com/office/officeart/2018/2/layout/IconCircleList"/>
    <dgm:cxn modelId="{68D12C07-CC69-433B-B3B6-1FB5141A242B}" type="presParOf" srcId="{107C8287-55E8-4847-8F2B-C9039C2CA69F}" destId="{7DBA2665-0368-4B5F-897C-3798BAC92465}" srcOrd="0" destOrd="0" presId="urn:microsoft.com/office/officeart/2018/2/layout/IconCircleList"/>
    <dgm:cxn modelId="{A2D7C2A5-C8F1-4C4C-AE33-60B71E77F70B}" type="presParOf" srcId="{107C8287-55E8-4847-8F2B-C9039C2CA69F}" destId="{9BFBBA99-47E7-4769-83CC-BFCD45B3E366}" srcOrd="1" destOrd="0" presId="urn:microsoft.com/office/officeart/2018/2/layout/IconCircleList"/>
    <dgm:cxn modelId="{15EDE217-19B1-433E-9FE0-91B624096DA2}" type="presParOf" srcId="{107C8287-55E8-4847-8F2B-C9039C2CA69F}" destId="{0E19A9D1-7B93-4881-9C17-A4CD5A0E0059}" srcOrd="2" destOrd="0" presId="urn:microsoft.com/office/officeart/2018/2/layout/IconCircleList"/>
    <dgm:cxn modelId="{4329DD87-277C-4818-87C4-6414744A4507}" type="presParOf" srcId="{107C8287-55E8-4847-8F2B-C9039C2CA69F}" destId="{C32D0359-74D9-414A-9540-FA4AC9DFA677}" srcOrd="3" destOrd="0" presId="urn:microsoft.com/office/officeart/2018/2/layout/IconCircleList"/>
    <dgm:cxn modelId="{EE1E594A-34E6-4ED7-9A27-983D169FE476}" type="presParOf" srcId="{AA950894-35C1-4459-AC58-B87A01BA631C}" destId="{E79E429D-076C-4CAC-9195-82E8E2C31224}" srcOrd="1" destOrd="0" presId="urn:microsoft.com/office/officeart/2018/2/layout/IconCircleList"/>
    <dgm:cxn modelId="{CD04C6EB-412F-4340-96EB-30A0CBD2161C}" type="presParOf" srcId="{AA950894-35C1-4459-AC58-B87A01BA631C}" destId="{67DA661D-B275-438C-976C-2D8130B723A5}" srcOrd="2" destOrd="0" presId="urn:microsoft.com/office/officeart/2018/2/layout/IconCircleList"/>
    <dgm:cxn modelId="{F7384B96-3B8A-4101-ACD4-84C2472EDF19}" type="presParOf" srcId="{67DA661D-B275-438C-976C-2D8130B723A5}" destId="{1EDAC32E-36FF-4697-AEF8-6315E37925E2}" srcOrd="0" destOrd="0" presId="urn:microsoft.com/office/officeart/2018/2/layout/IconCircleList"/>
    <dgm:cxn modelId="{B57A5A9A-8BB1-4224-89AC-D9DDD440F2B9}" type="presParOf" srcId="{67DA661D-B275-438C-976C-2D8130B723A5}" destId="{1C912E23-27C5-498D-AED4-F35BA70FBEB0}" srcOrd="1" destOrd="0" presId="urn:microsoft.com/office/officeart/2018/2/layout/IconCircleList"/>
    <dgm:cxn modelId="{D7F56E10-1043-432C-ADC1-298546E75CA8}" type="presParOf" srcId="{67DA661D-B275-438C-976C-2D8130B723A5}" destId="{87ED955A-B73E-4637-A948-6831940205C2}" srcOrd="2" destOrd="0" presId="urn:microsoft.com/office/officeart/2018/2/layout/IconCircleList"/>
    <dgm:cxn modelId="{6B99FD3C-4924-4D0D-B1B3-ADC6C197C023}" type="presParOf" srcId="{67DA661D-B275-438C-976C-2D8130B723A5}" destId="{402707BC-B7F8-4DEA-A7C5-6FE29D409227}" srcOrd="3" destOrd="0" presId="urn:microsoft.com/office/officeart/2018/2/layout/IconCircleList"/>
    <dgm:cxn modelId="{75FA2434-50A2-403F-BC4E-47B9C7743A96}" type="presParOf" srcId="{AA950894-35C1-4459-AC58-B87A01BA631C}" destId="{F5B20FA7-82CC-42BE-BD07-EBF2CC91D12E}" srcOrd="3" destOrd="0" presId="urn:microsoft.com/office/officeart/2018/2/layout/IconCircleList"/>
    <dgm:cxn modelId="{D5FBDDE5-E587-44A9-8610-83BB63AA6868}" type="presParOf" srcId="{AA950894-35C1-4459-AC58-B87A01BA631C}" destId="{AD514B87-3198-4335-97D5-ABB1213189F1}" srcOrd="4" destOrd="0" presId="urn:microsoft.com/office/officeart/2018/2/layout/IconCircleList"/>
    <dgm:cxn modelId="{915A3782-F528-4302-8990-C91D155FC56E}" type="presParOf" srcId="{AD514B87-3198-4335-97D5-ABB1213189F1}" destId="{70B975A3-C7D3-4D78-9BE9-2B1C5547774A}" srcOrd="0" destOrd="0" presId="urn:microsoft.com/office/officeart/2018/2/layout/IconCircleList"/>
    <dgm:cxn modelId="{8FBA7277-F682-4A4A-BBD3-9E408DE7EA3B}" type="presParOf" srcId="{AD514B87-3198-4335-97D5-ABB1213189F1}" destId="{54128962-5E52-4ED2-817C-693B155C30A8}" srcOrd="1" destOrd="0" presId="urn:microsoft.com/office/officeart/2018/2/layout/IconCircleList"/>
    <dgm:cxn modelId="{EF4BDFDE-52F9-40F0-A655-118D97348260}" type="presParOf" srcId="{AD514B87-3198-4335-97D5-ABB1213189F1}" destId="{34E3DEFD-03EA-4EC1-B7D7-2A00397F389D}" srcOrd="2" destOrd="0" presId="urn:microsoft.com/office/officeart/2018/2/layout/IconCircleList"/>
    <dgm:cxn modelId="{17EF1EA5-30D0-48E1-AB43-932D39391E87}" type="presParOf" srcId="{AD514B87-3198-4335-97D5-ABB1213189F1}" destId="{FED66FA7-9EEA-47BF-B931-7FBF7E98F595}" srcOrd="3" destOrd="0" presId="urn:microsoft.com/office/officeart/2018/2/layout/IconCircleList"/>
    <dgm:cxn modelId="{DF70E6FE-6DE7-46D5-B5FF-AC1A13FCF769}" type="presParOf" srcId="{AA950894-35C1-4459-AC58-B87A01BA631C}" destId="{53FA489C-0D30-4E93-9E5E-D2C64BE2C4B8}" srcOrd="5" destOrd="0" presId="urn:microsoft.com/office/officeart/2018/2/layout/IconCircleList"/>
    <dgm:cxn modelId="{AD4A24F8-8276-4512-AD4C-C6D7CC582414}" type="presParOf" srcId="{AA950894-35C1-4459-AC58-B87A01BA631C}" destId="{B01552E4-1515-4A9A-85B0-FBFB985559EA}" srcOrd="6" destOrd="0" presId="urn:microsoft.com/office/officeart/2018/2/layout/IconCircleList"/>
    <dgm:cxn modelId="{33D1F572-B913-4617-96A5-A6D09126ADAF}" type="presParOf" srcId="{B01552E4-1515-4A9A-85B0-FBFB985559EA}" destId="{EE6DB512-C330-44D6-A136-79538B1EBF68}" srcOrd="0" destOrd="0" presId="urn:microsoft.com/office/officeart/2018/2/layout/IconCircleList"/>
    <dgm:cxn modelId="{F00A235D-ED3F-40C4-B935-0FE04F405D54}" type="presParOf" srcId="{B01552E4-1515-4A9A-85B0-FBFB985559EA}" destId="{985710E3-AF75-418E-BA8A-5680CE136615}" srcOrd="1" destOrd="0" presId="urn:microsoft.com/office/officeart/2018/2/layout/IconCircleList"/>
    <dgm:cxn modelId="{77F831A5-0019-4D6E-A366-C969963379A8}" type="presParOf" srcId="{B01552E4-1515-4A9A-85B0-FBFB985559EA}" destId="{91799A24-1130-4C9D-9FF0-5B93A35A6E06}" srcOrd="2" destOrd="0" presId="urn:microsoft.com/office/officeart/2018/2/layout/IconCircleList"/>
    <dgm:cxn modelId="{59523D0B-47C3-4E07-A72B-C60873B095C7}" type="presParOf" srcId="{B01552E4-1515-4A9A-85B0-FBFB985559EA}" destId="{74E08FCA-D675-4387-980F-1B50DA18D46D}" srcOrd="3" destOrd="0" presId="urn:microsoft.com/office/officeart/2018/2/layout/IconCircleList"/>
    <dgm:cxn modelId="{F6686B87-DCD5-46BF-B1AF-599EB0CBF95C}" type="presParOf" srcId="{AA950894-35C1-4459-AC58-B87A01BA631C}" destId="{50E6AE44-B3B5-474C-A0EF-6EA1E3AE08B6}" srcOrd="7" destOrd="0" presId="urn:microsoft.com/office/officeart/2018/2/layout/IconCircleList"/>
    <dgm:cxn modelId="{07B700AE-D112-4B6B-80E8-273AC8A1E922}" type="presParOf" srcId="{AA950894-35C1-4459-AC58-B87A01BA631C}" destId="{96A49A7E-85B0-4738-BDB1-D75B553631DE}" srcOrd="8" destOrd="0" presId="urn:microsoft.com/office/officeart/2018/2/layout/IconCircleList"/>
    <dgm:cxn modelId="{81C0DBEA-22B1-4CBE-A4C0-41560A0BD802}" type="presParOf" srcId="{96A49A7E-85B0-4738-BDB1-D75B553631DE}" destId="{D3D8AE8A-89D5-4015-9D62-FE5897D3775E}" srcOrd="0" destOrd="0" presId="urn:microsoft.com/office/officeart/2018/2/layout/IconCircleList"/>
    <dgm:cxn modelId="{63BDA43A-1947-487B-9F1F-8130762FBE21}" type="presParOf" srcId="{96A49A7E-85B0-4738-BDB1-D75B553631DE}" destId="{2F90D3EA-55CA-452F-9E20-EC88B520205F}" srcOrd="1" destOrd="0" presId="urn:microsoft.com/office/officeart/2018/2/layout/IconCircleList"/>
    <dgm:cxn modelId="{91F5FED6-19E9-4729-B7B7-4BAE003DADB9}" type="presParOf" srcId="{96A49A7E-85B0-4738-BDB1-D75B553631DE}" destId="{A3BC4289-FC1C-4F2F-8E43-3C0185CA33B7}" srcOrd="2" destOrd="0" presId="urn:microsoft.com/office/officeart/2018/2/layout/IconCircleList"/>
    <dgm:cxn modelId="{256E139E-67AF-485F-A4E9-4AD72DF98850}" type="presParOf" srcId="{96A49A7E-85B0-4738-BDB1-D75B553631DE}" destId="{EDDB2C35-D0F6-4B75-B1B7-1AA0ABFB63E6}" srcOrd="3" destOrd="0" presId="urn:microsoft.com/office/officeart/2018/2/layout/IconCircleList"/>
    <dgm:cxn modelId="{08F9E21C-E947-43BA-BFC4-D05702C07894}" type="presParOf" srcId="{AA950894-35C1-4459-AC58-B87A01BA631C}" destId="{55FDA8C1-1945-478E-83AC-3125A853BD9A}" srcOrd="9" destOrd="0" presId="urn:microsoft.com/office/officeart/2018/2/layout/IconCircleList"/>
    <dgm:cxn modelId="{FF8ACB3F-1BA0-44CB-982A-EB040BC838C6}" type="presParOf" srcId="{AA950894-35C1-4459-AC58-B87A01BA631C}" destId="{ACEE8102-3097-458E-A611-9A5385A40DA3}" srcOrd="10" destOrd="0" presId="urn:microsoft.com/office/officeart/2018/2/layout/IconCircleList"/>
    <dgm:cxn modelId="{DACC1997-752E-4C9F-BAF2-8338625DC436}" type="presParOf" srcId="{ACEE8102-3097-458E-A611-9A5385A40DA3}" destId="{02119D4E-99B8-4FBC-B974-599523EFBC9E}" srcOrd="0" destOrd="0" presId="urn:microsoft.com/office/officeart/2018/2/layout/IconCircleList"/>
    <dgm:cxn modelId="{C6385CD0-CE8D-4FA9-BCCC-433689B46519}" type="presParOf" srcId="{ACEE8102-3097-458E-A611-9A5385A40DA3}" destId="{D1CD3662-D2B8-4826-A3FB-AA50B0B062CD}" srcOrd="1" destOrd="0" presId="urn:microsoft.com/office/officeart/2018/2/layout/IconCircleList"/>
    <dgm:cxn modelId="{288F4A30-1AEE-4B7E-B818-38D4E2ED9D26}" type="presParOf" srcId="{ACEE8102-3097-458E-A611-9A5385A40DA3}" destId="{B45AED01-E089-4ADC-B033-8BBEDD525A5D}" srcOrd="2" destOrd="0" presId="urn:microsoft.com/office/officeart/2018/2/layout/IconCircleList"/>
    <dgm:cxn modelId="{5919774D-2214-4030-8E7D-9EF9C9D16DB9}" type="presParOf" srcId="{ACEE8102-3097-458E-A611-9A5385A40DA3}" destId="{4DB4D785-8722-410B-AE95-9BE8343C637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C9FB36-39EE-4CE8-820D-AC5B994374C4}"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95261159-AD90-47C0-8D5A-7A28AA4AE22C}">
      <dgm:prSet phldrT="[Text]"/>
      <dgm:spPr/>
      <dgm:t>
        <a:bodyPr/>
        <a:lstStyle/>
        <a:p>
          <a:r>
            <a:rPr lang="en-US" dirty="0"/>
            <a:t>3. Enrollments and Services appear as options in service entry screens</a:t>
          </a:r>
        </a:p>
      </dgm:t>
    </dgm:pt>
    <dgm:pt modelId="{6AF010C4-8C6A-4643-91DF-7B1B8AA5E237}" type="parTrans" cxnId="{59E210A7-0F70-4674-8898-654451F10995}">
      <dgm:prSet/>
      <dgm:spPr/>
      <dgm:t>
        <a:bodyPr/>
        <a:lstStyle/>
        <a:p>
          <a:endParaRPr lang="en-US"/>
        </a:p>
      </dgm:t>
    </dgm:pt>
    <dgm:pt modelId="{6ACAC0B8-10CE-4121-BCEF-F486E52E1224}" type="sibTrans" cxnId="{59E210A7-0F70-4674-8898-654451F10995}">
      <dgm:prSet/>
      <dgm:spPr/>
      <dgm:t>
        <a:bodyPr/>
        <a:lstStyle/>
        <a:p>
          <a:endParaRPr lang="en-US"/>
        </a:p>
      </dgm:t>
    </dgm:pt>
    <dgm:pt modelId="{94120303-189D-4491-991B-0A9E4359BE1E}">
      <dgm:prSet phldrT="[Text]"/>
      <dgm:spPr/>
      <dgm:t>
        <a:bodyPr/>
        <a:lstStyle/>
        <a:p>
          <a:r>
            <a:rPr lang="en-US" dirty="0"/>
            <a:t>4. Service Participation data appears in services reports</a:t>
          </a:r>
        </a:p>
      </dgm:t>
    </dgm:pt>
    <dgm:pt modelId="{8D1AEBB0-0E98-4B77-9246-90F0BAE89C0E}" type="parTrans" cxnId="{AEBA0B0D-21B3-4D63-BC2E-04FA91141D11}">
      <dgm:prSet/>
      <dgm:spPr/>
      <dgm:t>
        <a:bodyPr/>
        <a:lstStyle/>
        <a:p>
          <a:endParaRPr lang="en-US"/>
        </a:p>
      </dgm:t>
    </dgm:pt>
    <dgm:pt modelId="{9C7902E9-B948-44FD-A4C3-43F07668E022}" type="sibTrans" cxnId="{AEBA0B0D-21B3-4D63-BC2E-04FA91141D11}">
      <dgm:prSet/>
      <dgm:spPr/>
      <dgm:t>
        <a:bodyPr/>
        <a:lstStyle/>
        <a:p>
          <a:endParaRPr lang="en-US"/>
        </a:p>
      </dgm:t>
    </dgm:pt>
    <dgm:pt modelId="{80C4B42D-3F69-490C-A79F-B4FB7B777B60}">
      <dgm:prSet phldrT="[Text]"/>
      <dgm:spPr/>
      <dgm:t>
        <a:bodyPr/>
        <a:lstStyle/>
        <a:p>
          <a:r>
            <a:rPr lang="en-US" dirty="0"/>
            <a:t>2. Service Administration</a:t>
          </a:r>
        </a:p>
      </dgm:t>
    </dgm:pt>
    <dgm:pt modelId="{8103ED95-D7CC-4C3C-B528-6010C11D027F}" type="parTrans" cxnId="{1F994FFF-BE28-4B2A-A019-957008B4EE6E}">
      <dgm:prSet/>
      <dgm:spPr/>
      <dgm:t>
        <a:bodyPr/>
        <a:lstStyle/>
        <a:p>
          <a:endParaRPr lang="en-US"/>
        </a:p>
      </dgm:t>
    </dgm:pt>
    <dgm:pt modelId="{3129736A-9E8D-4572-A57A-B76DCE700760}" type="sibTrans" cxnId="{1F994FFF-BE28-4B2A-A019-957008B4EE6E}">
      <dgm:prSet/>
      <dgm:spPr/>
      <dgm:t>
        <a:bodyPr/>
        <a:lstStyle/>
        <a:p>
          <a:endParaRPr lang="en-US"/>
        </a:p>
      </dgm:t>
    </dgm:pt>
    <dgm:pt modelId="{0DF580A6-B58D-49B8-AABE-E82911634206}">
      <dgm:prSet phldrT="[Text]"/>
      <dgm:spPr/>
      <dgm:t>
        <a:bodyPr/>
        <a:lstStyle/>
        <a:p>
          <a:r>
            <a:rPr lang="en-US" dirty="0"/>
            <a:t>1. Enrollment line</a:t>
          </a:r>
        </a:p>
      </dgm:t>
    </dgm:pt>
    <dgm:pt modelId="{CA6C0906-B1E0-4C15-99F6-9FF7024B7664}" type="parTrans" cxnId="{981C905B-855A-426E-9743-7AB3428338F4}">
      <dgm:prSet/>
      <dgm:spPr/>
      <dgm:t>
        <a:bodyPr/>
        <a:lstStyle/>
        <a:p>
          <a:endParaRPr lang="en-US"/>
        </a:p>
      </dgm:t>
    </dgm:pt>
    <dgm:pt modelId="{A50DFB40-F049-459A-9DC9-903F058635E3}" type="sibTrans" cxnId="{981C905B-855A-426E-9743-7AB3428338F4}">
      <dgm:prSet/>
      <dgm:spPr/>
      <dgm:t>
        <a:bodyPr/>
        <a:lstStyle/>
        <a:p>
          <a:endParaRPr lang="en-US"/>
        </a:p>
      </dgm:t>
    </dgm:pt>
    <dgm:pt modelId="{DE1DEEF8-980B-499B-AE1B-C18663D908CC}" type="pres">
      <dgm:prSet presAssocID="{A8C9FB36-39EE-4CE8-820D-AC5B994374C4}" presName="Name0" presStyleCnt="0">
        <dgm:presLayoutVars>
          <dgm:chMax val="1"/>
          <dgm:chPref val="1"/>
          <dgm:dir/>
          <dgm:animOne val="branch"/>
          <dgm:animLvl val="lvl"/>
        </dgm:presLayoutVars>
      </dgm:prSet>
      <dgm:spPr/>
    </dgm:pt>
    <dgm:pt modelId="{B2CE97A6-9209-4383-B1D9-C71B5EF646A3}" type="pres">
      <dgm:prSet presAssocID="{95261159-AD90-47C0-8D5A-7A28AA4AE22C}" presName="singleCycle" presStyleCnt="0"/>
      <dgm:spPr/>
    </dgm:pt>
    <dgm:pt modelId="{F9DA284C-6C2A-4152-B2A8-53EACCE37EE7}" type="pres">
      <dgm:prSet presAssocID="{95261159-AD90-47C0-8D5A-7A28AA4AE22C}" presName="singleCenter" presStyleLbl="node1" presStyleIdx="0" presStyleCnt="4" custScaleX="182871" custLinFactNeighborX="671" custLinFactNeighborY="-10577">
        <dgm:presLayoutVars>
          <dgm:chMax val="7"/>
          <dgm:chPref val="7"/>
        </dgm:presLayoutVars>
      </dgm:prSet>
      <dgm:spPr/>
    </dgm:pt>
    <dgm:pt modelId="{D4302639-B43C-45A4-AA13-5AB4C565B8A9}" type="pres">
      <dgm:prSet presAssocID="{8D1AEBB0-0E98-4B77-9246-90F0BAE89C0E}" presName="Name56" presStyleLbl="parChTrans1D2" presStyleIdx="0" presStyleCnt="3"/>
      <dgm:spPr/>
    </dgm:pt>
    <dgm:pt modelId="{2752DA09-C9AA-4EE9-AA2D-5A1755AD3DA0}" type="pres">
      <dgm:prSet presAssocID="{94120303-189D-4491-991B-0A9E4359BE1E}" presName="text0" presStyleLbl="node1" presStyleIdx="1" presStyleCnt="4" custScaleX="241236" custScaleY="120207">
        <dgm:presLayoutVars>
          <dgm:bulletEnabled val="1"/>
        </dgm:presLayoutVars>
      </dgm:prSet>
      <dgm:spPr/>
    </dgm:pt>
    <dgm:pt modelId="{00E76777-B318-4A27-A28B-BE38F230D6ED}" type="pres">
      <dgm:prSet presAssocID="{8103ED95-D7CC-4C3C-B528-6010C11D027F}" presName="Name56" presStyleLbl="parChTrans1D2" presStyleIdx="1" presStyleCnt="3"/>
      <dgm:spPr/>
    </dgm:pt>
    <dgm:pt modelId="{5EECEC24-FB2D-4746-9F9D-0EE7D3EAFAF9}" type="pres">
      <dgm:prSet presAssocID="{80C4B42D-3F69-490C-A79F-B4FB7B777B60}" presName="text0" presStyleLbl="node1" presStyleIdx="2" presStyleCnt="4" custScaleX="249010" custRadScaleRad="104889" custRadScaleInc="-2550">
        <dgm:presLayoutVars>
          <dgm:bulletEnabled val="1"/>
        </dgm:presLayoutVars>
      </dgm:prSet>
      <dgm:spPr/>
    </dgm:pt>
    <dgm:pt modelId="{1DFD4D4F-1957-4BE9-A8AF-8EA2014F817C}" type="pres">
      <dgm:prSet presAssocID="{CA6C0906-B1E0-4C15-99F6-9FF7024B7664}" presName="Name56" presStyleLbl="parChTrans1D2" presStyleIdx="2" presStyleCnt="3"/>
      <dgm:spPr/>
    </dgm:pt>
    <dgm:pt modelId="{06A5454F-F9A4-4EF7-AEC2-927E31A11515}" type="pres">
      <dgm:prSet presAssocID="{0DF580A6-B58D-49B8-AABE-E82911634206}" presName="text0" presStyleLbl="node1" presStyleIdx="3" presStyleCnt="4" custScaleX="236708">
        <dgm:presLayoutVars>
          <dgm:bulletEnabled val="1"/>
        </dgm:presLayoutVars>
      </dgm:prSet>
      <dgm:spPr/>
    </dgm:pt>
  </dgm:ptLst>
  <dgm:cxnLst>
    <dgm:cxn modelId="{AEBA0B0D-21B3-4D63-BC2E-04FA91141D11}" srcId="{95261159-AD90-47C0-8D5A-7A28AA4AE22C}" destId="{94120303-189D-4491-991B-0A9E4359BE1E}" srcOrd="0" destOrd="0" parTransId="{8D1AEBB0-0E98-4B77-9246-90F0BAE89C0E}" sibTransId="{9C7902E9-B948-44FD-A4C3-43F07668E022}"/>
    <dgm:cxn modelId="{794A2D30-A06B-4A51-AEA0-258781436E6B}" type="presOf" srcId="{80C4B42D-3F69-490C-A79F-B4FB7B777B60}" destId="{5EECEC24-FB2D-4746-9F9D-0EE7D3EAFAF9}" srcOrd="0" destOrd="0" presId="urn:microsoft.com/office/officeart/2008/layout/RadialCluster"/>
    <dgm:cxn modelId="{43FCF335-575C-481B-827D-3EDA89A08562}" type="presOf" srcId="{CA6C0906-B1E0-4C15-99F6-9FF7024B7664}" destId="{1DFD4D4F-1957-4BE9-A8AF-8EA2014F817C}" srcOrd="0" destOrd="0" presId="urn:microsoft.com/office/officeart/2008/layout/RadialCluster"/>
    <dgm:cxn modelId="{981C905B-855A-426E-9743-7AB3428338F4}" srcId="{95261159-AD90-47C0-8D5A-7A28AA4AE22C}" destId="{0DF580A6-B58D-49B8-AABE-E82911634206}" srcOrd="2" destOrd="0" parTransId="{CA6C0906-B1E0-4C15-99F6-9FF7024B7664}" sibTransId="{A50DFB40-F049-459A-9DC9-903F058635E3}"/>
    <dgm:cxn modelId="{D87AC76C-12D4-4099-A6E5-9C435659965E}" type="presOf" srcId="{0DF580A6-B58D-49B8-AABE-E82911634206}" destId="{06A5454F-F9A4-4EF7-AEC2-927E31A11515}" srcOrd="0" destOrd="0" presId="urn:microsoft.com/office/officeart/2008/layout/RadialCluster"/>
    <dgm:cxn modelId="{4281696E-2A64-4423-A41F-C66A8980D445}" type="presOf" srcId="{8D1AEBB0-0E98-4B77-9246-90F0BAE89C0E}" destId="{D4302639-B43C-45A4-AA13-5AB4C565B8A9}" srcOrd="0" destOrd="0" presId="urn:microsoft.com/office/officeart/2008/layout/RadialCluster"/>
    <dgm:cxn modelId="{C0691A82-48C4-45E9-A935-5A1A419535EB}" type="presOf" srcId="{95261159-AD90-47C0-8D5A-7A28AA4AE22C}" destId="{F9DA284C-6C2A-4152-B2A8-53EACCE37EE7}" srcOrd="0" destOrd="0" presId="urn:microsoft.com/office/officeart/2008/layout/RadialCluster"/>
    <dgm:cxn modelId="{0D49438C-67FE-438D-8657-F126D31820B0}" type="presOf" srcId="{94120303-189D-4491-991B-0A9E4359BE1E}" destId="{2752DA09-C9AA-4EE9-AA2D-5A1755AD3DA0}" srcOrd="0" destOrd="0" presId="urn:microsoft.com/office/officeart/2008/layout/RadialCluster"/>
    <dgm:cxn modelId="{59E210A7-0F70-4674-8898-654451F10995}" srcId="{A8C9FB36-39EE-4CE8-820D-AC5B994374C4}" destId="{95261159-AD90-47C0-8D5A-7A28AA4AE22C}" srcOrd="0" destOrd="0" parTransId="{6AF010C4-8C6A-4643-91DF-7B1B8AA5E237}" sibTransId="{6ACAC0B8-10CE-4121-BCEF-F486E52E1224}"/>
    <dgm:cxn modelId="{0C1A26D9-E652-4867-8A54-FBDDFF839013}" type="presOf" srcId="{A8C9FB36-39EE-4CE8-820D-AC5B994374C4}" destId="{DE1DEEF8-980B-499B-AE1B-C18663D908CC}" srcOrd="0" destOrd="0" presId="urn:microsoft.com/office/officeart/2008/layout/RadialCluster"/>
    <dgm:cxn modelId="{CD7FFDE2-F63E-41DE-B550-139F0F50F9B7}" type="presOf" srcId="{8103ED95-D7CC-4C3C-B528-6010C11D027F}" destId="{00E76777-B318-4A27-A28B-BE38F230D6ED}" srcOrd="0" destOrd="0" presId="urn:microsoft.com/office/officeart/2008/layout/RadialCluster"/>
    <dgm:cxn modelId="{1F994FFF-BE28-4B2A-A019-957008B4EE6E}" srcId="{95261159-AD90-47C0-8D5A-7A28AA4AE22C}" destId="{80C4B42D-3F69-490C-A79F-B4FB7B777B60}" srcOrd="1" destOrd="0" parTransId="{8103ED95-D7CC-4C3C-B528-6010C11D027F}" sibTransId="{3129736A-9E8D-4572-A57A-B76DCE700760}"/>
    <dgm:cxn modelId="{94A4AAAE-AC86-4E48-A1DA-DF9899365E1E}" type="presParOf" srcId="{DE1DEEF8-980B-499B-AE1B-C18663D908CC}" destId="{B2CE97A6-9209-4383-B1D9-C71B5EF646A3}" srcOrd="0" destOrd="0" presId="urn:microsoft.com/office/officeart/2008/layout/RadialCluster"/>
    <dgm:cxn modelId="{380A6065-FAE6-4FF0-B454-8BE39FE069EC}" type="presParOf" srcId="{B2CE97A6-9209-4383-B1D9-C71B5EF646A3}" destId="{F9DA284C-6C2A-4152-B2A8-53EACCE37EE7}" srcOrd="0" destOrd="0" presId="urn:microsoft.com/office/officeart/2008/layout/RadialCluster"/>
    <dgm:cxn modelId="{60F1464D-55C3-47CC-8FAF-86648DFEECB1}" type="presParOf" srcId="{B2CE97A6-9209-4383-B1D9-C71B5EF646A3}" destId="{D4302639-B43C-45A4-AA13-5AB4C565B8A9}" srcOrd="1" destOrd="0" presId="urn:microsoft.com/office/officeart/2008/layout/RadialCluster"/>
    <dgm:cxn modelId="{549C379A-3206-4144-A006-716522A78BC7}" type="presParOf" srcId="{B2CE97A6-9209-4383-B1D9-C71B5EF646A3}" destId="{2752DA09-C9AA-4EE9-AA2D-5A1755AD3DA0}" srcOrd="2" destOrd="0" presId="urn:microsoft.com/office/officeart/2008/layout/RadialCluster"/>
    <dgm:cxn modelId="{7081144F-CF3B-4A99-924C-790BA4CF39A8}" type="presParOf" srcId="{B2CE97A6-9209-4383-B1D9-C71B5EF646A3}" destId="{00E76777-B318-4A27-A28B-BE38F230D6ED}" srcOrd="3" destOrd="0" presId="urn:microsoft.com/office/officeart/2008/layout/RadialCluster"/>
    <dgm:cxn modelId="{FEC6C26A-0681-4CED-8FC7-FC396CC30DEA}" type="presParOf" srcId="{B2CE97A6-9209-4383-B1D9-C71B5EF646A3}" destId="{5EECEC24-FB2D-4746-9F9D-0EE7D3EAFAF9}" srcOrd="4" destOrd="0" presId="urn:microsoft.com/office/officeart/2008/layout/RadialCluster"/>
    <dgm:cxn modelId="{9F488756-E611-4B07-B4E9-B63CA824C512}" type="presParOf" srcId="{B2CE97A6-9209-4383-B1D9-C71B5EF646A3}" destId="{1DFD4D4F-1957-4BE9-A8AF-8EA2014F817C}" srcOrd="5" destOrd="0" presId="urn:microsoft.com/office/officeart/2008/layout/RadialCluster"/>
    <dgm:cxn modelId="{6F830158-0E62-419E-986D-C5D3743892C2}" type="presParOf" srcId="{B2CE97A6-9209-4383-B1D9-C71B5EF646A3}" destId="{06A5454F-F9A4-4EF7-AEC2-927E31A11515}"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29 should go to Jamboard group 29).</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in each category.</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Share your contributions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C885E6-8B83-4FD2-956F-30AC16BB116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520C277-7F61-44BF-BC80-4A0E294B8595}">
      <dgm:prSet custT="1"/>
      <dgm:spPr/>
      <dgm:t>
        <a:bodyPr/>
        <a:lstStyle/>
        <a:p>
          <a:r>
            <a:rPr lang="en-US" sz="2000" dirty="0">
              <a:solidFill>
                <a:schemeClr val="accent2">
                  <a:lumMod val="75000"/>
                </a:schemeClr>
              </a:solidFill>
            </a:rPr>
            <a:t>A) In your BR, take 2 minutes to introduce yourselves (name, region/DFD, job title or role).</a:t>
          </a:r>
        </a:p>
      </dgm:t>
    </dgm:pt>
    <dgm:pt modelId="{0189201F-5B99-44F2-9F06-9F5D2331E153}" type="parTrans" cxnId="{57D3325D-041C-4407-A12C-EB85D4DBBA22}">
      <dgm:prSet/>
      <dgm:spPr/>
      <dgm:t>
        <a:bodyPr/>
        <a:lstStyle/>
        <a:p>
          <a:endParaRPr lang="en-US"/>
        </a:p>
      </dgm:t>
    </dgm:pt>
    <dgm:pt modelId="{92755E54-1B76-46E7-9A0D-D493D0C37EA4}" type="sibTrans" cxnId="{57D3325D-041C-4407-A12C-EB85D4DBBA22}">
      <dgm:prSet/>
      <dgm:spPr/>
      <dgm:t>
        <a:bodyPr/>
        <a:lstStyle/>
        <a:p>
          <a:endParaRPr lang="en-US"/>
        </a:p>
      </dgm:t>
    </dgm:pt>
    <dgm:pt modelId="{D3386909-14F1-4B40-92FA-6B44F4D6C1E3}">
      <dgm:prSet custT="1"/>
      <dgm:spPr/>
      <dgm:t>
        <a:bodyPr/>
        <a:lstStyle/>
        <a:p>
          <a:r>
            <a:rPr lang="en-US" sz="2000" dirty="0">
              <a:solidFill>
                <a:schemeClr val="bg2">
                  <a:lumMod val="50000"/>
                </a:schemeClr>
              </a:solidFill>
            </a:rPr>
            <a:t>B) Open the chat window to view the instructions and links</a:t>
          </a:r>
          <a:r>
            <a:rPr lang="en-US" sz="2000" dirty="0"/>
            <a:t>.</a:t>
          </a:r>
        </a:p>
      </dgm:t>
    </dgm:pt>
    <dgm:pt modelId="{DB6ADB5D-93CE-49A8-BA48-9F293DAA5D85}" type="parTrans" cxnId="{0477496B-6001-48CE-8CF6-40EDC3A3BED0}">
      <dgm:prSet/>
      <dgm:spPr/>
      <dgm:t>
        <a:bodyPr/>
        <a:lstStyle/>
        <a:p>
          <a:endParaRPr lang="en-US"/>
        </a:p>
      </dgm:t>
    </dgm:pt>
    <dgm:pt modelId="{DF18680D-61B4-4D10-8395-5A6EEA651F31}" type="sibTrans" cxnId="{0477496B-6001-48CE-8CF6-40EDC3A3BED0}">
      <dgm:prSet/>
      <dgm:spPr/>
      <dgm:t>
        <a:bodyPr/>
        <a:lstStyle/>
        <a:p>
          <a:endParaRPr lang="en-US"/>
        </a:p>
      </dgm:t>
    </dgm:pt>
    <dgm:pt modelId="{DC695149-EFC5-4226-B6F3-D9992EF3E71A}">
      <dgm:prSet custT="1"/>
      <dgm:spPr/>
      <dgm:t>
        <a:bodyPr/>
        <a:lstStyle/>
        <a:p>
          <a:r>
            <a:rPr lang="en-US" sz="2000" dirty="0">
              <a:solidFill>
                <a:schemeClr val="accent4">
                  <a:lumMod val="75000"/>
                </a:schemeClr>
              </a:solidFill>
            </a:rPr>
            <a:t>C) Click on the Jamboard link that matches your BR number (e.g., BR 9 should go to Jamboard group 9).</a:t>
          </a:r>
        </a:p>
      </dgm:t>
    </dgm:pt>
    <dgm:pt modelId="{87A74919-ED9F-4E10-84AB-38B860610775}" type="parTrans" cxnId="{E1846F4C-6ED9-4D21-895C-B351126BD7EE}">
      <dgm:prSet/>
      <dgm:spPr/>
      <dgm:t>
        <a:bodyPr/>
        <a:lstStyle/>
        <a:p>
          <a:endParaRPr lang="en-US"/>
        </a:p>
      </dgm:t>
    </dgm:pt>
    <dgm:pt modelId="{5E199435-CFFE-4B66-B80C-48F242BD2E29}" type="sibTrans" cxnId="{E1846F4C-6ED9-4D21-895C-B351126BD7EE}">
      <dgm:prSet/>
      <dgm:spPr/>
      <dgm:t>
        <a:bodyPr/>
        <a:lstStyle/>
        <a:p>
          <a:endParaRPr lang="en-US"/>
        </a:p>
      </dgm:t>
    </dgm:pt>
    <dgm:pt modelId="{A1A456E3-2758-4B32-96F2-ACB3D6B9D080}">
      <dgm:prSet custT="1"/>
      <dgm:spPr/>
      <dgm:t>
        <a:bodyPr/>
        <a:lstStyle/>
        <a:p>
          <a:r>
            <a:rPr lang="en-US" sz="2000" dirty="0">
              <a:solidFill>
                <a:schemeClr val="accent5">
                  <a:lumMod val="75000"/>
                </a:schemeClr>
              </a:solidFill>
            </a:rPr>
            <a:t>D) Keep two windows open: your BR in Zoom and your Activity 4 slide in Jamboard.</a:t>
          </a:r>
        </a:p>
      </dgm:t>
    </dgm:pt>
    <dgm:pt modelId="{7FE002D4-B9F1-4BAA-8A41-B2D320C1BC6D}" type="parTrans" cxnId="{4F71D22A-93D9-4DD0-9510-3BF25E619EE6}">
      <dgm:prSet/>
      <dgm:spPr/>
      <dgm:t>
        <a:bodyPr/>
        <a:lstStyle/>
        <a:p>
          <a:endParaRPr lang="en-US"/>
        </a:p>
      </dgm:t>
    </dgm:pt>
    <dgm:pt modelId="{7FECCBA5-F17E-4EB1-8C69-AC00AFEBDAB5}" type="sibTrans" cxnId="{4F71D22A-93D9-4DD0-9510-3BF25E619EE6}">
      <dgm:prSet/>
      <dgm:spPr/>
      <dgm:t>
        <a:bodyPr/>
        <a:lstStyle/>
        <a:p>
          <a:endParaRPr lang="en-US"/>
        </a:p>
      </dgm:t>
    </dgm:pt>
    <dgm:pt modelId="{0C46ECF2-A537-413D-A585-35DC3CD5B8B3}">
      <dgm:prSet custT="1"/>
      <dgm:spPr/>
      <dgm:t>
        <a:bodyPr/>
        <a:lstStyle/>
        <a:p>
          <a:r>
            <a:rPr lang="en-US" sz="2000" dirty="0">
              <a:solidFill>
                <a:schemeClr val="accent6">
                  <a:lumMod val="75000"/>
                </a:schemeClr>
              </a:solidFill>
            </a:rPr>
            <a:t>E) Add a post-it (sticky note) or text in each of the categories.</a:t>
          </a:r>
        </a:p>
      </dgm:t>
    </dgm:pt>
    <dgm:pt modelId="{614001BA-9117-4986-A616-D24170004F17}" type="parTrans" cxnId="{B7774989-8582-40F1-BA3F-F86DC097E092}">
      <dgm:prSet/>
      <dgm:spPr/>
      <dgm:t>
        <a:bodyPr/>
        <a:lstStyle/>
        <a:p>
          <a:endParaRPr lang="en-US"/>
        </a:p>
      </dgm:t>
    </dgm:pt>
    <dgm:pt modelId="{29493119-4B86-49E6-9415-0B2B8F2F0DDE}" type="sibTrans" cxnId="{B7774989-8582-40F1-BA3F-F86DC097E092}">
      <dgm:prSet/>
      <dgm:spPr/>
      <dgm:t>
        <a:bodyPr/>
        <a:lstStyle/>
        <a:p>
          <a:endParaRPr lang="en-US"/>
        </a:p>
      </dgm:t>
    </dgm:pt>
    <dgm:pt modelId="{B4B96809-30B8-4093-97C3-765942A967A7}">
      <dgm:prSet custT="1"/>
      <dgm:spPr/>
      <dgm:t>
        <a:bodyPr/>
        <a:lstStyle/>
        <a:p>
          <a:r>
            <a:rPr lang="en-US" sz="2000" dirty="0">
              <a:solidFill>
                <a:schemeClr val="accent2">
                  <a:lumMod val="75000"/>
                </a:schemeClr>
              </a:solidFill>
            </a:rPr>
            <a:t>F) Discuss anything that you find surprising or unexpected.</a:t>
          </a:r>
        </a:p>
      </dgm:t>
    </dgm:pt>
    <dgm:pt modelId="{DACFA855-9449-4A57-9C99-9A5923E5A646}" type="parTrans" cxnId="{E62BC711-DA80-4547-B070-8541E33FC137}">
      <dgm:prSet/>
      <dgm:spPr/>
      <dgm:t>
        <a:bodyPr/>
        <a:lstStyle/>
        <a:p>
          <a:endParaRPr lang="en-US"/>
        </a:p>
      </dgm:t>
    </dgm:pt>
    <dgm:pt modelId="{AC744662-261B-4916-899A-63DB5E3C381F}" type="sibTrans" cxnId="{E62BC711-DA80-4547-B070-8541E33FC137}">
      <dgm:prSet/>
      <dgm:spPr/>
      <dgm:t>
        <a:bodyPr/>
        <a:lstStyle/>
        <a:p>
          <a:endParaRPr lang="en-US"/>
        </a:p>
      </dgm:t>
    </dgm:pt>
    <dgm:pt modelId="{8CA0AF8E-5E1A-45EB-B9A9-2E0F68AFAD31}" type="pres">
      <dgm:prSet presAssocID="{0BC885E6-8B83-4FD2-956F-30AC16BB1168}" presName="root" presStyleCnt="0">
        <dgm:presLayoutVars>
          <dgm:dir/>
          <dgm:resizeHandles val="exact"/>
        </dgm:presLayoutVars>
      </dgm:prSet>
      <dgm:spPr/>
    </dgm:pt>
    <dgm:pt modelId="{BD9352D2-0589-4DF8-9467-69D4A33DE239}" type="pres">
      <dgm:prSet presAssocID="{0BC885E6-8B83-4FD2-956F-30AC16BB1168}" presName="container" presStyleCnt="0">
        <dgm:presLayoutVars>
          <dgm:dir/>
          <dgm:resizeHandles val="exact"/>
        </dgm:presLayoutVars>
      </dgm:prSet>
      <dgm:spPr/>
    </dgm:pt>
    <dgm:pt modelId="{C26CB2E8-232F-4026-9F47-910172A53118}" type="pres">
      <dgm:prSet presAssocID="{5520C277-7F61-44BF-BC80-4A0E294B8595}" presName="compNode" presStyleCnt="0"/>
      <dgm:spPr/>
    </dgm:pt>
    <dgm:pt modelId="{634B0901-6B31-4A6E-8D31-92966E342100}" type="pres">
      <dgm:prSet presAssocID="{5520C277-7F61-44BF-BC80-4A0E294B8595}" presName="iconBgRect" presStyleLbl="bgShp" presStyleIdx="0" presStyleCnt="6" custLinFactNeighborX="1948" custLinFactNeighborY="-84719"/>
      <dgm:spPr/>
    </dgm:pt>
    <dgm:pt modelId="{583ABCCE-B4D7-4985-BD1B-40A3C9A2A10A}" type="pres">
      <dgm:prSet presAssocID="{5520C277-7F61-44BF-BC80-4A0E294B8595}" presName="iconRect" presStyleLbl="node1" presStyleIdx="0" presStyleCnt="6" custLinFactY="-46066" custLinFactNeighborX="3358" custLinFactNeighborY="-100000"/>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3138C0-7908-4894-A68F-C2274F621EAC}" type="pres">
      <dgm:prSet presAssocID="{5520C277-7F61-44BF-BC80-4A0E294B8595}" presName="spaceRect" presStyleCnt="0"/>
      <dgm:spPr/>
    </dgm:pt>
    <dgm:pt modelId="{4297FC5A-4784-4306-A823-404D28C19D6F}" type="pres">
      <dgm:prSet presAssocID="{5520C277-7F61-44BF-BC80-4A0E294B8595}" presName="textRect" presStyleLbl="revTx" presStyleIdx="0" presStyleCnt="6" custLinFactNeighborX="-826" custLinFactNeighborY="-46463">
        <dgm:presLayoutVars>
          <dgm:chMax val="1"/>
          <dgm:chPref val="1"/>
        </dgm:presLayoutVars>
      </dgm:prSet>
      <dgm:spPr/>
    </dgm:pt>
    <dgm:pt modelId="{BA013A8A-A377-410E-816B-6B7C65794684}" type="pres">
      <dgm:prSet presAssocID="{92755E54-1B76-46E7-9A0D-D493D0C37EA4}" presName="sibTrans" presStyleLbl="sibTrans2D1" presStyleIdx="0" presStyleCnt="0"/>
      <dgm:spPr/>
    </dgm:pt>
    <dgm:pt modelId="{F04D10D1-F841-4085-A87F-FD737FADAA06}" type="pres">
      <dgm:prSet presAssocID="{D3386909-14F1-4B40-92FA-6B44F4D6C1E3}" presName="compNode" presStyleCnt="0"/>
      <dgm:spPr/>
    </dgm:pt>
    <dgm:pt modelId="{B2C6F435-A4EB-466E-A7F7-12DB52E4B718}" type="pres">
      <dgm:prSet presAssocID="{D3386909-14F1-4B40-92FA-6B44F4D6C1E3}" presName="iconBgRect" presStyleLbl="bgShp" presStyleIdx="1" presStyleCnt="6" custLinFactNeighborX="1948" custLinFactNeighborY="-84719"/>
      <dgm:spPr/>
    </dgm:pt>
    <dgm:pt modelId="{1A7DE165-99CD-4396-9FFC-EF1A19BCAAB4}" type="pres">
      <dgm:prSet presAssocID="{D3386909-14F1-4B40-92FA-6B44F4D6C1E3}" presName="iconRect" presStyleLbl="node1" presStyleIdx="1" presStyleCnt="6" custLinFactY="-46066" custLinFactNeighborX="3358" custLinFactNeighborY="-100000"/>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1A4F7910-126F-4A62-992C-EEE6591831F4}" type="pres">
      <dgm:prSet presAssocID="{D3386909-14F1-4B40-92FA-6B44F4D6C1E3}" presName="spaceRect" presStyleCnt="0"/>
      <dgm:spPr/>
    </dgm:pt>
    <dgm:pt modelId="{DFCE6285-4792-4A1F-AE81-CA4FFE00F59B}" type="pres">
      <dgm:prSet presAssocID="{D3386909-14F1-4B40-92FA-6B44F4D6C1E3}" presName="textRect" presStyleLbl="revTx" presStyleIdx="1" presStyleCnt="6" custLinFactNeighborX="0" custLinFactNeighborY="-74007">
        <dgm:presLayoutVars>
          <dgm:chMax val="1"/>
          <dgm:chPref val="1"/>
        </dgm:presLayoutVars>
      </dgm:prSet>
      <dgm:spPr/>
    </dgm:pt>
    <dgm:pt modelId="{E02D6F9E-6FC9-4E0F-9AD9-64D8B92F32E0}" type="pres">
      <dgm:prSet presAssocID="{DF18680D-61B4-4D10-8395-5A6EEA651F31}" presName="sibTrans" presStyleLbl="sibTrans2D1" presStyleIdx="0" presStyleCnt="0"/>
      <dgm:spPr/>
    </dgm:pt>
    <dgm:pt modelId="{EBD45519-6042-4F7A-A742-70811110CAF1}" type="pres">
      <dgm:prSet presAssocID="{DC695149-EFC5-4226-B6F3-D9992EF3E71A}" presName="compNode" presStyleCnt="0"/>
      <dgm:spPr/>
    </dgm:pt>
    <dgm:pt modelId="{4ACCD6EF-D727-4947-9470-6DAD5B2D7213}" type="pres">
      <dgm:prSet presAssocID="{DC695149-EFC5-4226-B6F3-D9992EF3E71A}" presName="iconBgRect" presStyleLbl="bgShp" presStyleIdx="2" presStyleCnt="6" custLinFactNeighborX="1948" custLinFactNeighborY="-84719"/>
      <dgm:spPr/>
    </dgm:pt>
    <dgm:pt modelId="{52930A37-7DAC-482D-9149-758ADA4E2B29}" type="pres">
      <dgm:prSet presAssocID="{DC695149-EFC5-4226-B6F3-D9992EF3E71A}" presName="iconRect" presStyleLbl="node1" presStyleIdx="2" presStyleCnt="6" custLinFactY="-46066" custLinFactNeighborX="3358" custLinFactNeighborY="-1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44EE60BC-8480-4CE8-B2BE-69A9D3C68AF2}" type="pres">
      <dgm:prSet presAssocID="{DC695149-EFC5-4226-B6F3-D9992EF3E71A}" presName="spaceRect" presStyleCnt="0"/>
      <dgm:spPr/>
    </dgm:pt>
    <dgm:pt modelId="{6F00C9A9-3F74-4D93-8C52-B11C07B0F37D}" type="pres">
      <dgm:prSet presAssocID="{DC695149-EFC5-4226-B6F3-D9992EF3E71A}" presName="textRect" presStyleLbl="revTx" presStyleIdx="2" presStyleCnt="6" custScaleX="106235" custLinFactNeighborX="733" custLinFactNeighborY="-46463">
        <dgm:presLayoutVars>
          <dgm:chMax val="1"/>
          <dgm:chPref val="1"/>
        </dgm:presLayoutVars>
      </dgm:prSet>
      <dgm:spPr/>
    </dgm:pt>
    <dgm:pt modelId="{2353A388-ACDA-4C97-9663-CBF3422940F8}" type="pres">
      <dgm:prSet presAssocID="{5E199435-CFFE-4B66-B80C-48F242BD2E29}" presName="sibTrans" presStyleLbl="sibTrans2D1" presStyleIdx="0" presStyleCnt="0"/>
      <dgm:spPr/>
    </dgm:pt>
    <dgm:pt modelId="{850B3CAD-2C87-4390-9C98-5B3900F5C35D}" type="pres">
      <dgm:prSet presAssocID="{A1A456E3-2758-4B32-96F2-ACB3D6B9D080}" presName="compNode" presStyleCnt="0"/>
      <dgm:spPr/>
    </dgm:pt>
    <dgm:pt modelId="{C4B3E8E0-4AD3-42A0-8E51-5EEF2F4B0C97}" type="pres">
      <dgm:prSet presAssocID="{A1A456E3-2758-4B32-96F2-ACB3D6B9D080}" presName="iconBgRect" presStyleLbl="bgShp" presStyleIdx="3" presStyleCnt="6" custLinFactNeighborX="3164" custLinFactNeighborY="-16554"/>
      <dgm:spPr/>
    </dgm:pt>
    <dgm:pt modelId="{278BC414-C2A8-44B1-AA3A-BC315A736206}" type="pres">
      <dgm:prSet presAssocID="{A1A456E3-2758-4B32-96F2-ACB3D6B9D080}" presName="iconRect" presStyleLbl="node1" presStyleIdx="3" presStyleCnt="6" custLinFactNeighborX="5456" custLinFactNeighborY="-28542"/>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CC60B506-2D28-40C0-8B15-A45BF657550B}" type="pres">
      <dgm:prSet presAssocID="{A1A456E3-2758-4B32-96F2-ACB3D6B9D080}" presName="spaceRect" presStyleCnt="0"/>
      <dgm:spPr/>
    </dgm:pt>
    <dgm:pt modelId="{714D67ED-A613-44F8-ADB1-1104376BBEB9}" type="pres">
      <dgm:prSet presAssocID="{A1A456E3-2758-4B32-96F2-ACB3D6B9D080}" presName="textRect" presStyleLbl="revTx" presStyleIdx="3" presStyleCnt="6">
        <dgm:presLayoutVars>
          <dgm:chMax val="1"/>
          <dgm:chPref val="1"/>
        </dgm:presLayoutVars>
      </dgm:prSet>
      <dgm:spPr/>
    </dgm:pt>
    <dgm:pt modelId="{3A1B3EAE-5876-48C5-8462-332E3638A7A9}" type="pres">
      <dgm:prSet presAssocID="{7FECCBA5-F17E-4EB1-8C69-AC00AFEBDAB5}" presName="sibTrans" presStyleLbl="sibTrans2D1" presStyleIdx="0" presStyleCnt="0"/>
      <dgm:spPr/>
    </dgm:pt>
    <dgm:pt modelId="{4F1B467A-53F8-4735-9E16-92F6A6FA9ED4}" type="pres">
      <dgm:prSet presAssocID="{0C46ECF2-A537-413D-A585-35DC3CD5B8B3}" presName="compNode" presStyleCnt="0"/>
      <dgm:spPr/>
    </dgm:pt>
    <dgm:pt modelId="{38D9078A-A205-4984-8A42-64C32F0D8248}" type="pres">
      <dgm:prSet presAssocID="{0C46ECF2-A537-413D-A585-35DC3CD5B8B3}" presName="iconBgRect" presStyleLbl="bgShp" presStyleIdx="4" presStyleCnt="6" custLinFactNeighborX="3164" custLinFactNeighborY="-16554"/>
      <dgm:spPr/>
    </dgm:pt>
    <dgm:pt modelId="{21F2145F-A325-43CB-8100-C5416F57215E}" type="pres">
      <dgm:prSet presAssocID="{0C46ECF2-A537-413D-A585-35DC3CD5B8B3}" presName="iconRect" presStyleLbl="node1" presStyleIdx="4" presStyleCnt="6" custLinFactNeighborX="5456" custLinFactNeighborY="-28542"/>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6B974443-6AF3-4222-9A73-87A8F7A088B6}" type="pres">
      <dgm:prSet presAssocID="{0C46ECF2-A537-413D-A585-35DC3CD5B8B3}" presName="spaceRect" presStyleCnt="0"/>
      <dgm:spPr/>
    </dgm:pt>
    <dgm:pt modelId="{6965A6CF-DB09-4860-9041-082AD3784E89}" type="pres">
      <dgm:prSet presAssocID="{0C46ECF2-A537-413D-A585-35DC3CD5B8B3}" presName="textRect" presStyleLbl="revTx" presStyleIdx="4" presStyleCnt="6">
        <dgm:presLayoutVars>
          <dgm:chMax val="1"/>
          <dgm:chPref val="1"/>
        </dgm:presLayoutVars>
      </dgm:prSet>
      <dgm:spPr/>
    </dgm:pt>
    <dgm:pt modelId="{BF132B52-4B93-4486-B10B-4BA809989FAC}" type="pres">
      <dgm:prSet presAssocID="{29493119-4B86-49E6-9415-0B2B8F2F0DDE}" presName="sibTrans" presStyleLbl="sibTrans2D1" presStyleIdx="0" presStyleCnt="0"/>
      <dgm:spPr/>
    </dgm:pt>
    <dgm:pt modelId="{DEFB39EC-A86D-4543-B974-8A033D9465FA}" type="pres">
      <dgm:prSet presAssocID="{B4B96809-30B8-4093-97C3-765942A967A7}" presName="compNode" presStyleCnt="0"/>
      <dgm:spPr/>
    </dgm:pt>
    <dgm:pt modelId="{1075C0D7-7CF5-4117-A88B-9C0E6013921C}" type="pres">
      <dgm:prSet presAssocID="{B4B96809-30B8-4093-97C3-765942A967A7}" presName="iconBgRect" presStyleLbl="bgShp" presStyleIdx="5" presStyleCnt="6" custLinFactNeighborX="3164" custLinFactNeighborY="-16554"/>
      <dgm:spPr/>
    </dgm:pt>
    <dgm:pt modelId="{AE2C774E-A47F-4DA4-B956-D60621353137}" type="pres">
      <dgm:prSet presAssocID="{B4B96809-30B8-4093-97C3-765942A967A7}" presName="iconRect" presStyleLbl="node1" presStyleIdx="5" presStyleCnt="6" custLinFactNeighborX="5456" custLinFactNeighborY="-28542"/>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66C4FB02-619F-4A81-9BCE-7AEA6EA5D8BE}" type="pres">
      <dgm:prSet presAssocID="{B4B96809-30B8-4093-97C3-765942A967A7}" presName="spaceRect" presStyleCnt="0"/>
      <dgm:spPr/>
    </dgm:pt>
    <dgm:pt modelId="{1A43789E-860A-4F1A-9F48-BCF1EC9CA71A}" type="pres">
      <dgm:prSet presAssocID="{B4B96809-30B8-4093-97C3-765942A967A7}" presName="textRect" presStyleLbl="revTx" presStyleIdx="5" presStyleCnt="6">
        <dgm:presLayoutVars>
          <dgm:chMax val="1"/>
          <dgm:chPref val="1"/>
        </dgm:presLayoutVars>
      </dgm:prSet>
      <dgm:spPr/>
    </dgm:pt>
  </dgm:ptLst>
  <dgm:cxnLst>
    <dgm:cxn modelId="{E62BC711-DA80-4547-B070-8541E33FC137}" srcId="{0BC885E6-8B83-4FD2-956F-30AC16BB1168}" destId="{B4B96809-30B8-4093-97C3-765942A967A7}" srcOrd="5" destOrd="0" parTransId="{DACFA855-9449-4A57-9C99-9A5923E5A646}" sibTransId="{AC744662-261B-4916-899A-63DB5E3C381F}"/>
    <dgm:cxn modelId="{1203A928-1CD1-4569-92E5-7B8CB57B6D63}" type="presOf" srcId="{0C46ECF2-A537-413D-A585-35DC3CD5B8B3}" destId="{6965A6CF-DB09-4860-9041-082AD3784E89}" srcOrd="0" destOrd="0" presId="urn:microsoft.com/office/officeart/2018/2/layout/IconCircleList"/>
    <dgm:cxn modelId="{4F71D22A-93D9-4DD0-9510-3BF25E619EE6}" srcId="{0BC885E6-8B83-4FD2-956F-30AC16BB1168}" destId="{A1A456E3-2758-4B32-96F2-ACB3D6B9D080}" srcOrd="3" destOrd="0" parTransId="{7FE002D4-B9F1-4BAA-8A41-B2D320C1BC6D}" sibTransId="{7FECCBA5-F17E-4EB1-8C69-AC00AFEBDAB5}"/>
    <dgm:cxn modelId="{71C00F2E-2C0C-4BCF-8111-204C82214858}" type="presOf" srcId="{29493119-4B86-49E6-9415-0B2B8F2F0DDE}" destId="{BF132B52-4B93-4486-B10B-4BA809989FAC}" srcOrd="0" destOrd="0" presId="urn:microsoft.com/office/officeart/2018/2/layout/IconCircleList"/>
    <dgm:cxn modelId="{57D3325D-041C-4407-A12C-EB85D4DBBA22}" srcId="{0BC885E6-8B83-4FD2-956F-30AC16BB1168}" destId="{5520C277-7F61-44BF-BC80-4A0E294B8595}" srcOrd="0" destOrd="0" parTransId="{0189201F-5B99-44F2-9F06-9F5D2331E153}" sibTransId="{92755E54-1B76-46E7-9A0D-D493D0C37EA4}"/>
    <dgm:cxn modelId="{0477496B-6001-48CE-8CF6-40EDC3A3BED0}" srcId="{0BC885E6-8B83-4FD2-956F-30AC16BB1168}" destId="{D3386909-14F1-4B40-92FA-6B44F4D6C1E3}" srcOrd="1" destOrd="0" parTransId="{DB6ADB5D-93CE-49A8-BA48-9F293DAA5D85}" sibTransId="{DF18680D-61B4-4D10-8395-5A6EEA651F31}"/>
    <dgm:cxn modelId="{E1846F4C-6ED9-4D21-895C-B351126BD7EE}" srcId="{0BC885E6-8B83-4FD2-956F-30AC16BB1168}" destId="{DC695149-EFC5-4226-B6F3-D9992EF3E71A}" srcOrd="2" destOrd="0" parTransId="{87A74919-ED9F-4E10-84AB-38B860610775}" sibTransId="{5E199435-CFFE-4B66-B80C-48F242BD2E29}"/>
    <dgm:cxn modelId="{130D756C-4427-4123-9BFF-A8656B85B18E}" type="presOf" srcId="{DC695149-EFC5-4226-B6F3-D9992EF3E71A}" destId="{6F00C9A9-3F74-4D93-8C52-B11C07B0F37D}" srcOrd="0" destOrd="0" presId="urn:microsoft.com/office/officeart/2018/2/layout/IconCircleList"/>
    <dgm:cxn modelId="{D38E8D4D-75A1-418A-BE53-D94B320F0918}" type="presOf" srcId="{A1A456E3-2758-4B32-96F2-ACB3D6B9D080}" destId="{714D67ED-A613-44F8-ADB1-1104376BBEB9}" srcOrd="0" destOrd="0" presId="urn:microsoft.com/office/officeart/2018/2/layout/IconCircleList"/>
    <dgm:cxn modelId="{9C9DC474-D3CA-463C-B384-1283811A0735}" type="presOf" srcId="{92755E54-1B76-46E7-9A0D-D493D0C37EA4}" destId="{BA013A8A-A377-410E-816B-6B7C65794684}" srcOrd="0" destOrd="0" presId="urn:microsoft.com/office/officeart/2018/2/layout/IconCircleList"/>
    <dgm:cxn modelId="{06FE3156-4D7E-4B7F-84A1-DB9FF9467E9A}" type="presOf" srcId="{5E199435-CFFE-4B66-B80C-48F242BD2E29}" destId="{2353A388-ACDA-4C97-9663-CBF3422940F8}" srcOrd="0" destOrd="0" presId="urn:microsoft.com/office/officeart/2018/2/layout/IconCircleList"/>
    <dgm:cxn modelId="{DF6B8980-D47E-406C-A968-A5264FF79E40}" type="presOf" srcId="{D3386909-14F1-4B40-92FA-6B44F4D6C1E3}" destId="{DFCE6285-4792-4A1F-AE81-CA4FFE00F59B}" srcOrd="0" destOrd="0" presId="urn:microsoft.com/office/officeart/2018/2/layout/IconCircleList"/>
    <dgm:cxn modelId="{B7774989-8582-40F1-BA3F-F86DC097E092}" srcId="{0BC885E6-8B83-4FD2-956F-30AC16BB1168}" destId="{0C46ECF2-A537-413D-A585-35DC3CD5B8B3}" srcOrd="4" destOrd="0" parTransId="{614001BA-9117-4986-A616-D24170004F17}" sibTransId="{29493119-4B86-49E6-9415-0B2B8F2F0DDE}"/>
    <dgm:cxn modelId="{C07C8BAC-52BC-441A-94BF-437834B0F6C2}" type="presOf" srcId="{5520C277-7F61-44BF-BC80-4A0E294B8595}" destId="{4297FC5A-4784-4306-A823-404D28C19D6F}" srcOrd="0" destOrd="0" presId="urn:microsoft.com/office/officeart/2018/2/layout/IconCircleList"/>
    <dgm:cxn modelId="{793D34E0-1829-4624-85E0-450EE8EF1C17}" type="presOf" srcId="{7FECCBA5-F17E-4EB1-8C69-AC00AFEBDAB5}" destId="{3A1B3EAE-5876-48C5-8462-332E3638A7A9}" srcOrd="0" destOrd="0" presId="urn:microsoft.com/office/officeart/2018/2/layout/IconCircleList"/>
    <dgm:cxn modelId="{EEA28CE7-8034-44CC-AD9C-5D47731FD99A}" type="presOf" srcId="{B4B96809-30B8-4093-97C3-765942A967A7}" destId="{1A43789E-860A-4F1A-9F48-BCF1EC9CA71A}" srcOrd="0" destOrd="0" presId="urn:microsoft.com/office/officeart/2018/2/layout/IconCircleList"/>
    <dgm:cxn modelId="{8D26DBF4-1AD2-4D6A-9195-E29EDE921EBA}" type="presOf" srcId="{DF18680D-61B4-4D10-8395-5A6EEA651F31}" destId="{E02D6F9E-6FC9-4E0F-9AD9-64D8B92F32E0}" srcOrd="0" destOrd="0" presId="urn:microsoft.com/office/officeart/2018/2/layout/IconCircleList"/>
    <dgm:cxn modelId="{2B1C46F6-B434-4457-AE91-FFC9458E7E97}" type="presOf" srcId="{0BC885E6-8B83-4FD2-956F-30AC16BB1168}" destId="{8CA0AF8E-5E1A-45EB-B9A9-2E0F68AFAD31}" srcOrd="0" destOrd="0" presId="urn:microsoft.com/office/officeart/2018/2/layout/IconCircleList"/>
    <dgm:cxn modelId="{5AE5C15A-7A46-4897-964A-F0CCA80D815E}" type="presParOf" srcId="{8CA0AF8E-5E1A-45EB-B9A9-2E0F68AFAD31}" destId="{BD9352D2-0589-4DF8-9467-69D4A33DE239}" srcOrd="0" destOrd="0" presId="urn:microsoft.com/office/officeart/2018/2/layout/IconCircleList"/>
    <dgm:cxn modelId="{4D05246B-E9C9-40A3-8203-3BB911A32623}" type="presParOf" srcId="{BD9352D2-0589-4DF8-9467-69D4A33DE239}" destId="{C26CB2E8-232F-4026-9F47-910172A53118}" srcOrd="0" destOrd="0" presId="urn:microsoft.com/office/officeart/2018/2/layout/IconCircleList"/>
    <dgm:cxn modelId="{4D04363B-D1C2-4D59-BAA5-88742A33855C}" type="presParOf" srcId="{C26CB2E8-232F-4026-9F47-910172A53118}" destId="{634B0901-6B31-4A6E-8D31-92966E342100}" srcOrd="0" destOrd="0" presId="urn:microsoft.com/office/officeart/2018/2/layout/IconCircleList"/>
    <dgm:cxn modelId="{F55ADA40-13FD-4926-B2EB-75E8856F69DE}" type="presParOf" srcId="{C26CB2E8-232F-4026-9F47-910172A53118}" destId="{583ABCCE-B4D7-4985-BD1B-40A3C9A2A10A}" srcOrd="1" destOrd="0" presId="urn:microsoft.com/office/officeart/2018/2/layout/IconCircleList"/>
    <dgm:cxn modelId="{A159F8B8-6913-488B-B64F-B51CDA6D2B63}" type="presParOf" srcId="{C26CB2E8-232F-4026-9F47-910172A53118}" destId="{0E3138C0-7908-4894-A68F-C2274F621EAC}" srcOrd="2" destOrd="0" presId="urn:microsoft.com/office/officeart/2018/2/layout/IconCircleList"/>
    <dgm:cxn modelId="{1B2C1A06-6D94-4E46-AB0F-85EFBC44F60F}" type="presParOf" srcId="{C26CB2E8-232F-4026-9F47-910172A53118}" destId="{4297FC5A-4784-4306-A823-404D28C19D6F}" srcOrd="3" destOrd="0" presId="urn:microsoft.com/office/officeart/2018/2/layout/IconCircleList"/>
    <dgm:cxn modelId="{A2A6B342-3FB2-4DD7-B02A-F785FB70EDAB}" type="presParOf" srcId="{BD9352D2-0589-4DF8-9467-69D4A33DE239}" destId="{BA013A8A-A377-410E-816B-6B7C65794684}" srcOrd="1" destOrd="0" presId="urn:microsoft.com/office/officeart/2018/2/layout/IconCircleList"/>
    <dgm:cxn modelId="{4BDF81EB-3865-4A97-A909-F4A41E0EFDC5}" type="presParOf" srcId="{BD9352D2-0589-4DF8-9467-69D4A33DE239}" destId="{F04D10D1-F841-4085-A87F-FD737FADAA06}" srcOrd="2" destOrd="0" presId="urn:microsoft.com/office/officeart/2018/2/layout/IconCircleList"/>
    <dgm:cxn modelId="{66C73000-D3A6-4302-9E00-887FC06C2EDB}" type="presParOf" srcId="{F04D10D1-F841-4085-A87F-FD737FADAA06}" destId="{B2C6F435-A4EB-466E-A7F7-12DB52E4B718}" srcOrd="0" destOrd="0" presId="urn:microsoft.com/office/officeart/2018/2/layout/IconCircleList"/>
    <dgm:cxn modelId="{BEFC9723-6BC4-45B8-9AF0-0D2D53F6D197}" type="presParOf" srcId="{F04D10D1-F841-4085-A87F-FD737FADAA06}" destId="{1A7DE165-99CD-4396-9FFC-EF1A19BCAAB4}" srcOrd="1" destOrd="0" presId="urn:microsoft.com/office/officeart/2018/2/layout/IconCircleList"/>
    <dgm:cxn modelId="{CB87B0F7-31A3-44F0-B8FB-CF27BE2908C3}" type="presParOf" srcId="{F04D10D1-F841-4085-A87F-FD737FADAA06}" destId="{1A4F7910-126F-4A62-992C-EEE6591831F4}" srcOrd="2" destOrd="0" presId="urn:microsoft.com/office/officeart/2018/2/layout/IconCircleList"/>
    <dgm:cxn modelId="{7491B706-8708-4609-9C90-5586D9E71703}" type="presParOf" srcId="{F04D10D1-F841-4085-A87F-FD737FADAA06}" destId="{DFCE6285-4792-4A1F-AE81-CA4FFE00F59B}" srcOrd="3" destOrd="0" presId="urn:microsoft.com/office/officeart/2018/2/layout/IconCircleList"/>
    <dgm:cxn modelId="{5C2B6B6B-593D-479E-BCBE-7D8C5BD8EEEF}" type="presParOf" srcId="{BD9352D2-0589-4DF8-9467-69D4A33DE239}" destId="{E02D6F9E-6FC9-4E0F-9AD9-64D8B92F32E0}" srcOrd="3" destOrd="0" presId="urn:microsoft.com/office/officeart/2018/2/layout/IconCircleList"/>
    <dgm:cxn modelId="{01EAC2B8-6671-48FC-A22E-7A78B31F3E45}" type="presParOf" srcId="{BD9352D2-0589-4DF8-9467-69D4A33DE239}" destId="{EBD45519-6042-4F7A-A742-70811110CAF1}" srcOrd="4" destOrd="0" presId="urn:microsoft.com/office/officeart/2018/2/layout/IconCircleList"/>
    <dgm:cxn modelId="{33DF0A86-4A89-4B9E-BF8A-5C3353772C40}" type="presParOf" srcId="{EBD45519-6042-4F7A-A742-70811110CAF1}" destId="{4ACCD6EF-D727-4947-9470-6DAD5B2D7213}" srcOrd="0" destOrd="0" presId="urn:microsoft.com/office/officeart/2018/2/layout/IconCircleList"/>
    <dgm:cxn modelId="{9AABF32D-5819-41A9-9F90-A6D92D443B2E}" type="presParOf" srcId="{EBD45519-6042-4F7A-A742-70811110CAF1}" destId="{52930A37-7DAC-482D-9149-758ADA4E2B29}" srcOrd="1" destOrd="0" presId="urn:microsoft.com/office/officeart/2018/2/layout/IconCircleList"/>
    <dgm:cxn modelId="{3C2F2C62-FFA9-4771-ACD8-019989BF33CC}" type="presParOf" srcId="{EBD45519-6042-4F7A-A742-70811110CAF1}" destId="{44EE60BC-8480-4CE8-B2BE-69A9D3C68AF2}" srcOrd="2" destOrd="0" presId="urn:microsoft.com/office/officeart/2018/2/layout/IconCircleList"/>
    <dgm:cxn modelId="{4DD543F6-5924-4639-A8A9-9B0ABED1AFA4}" type="presParOf" srcId="{EBD45519-6042-4F7A-A742-70811110CAF1}" destId="{6F00C9A9-3F74-4D93-8C52-B11C07B0F37D}" srcOrd="3" destOrd="0" presId="urn:microsoft.com/office/officeart/2018/2/layout/IconCircleList"/>
    <dgm:cxn modelId="{304823FD-1E98-4284-8125-1898345B2898}" type="presParOf" srcId="{BD9352D2-0589-4DF8-9467-69D4A33DE239}" destId="{2353A388-ACDA-4C97-9663-CBF3422940F8}" srcOrd="5" destOrd="0" presId="urn:microsoft.com/office/officeart/2018/2/layout/IconCircleList"/>
    <dgm:cxn modelId="{BB801DF3-FAF9-41BD-8132-B9F52769583A}" type="presParOf" srcId="{BD9352D2-0589-4DF8-9467-69D4A33DE239}" destId="{850B3CAD-2C87-4390-9C98-5B3900F5C35D}" srcOrd="6" destOrd="0" presId="urn:microsoft.com/office/officeart/2018/2/layout/IconCircleList"/>
    <dgm:cxn modelId="{CBFAA37A-6F77-45EB-AA3F-470C1B977769}" type="presParOf" srcId="{850B3CAD-2C87-4390-9C98-5B3900F5C35D}" destId="{C4B3E8E0-4AD3-42A0-8E51-5EEF2F4B0C97}" srcOrd="0" destOrd="0" presId="urn:microsoft.com/office/officeart/2018/2/layout/IconCircleList"/>
    <dgm:cxn modelId="{1DCDF9E9-834F-4771-BF54-676596B4DAF2}" type="presParOf" srcId="{850B3CAD-2C87-4390-9C98-5B3900F5C35D}" destId="{278BC414-C2A8-44B1-AA3A-BC315A736206}" srcOrd="1" destOrd="0" presId="urn:microsoft.com/office/officeart/2018/2/layout/IconCircleList"/>
    <dgm:cxn modelId="{ABC3BFEA-131E-4E0E-8A99-2565ABD40DA4}" type="presParOf" srcId="{850B3CAD-2C87-4390-9C98-5B3900F5C35D}" destId="{CC60B506-2D28-40C0-8B15-A45BF657550B}" srcOrd="2" destOrd="0" presId="urn:microsoft.com/office/officeart/2018/2/layout/IconCircleList"/>
    <dgm:cxn modelId="{9A47FAFC-0555-41D4-81BF-A3BCFFDD5162}" type="presParOf" srcId="{850B3CAD-2C87-4390-9C98-5B3900F5C35D}" destId="{714D67ED-A613-44F8-ADB1-1104376BBEB9}" srcOrd="3" destOrd="0" presId="urn:microsoft.com/office/officeart/2018/2/layout/IconCircleList"/>
    <dgm:cxn modelId="{CCAACDA5-DFB3-437D-9661-C3E34E7D19EF}" type="presParOf" srcId="{BD9352D2-0589-4DF8-9467-69D4A33DE239}" destId="{3A1B3EAE-5876-48C5-8462-332E3638A7A9}" srcOrd="7" destOrd="0" presId="urn:microsoft.com/office/officeart/2018/2/layout/IconCircleList"/>
    <dgm:cxn modelId="{E5A363B5-EA2F-4A54-8024-55AB3FED4B58}" type="presParOf" srcId="{BD9352D2-0589-4DF8-9467-69D4A33DE239}" destId="{4F1B467A-53F8-4735-9E16-92F6A6FA9ED4}" srcOrd="8" destOrd="0" presId="urn:microsoft.com/office/officeart/2018/2/layout/IconCircleList"/>
    <dgm:cxn modelId="{276AAA63-851A-4380-A939-51AAEC8A7D40}" type="presParOf" srcId="{4F1B467A-53F8-4735-9E16-92F6A6FA9ED4}" destId="{38D9078A-A205-4984-8A42-64C32F0D8248}" srcOrd="0" destOrd="0" presId="urn:microsoft.com/office/officeart/2018/2/layout/IconCircleList"/>
    <dgm:cxn modelId="{54E3B327-047C-4AB4-BEA5-2B558512FB65}" type="presParOf" srcId="{4F1B467A-53F8-4735-9E16-92F6A6FA9ED4}" destId="{21F2145F-A325-43CB-8100-C5416F57215E}" srcOrd="1" destOrd="0" presId="urn:microsoft.com/office/officeart/2018/2/layout/IconCircleList"/>
    <dgm:cxn modelId="{22492CD6-BADF-4B24-931A-5BDC58733F52}" type="presParOf" srcId="{4F1B467A-53F8-4735-9E16-92F6A6FA9ED4}" destId="{6B974443-6AF3-4222-9A73-87A8F7A088B6}" srcOrd="2" destOrd="0" presId="urn:microsoft.com/office/officeart/2018/2/layout/IconCircleList"/>
    <dgm:cxn modelId="{A84C6107-472E-4148-9553-6C9AE0451568}" type="presParOf" srcId="{4F1B467A-53F8-4735-9E16-92F6A6FA9ED4}" destId="{6965A6CF-DB09-4860-9041-082AD3784E89}" srcOrd="3" destOrd="0" presId="urn:microsoft.com/office/officeart/2018/2/layout/IconCircleList"/>
    <dgm:cxn modelId="{480001FA-9AB7-4E2A-93D7-DA544B04E555}" type="presParOf" srcId="{BD9352D2-0589-4DF8-9467-69D4A33DE239}" destId="{BF132B52-4B93-4486-B10B-4BA809989FAC}" srcOrd="9" destOrd="0" presId="urn:microsoft.com/office/officeart/2018/2/layout/IconCircleList"/>
    <dgm:cxn modelId="{28E447D5-420B-438B-9D88-AB3976C944D7}" type="presParOf" srcId="{BD9352D2-0589-4DF8-9467-69D4A33DE239}" destId="{DEFB39EC-A86D-4543-B974-8A033D9465FA}" srcOrd="10" destOrd="0" presId="urn:microsoft.com/office/officeart/2018/2/layout/IconCircleList"/>
    <dgm:cxn modelId="{4C8E4DB1-966E-4709-8165-7CD2373561C2}" type="presParOf" srcId="{DEFB39EC-A86D-4543-B974-8A033D9465FA}" destId="{1075C0D7-7CF5-4117-A88B-9C0E6013921C}" srcOrd="0" destOrd="0" presId="urn:microsoft.com/office/officeart/2018/2/layout/IconCircleList"/>
    <dgm:cxn modelId="{4CB86396-48E8-4886-9BD3-A81DD70D7A80}" type="presParOf" srcId="{DEFB39EC-A86D-4543-B974-8A033D9465FA}" destId="{AE2C774E-A47F-4DA4-B956-D60621353137}" srcOrd="1" destOrd="0" presId="urn:microsoft.com/office/officeart/2018/2/layout/IconCircleList"/>
    <dgm:cxn modelId="{5A639333-B701-4C6D-BBA9-3D7BB2B4B948}" type="presParOf" srcId="{DEFB39EC-A86D-4543-B974-8A033D9465FA}" destId="{66C4FB02-619F-4A81-9BCE-7AEA6EA5D8BE}" srcOrd="2" destOrd="0" presId="urn:microsoft.com/office/officeart/2018/2/layout/IconCircleList"/>
    <dgm:cxn modelId="{F7635725-B464-4CC8-A78C-95026710A403}" type="presParOf" srcId="{DEFB39EC-A86D-4543-B974-8A033D9465FA}" destId="{1A43789E-860A-4F1A-9F48-BCF1EC9CA7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07566" y="306839"/>
          <a:ext cx="959677" cy="95967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2087" y="511360"/>
          <a:ext cx="550634" cy="550634"/>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783" y="1565433"/>
          <a:ext cx="1573242"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783" y="1565433"/>
        <a:ext cx="1573242" cy="2320532"/>
      </dsp:txXfrm>
    </dsp:sp>
    <dsp:sp modelId="{EB18FF22-D284-436D-AD43-42F567F2E451}">
      <dsp:nvSpPr>
        <dsp:cNvPr id="0" name=""/>
        <dsp:cNvSpPr/>
      </dsp:nvSpPr>
      <dsp:spPr>
        <a:xfrm>
          <a:off x="2156125" y="306839"/>
          <a:ext cx="959677" cy="95967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60647" y="511360"/>
          <a:ext cx="550634" cy="550634"/>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49343" y="1565433"/>
          <a:ext cx="1573242"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49343" y="1565433"/>
        <a:ext cx="1573242" cy="2320532"/>
      </dsp:txXfrm>
    </dsp:sp>
    <dsp:sp modelId="{DF784F96-140D-425E-81BE-C91F8D1DE9B3}">
      <dsp:nvSpPr>
        <dsp:cNvPr id="0" name=""/>
        <dsp:cNvSpPr/>
      </dsp:nvSpPr>
      <dsp:spPr>
        <a:xfrm>
          <a:off x="4004685" y="306839"/>
          <a:ext cx="959677" cy="959677"/>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09206" y="511360"/>
          <a:ext cx="550634" cy="550634"/>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697902" y="1565433"/>
          <a:ext cx="1573242"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26 should go to Jamboard group 26).</a:t>
          </a:r>
        </a:p>
      </dsp:txBody>
      <dsp:txXfrm>
        <a:off x="3697902" y="1565433"/>
        <a:ext cx="1573242" cy="2320532"/>
      </dsp:txXfrm>
    </dsp:sp>
    <dsp:sp modelId="{ADD4AE6A-C860-4A8A-A276-60AF8CA5004D}">
      <dsp:nvSpPr>
        <dsp:cNvPr id="0" name=""/>
        <dsp:cNvSpPr/>
      </dsp:nvSpPr>
      <dsp:spPr>
        <a:xfrm>
          <a:off x="5853244" y="306839"/>
          <a:ext cx="959677" cy="959677"/>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057766" y="511360"/>
          <a:ext cx="550634" cy="550634"/>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546462" y="1565433"/>
          <a:ext cx="1573242"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546462" y="1565433"/>
        <a:ext cx="1573242" cy="2320532"/>
      </dsp:txXfrm>
    </dsp:sp>
    <dsp:sp modelId="{75930DF1-3693-4082-A1BB-7CD4FFF64C97}">
      <dsp:nvSpPr>
        <dsp:cNvPr id="0" name=""/>
        <dsp:cNvSpPr/>
      </dsp:nvSpPr>
      <dsp:spPr>
        <a:xfrm>
          <a:off x="7701804" y="306839"/>
          <a:ext cx="959677" cy="959677"/>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06325" y="511360"/>
          <a:ext cx="550634" cy="550634"/>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395022" y="1565433"/>
          <a:ext cx="1573242"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onto the wall.</a:t>
          </a:r>
        </a:p>
      </dsp:txBody>
      <dsp:txXfrm>
        <a:off x="7395022" y="1565433"/>
        <a:ext cx="1573242" cy="2320532"/>
      </dsp:txXfrm>
    </dsp:sp>
    <dsp:sp modelId="{E2DF04AB-FEB7-4F1F-A385-7995B851ABF7}">
      <dsp:nvSpPr>
        <dsp:cNvPr id="0" name=""/>
        <dsp:cNvSpPr/>
      </dsp:nvSpPr>
      <dsp:spPr>
        <a:xfrm>
          <a:off x="9605474" y="306839"/>
          <a:ext cx="959677" cy="95967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09996" y="511360"/>
          <a:ext cx="550634" cy="550634"/>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243581" y="1565433"/>
          <a:ext cx="1683463" cy="2320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contribution(s) to the wall with the group.</a:t>
          </a:r>
        </a:p>
      </dsp:txBody>
      <dsp:txXfrm>
        <a:off x="9243581" y="1565433"/>
        <a:ext cx="1683463" cy="23205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2665-0368-4B5F-897C-3798BAC92465}">
      <dsp:nvSpPr>
        <dsp:cNvPr id="0" name=""/>
        <dsp:cNvSpPr/>
      </dsp:nvSpPr>
      <dsp:spPr>
        <a:xfrm>
          <a:off x="143297" y="55978"/>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BBA99-47E7-4769-83CC-BFCD45B3E366}">
      <dsp:nvSpPr>
        <dsp:cNvPr id="0" name=""/>
        <dsp:cNvSpPr/>
      </dsp:nvSpPr>
      <dsp:spPr>
        <a:xfrm>
          <a:off x="334748" y="247431"/>
          <a:ext cx="528770" cy="52877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2D0359-74D9-414A-9540-FA4AC9DFA677}">
      <dsp:nvSpPr>
        <dsp:cNvPr id="0" name=""/>
        <dsp:cNvSpPr/>
      </dsp:nvSpPr>
      <dsp:spPr>
        <a:xfrm>
          <a:off x="1188182" y="532893"/>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A) In your breakout room, take 2 minutes to introduce yourselves (name, region/DFD, job title or role).</a:t>
          </a:r>
        </a:p>
      </dsp:txBody>
      <dsp:txXfrm>
        <a:off x="1188182" y="532893"/>
        <a:ext cx="2148945" cy="911674"/>
      </dsp:txXfrm>
    </dsp:sp>
    <dsp:sp modelId="{1EDAC32E-36FF-4697-AEF8-6315E37925E2}">
      <dsp:nvSpPr>
        <dsp:cNvPr id="0" name=""/>
        <dsp:cNvSpPr/>
      </dsp:nvSpPr>
      <dsp:spPr>
        <a:xfrm>
          <a:off x="3773713" y="55978"/>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12E23-27C5-498D-AED4-F35BA70FBEB0}">
      <dsp:nvSpPr>
        <dsp:cNvPr id="0" name=""/>
        <dsp:cNvSpPr/>
      </dsp:nvSpPr>
      <dsp:spPr>
        <a:xfrm>
          <a:off x="3965164" y="247431"/>
          <a:ext cx="528770" cy="52877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707BC-B7F8-4DEA-A7C5-6FE29D409227}">
      <dsp:nvSpPr>
        <dsp:cNvPr id="0" name=""/>
        <dsp:cNvSpPr/>
      </dsp:nvSpPr>
      <dsp:spPr>
        <a:xfrm>
          <a:off x="4818619" y="9446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2">
                  <a:lumMod val="50000"/>
                </a:schemeClr>
              </a:solidFill>
            </a:rPr>
            <a:t>B) Open the chat window to view the instructions and links.</a:t>
          </a:r>
        </a:p>
      </dsp:txBody>
      <dsp:txXfrm>
        <a:off x="4818619" y="94469"/>
        <a:ext cx="2148945" cy="911674"/>
      </dsp:txXfrm>
    </dsp:sp>
    <dsp:sp modelId="{70B975A3-C7D3-4D78-9BE9-2B1C5547774A}">
      <dsp:nvSpPr>
        <dsp:cNvPr id="0" name=""/>
        <dsp:cNvSpPr/>
      </dsp:nvSpPr>
      <dsp:spPr>
        <a:xfrm>
          <a:off x="7404129" y="55978"/>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8962-5E52-4ED2-817C-693B155C30A8}">
      <dsp:nvSpPr>
        <dsp:cNvPr id="0" name=""/>
        <dsp:cNvSpPr/>
      </dsp:nvSpPr>
      <dsp:spPr>
        <a:xfrm>
          <a:off x="7595580" y="247431"/>
          <a:ext cx="528770" cy="52877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66FA7-9EEA-47BF-B931-7FBF7E98F595}">
      <dsp:nvSpPr>
        <dsp:cNvPr id="0" name=""/>
        <dsp:cNvSpPr/>
      </dsp:nvSpPr>
      <dsp:spPr>
        <a:xfrm>
          <a:off x="8448885" y="656835"/>
          <a:ext cx="2397793"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4">
                  <a:lumMod val="75000"/>
                </a:schemeClr>
              </a:solidFill>
            </a:rPr>
            <a:t>C) Click on the Jamboard link that matches your breakout room number (e.g., breakout room 28 should go to Jamboard group 28).</a:t>
          </a:r>
        </a:p>
      </dsp:txBody>
      <dsp:txXfrm>
        <a:off x="8448885" y="656835"/>
        <a:ext cx="2397793" cy="911674"/>
      </dsp:txXfrm>
    </dsp:sp>
    <dsp:sp modelId="{EE6DB512-C330-44D6-A136-79538B1EBF68}">
      <dsp:nvSpPr>
        <dsp:cNvPr id="0" name=""/>
        <dsp:cNvSpPr/>
      </dsp:nvSpPr>
      <dsp:spPr>
        <a:xfrm>
          <a:off x="125537" y="2364012"/>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710E3-AF75-418E-BA8A-5680CE136615}">
      <dsp:nvSpPr>
        <dsp:cNvPr id="0" name=""/>
        <dsp:cNvSpPr/>
      </dsp:nvSpPr>
      <dsp:spPr>
        <a:xfrm>
          <a:off x="316992" y="2555467"/>
          <a:ext cx="528770" cy="52877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08FCA-D675-4387-980F-1B50DA18D46D}">
      <dsp:nvSpPr>
        <dsp:cNvPr id="0" name=""/>
        <dsp:cNvSpPr/>
      </dsp:nvSpPr>
      <dsp:spPr>
        <a:xfrm>
          <a:off x="1241454" y="2843406"/>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5">
                  <a:lumMod val="75000"/>
                </a:schemeClr>
              </a:solidFill>
            </a:rPr>
            <a:t>D) Keep two windows open: your breakout room in Zoom and your Activity 2 slide in Jamboard.</a:t>
          </a:r>
        </a:p>
      </dsp:txBody>
      <dsp:txXfrm>
        <a:off x="1241454" y="2843406"/>
        <a:ext cx="2148945" cy="911674"/>
      </dsp:txXfrm>
    </dsp:sp>
    <dsp:sp modelId="{D3D8AE8A-89D5-4015-9D62-FE5897D3775E}">
      <dsp:nvSpPr>
        <dsp:cNvPr id="0" name=""/>
        <dsp:cNvSpPr/>
      </dsp:nvSpPr>
      <dsp:spPr>
        <a:xfrm>
          <a:off x="3755953" y="2364012"/>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0D3EA-55CA-452F-9E20-EC88B520205F}">
      <dsp:nvSpPr>
        <dsp:cNvPr id="0" name=""/>
        <dsp:cNvSpPr/>
      </dsp:nvSpPr>
      <dsp:spPr>
        <a:xfrm>
          <a:off x="3947408" y="2555467"/>
          <a:ext cx="528770" cy="528770"/>
        </a:xfrm>
        <a:prstGeom prst="rect">
          <a:avLst/>
        </a:prstGeom>
        <a:blipFill rotWithShape="1">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B2C35-D0F6-4B75-B1B7-1AA0ABFB63E6}">
      <dsp:nvSpPr>
        <dsp:cNvPr id="0" name=""/>
        <dsp:cNvSpPr/>
      </dsp:nvSpPr>
      <dsp:spPr>
        <a:xfrm>
          <a:off x="4862995" y="2701367"/>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6">
                  <a:lumMod val="75000"/>
                </a:schemeClr>
              </a:solidFill>
            </a:rPr>
            <a:t>E) Match each description to the correct level in the data dependency pyramid.</a:t>
          </a:r>
        </a:p>
      </dsp:txBody>
      <dsp:txXfrm>
        <a:off x="4862995" y="2701367"/>
        <a:ext cx="2148945" cy="911674"/>
      </dsp:txXfrm>
    </dsp:sp>
    <dsp:sp modelId="{02119D4E-99B8-4FBC-B974-599523EFBC9E}">
      <dsp:nvSpPr>
        <dsp:cNvPr id="0" name=""/>
        <dsp:cNvSpPr/>
      </dsp:nvSpPr>
      <dsp:spPr>
        <a:xfrm>
          <a:off x="7386369" y="2364012"/>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662-D2B8-4826-A3FB-AA50B0B062CD}">
      <dsp:nvSpPr>
        <dsp:cNvPr id="0" name=""/>
        <dsp:cNvSpPr/>
      </dsp:nvSpPr>
      <dsp:spPr>
        <a:xfrm>
          <a:off x="7577824" y="2555467"/>
          <a:ext cx="528770" cy="528770"/>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B4D785-8722-410B-AE95-9BE8343C6377}">
      <dsp:nvSpPr>
        <dsp:cNvPr id="0" name=""/>
        <dsp:cNvSpPr/>
      </dsp:nvSpPr>
      <dsp:spPr>
        <a:xfrm>
          <a:off x="8453871" y="2834527"/>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F) Discuss why the data is organized with the dependencies shown in the diagram.</a:t>
          </a:r>
        </a:p>
      </dsp:txBody>
      <dsp:txXfrm>
        <a:off x="8453871" y="2834527"/>
        <a:ext cx="2148945" cy="9116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A284C-6C2A-4152-B2A8-53EACCE37EE7}">
      <dsp:nvSpPr>
        <dsp:cNvPr id="0" name=""/>
        <dsp:cNvSpPr/>
      </dsp:nvSpPr>
      <dsp:spPr>
        <a:xfrm>
          <a:off x="2898893" y="1935262"/>
          <a:ext cx="2809635" cy="15364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kern="1200" dirty="0"/>
            <a:t>3. Enrollments and Services appear as options in service entry screens</a:t>
          </a:r>
        </a:p>
      </dsp:txBody>
      <dsp:txXfrm>
        <a:off x="2973894" y="2010263"/>
        <a:ext cx="2659633" cy="1386401"/>
      </dsp:txXfrm>
    </dsp:sp>
    <dsp:sp modelId="{D4302639-B43C-45A4-AA13-5AB4C565B8A9}">
      <dsp:nvSpPr>
        <dsp:cNvPr id="0" name=""/>
        <dsp:cNvSpPr/>
      </dsp:nvSpPr>
      <dsp:spPr>
        <a:xfrm rot="16141493">
          <a:off x="4049388" y="1698085"/>
          <a:ext cx="474421" cy="0"/>
        </a:xfrm>
        <a:custGeom>
          <a:avLst/>
          <a:gdLst/>
          <a:ahLst/>
          <a:cxnLst/>
          <a:rect l="0" t="0" r="0" b="0"/>
          <a:pathLst>
            <a:path>
              <a:moveTo>
                <a:pt x="0" y="0"/>
              </a:moveTo>
              <a:lnTo>
                <a:pt x="47442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52DA09-C9AA-4EE9-AA2D-5A1755AD3DA0}">
      <dsp:nvSpPr>
        <dsp:cNvPr id="0" name=""/>
        <dsp:cNvSpPr/>
      </dsp:nvSpPr>
      <dsp:spPr>
        <a:xfrm>
          <a:off x="3030401" y="223510"/>
          <a:ext cx="2483259" cy="1237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a:t>4. Service Participation data appears in services reports</a:t>
          </a:r>
        </a:p>
      </dsp:txBody>
      <dsp:txXfrm>
        <a:off x="3090806" y="283915"/>
        <a:ext cx="2362449" cy="1116589"/>
      </dsp:txXfrm>
    </dsp:sp>
    <dsp:sp modelId="{00E76777-B318-4A27-A28B-BE38F230D6ED}">
      <dsp:nvSpPr>
        <dsp:cNvPr id="0" name=""/>
        <dsp:cNvSpPr/>
      </dsp:nvSpPr>
      <dsp:spPr>
        <a:xfrm rot="2283871">
          <a:off x="5216247" y="3670059"/>
          <a:ext cx="643564" cy="0"/>
        </a:xfrm>
        <a:custGeom>
          <a:avLst/>
          <a:gdLst/>
          <a:ahLst/>
          <a:cxnLst/>
          <a:rect l="0" t="0" r="0" b="0"/>
          <a:pathLst>
            <a:path>
              <a:moveTo>
                <a:pt x="0" y="0"/>
              </a:moveTo>
              <a:lnTo>
                <a:pt x="64356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ECEC24-FB2D-4746-9F9D-0EE7D3EAFAF9}">
      <dsp:nvSpPr>
        <dsp:cNvPr id="0" name=""/>
        <dsp:cNvSpPr/>
      </dsp:nvSpPr>
      <dsp:spPr>
        <a:xfrm>
          <a:off x="5166985" y="3868454"/>
          <a:ext cx="2563284" cy="1029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2. Service Administration</a:t>
          </a:r>
        </a:p>
      </dsp:txBody>
      <dsp:txXfrm>
        <a:off x="5217236" y="3918705"/>
        <a:ext cx="2462782" cy="928888"/>
      </dsp:txXfrm>
    </dsp:sp>
    <dsp:sp modelId="{1DFD4D4F-1957-4BE9-A8AF-8EA2014F817C}">
      <dsp:nvSpPr>
        <dsp:cNvPr id="0" name=""/>
        <dsp:cNvSpPr/>
      </dsp:nvSpPr>
      <dsp:spPr>
        <a:xfrm rot="8461466">
          <a:off x="2793619" y="3670054"/>
          <a:ext cx="630819" cy="0"/>
        </a:xfrm>
        <a:custGeom>
          <a:avLst/>
          <a:gdLst/>
          <a:ahLst/>
          <a:cxnLst/>
          <a:rect l="0" t="0" r="0" b="0"/>
          <a:pathLst>
            <a:path>
              <a:moveTo>
                <a:pt x="0" y="0"/>
              </a:moveTo>
              <a:lnTo>
                <a:pt x="63081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5454F-F9A4-4EF7-AEC2-927E31A11515}">
      <dsp:nvSpPr>
        <dsp:cNvPr id="0" name=""/>
        <dsp:cNvSpPr/>
      </dsp:nvSpPr>
      <dsp:spPr>
        <a:xfrm>
          <a:off x="1009350" y="3868443"/>
          <a:ext cx="2436648" cy="1029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US" sz="2900" kern="1200" dirty="0"/>
            <a:t>1. Enrollment line</a:t>
          </a:r>
        </a:p>
      </dsp:txBody>
      <dsp:txXfrm>
        <a:off x="1059601" y="3918694"/>
        <a:ext cx="2336146" cy="9288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610877"/>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 take 2 minutes to introduce yourselves (name, region/DFD, and job title).</a:t>
          </a:r>
        </a:p>
      </dsp:txBody>
      <dsp:txXfrm>
        <a:off x="1512" y="1675549"/>
        <a:ext cx="1589062" cy="2112956"/>
      </dsp:txXfrm>
    </dsp:sp>
    <dsp:sp modelId="{EB18FF22-D284-436D-AD43-42F567F2E451}">
      <dsp:nvSpPr>
        <dsp:cNvPr id="0" name=""/>
        <dsp:cNvSpPr/>
      </dsp:nvSpPr>
      <dsp:spPr>
        <a:xfrm>
          <a:off x="2178527" y="404299"/>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610877"/>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68660" y="1675549"/>
        <a:ext cx="1589062" cy="2112956"/>
      </dsp:txXfrm>
    </dsp:sp>
    <dsp:sp modelId="{DF784F96-140D-425E-81BE-C91F8D1DE9B3}">
      <dsp:nvSpPr>
        <dsp:cNvPr id="0" name=""/>
        <dsp:cNvSpPr/>
      </dsp:nvSpPr>
      <dsp:spPr>
        <a:xfrm>
          <a:off x="4045676" y="404299"/>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610877"/>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29 should go to Jamboard group 29).</a:t>
          </a:r>
        </a:p>
      </dsp:txBody>
      <dsp:txXfrm>
        <a:off x="3735809" y="1675549"/>
        <a:ext cx="1589062" cy="2112956"/>
      </dsp:txXfrm>
    </dsp:sp>
    <dsp:sp modelId="{ADD4AE6A-C860-4A8A-A276-60AF8CA5004D}">
      <dsp:nvSpPr>
        <dsp:cNvPr id="0" name=""/>
        <dsp:cNvSpPr/>
      </dsp:nvSpPr>
      <dsp:spPr>
        <a:xfrm>
          <a:off x="5912824" y="404299"/>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610877"/>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675549"/>
        <a:ext cx="1589062" cy="2112956"/>
      </dsp:txXfrm>
    </dsp:sp>
    <dsp:sp modelId="{75930DF1-3693-4082-A1BB-7CD4FFF64C97}">
      <dsp:nvSpPr>
        <dsp:cNvPr id="0" name=""/>
        <dsp:cNvSpPr/>
      </dsp:nvSpPr>
      <dsp:spPr>
        <a:xfrm>
          <a:off x="7779973" y="404299"/>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610877"/>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in each category.</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675549"/>
        <a:ext cx="1589062" cy="2112956"/>
      </dsp:txXfrm>
    </dsp:sp>
    <dsp:sp modelId="{E2DF04AB-FEB7-4F1F-A385-7995B851ABF7}">
      <dsp:nvSpPr>
        <dsp:cNvPr id="0" name=""/>
        <dsp:cNvSpPr/>
      </dsp:nvSpPr>
      <dsp:spPr>
        <a:xfrm>
          <a:off x="9647121"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610877"/>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Share your contributions with the group.</a:t>
          </a:r>
        </a:p>
      </dsp:txBody>
      <dsp:txXfrm>
        <a:off x="9337254" y="1675549"/>
        <a:ext cx="1589062" cy="2112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B0901-6B31-4A6E-8D31-92966E342100}">
      <dsp:nvSpPr>
        <dsp:cNvPr id="0" name=""/>
        <dsp:cNvSpPr/>
      </dsp:nvSpPr>
      <dsp:spPr>
        <a:xfrm>
          <a:off x="189771" y="55978"/>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ABCCE-B4D7-4985-BD1B-40A3C9A2A10A}">
      <dsp:nvSpPr>
        <dsp:cNvPr id="0" name=""/>
        <dsp:cNvSpPr/>
      </dsp:nvSpPr>
      <dsp:spPr>
        <a:xfrm>
          <a:off x="381219" y="247437"/>
          <a:ext cx="528770" cy="52877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97FC5A-4784-4306-A823-404D28C19D6F}">
      <dsp:nvSpPr>
        <dsp:cNvPr id="0" name=""/>
        <dsp:cNvSpPr/>
      </dsp:nvSpPr>
      <dsp:spPr>
        <a:xfrm>
          <a:off x="1261294" y="404748"/>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1261294" y="404748"/>
        <a:ext cx="2148945" cy="911674"/>
      </dsp:txXfrm>
    </dsp:sp>
    <dsp:sp modelId="{B2C6F435-A4EB-466E-A7F7-12DB52E4B718}">
      <dsp:nvSpPr>
        <dsp:cNvPr id="0" name=""/>
        <dsp:cNvSpPr/>
      </dsp:nvSpPr>
      <dsp:spPr>
        <a:xfrm>
          <a:off x="3820187" y="55978"/>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DE165-99CD-4396-9FFC-EF1A19BCAAB4}">
      <dsp:nvSpPr>
        <dsp:cNvPr id="0" name=""/>
        <dsp:cNvSpPr/>
      </dsp:nvSpPr>
      <dsp:spPr>
        <a:xfrm>
          <a:off x="4011636" y="247437"/>
          <a:ext cx="528770" cy="52877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CE6285-4792-4A1F-AE81-CA4FFE00F59B}">
      <dsp:nvSpPr>
        <dsp:cNvPr id="0" name=""/>
        <dsp:cNvSpPr/>
      </dsp:nvSpPr>
      <dsp:spPr>
        <a:xfrm>
          <a:off x="4909461" y="153637"/>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50000"/>
                </a:schemeClr>
              </a:solidFill>
            </a:rPr>
            <a:t>B) Open the chat window to view the instructions and links</a:t>
          </a:r>
          <a:r>
            <a:rPr lang="en-US" sz="2000" kern="1200" dirty="0"/>
            <a:t>.</a:t>
          </a:r>
        </a:p>
      </dsp:txBody>
      <dsp:txXfrm>
        <a:off x="4909461" y="153637"/>
        <a:ext cx="2148945" cy="911674"/>
      </dsp:txXfrm>
    </dsp:sp>
    <dsp:sp modelId="{4ACCD6EF-D727-4947-9470-6DAD5B2D7213}">
      <dsp:nvSpPr>
        <dsp:cNvPr id="0" name=""/>
        <dsp:cNvSpPr/>
      </dsp:nvSpPr>
      <dsp:spPr>
        <a:xfrm>
          <a:off x="7450604" y="55978"/>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30A37-7DAC-482D-9149-758ADA4E2B29}">
      <dsp:nvSpPr>
        <dsp:cNvPr id="0" name=""/>
        <dsp:cNvSpPr/>
      </dsp:nvSpPr>
      <dsp:spPr>
        <a:xfrm>
          <a:off x="7642052" y="247437"/>
          <a:ext cx="528770" cy="52877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00C9A9-3F74-4D93-8C52-B11C07B0F37D}">
      <dsp:nvSpPr>
        <dsp:cNvPr id="0" name=""/>
        <dsp:cNvSpPr/>
      </dsp:nvSpPr>
      <dsp:spPr>
        <a:xfrm>
          <a:off x="8488635" y="404748"/>
          <a:ext cx="2282932"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4">
                  <a:lumMod val="75000"/>
                </a:schemeClr>
              </a:solidFill>
            </a:rPr>
            <a:t>C) Click on the Jamboard link that matches your BR number (e.g., BR 9 should go to Jamboard group 9).</a:t>
          </a:r>
        </a:p>
      </dsp:txBody>
      <dsp:txXfrm>
        <a:off x="8488635" y="404748"/>
        <a:ext cx="2282932" cy="911674"/>
      </dsp:txXfrm>
    </dsp:sp>
    <dsp:sp modelId="{C4B3E8E0-4AD3-42A0-8E51-5EEF2F4B0C97}">
      <dsp:nvSpPr>
        <dsp:cNvPr id="0" name=""/>
        <dsp:cNvSpPr/>
      </dsp:nvSpPr>
      <dsp:spPr>
        <a:xfrm>
          <a:off x="200857" y="2301872"/>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BC414-C2A8-44B1-AA3A-BC315A736206}">
      <dsp:nvSpPr>
        <dsp:cNvPr id="0" name=""/>
        <dsp:cNvSpPr/>
      </dsp:nvSpPr>
      <dsp:spPr>
        <a:xfrm>
          <a:off x="392313" y="2493320"/>
          <a:ext cx="528770" cy="52877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4D67ED-A613-44F8-ADB1-1104376BBEB9}">
      <dsp:nvSpPr>
        <dsp:cNvPr id="0" name=""/>
        <dsp:cNvSpPr/>
      </dsp:nvSpPr>
      <dsp:spPr>
        <a:xfrm>
          <a:off x="1279045"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5">
                  <a:lumMod val="75000"/>
                </a:schemeClr>
              </a:solidFill>
            </a:rPr>
            <a:t>D) Keep two windows open: your BR in Zoom and your Activity 4 slide in Jamboard.</a:t>
          </a:r>
        </a:p>
      </dsp:txBody>
      <dsp:txXfrm>
        <a:off x="1279045" y="2452790"/>
        <a:ext cx="2148945" cy="911674"/>
      </dsp:txXfrm>
    </dsp:sp>
    <dsp:sp modelId="{38D9078A-A205-4984-8A42-64C32F0D8248}">
      <dsp:nvSpPr>
        <dsp:cNvPr id="0" name=""/>
        <dsp:cNvSpPr/>
      </dsp:nvSpPr>
      <dsp:spPr>
        <a:xfrm>
          <a:off x="3831273" y="2301872"/>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145F-A325-43CB-8100-C5416F57215E}">
      <dsp:nvSpPr>
        <dsp:cNvPr id="0" name=""/>
        <dsp:cNvSpPr/>
      </dsp:nvSpPr>
      <dsp:spPr>
        <a:xfrm>
          <a:off x="4022729" y="2493320"/>
          <a:ext cx="528770" cy="528770"/>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5A6CF-DB09-4860-9041-082AD3784E89}">
      <dsp:nvSpPr>
        <dsp:cNvPr id="0" name=""/>
        <dsp:cNvSpPr/>
      </dsp:nvSpPr>
      <dsp:spPr>
        <a:xfrm>
          <a:off x="490946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lumMod val="75000"/>
                </a:schemeClr>
              </a:solidFill>
            </a:rPr>
            <a:t>E) Add a post-it (sticky note) or text in each of the categories.</a:t>
          </a:r>
        </a:p>
      </dsp:txBody>
      <dsp:txXfrm>
        <a:off x="4909461" y="2452790"/>
        <a:ext cx="2148945" cy="911674"/>
      </dsp:txXfrm>
    </dsp:sp>
    <dsp:sp modelId="{1075C0D7-7CF5-4117-A88B-9C0E6013921C}">
      <dsp:nvSpPr>
        <dsp:cNvPr id="0" name=""/>
        <dsp:cNvSpPr/>
      </dsp:nvSpPr>
      <dsp:spPr>
        <a:xfrm>
          <a:off x="7461690" y="2301872"/>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C774E-A47F-4DA4-B956-D60621353137}">
      <dsp:nvSpPr>
        <dsp:cNvPr id="0" name=""/>
        <dsp:cNvSpPr/>
      </dsp:nvSpPr>
      <dsp:spPr>
        <a:xfrm>
          <a:off x="7653145" y="2493320"/>
          <a:ext cx="528770" cy="528770"/>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43789E-860A-4F1A-9F48-BCF1EC9CA71A}">
      <dsp:nvSpPr>
        <dsp:cNvPr id="0" name=""/>
        <dsp:cNvSpPr/>
      </dsp:nvSpPr>
      <dsp:spPr>
        <a:xfrm>
          <a:off x="853987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F) Discuss anything that you find surprising or unexpected.</a:t>
          </a:r>
        </a:p>
      </dsp:txBody>
      <dsp:txXfrm>
        <a:off x="8539877" y="2452790"/>
        <a:ext cx="2148945" cy="911674"/>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6/10/2022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jamboard.google.com/d/1K_CVMYceh6o0f18WKGaQQBEb8zG8b6gHLQYH4WWs0co/edit?usp=sharin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jamboard.google.com/d/1K_CVMYceh6o0f18WKGaQQBEb8zG8b6gHLQYH4WWs0co/edit?usp=sharin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jamboard.google.com/d/1K_CVMYceh6o0f18WKGaQQBEb8zG8b6gHLQYH4WWs0co/edit?usp=sharing"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amboard.google.com/d/1K_CVMYceh6o0f18WKGaQQBEb8zG8b6gHLQYH4WWs0co/edit?usp=shar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Data Specialist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811354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Once a child is added to MSIN through a verified COE, their information can be edited through the Child Record Modal (as shown in the screenshot).</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Today we will review only a few of the most important tabs in the Child Record Modal, beginning with the Demographic tab.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tab shows the child’s personal information (including a preferred phone number &amp; email), termination information, parent/guardian information, and identification numbers.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Notice the green “Edit” button along the top. Clicking on this puts the tab in edit mode and allows Data Specialists to make changes in the tab.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3209323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Once you have made all the required changes, they must be saved using the green “Save” button on the bottom right corner. (not shown)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shown in this screenshot, a confirmation window will display “before and after” values for the modified fields (e.g., added middle name, added local SIS identification number).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all changes are correct, you click “Yes” to confirm and apply the updates.</a:t>
            </a:r>
            <a:r>
              <a:rPr lang="en-US" sz="1100" b="1" dirty="0">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 The examples shown here  is a </a:t>
            </a:r>
            <a:r>
              <a:rPr lang="en-US" sz="1600" b="0" i="0" dirty="0">
                <a:solidFill>
                  <a:srgbClr val="333333"/>
                </a:solidFill>
                <a:effectLst/>
                <a:latin typeface="Helvetica Neue"/>
              </a:rPr>
              <a:t>fictitious child in the testing server.</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156462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making changes, the rule of thumb is </a:t>
            </a:r>
            <a:r>
              <a:rPr lang="en-US" sz="1100" b="1" i="1" dirty="0">
                <a:latin typeface="Arial" panose="020B0604020202020204" pitchFamily="34" charset="0"/>
                <a:cs typeface="Arial" panose="020B0604020202020204" pitchFamily="34" charset="0"/>
              </a:rPr>
              <a:t>Evidence + Permission = Edit Student Record</a:t>
            </a:r>
            <a:r>
              <a:rPr lang="en-US" sz="1100" dirty="0">
                <a:latin typeface="Arial" panose="020B0604020202020204" pitchFamily="34" charset="0"/>
                <a:cs typeface="Arial" panose="020B0604020202020204" pitchFamily="34" charset="0"/>
              </a:rPr>
              <a:t>. Following this rule of thumb is  especially critical for Demographic information.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85405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we are moving on to the Enrollment Info tab.</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the green “Edit” button along the top. This allows Data Specialists to make changes in this tab.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 will only cover a few key points about enrollments during this presentation because of limited time.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There is a comprehensive MSIN user guide on working with enrollments posted on the MSIN home page, under the User Guides section.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All Data Specialists should read the guide carefully and make sure they understand all definitions and instructions.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start with an explanation of why enrollment data is so important in MSIN.</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900" dirty="0">
                <a:latin typeface="Arial" panose="020B0604020202020204" pitchFamily="34" charset="0"/>
                <a:cs typeface="Arial" panose="020B0604020202020204" pitchFamily="34" charset="0"/>
              </a:rPr>
              <a:t>* The examples shown here  is a </a:t>
            </a:r>
            <a:r>
              <a:rPr lang="en-US" sz="1100" b="0" i="0" dirty="0">
                <a:solidFill>
                  <a:srgbClr val="333333"/>
                </a:solidFill>
                <a:effectLst/>
                <a:latin typeface="Helvetica Neue"/>
              </a:rPr>
              <a:t>fictitious child in the testing server.</a:t>
            </a:r>
            <a:endParaRPr lang="en-US" sz="9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1084395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The information entered in MSIN is structured a certain way. Like a pyramid, there is a foundation and everything else builds on that.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foundation is the Certificate of Eligibility (COE). Before anything else can happen, we need a verified COE to confer eligibility for the MEP to the children listed in the COE form.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 eligible child can be enrolled in the MEP (via an enrollment line).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Ideally, the enrolled child will be assessed, and services will be planned for them based on their needs.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assessed child will participate in MEP services.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Notice that these are all inputs in MSIN. We enter a COE which contains an initial enrollment line, then a re-enrollment line in subsequent years, then an INA/ILP, and ultimately, we can enter service participation data. These different types of information depend on each other. These dependent layers help us keep the data in MSIN logically consistent.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(Ask questions: Can I re-enroll a child with expired COE? Can I create an INA/ILP for a child who does not have an enrollment line in the target school year? Can I add services to a child’s record if they are not enrolled?)</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To recap, COEs are the foundation of all data entry in MSIN and enrollments lines are the critical second layer on top of the foundation.</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All these inputs are necessary so that we can get important outputs. In the next slide we will summarize the inputs and outputs related to enrollments.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1158898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green boxes represent how enrollment information enters MSIN.  (Go over each green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blue boxes represent the places in MSIN where that enrollment information appears again, for various purposes. (Go over each blue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you can see, enrollment information is foundational and ubiquitous.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1138418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Enrollment records contain many Minimum Data Elements (MDE) for the MSIX system.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These MDEs may be edited or added by opening the Enrollment Info tab in the Child Record Modal and making changes, as needed.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Please pay particular attention to MDE 72 (or Received transcripts from another State). Your region/DFD should have a process in place to meet the MSIX regulations for this item. Click on the help text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for details and consult the enrollments user guide.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MDE 71, which is optional, note that any comments you add here will be visible to all MSIX users in the country. Do not enter any PII or protected health information (such as medical conditions, diagnoses, or medications). Instead, any information entered here should be related to the child’s enrollment in the selected school (i.e., academic topics).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2132165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517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first two points are so important that we are going to repeat them.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of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concludes our review of the Demographic and Enrollment Info tabs.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Now we will move on to the second collaborative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683511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activity is focused on a matching task and then discussing why the data is organized this way.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https://jamboard.google.com/d/1K_CVMYceh6o0f18WKGaQQBEb8zG8b6gHLQYH4WWs0co/edit?usp=sharing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Show how to move the steps in order and how to add post-its (sticky notes) based on the group’s discussion.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57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83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Demographic and Enrollment Info tabs.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1224269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228573" indent="-228573">
              <a:buAutoNum type="arabicParenR"/>
            </a:pPr>
            <a:r>
              <a:rPr lang="en-US" sz="1100" dirty="0">
                <a:latin typeface="Arial" panose="020B0604020202020204" pitchFamily="34" charset="0"/>
                <a:cs typeface="Arial" panose="020B0604020202020204" pitchFamily="34" charset="0"/>
              </a:rPr>
              <a:t>Changing a child’s demographic information essentially changes their identity.</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When comparing information in two different databases, such as MSIN and a district database, it is very important to be sure you are looking at the same child in both systems.</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Most information that is entered in MSIN must be linked to a child’s existing enrollment lines.</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a:latin typeface="Arial" panose="020B0604020202020204" pitchFamily="34" charset="0"/>
                <a:cs typeface="Arial" panose="020B0604020202020204" pitchFamily="34" charset="0"/>
              </a:rPr>
              <a:t>3-minute break</a:t>
            </a:r>
          </a:p>
          <a:p>
            <a:r>
              <a:rPr lang="en-US" sz="1100" b="0"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2010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a:p>
            <a:r>
              <a:rPr lang="en-US" sz="1100" dirty="0">
                <a:latin typeface="Arial" panose="020B0604020202020204" pitchFamily="34" charset="0"/>
                <a:cs typeface="Arial" panose="020B0604020202020204" pitchFamily="34" charset="0"/>
              </a:rPr>
              <a:t>As we reviewed earlier, Data Specialist do so much in MSIN. We could spend a full day talking about the details. But given our limited time together, we are going to focus on just two of the most important data categories: Services and Course History.</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Now we will continue reviewing the Child Record Modal and cover the Service Participation tab.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There is a user guide for entering services on the MSIN homepage. Please read it carefully and make sure you understand all definitions and instructions.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(Go over button/icons in the screenshot)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p>
            <a:pPr marL="0" indent="0">
              <a:buFont typeface="Arial" panose="020B0604020202020204" pitchFamily="34" charset="0"/>
              <a:buNone/>
            </a:pPr>
            <a:r>
              <a:rPr lang="en-US" sz="800" dirty="0">
                <a:latin typeface="Arial" panose="020B0604020202020204" pitchFamily="34" charset="0"/>
                <a:cs typeface="Arial" panose="020B0604020202020204" pitchFamily="34" charset="0"/>
              </a:rPr>
              <a:t>* The examples shown here  is a </a:t>
            </a:r>
            <a:r>
              <a:rPr lang="en-US" sz="900" b="0" i="0" dirty="0">
                <a:solidFill>
                  <a:srgbClr val="333333"/>
                </a:solidFill>
                <a:effectLst/>
                <a:latin typeface="Helvetica Neue"/>
              </a:rPr>
              <a:t>fictitious child in the testing server.</a:t>
            </a:r>
            <a:endParaRPr lang="en-US" sz="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3631459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Like the pyramid we used for Enrollments, this graphic representation is read from bottom to top.</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Before you can enter services, two things need to be in place:</a:t>
            </a:r>
          </a:p>
          <a:p>
            <a:pPr marL="685800" lvl="1" indent="-228600">
              <a:buFont typeface="+mj-lt"/>
              <a:buAutoNum type="arabicPeriod"/>
            </a:pPr>
            <a:r>
              <a:rPr lang="en-US" sz="1100" dirty="0">
                <a:latin typeface="Arial" panose="020B0604020202020204" pitchFamily="34" charset="0"/>
                <a:cs typeface="Arial" panose="020B0604020202020204" pitchFamily="34" charset="0"/>
              </a:rPr>
              <a:t>The child must have an enrollment line in the applicable school year, and</a:t>
            </a:r>
          </a:p>
          <a:p>
            <a:pPr marL="685800" lvl="1" indent="-228600">
              <a:buFont typeface="+mj-lt"/>
              <a:buAutoNum type="arabicPeriod"/>
            </a:pPr>
            <a:r>
              <a:rPr lang="en-US" sz="1100" dirty="0">
                <a:latin typeface="Arial" panose="020B0604020202020204" pitchFamily="34" charset="0"/>
                <a:cs typeface="Arial" panose="020B0604020202020204" pitchFamily="34" charset="0"/>
              </a:rPr>
              <a:t>The service must be set up and active (via the Service Administration screen).</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Generally, Data Specialists complete re-enrollments and work with their management teams to ensure that the correct services are in MSIN and are active.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 managers, Data Specialists do the set-up work so that enrollment and service options appear in the service entry screens (e.g., Service Participation tab in the Child Record Modal and Group Services under the “Children” menu) so that MEP staff with the Student Services role can link an active service to a child’s existing enrollment line.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Finally, once services are entered for a student, that information contributes to the Service Report, which can be run after-the-fact to double check service participation data at the school, district, and regional levels.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1038711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diagram shows the Service Participation inputs and outputs.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green boxes represent how service information enters MSIN.  (Go over each green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blue boxes represent the places in MSIN where that service information appears again. (Go over each blue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don’t see as many outputs as we did with enrollments because we are much closer to the end-goal. Providing services to migratory children is the core intervention made by the MEP program (so that every child has the opportunity to graduate from high school or the equivalent). As a result, the service participation outputs we find in MSIN are reports to see how the program is doing.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01174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session content is a review of key items taken from last year’s training series.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year, the focus is on sharing and collaborating with your peers.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experienced MSIN users who already have a working background as active Data Specialists.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Victor</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dirty="0"/>
              <a:t>As explained earlier, notice that a new service participation entry is always linked to an existing enrollment line.</a:t>
            </a:r>
          </a:p>
          <a:p>
            <a:pPr marL="171450" indent="-171450">
              <a:buFont typeface="Arial" panose="020B0604020202020204" pitchFamily="34" charset="0"/>
              <a:buChar char="•"/>
            </a:pPr>
            <a:r>
              <a:rPr lang="en-US" dirty="0"/>
              <a:t>Once an enrollment line is selected, the four grey fields are populated automatically using the enrollment line info (Region, County, School District, School).</a:t>
            </a:r>
          </a:p>
          <a:p>
            <a:pPr marL="171450" indent="-171450">
              <a:buFont typeface="Arial" panose="020B0604020202020204" pitchFamily="34" charset="0"/>
              <a:buChar char="•"/>
            </a:pPr>
            <a:r>
              <a:rPr lang="en-US" dirty="0"/>
              <a:t>Next, the user selects the Service Period, which can be Regular Year, Summer, or Intersession. This selection should be based on the school’s calendar.</a:t>
            </a:r>
          </a:p>
          <a:p>
            <a:pPr marL="171450" indent="-171450">
              <a:buFont typeface="Arial" panose="020B0604020202020204" pitchFamily="34" charset="0"/>
              <a:buChar char="•"/>
            </a:pPr>
            <a:r>
              <a:rPr lang="en-US" dirty="0"/>
              <a:t>The user can now select one or more services that were provided during the same date range.</a:t>
            </a:r>
          </a:p>
          <a:p>
            <a:pPr marL="171450" indent="-171450">
              <a:buFont typeface="Arial" panose="020B0604020202020204" pitchFamily="34" charset="0"/>
              <a:buChar char="•"/>
            </a:pPr>
            <a:r>
              <a:rPr lang="en-US" dirty="0"/>
              <a:t>Lastly, the user enters the State Date and End Date for the service(s). Note that these dates must “fit inside” the enrollment dates, for logical consistency. If the child is non-attending and does not have enrollment dates, then the service dates must fall within the school year. </a:t>
            </a:r>
          </a:p>
          <a:p>
            <a:pPr marL="628650" lvl="1" indent="-171450">
              <a:buFont typeface="Arial" panose="020B0604020202020204" pitchFamily="34" charset="0"/>
              <a:buChar char="•"/>
            </a:pPr>
            <a:r>
              <a:rPr lang="en-US" dirty="0"/>
              <a:t>Consult the MSIN user guide on entering services for exact date limits. </a:t>
            </a:r>
          </a:p>
          <a:p>
            <a:pPr marL="628650" lvl="1" indent="-171450">
              <a:buFont typeface="Arial" panose="020B0604020202020204" pitchFamily="34" charset="0"/>
              <a:buChar char="•"/>
            </a:pPr>
            <a:r>
              <a:rPr lang="en-US" dirty="0"/>
              <a:t>The system will also display the date limits when the user clicks on these fields.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882309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Victor</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Continuation of Services (COS) is a set of special exceptions for continuing to serve certain children whose eligibility for the MEP has expired.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There are three types: COS1, COS2, and COS3. Consult the MSIN user guide for specific definitions that come from Guidance.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In contrast to the prior screen, this one does not load enrollment lines because you would only use this screen if the child’s eligibility has already expired, so linking to a valid COE and enrollment line is not needed.</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Only the Region field populates based on the user’s account. The remaining fields must be selected to indicate the school (i.e., MEP project) that provided services and the child’s grade level.</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Service Period and Service Name work the same way as the service entry screen.</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In a COS entry, the Start Date must be after the EOE (End of Eligibility) date in the same school year. This ensures that only COS information is entered.</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 End Date has a limit based on the selected school year.</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Lastly, a COS type must be selected (e.g., COS1, COS2, or COS3).</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COS entries appear in the Student Services Report, with the appropriate label, because they are a type of service provided by the MEP.</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22469047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(Bullet 2: Emphasize this one. Remind them that subgrantees should have backup documentation (logs, sign-in sheets, etc.) for services entered in MSIN.)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Data Specialists are local data experts and other staff in the region/DFD may look to them to answer questions or resolve problems. This is particularly true for l</a:t>
            </a:r>
            <a:r>
              <a:rPr lang="en-US" sz="1100" dirty="0"/>
              <a:t>ocal staff who have the Student Services role.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example, as the region/DFD works on Data Monitoring Reports, local Data Specialists often lead that work and provide support.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1059795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Next, we will move on to Course History (second to last tab in the Child Record Modal).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There is a user guide for Course History on the MSIN homepage. Please read it carefully and make sure you understand all definitions and instructions.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This tab only applies to secondary students (grades 9-12) who moved away from your region/DFD mid-year.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 secondary student moved early in the school year, then all of their classes will be partially completed.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contrast, if the secondary student moved away during their second semester, their first semester classes will be completed (i.e., grades and credits granted), whereas their second semester classes will be partially completed.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the example in the screenshot)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dirty="0"/>
          </a:p>
          <a:p>
            <a:pPr marL="0" indent="0">
              <a:buFont typeface="Arial" panose="020B0604020202020204" pitchFamily="34" charset="0"/>
              <a:buNone/>
            </a:pPr>
            <a:r>
              <a:rPr lang="en-US" sz="800" dirty="0">
                <a:latin typeface="Arial" panose="020B0604020202020204" pitchFamily="34" charset="0"/>
                <a:cs typeface="Arial" panose="020B0604020202020204" pitchFamily="34" charset="0"/>
              </a:rPr>
              <a:t>* The examples shown here  is a </a:t>
            </a:r>
            <a:r>
              <a:rPr lang="en-US" sz="900" b="0" i="0" dirty="0">
                <a:solidFill>
                  <a:srgbClr val="333333"/>
                </a:solidFill>
                <a:effectLst/>
                <a:latin typeface="Helvetica Neue"/>
              </a:rPr>
              <a:t>fictitious child in the testing server.</a:t>
            </a:r>
            <a:endParaRPr lang="en-US" sz="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2658551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fields shown on this data entry screen are MSIX MDEs and are therefore required, per MSIX regulations.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MDEs.)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27976939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(Read or paraphrase bullet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concludes our review of the Service Participation and Course History tabs.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Now we will move on to the third collaborative activity.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2516002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and discussing what you are doing well (Glows) and what still needs development (Grows) with respect to your services tasks.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https://jamboard.google.com/d/1K_CVMYceh6o0f18WKGaQQBEb8zG8b6gHLQYH4WWs0co/edit?usp=sharing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adding post-its (sticky notes).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966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1683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Answer a few questions about the Service Participation and Course History tabs.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428723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 Summer and Intersession services affect funding, so this information must be entered accurately.</a:t>
            </a:r>
          </a:p>
          <a:p>
            <a:pPr marL="342900" marR="0" lvl="0" indent="-342900">
              <a:lnSpc>
                <a:spcPct val="107000"/>
              </a:lnSpc>
              <a:spcBef>
                <a:spcPts val="0"/>
              </a:spcBef>
              <a:spcAft>
                <a:spcPts val="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True [answer]</a:t>
            </a:r>
          </a:p>
          <a:p>
            <a:pPr marL="342900" marR="0" lvl="0" indent="-342900">
              <a:lnSpc>
                <a:spcPct val="107000"/>
              </a:lnSpc>
              <a:spcBef>
                <a:spcPts val="0"/>
              </a:spcBef>
              <a:spcAft>
                <a:spcPts val="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False</a:t>
            </a:r>
          </a:p>
          <a:p>
            <a:pPr marL="342900" marR="0" lvl="0" indent="-342900">
              <a:lnSpc>
                <a:spcPct val="107000"/>
              </a:lnSpc>
              <a:spcBef>
                <a:spcPts val="0"/>
              </a:spcBef>
              <a:spcAft>
                <a:spcPts val="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 don’t know</a:t>
            </a:r>
          </a:p>
          <a:p>
            <a:pPr marL="4572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 If a high school student moves to another state just after finishing their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first</a:t>
            </a:r>
            <a:r>
              <a:rPr lang="en-US" sz="1800" dirty="0">
                <a:effectLst/>
                <a:latin typeface="Calibri" panose="020F0502020204030204" pitchFamily="34" charset="0"/>
                <a:ea typeface="Calibri" panose="020F0502020204030204" pitchFamily="34" charset="0"/>
                <a:cs typeface="Times New Roman" panose="02020603050405020304" pitchFamily="18" charset="0"/>
              </a:rPr>
              <a:t> semester, then Course History must be entered in their child record.</a:t>
            </a:r>
          </a:p>
          <a:p>
            <a:pPr marL="342900" marR="0" lvl="0" indent="-342900">
              <a:lnSpc>
                <a:spcPct val="107000"/>
              </a:lnSpc>
              <a:spcBef>
                <a:spcPts val="0"/>
              </a:spcBef>
              <a:spcAft>
                <a:spcPts val="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True [answer]</a:t>
            </a:r>
          </a:p>
          <a:p>
            <a:pPr marL="342900" marR="0" lvl="0" indent="-342900">
              <a:lnSpc>
                <a:spcPct val="107000"/>
              </a:lnSpc>
              <a:spcBef>
                <a:spcPts val="0"/>
              </a:spcBef>
              <a:spcAft>
                <a:spcPts val="80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False</a:t>
            </a:r>
          </a:p>
          <a:p>
            <a:pPr marL="342900" marR="0" lvl="0" indent="-342900">
              <a:lnSpc>
                <a:spcPct val="107000"/>
              </a:lnSpc>
              <a:spcBef>
                <a:spcPts val="0"/>
              </a:spcBef>
              <a:spcAft>
                <a:spcPts val="800"/>
              </a:spcAft>
              <a:buFont typeface="+mj-lt"/>
              <a:buAutoNum type="alphaL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https://jamboard.google.com/d/1K_CVMYceh6o0f18WKGaQQBEb8zG8b6gHLQYH4WWs0co/edit?usp=sharing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post-its (sticky notes) or text to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649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1693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45</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46</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Juli</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At this point, Data Specialists have been working with child records in MSIN for many years. So, our first collaborative activity is meant to tap into your collective knowledge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https://jamboard.google.com/d/1K_CVMYceh6o0f18WKGaQQBEb8zG8b6gHLQYH4WWs0co/edit?usp=sharing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Walk through using the post-it (sticky note)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09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Review slides (next 3). Much of this will probably be on your knowledge walls.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solidFill>
                  <a:srgbClr val="002060"/>
                </a:solidFill>
                <a:latin typeface="Arial" panose="020B0604020202020204" pitchFamily="34" charset="0"/>
              </a:rPr>
              <a:t>Data Specialists perform a greater number of critical tasks in MSIN than any other user role.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2060"/>
                </a:solidFill>
                <a:latin typeface="Arial" panose="020B0604020202020204" pitchFamily="34" charset="0"/>
              </a:rPr>
              <a:t>We consider them </a:t>
            </a:r>
            <a:r>
              <a:rPr lang="en-US" sz="1100" u="sng" dirty="0">
                <a:solidFill>
                  <a:srgbClr val="002060"/>
                </a:solidFill>
                <a:latin typeface="Arial" panose="020B0604020202020204" pitchFamily="34" charset="0"/>
              </a:rPr>
              <a:t>the</a:t>
            </a:r>
            <a:r>
              <a:rPr lang="en-US" sz="1100" dirty="0">
                <a:solidFill>
                  <a:srgbClr val="002060"/>
                </a:solidFill>
                <a:latin typeface="Arial" panose="020B0604020202020204" pitchFamily="34" charset="0"/>
              </a:rPr>
              <a:t> local data experts.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next two slides contain an overview of the tasks typically performed by Data Specialists.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2060"/>
                </a:solidFill>
                <a:latin typeface="Arial" panose="020B0604020202020204" pitchFamily="34" charset="0"/>
              </a:rPr>
              <a:t>(Read or paraphrase bullets)</a:t>
            </a:r>
            <a:r>
              <a:rPr lang="en-US" sz="1100" kern="1200" dirty="0">
                <a:solidFill>
                  <a:schemeClr val="tx1"/>
                </a:solidFill>
                <a:effectLst/>
                <a:latin typeface="Arial" panose="020B0604020202020204" pitchFamily="34" charset="0"/>
                <a:ea typeface="+mn-ea"/>
                <a:cs typeface="Arial" panose="020B0604020202020204" pitchFamily="34" charset="0"/>
              </a:rPr>
              <a:t> </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952920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(Continued from prior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2861439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2" name="Title 1"/>
          <p:cNvSpPr>
            <a:spLocks noGrp="1"/>
          </p:cNvSpPr>
          <p:nvPr>
            <p:ph type="ctrTitle" hasCustomPrompt="1"/>
          </p:nvPr>
        </p:nvSpPr>
        <p:spPr>
          <a:xfrm>
            <a:off x="762000" y="1649566"/>
            <a:ext cx="6028267" cy="2690811"/>
          </a:xfrm>
        </p:spPr>
        <p:txBody>
          <a:bodyPr anchor="b">
            <a:normAutofit/>
          </a:bodyPr>
          <a:lstStyle>
            <a:lvl1pPr algn="l" fontAlgn="b">
              <a:lnSpc>
                <a:spcPct val="85000"/>
              </a:lnSpc>
              <a:defRPr sz="44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0" y="4648200"/>
            <a:ext cx="6028267" cy="1345670"/>
          </a:xfrm>
        </p:spPr>
        <p:txBody>
          <a:bodyPr/>
          <a:lstStyle>
            <a:lvl1pPr marL="0" indent="0" algn="l" fontAlgn="t">
              <a:lnSpc>
                <a:spcPct val="90000"/>
              </a:lnSpc>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385862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549401"/>
            <a:ext cx="6272093" cy="2785534"/>
          </a:xfrm>
        </p:spPr>
        <p:txBody>
          <a:bodyPr anchor="b">
            <a:normAutofit/>
          </a:bodyPr>
          <a:lstStyle>
            <a:lvl1pPr algn="l" fontAlgn="b">
              <a:lnSpc>
                <a:spcPct val="85000"/>
              </a:lnSpc>
              <a:defRPr sz="44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4" y="4648199"/>
            <a:ext cx="6029793"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Tree>
    <p:extLst>
      <p:ext uri="{BB962C8B-B14F-4D97-AF65-F5344CB8AC3E}">
        <p14:creationId xmlns:p14="http://schemas.microsoft.com/office/powerpoint/2010/main" val="497746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479732"/>
            <a:ext cx="8252897" cy="2785534"/>
          </a:xfrm>
        </p:spPr>
        <p:txBody>
          <a:bodyPr anchor="b">
            <a:normAutofit/>
          </a:bodyPr>
          <a:lstStyle>
            <a:lvl1pPr algn="l" fontAlgn="b">
              <a:lnSpc>
                <a:spcPct val="85000"/>
              </a:lnSpc>
              <a:defRPr sz="44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4" y="4683038"/>
            <a:ext cx="8252897"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46615" y="586703"/>
            <a:ext cx="770355" cy="682122"/>
          </a:xfrm>
          <a:prstGeom prst="rect">
            <a:avLst/>
          </a:prstGeom>
        </p:spPr>
      </p:pic>
      <p:cxnSp>
        <p:nvCxnSpPr>
          <p:cNvPr id="9" name="Straight Connector 8"/>
          <p:cNvCxnSpPr/>
          <p:nvPr userDrawn="1"/>
        </p:nvCxnSpPr>
        <p:spPr>
          <a:xfrm flipH="1">
            <a:off x="3684926" y="606424"/>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6627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9047554" cy="1608187"/>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0" y="3941113"/>
            <a:ext cx="8260081"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5" y="6281253"/>
            <a:ext cx="407125" cy="292885"/>
          </a:xfrm>
        </p:spPr>
        <p:txBody>
          <a:bodyPr anchor="ctr" anchorCtr="1"/>
          <a:lstStyle>
            <a:lvl1pPr algn="l">
              <a:defRPr sz="1100" b="1">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94981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2"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85"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8252897" cy="1608187"/>
          </a:xfrm>
          <a:ln>
            <a:noFill/>
          </a:ln>
        </p:spPr>
        <p:txBody>
          <a:bodyPr anchor="t" anchorCtr="0">
            <a:noAutofit/>
          </a:bodyPr>
          <a:lstStyle>
            <a:lvl1pPr algn="l" fontAlgn="t">
              <a:lnSpc>
                <a:spcPct val="85000"/>
              </a:lnSpc>
              <a:defRPr sz="44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0" y="3941113"/>
            <a:ext cx="7151915" cy="1134533"/>
          </a:xfrm>
        </p:spPr>
        <p:txBody>
          <a:bodyPr>
            <a:noAutofit/>
          </a:bodyPr>
          <a:lstStyle>
            <a:lvl1pPr marL="0" indent="0" algn="l" fontAlgn="t">
              <a:lnSpc>
                <a:spcPct val="95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5" y="6277860"/>
            <a:ext cx="407125" cy="292885"/>
          </a:xfrm>
          <a:prstGeom prst="rect">
            <a:avLst/>
          </a:prstGeo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577373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8" name="Slide Number Placeholder 5"/>
          <p:cNvSpPr>
            <a:spLocks noGrp="1"/>
          </p:cNvSpPr>
          <p:nvPr>
            <p:ph type="sldNum" sz="quarter" idx="12"/>
          </p:nvPr>
        </p:nvSpPr>
        <p:spPr>
          <a:xfrm>
            <a:off x="291404" y="6284943"/>
            <a:ext cx="407125" cy="292885"/>
          </a:xfr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4" name="Title 1"/>
          <p:cNvSpPr>
            <a:spLocks noGrp="1"/>
          </p:cNvSpPr>
          <p:nvPr>
            <p:ph type="ctrTitle" hasCustomPrompt="1"/>
          </p:nvPr>
        </p:nvSpPr>
        <p:spPr>
          <a:xfrm>
            <a:off x="3675017" y="1600200"/>
            <a:ext cx="6061166" cy="2248989"/>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1" y="4045616"/>
            <a:ext cx="6209214"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3150541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01558" y="265488"/>
            <a:ext cx="2324385" cy="517175"/>
          </a:xfrm>
          <a:prstGeom prst="rect">
            <a:avLst/>
          </a:prstGeom>
        </p:spPr>
      </p:pic>
      <p:sp>
        <p:nvSpPr>
          <p:cNvPr id="14" name="Title 1"/>
          <p:cNvSpPr>
            <a:spLocks noGrp="1"/>
          </p:cNvSpPr>
          <p:nvPr>
            <p:ph type="ctrTitle" hasCustomPrompt="1"/>
          </p:nvPr>
        </p:nvSpPr>
        <p:spPr>
          <a:xfrm>
            <a:off x="5860869" y="1821110"/>
            <a:ext cx="5765074" cy="2248989"/>
          </a:xfrm>
        </p:spPr>
        <p:txBody>
          <a:bodyPr anchor="t" anchorCtr="0">
            <a:noAutofit/>
          </a:bodyPr>
          <a:lstStyle>
            <a:lvl1pPr algn="l" fontAlgn="t">
              <a:lnSpc>
                <a:spcPct val="85000"/>
              </a:lnSpc>
              <a:defRPr sz="4400" b="1" baseline="0"/>
            </a:lvl1pPr>
          </a:lstStyle>
          <a:p>
            <a:r>
              <a:rPr lang="en-US" dirty="0"/>
              <a:t>Section intro slide with no subtitle. Text is top justified to nestle under optional section number.</a:t>
            </a:r>
          </a:p>
        </p:txBody>
      </p:sp>
      <p:sp>
        <p:nvSpPr>
          <p:cNvPr id="7" name="Slide Number Placeholder 5">
            <a:extLst>
              <a:ext uri="{FF2B5EF4-FFF2-40B4-BE49-F238E27FC236}">
                <a16:creationId xmlns:a16="http://schemas.microsoft.com/office/drawing/2014/main" id="{7C4E6B59-D424-4431-BB83-1ECF37D81718}"/>
              </a:ext>
            </a:extLst>
          </p:cNvPr>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DDC225F-FF7F-4CE8-ABCE-88EAA1E404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97503" y="180913"/>
            <a:ext cx="681150" cy="603134"/>
          </a:xfrm>
          <a:prstGeom prst="rect">
            <a:avLst/>
          </a:prstGeom>
        </p:spPr>
      </p:pic>
      <p:cxnSp>
        <p:nvCxnSpPr>
          <p:cNvPr id="9" name="Straight Connector 8">
            <a:extLst>
              <a:ext uri="{FF2B5EF4-FFF2-40B4-BE49-F238E27FC236}">
                <a16:creationId xmlns:a16="http://schemas.microsoft.com/office/drawing/2014/main" id="{F16861F4-D2CF-4236-B1DB-5B66E7A2B308}"/>
              </a:ext>
            </a:extLst>
          </p:cNvPr>
          <p:cNvCxnSpPr/>
          <p:nvPr userDrawn="1"/>
        </p:nvCxnSpPr>
        <p:spPr>
          <a:xfrm flipH="1">
            <a:off x="9112827"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4335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74862" y="337171"/>
            <a:ext cx="2251081" cy="500865"/>
          </a:xfrm>
          <a:prstGeom prst="rect">
            <a:avLst/>
          </a:prstGeom>
        </p:spPr>
      </p:pic>
      <p:sp>
        <p:nvSpPr>
          <p:cNvPr id="11" name="Slide Number Placeholder 5"/>
          <p:cNvSpPr txBox="1">
            <a:spLocks/>
          </p:cNvSpPr>
          <p:nvPr userDrawn="1"/>
        </p:nvSpPr>
        <p:spPr>
          <a:xfrm>
            <a:off x="361147" y="6439926"/>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bg1"/>
                </a:solidFill>
                <a:latin typeface="Arial" panose="020B0604020202020204" pitchFamily="34" charset="0"/>
                <a:cs typeface="Arial" panose="020B0604020202020204" pitchFamily="34" charset="0"/>
              </a:rPr>
              <a:pPr/>
              <a:t>‹#›</a:t>
            </a:fld>
            <a:endParaRPr lang="en-US" sz="11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838200" y="365125"/>
            <a:ext cx="7025641"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58657" y="180913"/>
            <a:ext cx="681150" cy="603134"/>
          </a:xfrm>
          <a:prstGeom prst="rect">
            <a:avLst/>
          </a:prstGeom>
        </p:spPr>
      </p:pic>
      <p:cxnSp>
        <p:nvCxnSpPr>
          <p:cNvPr id="9" name="Straight Connector 8"/>
          <p:cNvCxnSpPr/>
          <p:nvPr userDrawn="1"/>
        </p:nvCxnSpPr>
        <p:spPr>
          <a:xfrm flipH="1">
            <a:off x="917398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5364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4720936" y="1175207"/>
            <a:ext cx="6905007"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small photo and pull quote area.</a:t>
            </a:r>
          </a:p>
        </p:txBody>
      </p:sp>
      <p:sp>
        <p:nvSpPr>
          <p:cNvPr id="3" name="Content Placeholder 2"/>
          <p:cNvSpPr>
            <a:spLocks noGrp="1"/>
          </p:cNvSpPr>
          <p:nvPr>
            <p:ph idx="1" hasCustomPrompt="1"/>
          </p:nvPr>
        </p:nvSpPr>
        <p:spPr>
          <a:xfrm>
            <a:off x="4720937" y="2635707"/>
            <a:ext cx="6905006" cy="381196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0" name="Straight Connector 9"/>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4461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ample space for text and other content.</a:t>
            </a:r>
          </a:p>
        </p:txBody>
      </p:sp>
      <p:sp>
        <p:nvSpPr>
          <p:cNvPr id="3" name="Content Placeholder 2"/>
          <p:cNvSpPr>
            <a:spLocks noGrp="1"/>
          </p:cNvSpPr>
          <p:nvPr>
            <p:ph idx="1" hasCustomPrompt="1"/>
          </p:nvPr>
        </p:nvSpPr>
        <p:spPr>
          <a:xfrm>
            <a:off x="612183" y="2280499"/>
            <a:ext cx="11013759" cy="3896463"/>
          </a:xfrm>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73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 with space for text and other content.</a:t>
            </a:r>
          </a:p>
        </p:txBody>
      </p:sp>
      <p:sp>
        <p:nvSpPr>
          <p:cNvPr id="3" name="Content Placeholder 2"/>
          <p:cNvSpPr>
            <a:spLocks noGrp="1"/>
          </p:cNvSpPr>
          <p:nvPr>
            <p:ph idx="1" hasCustomPrompt="1"/>
          </p:nvPr>
        </p:nvSpPr>
        <p:spPr>
          <a:xfrm>
            <a:off x="612182" y="2357989"/>
            <a:ext cx="6904495" cy="3896463"/>
          </a:xfrm>
        </p:spPr>
        <p:txBody>
          <a:bodyPr/>
          <a:lstStyle>
            <a:lvl2pPr>
              <a:defRPr b="0"/>
            </a:lvl2pPr>
            <a:lvl3pPr marL="1143000" marR="0" indent="-228600" algn="l" defTabSz="914400"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449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3"/>
            <a:ext cx="5331417" cy="3783529"/>
          </a:xfrm>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18" y="2393433"/>
            <a:ext cx="5395625" cy="3783529"/>
          </a:xfrm>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9" name="Straight Connector 8"/>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998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6"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pPr/>
              <a:t>‹#›</a:t>
            </a:fld>
            <a:endParaRPr lang="en-US" sz="1100"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5" y="3378631"/>
            <a:ext cx="5401159" cy="2688955"/>
          </a:xfrm>
        </p:spPr>
        <p:txBody>
          <a:bodyPr/>
          <a:lstStyle>
            <a:lvl2pPr marL="457200">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1"/>
            <a:ext cx="5488614" cy="2688955"/>
          </a:xfrm>
        </p:spPr>
        <p:txBody>
          <a:bodyPr/>
          <a:lstStyle>
            <a:lvl1pPr>
              <a:defRPr baseline="0"/>
            </a:lvl1pPr>
            <a:lvl2pPr marL="457200">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3712609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89"/>
            <a:ext cx="5997842" cy="3508119"/>
          </a:xfrm>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6" name="Picture 5">
            <a:extLst>
              <a:ext uri="{FF2B5EF4-FFF2-40B4-BE49-F238E27FC236}">
                <a16:creationId xmlns:a16="http://schemas.microsoft.com/office/drawing/2014/main" id="{087CBA43-6E98-4844-A050-DB7871DD9A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7" name="Straight Connector 6">
            <a:extLst>
              <a:ext uri="{FF2B5EF4-FFF2-40B4-BE49-F238E27FC236}">
                <a16:creationId xmlns:a16="http://schemas.microsoft.com/office/drawing/2014/main" id="{B005887F-863C-486F-B848-D22C19682EA9}"/>
              </a:ext>
            </a:extLst>
          </p:cNvPr>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6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4"/>
            <a:ext cx="5331417" cy="783719"/>
          </a:xfrm>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18" y="2393434"/>
            <a:ext cx="5395625" cy="783720"/>
          </a:xfrm>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26759238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2" y="1252136"/>
            <a:ext cx="3678633" cy="4551979"/>
          </a:xfrm>
        </p:spPr>
        <p:txBody>
          <a:bodyPr/>
          <a:lstStyle>
            <a:lvl1pPr>
              <a:lnSpc>
                <a:spcPct val="100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42135786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5" y="1923554"/>
            <a:ext cx="5401159" cy="4088835"/>
          </a:xfrm>
        </p:spPr>
        <p:txBody>
          <a:bodyPr/>
          <a:lstStyle>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4"/>
            <a:ext cx="5488614" cy="4088835"/>
          </a:xfrm>
        </p:spPr>
        <p:txBody>
          <a:bodyPr/>
          <a:lstStyle>
            <a:lvl1pPr>
              <a:defRPr baseline="0"/>
            </a:lvl1pPr>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6" name="Picture 5">
            <a:extLst>
              <a:ext uri="{FF2B5EF4-FFF2-40B4-BE49-F238E27FC236}">
                <a16:creationId xmlns:a16="http://schemas.microsoft.com/office/drawing/2014/main" id="{0411A863-6A9E-4795-A762-6AB45AA1DC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4164153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0"/>
            <a:ext cx="11013760" cy="4721725"/>
          </a:xfrm>
        </p:spPr>
        <p:txBody>
          <a:bodyPr>
            <a:normAutofit/>
          </a:bodyPr>
          <a:lstStyle>
            <a:lvl1pPr>
              <a:lnSpc>
                <a:spcPct val="105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7"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2820043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2"/>
          </a:xfrm>
        </p:spPr>
        <p:txBody>
          <a:bodyPr>
            <a:normAutofit/>
          </a:bodyPr>
          <a:lstStyle>
            <a:lvl1pPr>
              <a:lnSpc>
                <a:spcPct val="102000"/>
              </a:lnSpc>
              <a:defRPr sz="1800" b="1" baseline="0"/>
            </a:lvl1pPr>
            <a:lvl2pPr marL="457200">
              <a:defRPr/>
            </a:lvl2pPr>
          </a:lstStyle>
          <a:p>
            <a:pPr lvl="0"/>
            <a:r>
              <a:rPr lang="en-US" dirty="0"/>
              <a:t>Level 1 content style for text to describe whatever it to the left (e.g., a chart, table, photo, or graphic). </a:t>
            </a:r>
          </a:p>
        </p:txBody>
      </p:sp>
      <p:pic>
        <p:nvPicPr>
          <p:cNvPr id="5" name="Picture 4">
            <a:extLst>
              <a:ext uri="{FF2B5EF4-FFF2-40B4-BE49-F238E27FC236}">
                <a16:creationId xmlns:a16="http://schemas.microsoft.com/office/drawing/2014/main" id="{E4670502-81E3-443E-A74E-F5817CBD1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084107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3"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B0C6A02-0958-44CE-A123-EA0A10F028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pic>
        <p:nvPicPr>
          <p:cNvPr id="5" name="Picture 4">
            <a:extLst>
              <a:ext uri="{FF2B5EF4-FFF2-40B4-BE49-F238E27FC236}">
                <a16:creationId xmlns:a16="http://schemas.microsoft.com/office/drawing/2014/main" id="{EACEA25B-E4B8-4BDC-B3E9-08C21BFB4D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2380" y="180913"/>
            <a:ext cx="681150" cy="603134"/>
          </a:xfrm>
          <a:prstGeom prst="rect">
            <a:avLst/>
          </a:prstGeom>
        </p:spPr>
      </p:pic>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371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788758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0.jpe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2">
                    <a:lumMod val="50000"/>
                  </a:schemeClr>
                </a:solidFill>
                <a:latin typeface="Arial" panose="020B0604020202020204" pitchFamily="34" charset="0"/>
                <a:cs typeface="Arial" panose="020B0604020202020204" pitchFamily="34" charset="0"/>
              </a:defRPr>
            </a:lvl1pPr>
          </a:lstStyle>
          <a:p>
            <a:fld id="{1E83E07B-1E64-EE42-9C34-730A2E670201}" type="datetime1">
              <a:rPr lang="en-US" smtClean="0"/>
              <a:pPr/>
              <a:t>6/10/2022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bg1"/>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734862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Lst>
  <p:hf hdr="0" ftr="0" dt="0"/>
  <p:txStyles>
    <p:titleStyle>
      <a:lvl1pPr algn="l" defTabSz="914400" rtl="0" eaLnBrk="1" fontAlgn="t" latinLnBrk="0" hangingPunct="1">
        <a:lnSpc>
          <a:spcPct val="90000"/>
        </a:lnSpc>
        <a:spcBef>
          <a:spcPct val="0"/>
        </a:spcBef>
        <a:spcAft>
          <a:spcPts val="600"/>
        </a:spcAft>
        <a:buNone/>
        <a:defRPr sz="36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200" indent="-182880" algn="l" defTabSz="914400"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rive.google.com/drive/folders/0BxgpmxyQ79rmSHJPd2tQSlM5M1U?resourcekey=0-Jkd_AcZsKXCoWM_3MOMVCQ&amp;usp=sharin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2517732"/>
            <a:ext cx="5170714" cy="4136468"/>
          </a:xfrm>
        </p:spPr>
        <p:txBody>
          <a:bodyPr/>
          <a:lstStyle/>
          <a:p>
            <a:endParaRPr lang="en-US" dirty="0"/>
          </a:p>
          <a:p>
            <a:r>
              <a:rPr lang="en-US" dirty="0"/>
              <a:t>We will begin shortly.</a:t>
            </a:r>
          </a:p>
          <a:p>
            <a:r>
              <a:rPr lang="en-US" dirty="0"/>
              <a:t>Please enter your name and region/district in the chat.</a:t>
            </a:r>
          </a:p>
          <a:p>
            <a:endParaRPr lang="en-US" dirty="0"/>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0784910" cy="1325563"/>
          </a:xfrm>
        </p:spPr>
        <p:txBody>
          <a:bodyPr>
            <a:normAutofit/>
          </a:bodyPr>
          <a:lstStyle/>
          <a:p>
            <a:r>
              <a:rPr lang="en-US" sz="4000" dirty="0"/>
              <a:t>Data Specialist Role in MSIN (2)</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1" y="1319588"/>
            <a:ext cx="10289818" cy="4818165"/>
          </a:xfrm>
        </p:spPr>
        <p:txBody>
          <a:bodyPr>
            <a:noAutofit/>
          </a:bodyPr>
          <a:lstStyle/>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Communication Events for individual children and groups;</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partial Course History for secondary students who moved away mid-year, when applicable;</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Needs Assessment/Individual Learning Plan (INA/ILP) forms;</a:t>
            </a:r>
          </a:p>
          <a:p>
            <a:pPr>
              <a:spcAft>
                <a:spcPts val="600"/>
              </a:spcAft>
            </a:pPr>
            <a:r>
              <a:rPr lang="en-US" sz="2400" dirty="0">
                <a:solidFill>
                  <a:srgbClr val="FFFFFF"/>
                </a:solidFill>
                <a:latin typeface="Arial" panose="020B0604020202020204" pitchFamily="34" charset="0"/>
                <a:cs typeface="Arial" panose="020B0604020202020204" pitchFamily="34" charset="0"/>
              </a:rPr>
              <a:t>View school information and resolve Provisional Schools;</a:t>
            </a:r>
          </a:p>
          <a:p>
            <a:pPr>
              <a:spcAft>
                <a:spcPts val="600"/>
              </a:spcAft>
            </a:pPr>
            <a:r>
              <a:rPr lang="en-US" sz="2400" dirty="0">
                <a:solidFill>
                  <a:srgbClr val="FFFFFF"/>
                </a:solidFill>
                <a:latin typeface="Arial" panose="020B0604020202020204" pitchFamily="34" charset="0"/>
                <a:cs typeface="Arial" panose="020B0604020202020204" pitchFamily="34" charset="0"/>
              </a:rPr>
              <a:t>Resolve duplicate child records in the MSIN so that other system components can produce accurate unduplicated child counts (i.e., Category 1 and 2 counts); and</a:t>
            </a:r>
          </a:p>
          <a:p>
            <a:pPr>
              <a:spcAft>
                <a:spcPts val="600"/>
              </a:spcAft>
            </a:pPr>
            <a:r>
              <a:rPr lang="en-US" sz="2400" dirty="0">
                <a:solidFill>
                  <a:srgbClr val="FFFFFF"/>
                </a:solidFill>
                <a:latin typeface="Arial" panose="020B0604020202020204" pitchFamily="34" charset="0"/>
                <a:cs typeface="Arial" panose="020B0604020202020204" pitchFamily="34" charset="0"/>
              </a:rPr>
              <a:t>View all Child Reports and Data Monitoring Reports.</a:t>
            </a:r>
          </a:p>
        </p:txBody>
      </p:sp>
    </p:spTree>
    <p:extLst>
      <p:ext uri="{BB962C8B-B14F-4D97-AF65-F5344CB8AC3E}">
        <p14:creationId xmlns:p14="http://schemas.microsoft.com/office/powerpoint/2010/main" val="3764515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0784910" cy="1245664"/>
          </a:xfrm>
        </p:spPr>
        <p:txBody>
          <a:bodyPr>
            <a:normAutofit/>
          </a:bodyPr>
          <a:lstStyle/>
          <a:p>
            <a:r>
              <a:rPr lang="en-US" sz="4000" dirty="0"/>
              <a:t>Unique Responsibilities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95092" y="1239689"/>
            <a:ext cx="10289818" cy="4818165"/>
          </a:xfrm>
        </p:spPr>
        <p:txBody>
          <a:bodyPr>
            <a:noAutofit/>
          </a:bodyPr>
          <a:lstStyle/>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Data Specialists are responsible for entering accurate information in the MSIN.</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Data Specialists, with local managers, are also responsible for ensuring that information entered by other users in their region/DFD is accurate.</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To assist with these Quality Assurance (QA) tasks, the MSIN is equipped with data monitoring reports specifically for QA and the ability to download reports (for review and analysis using Excel). </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At the subgrantee level, MEP Directors and other managers typically ask Data Specialists to pull reports and review their contents for various purposes. Other local users may also request data-related support.</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To summarize, Data Specialists are local data experts who are expected to know and understand their local information best.</a:t>
            </a:r>
          </a:p>
          <a:p>
            <a:pPr marL="0" indent="0">
              <a:spcBef>
                <a:spcPts val="0"/>
              </a:spcBef>
              <a:spcAft>
                <a:spcPts val="600"/>
              </a:spcAft>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959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92499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Child Records: Demographic and Enrollment Data</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0772384" cy="1136727"/>
          </a:xfrm>
        </p:spPr>
        <p:txBody>
          <a:bodyPr>
            <a:normAutofit/>
          </a:bodyPr>
          <a:lstStyle/>
          <a:p>
            <a:r>
              <a:rPr lang="en-US" sz="4000" dirty="0"/>
              <a:t>Using the Child Record Modal</a:t>
            </a:r>
          </a:p>
        </p:txBody>
      </p:sp>
      <p:pic>
        <p:nvPicPr>
          <p:cNvPr id="4" name="Content Placeholder 4" descr="Screenshot of Demographic tab.">
            <a:extLst>
              <a:ext uri="{FF2B5EF4-FFF2-40B4-BE49-F238E27FC236}">
                <a16:creationId xmlns:a16="http://schemas.microsoft.com/office/drawing/2014/main" id="{3274EA8C-4354-40C4-A60A-1464B2F1DC1A}"/>
              </a:ext>
            </a:extLst>
          </p:cNvPr>
          <p:cNvPicPr>
            <a:picLocks noGrp="1" noChangeAspect="1"/>
          </p:cNvPicPr>
          <p:nvPr>
            <p:ph idx="1"/>
          </p:nvPr>
        </p:nvPicPr>
        <p:blipFill>
          <a:blip r:embed="rId3"/>
          <a:srcRect/>
          <a:stretch/>
        </p:blipFill>
        <p:spPr>
          <a:xfrm>
            <a:off x="439807" y="1390691"/>
            <a:ext cx="10405004" cy="4724399"/>
          </a:xfrm>
          <a:ln w="3175">
            <a:solidFill>
              <a:schemeClr val="tx1"/>
            </a:solidFill>
          </a:ln>
        </p:spPr>
      </p:pic>
    </p:spTree>
    <p:extLst>
      <p:ext uri="{BB962C8B-B14F-4D97-AF65-F5344CB8AC3E}">
        <p14:creationId xmlns:p14="http://schemas.microsoft.com/office/powerpoint/2010/main" val="2933493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140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Editing the Demographic Tab</a:t>
            </a:r>
          </a:p>
        </p:txBody>
      </p:sp>
      <p:pic>
        <p:nvPicPr>
          <p:cNvPr id="5" name="Content Placeholder 4" descr="Screenshot of confirmation screen when editing Demographic tab information.">
            <a:extLst>
              <a:ext uri="{FF2B5EF4-FFF2-40B4-BE49-F238E27FC236}">
                <a16:creationId xmlns:a16="http://schemas.microsoft.com/office/drawing/2014/main" id="{F8705B9B-7D24-4416-9921-7C7C9EF69A6B}"/>
              </a:ext>
            </a:extLst>
          </p:cNvPr>
          <p:cNvPicPr>
            <a:picLocks noGrp="1" noChangeAspect="1"/>
          </p:cNvPicPr>
          <p:nvPr>
            <p:ph idx="1"/>
          </p:nvPr>
        </p:nvPicPr>
        <p:blipFill>
          <a:blip r:embed="rId3"/>
          <a:srcRect/>
          <a:stretch/>
        </p:blipFill>
        <p:spPr>
          <a:xfrm>
            <a:off x="457925" y="1383647"/>
            <a:ext cx="10405004" cy="4451204"/>
          </a:xfrm>
          <a:ln w="3175">
            <a:solidFill>
              <a:schemeClr val="tx1"/>
            </a:solidFill>
          </a:ln>
        </p:spPr>
      </p:pic>
    </p:spTree>
    <p:extLst>
      <p:ext uri="{BB962C8B-B14F-4D97-AF65-F5344CB8AC3E}">
        <p14:creationId xmlns:p14="http://schemas.microsoft.com/office/powerpoint/2010/main" val="2155968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193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Caveats: Demographic Tab </a:t>
            </a:r>
          </a:p>
        </p:txBody>
      </p:sp>
      <p:sp>
        <p:nvSpPr>
          <p:cNvPr id="4" name="Content Placeholder 2">
            <a:extLst>
              <a:ext uri="{FF2B5EF4-FFF2-40B4-BE49-F238E27FC236}">
                <a16:creationId xmlns:a16="http://schemas.microsoft.com/office/drawing/2014/main" id="{962BE3B8-5FB4-417F-8BBD-91092F232C87}"/>
              </a:ext>
            </a:extLst>
          </p:cNvPr>
          <p:cNvSpPr>
            <a:spLocks noGrp="1"/>
          </p:cNvSpPr>
          <p:nvPr>
            <p:ph idx="1"/>
          </p:nvPr>
        </p:nvSpPr>
        <p:spPr>
          <a:xfrm>
            <a:off x="895886" y="1193800"/>
            <a:ext cx="10055335" cy="4940300"/>
          </a:xfrm>
        </p:spPr>
        <p:txBody>
          <a:bodyPr>
            <a:normAutofit fontScale="92500" lnSpcReduction="10000"/>
          </a:bodyPr>
          <a:lstStyle/>
          <a:p>
            <a:pPr>
              <a:spcBef>
                <a:spcPts val="1200"/>
              </a:spcBef>
            </a:pPr>
            <a:r>
              <a:rPr lang="en-US" sz="2600" dirty="0"/>
              <a:t>Before making any changes to the child’s name, Date of Birth (DOB),  parent/guardians, and identification numbers, consider the reliability of the source. </a:t>
            </a:r>
          </a:p>
          <a:p>
            <a:pPr lvl="1">
              <a:spcBef>
                <a:spcPts val="1200"/>
              </a:spcBef>
            </a:pPr>
            <a:r>
              <a:rPr lang="en-US" sz="2600" dirty="0"/>
              <a:t>Has a current parent/guardian confirmed the change(s) you are about to make?</a:t>
            </a:r>
          </a:p>
          <a:p>
            <a:pPr>
              <a:spcBef>
                <a:spcPts val="1200"/>
              </a:spcBef>
            </a:pPr>
            <a:r>
              <a:rPr lang="en-US" sz="2600" dirty="0"/>
              <a:t>When using local databases or the California Longitudinal Pupil Achievement Data System (CALPADS) as sources for changes, take great care to ensure that you are truly looking at the same child in both systems.</a:t>
            </a:r>
          </a:p>
          <a:p>
            <a:pPr>
              <a:spcBef>
                <a:spcPts val="1200"/>
              </a:spcBef>
            </a:pPr>
            <a:r>
              <a:rPr lang="en-US" sz="2600" dirty="0"/>
              <a:t>Changing a child’s demographic information essentially changes their identity, thus affecting any future de-duplications in MSIN and Migrant Student Information Exchange (MSIX).</a:t>
            </a:r>
          </a:p>
          <a:p>
            <a:pPr>
              <a:spcBef>
                <a:spcPts val="1200"/>
              </a:spcBef>
            </a:pPr>
            <a:r>
              <a:rPr lang="en-US" sz="2600" dirty="0"/>
              <a:t>The MSIN Student Identifier (MSD) and the MSIX ID numbers are static fields, whereas the State Student Identifier (SSID) can be edited. </a:t>
            </a:r>
          </a:p>
          <a:p>
            <a:endParaRPr lang="en-US" sz="2800" dirty="0"/>
          </a:p>
        </p:txBody>
      </p:sp>
    </p:spTree>
    <p:extLst>
      <p:ext uri="{BB962C8B-B14F-4D97-AF65-F5344CB8AC3E}">
        <p14:creationId xmlns:p14="http://schemas.microsoft.com/office/powerpoint/2010/main" val="1790574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40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Editing the Enrollment Info Tab</a:t>
            </a:r>
          </a:p>
        </p:txBody>
      </p:sp>
      <p:pic>
        <p:nvPicPr>
          <p:cNvPr id="5" name="Content Placeholder 6" descr="Screenshot of the Enrollment Info tab.">
            <a:extLst>
              <a:ext uri="{FF2B5EF4-FFF2-40B4-BE49-F238E27FC236}">
                <a16:creationId xmlns:a16="http://schemas.microsoft.com/office/drawing/2014/main" id="{B1DE833F-B520-474B-87E1-EFE608E715A6}"/>
              </a:ext>
            </a:extLst>
          </p:cNvPr>
          <p:cNvPicPr>
            <a:picLocks noGrp="1" noChangeAspect="1"/>
          </p:cNvPicPr>
          <p:nvPr>
            <p:ph idx="1"/>
          </p:nvPr>
        </p:nvPicPr>
        <p:blipFill>
          <a:blip r:embed="rId3"/>
          <a:stretch>
            <a:fillRect/>
          </a:stretch>
        </p:blipFill>
        <p:spPr>
          <a:xfrm>
            <a:off x="970332" y="1140737"/>
            <a:ext cx="9797877" cy="4970352"/>
          </a:xfrm>
        </p:spPr>
      </p:pic>
    </p:spTree>
    <p:extLst>
      <p:ext uri="{BB962C8B-B14F-4D97-AF65-F5344CB8AC3E}">
        <p14:creationId xmlns:p14="http://schemas.microsoft.com/office/powerpoint/2010/main" val="3333216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4135"/>
            <a:ext cx="12192000" cy="1192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Enrollment Dependencies</a:t>
            </a:r>
          </a:p>
        </p:txBody>
      </p:sp>
      <p:pic>
        <p:nvPicPr>
          <p:cNvPr id="6" name="Content Placeholder 8" descr="Image of a pyramid.">
            <a:extLst>
              <a:ext uri="{FF2B5EF4-FFF2-40B4-BE49-F238E27FC236}">
                <a16:creationId xmlns:a16="http://schemas.microsoft.com/office/drawing/2014/main" id="{FFBBDCF3-FC57-4113-85F8-DF8DE42C4F1F}"/>
              </a:ext>
            </a:extLst>
          </p:cNvPr>
          <p:cNvPicPr>
            <a:picLocks noGrp="1" noChangeAspect="1"/>
          </p:cNvPicPr>
          <p:nvPr>
            <p:ph idx="1"/>
          </p:nvPr>
        </p:nvPicPr>
        <p:blipFill>
          <a:blip r:embed="rId3"/>
          <a:stretch>
            <a:fillRect/>
          </a:stretch>
        </p:blipFill>
        <p:spPr>
          <a:xfrm>
            <a:off x="1006217" y="1321428"/>
            <a:ext cx="5933627" cy="5016500"/>
          </a:xfrm>
        </p:spPr>
      </p:pic>
      <p:sp>
        <p:nvSpPr>
          <p:cNvPr id="7" name="Content Placeholder 6">
            <a:extLst>
              <a:ext uri="{FF2B5EF4-FFF2-40B4-BE49-F238E27FC236}">
                <a16:creationId xmlns:a16="http://schemas.microsoft.com/office/drawing/2014/main" id="{4BAAFC36-3FB5-4B3E-BDF8-238B9D08D83D}"/>
              </a:ext>
            </a:extLst>
          </p:cNvPr>
          <p:cNvSpPr txBox="1">
            <a:spLocks/>
          </p:cNvSpPr>
          <p:nvPr/>
        </p:nvSpPr>
        <p:spPr bwMode="auto">
          <a:xfrm>
            <a:off x="7139563" y="1749239"/>
            <a:ext cx="4046220" cy="3920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assessed child participates in services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enrolled child is assessed for needs.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eligible child is enrolled in the MEP.</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 verified COE confers eligibility.</a:t>
            </a:r>
            <a:endPar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245676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1"/>
            <a:ext cx="12192000" cy="11497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Enrollment Inputs and Outputs</a:t>
            </a:r>
          </a:p>
        </p:txBody>
      </p:sp>
      <p:pic>
        <p:nvPicPr>
          <p:cNvPr id="6" name="Picture 5" descr="Diagram showing enrollment info inputs and outputs.">
            <a:extLst>
              <a:ext uri="{FF2B5EF4-FFF2-40B4-BE49-F238E27FC236}">
                <a16:creationId xmlns:a16="http://schemas.microsoft.com/office/drawing/2014/main" id="{9F594E79-D92E-480E-BCCB-2C7EE360BE62}"/>
              </a:ext>
            </a:extLst>
          </p:cNvPr>
          <p:cNvPicPr>
            <a:picLocks noChangeAspect="1"/>
          </p:cNvPicPr>
          <p:nvPr/>
        </p:nvPicPr>
        <p:blipFill>
          <a:blip r:embed="rId3"/>
          <a:srcRect/>
          <a:stretch/>
        </p:blipFill>
        <p:spPr>
          <a:xfrm>
            <a:off x="1152916" y="1149791"/>
            <a:ext cx="9274524" cy="5392638"/>
          </a:xfrm>
          <a:prstGeom prst="rect">
            <a:avLst/>
          </a:prstGeom>
        </p:spPr>
      </p:pic>
    </p:spTree>
    <p:extLst>
      <p:ext uri="{BB962C8B-B14F-4D97-AF65-F5344CB8AC3E}">
        <p14:creationId xmlns:p14="http://schemas.microsoft.com/office/powerpoint/2010/main" val="3832830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731521" y="853440"/>
            <a:ext cx="10638844" cy="5161280"/>
          </a:xfrm>
        </p:spPr>
        <p:txBody>
          <a:bodyPr>
            <a:normAutofit/>
          </a:bodyPr>
          <a:lstStyle/>
          <a:p>
            <a:pPr>
              <a:spcAft>
                <a:spcPts val="1200"/>
              </a:spcAft>
            </a:pPr>
            <a:r>
              <a:rPr lang="en-US" sz="4900" dirty="0"/>
              <a:t>Migrant Student Information Network:</a:t>
            </a:r>
            <a:br>
              <a:rPr lang="en-US" sz="4900" dirty="0"/>
            </a:br>
            <a:r>
              <a:rPr lang="en-US" sz="4900" dirty="0"/>
              <a:t>Managing Migratory Child Records for Data Specialists</a:t>
            </a:r>
            <a:br>
              <a:rPr lang="en-US" dirty="0"/>
            </a:br>
            <a:br>
              <a:rPr lang="en-US" sz="3600" dirty="0"/>
            </a:br>
            <a:r>
              <a:rPr lang="en-US" sz="3600" dirty="0"/>
              <a:t> January 26, 2021</a:t>
            </a:r>
            <a:br>
              <a:rPr lang="en-US" sz="3600" dirty="0"/>
            </a:br>
            <a:r>
              <a:rPr lang="en-US" sz="3600" dirty="0"/>
              <a:t>1:00 p.m. – 3:00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Enrollment Info for MSIX</a:t>
            </a:r>
          </a:p>
        </p:txBody>
      </p:sp>
      <p:pic>
        <p:nvPicPr>
          <p:cNvPr id="6" name="Content Placeholder 4" descr="Screenshot of data entry screen for adding  and enrollment line.">
            <a:extLst>
              <a:ext uri="{FF2B5EF4-FFF2-40B4-BE49-F238E27FC236}">
                <a16:creationId xmlns:a16="http://schemas.microsoft.com/office/drawing/2014/main" id="{407CA72C-3F18-44B8-9AB1-5AB779883ECE}"/>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353148" y="1161653"/>
            <a:ext cx="7481525" cy="4949436"/>
          </a:xfrm>
          <a:prstGeom prst="rect">
            <a:avLst/>
          </a:prstGeom>
        </p:spPr>
      </p:pic>
    </p:spTree>
    <p:extLst>
      <p:ext uri="{BB962C8B-B14F-4D97-AF65-F5344CB8AC3E}">
        <p14:creationId xmlns:p14="http://schemas.microsoft.com/office/powerpoint/2010/main" val="2567355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193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Caveats: Enrollment Info</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8"/>
            <a:ext cx="10096500" cy="5121277"/>
          </a:xfrm>
        </p:spPr>
        <p:txBody>
          <a:bodyPr>
            <a:normAutofit lnSpcReduction="10000"/>
          </a:bodyPr>
          <a:lstStyle/>
          <a:p>
            <a:pPr>
              <a:spcBef>
                <a:spcPts val="1200"/>
              </a:spcBef>
            </a:pPr>
            <a:r>
              <a:rPr lang="en-US" sz="2800" dirty="0"/>
              <a:t>Before making any changes to the child’s enrollment information, consider the reliability of the source.</a:t>
            </a:r>
          </a:p>
          <a:p>
            <a:pPr>
              <a:spcBef>
                <a:spcPts val="1200"/>
              </a:spcBef>
            </a:pPr>
            <a:r>
              <a:rPr lang="en-US" sz="2800" dirty="0"/>
              <a:t>When using local databases or CALPADS as sources for changes, take great care to ensure that you are truly looking at the same child in both systems.</a:t>
            </a:r>
          </a:p>
          <a:p>
            <a:pPr>
              <a:spcBef>
                <a:spcPts val="1200"/>
              </a:spcBef>
            </a:pPr>
            <a:r>
              <a:rPr lang="en-US" sz="2800" dirty="0"/>
              <a:t>Read all enrollment-related MSIN user guides and ask questions if you have any doubts. Your local MSIN Power Users and management team will provide the first tier of support, and Data Specialists may also contact the MSIN Service Desk, if needed.</a:t>
            </a:r>
          </a:p>
          <a:p>
            <a:pPr>
              <a:spcBef>
                <a:spcPts val="1200"/>
              </a:spcBef>
            </a:pPr>
            <a:r>
              <a:rPr lang="en-US" sz="2800" dirty="0"/>
              <a:t>If you have not used an enrollment-related feature recently and feel a little rusty, always practice first by using the MSIN Training site.</a:t>
            </a:r>
          </a:p>
        </p:txBody>
      </p:sp>
    </p:spTree>
    <p:extLst>
      <p:ext uri="{BB962C8B-B14F-4D97-AF65-F5344CB8AC3E}">
        <p14:creationId xmlns:p14="http://schemas.microsoft.com/office/powerpoint/2010/main" val="4165528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49790"/>
          </a:xfrm>
        </p:spPr>
        <p:txBody>
          <a:bodyPr>
            <a:normAutofit/>
          </a:bodyPr>
          <a:lstStyle/>
          <a:p>
            <a:r>
              <a:rPr lang="en-US" sz="4000" dirty="0"/>
              <a:t>Collaborative Activity 2</a:t>
            </a:r>
          </a:p>
        </p:txBody>
      </p:sp>
      <p:pic>
        <p:nvPicPr>
          <p:cNvPr id="7" name="Picture 6" descr="Screenshot of Activity 2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45615" y="1149791"/>
            <a:ext cx="7500770" cy="4971441"/>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B240C4A7-5C54-4A5C-AA62-980E76F65A1A}"/>
              </a:ext>
            </a:extLst>
          </p:cNvPr>
          <p:cNvGraphicFramePr>
            <a:graphicFrameLocks noGrp="1"/>
          </p:cNvGraphicFramePr>
          <p:nvPr>
            <p:ph idx="1"/>
            <p:extLst>
              <p:ext uri="{D42A27DB-BD31-4B8C-83A1-F6EECF244321}">
                <p14:modId xmlns:p14="http://schemas.microsoft.com/office/powerpoint/2010/main" val="3789952985"/>
              </p:ext>
            </p:extLst>
          </p:nvPr>
        </p:nvGraphicFramePr>
        <p:xfrm>
          <a:off x="632085" y="2183164"/>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701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84015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69582"/>
            <a:ext cx="10648950" cy="1017882"/>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334810"/>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9F36B-869C-4C5C-9B84-25172612E57E}"/>
              </a:ext>
            </a:extLst>
          </p:cNvPr>
          <p:cNvSpPr>
            <a:spLocks noGrp="1"/>
          </p:cNvSpPr>
          <p:nvPr>
            <p:ph type="title" idx="4294967295"/>
          </p:nvPr>
        </p:nvSpPr>
        <p:spPr>
          <a:ln>
            <a:noFill/>
          </a:ln>
        </p:spPr>
        <p:txBody>
          <a:bodyPr/>
          <a:lstStyle/>
          <a:p>
            <a:r>
              <a:rPr lang="en-US" dirty="0"/>
              <a:t>Break</a:t>
            </a:r>
          </a:p>
        </p:txBody>
      </p:sp>
      <p:pic>
        <p:nvPicPr>
          <p:cNvPr id="5" name="Picture 4">
            <a:extLst>
              <a:ext uri="{FF2B5EF4-FFF2-40B4-BE49-F238E27FC236}">
                <a16:creationId xmlns:a16="http://schemas.microsoft.com/office/drawing/2014/main" id="{9FF4016C-A19D-465A-B032-D163FA2AC89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798070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Child Records: Service Participation &amp; Course History Data</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0809962" cy="1132961"/>
          </a:xfrm>
        </p:spPr>
        <p:txBody>
          <a:bodyPr>
            <a:normAutofit/>
          </a:bodyPr>
          <a:lstStyle/>
          <a:p>
            <a:r>
              <a:rPr kumimoji="0" lang="en-US" sz="4000" b="0" i="0" u="none" strike="noStrike" kern="1200" cap="none" spc="0" normalizeH="0" baseline="0" noProof="0" dirty="0">
                <a:ln>
                  <a:noFill/>
                </a:ln>
                <a:solidFill>
                  <a:schemeClr val="bg1"/>
                </a:solidFill>
                <a:effectLst/>
                <a:uLnTx/>
                <a:uFillTx/>
                <a:latin typeface="+mj-lt"/>
                <a:ea typeface="+mj-ea"/>
                <a:cs typeface="+mj-cs"/>
              </a:rPr>
              <a:t>Editing the Service Participation Tab</a:t>
            </a:r>
            <a:endParaRPr lang="en-US" sz="4000" dirty="0"/>
          </a:p>
        </p:txBody>
      </p:sp>
      <p:pic>
        <p:nvPicPr>
          <p:cNvPr id="4" name="Content Placeholder 5" descr="Screenshot of the Service Participation tab.">
            <a:extLst>
              <a:ext uri="{FF2B5EF4-FFF2-40B4-BE49-F238E27FC236}">
                <a16:creationId xmlns:a16="http://schemas.microsoft.com/office/drawing/2014/main" id="{44BB45D4-B1F4-406C-9B1B-603D7F677FA8}"/>
              </a:ext>
            </a:extLst>
          </p:cNvPr>
          <p:cNvPicPr>
            <a:picLocks noGrp="1" noChangeAspect="1"/>
          </p:cNvPicPr>
          <p:nvPr>
            <p:ph idx="1"/>
          </p:nvPr>
        </p:nvPicPr>
        <p:blipFill>
          <a:blip r:embed="rId3"/>
          <a:stretch>
            <a:fillRect/>
          </a:stretch>
        </p:blipFill>
        <p:spPr>
          <a:xfrm>
            <a:off x="443676" y="1201546"/>
            <a:ext cx="10366286" cy="4892040"/>
          </a:xfrm>
        </p:spPr>
      </p:pic>
    </p:spTree>
    <p:extLst>
      <p:ext uri="{BB962C8B-B14F-4D97-AF65-F5344CB8AC3E}">
        <p14:creationId xmlns:p14="http://schemas.microsoft.com/office/powerpoint/2010/main" val="378731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31682"/>
          </a:xfrm>
        </p:spPr>
        <p:txBody>
          <a:bodyPr>
            <a:normAutofit/>
          </a:bodyPr>
          <a:lstStyle/>
          <a:p>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Service Participation Dependencies</a:t>
            </a:r>
            <a:endParaRPr lang="en-US" sz="4000" dirty="0">
              <a:solidFill>
                <a:schemeClr val="accent1">
                  <a:lumMod val="50000"/>
                </a:schemeClr>
              </a:solidFill>
            </a:endParaRPr>
          </a:p>
        </p:txBody>
      </p:sp>
      <p:graphicFrame>
        <p:nvGraphicFramePr>
          <p:cNvPr id="6" name="Diagram 5" descr="Diagram of service participation dependencies.">
            <a:extLst>
              <a:ext uri="{FF2B5EF4-FFF2-40B4-BE49-F238E27FC236}">
                <a16:creationId xmlns:a16="http://schemas.microsoft.com/office/drawing/2014/main" id="{B1EBBFDC-1F42-4B53-BED9-D8643EAD32AF}"/>
              </a:ext>
            </a:extLst>
          </p:cNvPr>
          <p:cNvGraphicFramePr/>
          <p:nvPr>
            <p:extLst>
              <p:ext uri="{D42A27DB-BD31-4B8C-83A1-F6EECF244321}">
                <p14:modId xmlns:p14="http://schemas.microsoft.com/office/powerpoint/2010/main" val="892054041"/>
              </p:ext>
            </p:extLst>
          </p:nvPr>
        </p:nvGraphicFramePr>
        <p:xfrm>
          <a:off x="1792309" y="1131683"/>
          <a:ext cx="8607381" cy="5121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5467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89314" y="1336748"/>
            <a:ext cx="9983670" cy="47646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Juli Auld, Education Research and Evaluation Consultant, California Department of Education (CDE)</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pic>
        <p:nvPicPr>
          <p:cNvPr id="5" name="Picture 4">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7" y="1847293"/>
            <a:ext cx="1213758" cy="1247852"/>
          </a:xfrm>
          <a:prstGeom prst="rect">
            <a:avLst/>
          </a:prstGeom>
        </p:spPr>
      </p:pic>
      <p:pic>
        <p:nvPicPr>
          <p:cNvPr id="4" name="Picture 3">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43" y="3402570"/>
            <a:ext cx="1237871" cy="1153886"/>
          </a:xfrm>
          <a:prstGeom prst="rect">
            <a:avLst/>
          </a:prstGeom>
        </p:spPr>
      </p:pic>
      <p:pic>
        <p:nvPicPr>
          <p:cNvPr id="6" name="Picture 5">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44" y="4863882"/>
            <a:ext cx="1237871" cy="1237513"/>
          </a:xfrm>
          <a:prstGeom prst="rect">
            <a:avLst/>
          </a:prstGeom>
        </p:spPr>
      </p:pic>
    </p:spTree>
    <p:extLst>
      <p:ext uri="{BB962C8B-B14F-4D97-AF65-F5344CB8AC3E}">
        <p14:creationId xmlns:p14="http://schemas.microsoft.com/office/powerpoint/2010/main" val="2733803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1443317" cy="1305016"/>
          </a:xfrm>
        </p:spPr>
        <p:txBody>
          <a:bodyPr>
            <a:normAutofit/>
          </a:bodyPr>
          <a:lstStyle/>
          <a:p>
            <a:r>
              <a:rPr kumimoji="0" lang="en-US" sz="4000" b="0" i="0" u="none" strike="noStrike" kern="1200" cap="none" spc="0" normalizeH="0" baseline="0" noProof="0" dirty="0">
                <a:ln>
                  <a:noFill/>
                </a:ln>
                <a:solidFill>
                  <a:schemeClr val="accent1">
                    <a:lumMod val="50000"/>
                  </a:schemeClr>
                </a:solidFill>
                <a:effectLst/>
                <a:uLnTx/>
                <a:uFillTx/>
                <a:latin typeface="+mj-lt"/>
                <a:ea typeface="+mj-ea"/>
                <a:cs typeface="+mj-cs"/>
              </a:rPr>
              <a:t>Service Participation Inputs and Outputs</a:t>
            </a:r>
            <a:endParaRPr lang="en-US" sz="4000" dirty="0">
              <a:solidFill>
                <a:schemeClr val="accent1">
                  <a:lumMod val="50000"/>
                </a:schemeClr>
              </a:solidFill>
            </a:endParaRPr>
          </a:p>
        </p:txBody>
      </p:sp>
      <p:pic>
        <p:nvPicPr>
          <p:cNvPr id="4" name="Content Placeholder 4" descr="Diagram of service participation inputs and outputs.">
            <a:extLst>
              <a:ext uri="{FF2B5EF4-FFF2-40B4-BE49-F238E27FC236}">
                <a16:creationId xmlns:a16="http://schemas.microsoft.com/office/drawing/2014/main" id="{765F3C45-E8F3-4137-923A-A80DE0DB0A5A}"/>
              </a:ext>
            </a:extLst>
          </p:cNvPr>
          <p:cNvPicPr>
            <a:picLocks noGrp="1" noChangeAspect="1"/>
          </p:cNvPicPr>
          <p:nvPr>
            <p:ph idx="1"/>
          </p:nvPr>
        </p:nvPicPr>
        <p:blipFill>
          <a:blip r:embed="rId3"/>
          <a:srcRect/>
          <a:stretch/>
        </p:blipFill>
        <p:spPr>
          <a:xfrm>
            <a:off x="649326" y="1818445"/>
            <a:ext cx="10893348" cy="3221109"/>
          </a:xfrm>
          <a:prstGeom prst="rect">
            <a:avLst/>
          </a:prstGeom>
        </p:spPr>
      </p:pic>
    </p:spTree>
    <p:extLst>
      <p:ext uri="{BB962C8B-B14F-4D97-AF65-F5344CB8AC3E}">
        <p14:creationId xmlns:p14="http://schemas.microsoft.com/office/powerpoint/2010/main" val="2107901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0809962" cy="1132961"/>
          </a:xfrm>
        </p:spPr>
        <p:txBody>
          <a:bodyPr>
            <a:normAutofit/>
          </a:bodyPr>
          <a:lstStyle/>
          <a:p>
            <a:r>
              <a:rPr kumimoji="0" lang="en-US" sz="4000" b="0" i="0" u="none" strike="noStrike" kern="1200" cap="none" spc="0" normalizeH="0" baseline="0" noProof="0" dirty="0">
                <a:ln>
                  <a:noFill/>
                </a:ln>
                <a:solidFill>
                  <a:schemeClr val="bg1"/>
                </a:solidFill>
                <a:effectLst/>
                <a:uLnTx/>
                <a:uFillTx/>
                <a:latin typeface="+mj-lt"/>
                <a:ea typeface="+mj-ea"/>
                <a:cs typeface="+mj-cs"/>
              </a:rPr>
              <a:t>Service Participation Data Entry</a:t>
            </a:r>
            <a:endParaRPr lang="en-US" sz="4000" dirty="0"/>
          </a:p>
        </p:txBody>
      </p:sp>
      <p:pic>
        <p:nvPicPr>
          <p:cNvPr id="6" name="Content Placeholder 6" descr="Screenshot of the Service Participation data entry screen.">
            <a:extLst>
              <a:ext uri="{FF2B5EF4-FFF2-40B4-BE49-F238E27FC236}">
                <a16:creationId xmlns:a16="http://schemas.microsoft.com/office/drawing/2014/main" id="{0D4923FD-601F-460C-9490-29594997B2CA}"/>
              </a:ext>
            </a:extLst>
          </p:cNvPr>
          <p:cNvPicPr>
            <a:picLocks noGrp="1" noChangeAspect="1"/>
          </p:cNvPicPr>
          <p:nvPr>
            <p:ph idx="1"/>
          </p:nvPr>
        </p:nvPicPr>
        <p:blipFill>
          <a:blip r:embed="rId3"/>
          <a:stretch>
            <a:fillRect/>
          </a:stretch>
        </p:blipFill>
        <p:spPr>
          <a:xfrm>
            <a:off x="428319" y="1278400"/>
            <a:ext cx="10381643" cy="4724400"/>
          </a:xfrm>
        </p:spPr>
      </p:pic>
    </p:spTree>
    <p:extLst>
      <p:ext uri="{BB962C8B-B14F-4D97-AF65-F5344CB8AC3E}">
        <p14:creationId xmlns:p14="http://schemas.microsoft.com/office/powerpoint/2010/main" val="642081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0809962" cy="1132961"/>
          </a:xfrm>
        </p:spPr>
        <p:txBody>
          <a:bodyPr>
            <a:normAutofit/>
          </a:bodyPr>
          <a:lstStyle/>
          <a:p>
            <a:r>
              <a:rPr kumimoji="0" lang="en-US" sz="4000" b="0" i="0" u="none" strike="noStrike" kern="1200" cap="none" spc="0" normalizeH="0" baseline="0" noProof="0" dirty="0">
                <a:ln>
                  <a:noFill/>
                </a:ln>
                <a:solidFill>
                  <a:schemeClr val="bg1"/>
                </a:solidFill>
                <a:effectLst/>
                <a:uLnTx/>
                <a:uFillTx/>
                <a:latin typeface="+mj-lt"/>
                <a:ea typeface="+mj-ea"/>
                <a:cs typeface="+mj-cs"/>
              </a:rPr>
              <a:t>Continuation of Services Data Entry</a:t>
            </a:r>
            <a:endParaRPr lang="en-US" sz="4000" dirty="0"/>
          </a:p>
        </p:txBody>
      </p:sp>
      <p:pic>
        <p:nvPicPr>
          <p:cNvPr id="7" name="Content Placeholder 5" descr="Screenshot of the Continuation of Services (COS) data entry screen.">
            <a:extLst>
              <a:ext uri="{FF2B5EF4-FFF2-40B4-BE49-F238E27FC236}">
                <a16:creationId xmlns:a16="http://schemas.microsoft.com/office/drawing/2014/main" id="{F20E0B90-84D4-4584-A937-ACC939261D4F}"/>
              </a:ext>
            </a:extLst>
          </p:cNvPr>
          <p:cNvPicPr>
            <a:picLocks noGrp="1" noChangeAspect="1"/>
          </p:cNvPicPr>
          <p:nvPr>
            <p:ph idx="1"/>
          </p:nvPr>
        </p:nvPicPr>
        <p:blipFill>
          <a:blip r:embed="rId3"/>
          <a:stretch>
            <a:fillRect/>
          </a:stretch>
        </p:blipFill>
        <p:spPr>
          <a:xfrm>
            <a:off x="411037" y="1282171"/>
            <a:ext cx="10398925" cy="4618391"/>
          </a:xfrm>
        </p:spPr>
      </p:pic>
    </p:spTree>
    <p:extLst>
      <p:ext uri="{BB962C8B-B14F-4D97-AF65-F5344CB8AC3E}">
        <p14:creationId xmlns:p14="http://schemas.microsoft.com/office/powerpoint/2010/main" val="3876537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93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Caveats: Service Participation</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8"/>
            <a:ext cx="10096500" cy="5121277"/>
          </a:xfrm>
        </p:spPr>
        <p:txBody>
          <a:bodyPr>
            <a:normAutofit fontScale="92500" lnSpcReduction="20000"/>
          </a:bodyPr>
          <a:lstStyle/>
          <a:p>
            <a:pPr>
              <a:spcBef>
                <a:spcPts val="1200"/>
              </a:spcBef>
            </a:pPr>
            <a:r>
              <a:rPr lang="en-US" sz="2800" dirty="0"/>
              <a:t>Collecting accurate service participation information is important because many of the Measurable Program Objectives (MPO) in the State Service Delivery Plan (SSDP) are measured using service participation data.</a:t>
            </a:r>
          </a:p>
          <a:p>
            <a:pPr>
              <a:spcBef>
                <a:spcPts val="1200"/>
              </a:spcBef>
            </a:pPr>
            <a:r>
              <a:rPr lang="en-US" sz="2800" dirty="0"/>
              <a:t>Accurate Summer/Intersession service participation data is crucial for Category 2 counts, which affect State and local funding.</a:t>
            </a:r>
          </a:p>
          <a:p>
            <a:pPr>
              <a:spcBef>
                <a:spcPts val="1200"/>
              </a:spcBef>
            </a:pPr>
            <a:r>
              <a:rPr lang="en-US" sz="2800" dirty="0"/>
              <a:t>Summer/Intersession services are linked to any enrollment line in the corresponding school year.</a:t>
            </a:r>
          </a:p>
          <a:p>
            <a:pPr>
              <a:spcBef>
                <a:spcPts val="1200"/>
              </a:spcBef>
            </a:pPr>
            <a:r>
              <a:rPr lang="en-US" sz="2800" dirty="0"/>
              <a:t>To maintain logical consistency, service participation dates must fall within enrollment dates and within corresponding school years.</a:t>
            </a:r>
          </a:p>
          <a:p>
            <a:pPr>
              <a:spcBef>
                <a:spcPts val="1200"/>
              </a:spcBef>
            </a:pPr>
            <a:r>
              <a:rPr lang="en-US" sz="2800" dirty="0"/>
              <a:t>Service Start and Service End dates can serve as Residency Verification Dates for children/youth to be counted in the performance period.</a:t>
            </a:r>
          </a:p>
        </p:txBody>
      </p:sp>
    </p:spTree>
    <p:extLst>
      <p:ext uri="{BB962C8B-B14F-4D97-AF65-F5344CB8AC3E}">
        <p14:creationId xmlns:p14="http://schemas.microsoft.com/office/powerpoint/2010/main" val="1014294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459274"/>
          </a:xfrm>
        </p:spPr>
        <p:txBody>
          <a:bodyPr>
            <a:normAutofit/>
          </a:bodyPr>
          <a:lstStyle/>
          <a:p>
            <a:r>
              <a:rPr kumimoji="0" lang="en-US" sz="4000" b="0" i="0" u="none" strike="noStrike" kern="1200" cap="none" spc="0" normalizeH="0" baseline="0" noProof="0" dirty="0">
                <a:ln>
                  <a:noFill/>
                </a:ln>
                <a:solidFill>
                  <a:schemeClr val="bg1"/>
                </a:solidFill>
                <a:effectLst/>
                <a:uLnTx/>
                <a:uFillTx/>
                <a:latin typeface="+mj-lt"/>
                <a:ea typeface="+mj-ea"/>
                <a:cs typeface="+mj-cs"/>
              </a:rPr>
              <a:t>Editing the Course History Tab</a:t>
            </a:r>
            <a:endParaRPr lang="en-US" sz="4000" dirty="0"/>
          </a:p>
        </p:txBody>
      </p:sp>
      <p:pic>
        <p:nvPicPr>
          <p:cNvPr id="6" name="Content Placeholder 4" descr="Screenshot of the Course History tab.">
            <a:extLst>
              <a:ext uri="{FF2B5EF4-FFF2-40B4-BE49-F238E27FC236}">
                <a16:creationId xmlns:a16="http://schemas.microsoft.com/office/drawing/2014/main" id="{678A992C-F581-4AA2-8829-B60A65A4AA62}"/>
              </a:ext>
            </a:extLst>
          </p:cNvPr>
          <p:cNvPicPr>
            <a:picLocks noGrp="1" noChangeAspect="1"/>
          </p:cNvPicPr>
          <p:nvPr>
            <p:ph idx="1"/>
          </p:nvPr>
        </p:nvPicPr>
        <p:blipFill>
          <a:blip r:embed="rId3"/>
          <a:stretch>
            <a:fillRect/>
          </a:stretch>
        </p:blipFill>
        <p:spPr>
          <a:xfrm>
            <a:off x="614631" y="1457995"/>
            <a:ext cx="10300576" cy="3942009"/>
          </a:xfrm>
        </p:spPr>
      </p:pic>
    </p:spTree>
    <p:extLst>
      <p:ext uri="{BB962C8B-B14F-4D97-AF65-F5344CB8AC3E}">
        <p14:creationId xmlns:p14="http://schemas.microsoft.com/office/powerpoint/2010/main" val="1644475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132961"/>
          </a:xfrm>
        </p:spPr>
        <p:txBody>
          <a:bodyPr>
            <a:normAutofit/>
          </a:bodyPr>
          <a:lstStyle/>
          <a:p>
            <a:r>
              <a:rPr kumimoji="0" lang="en-US" sz="4000" b="0" i="0" u="none" strike="noStrike" kern="1200" cap="none" spc="0" normalizeH="0" baseline="0" noProof="0" dirty="0">
                <a:ln>
                  <a:noFill/>
                </a:ln>
                <a:solidFill>
                  <a:schemeClr val="bg1"/>
                </a:solidFill>
                <a:effectLst/>
                <a:uLnTx/>
                <a:uFillTx/>
                <a:latin typeface="+mj-lt"/>
                <a:ea typeface="+mj-ea"/>
                <a:cs typeface="+mj-cs"/>
              </a:rPr>
              <a:t>Adding Course History</a:t>
            </a:r>
            <a:endParaRPr lang="en-US" sz="4000" dirty="0"/>
          </a:p>
        </p:txBody>
      </p:sp>
      <p:sp>
        <p:nvSpPr>
          <p:cNvPr id="7" name="Content Placeholder 2">
            <a:extLst>
              <a:ext uri="{FF2B5EF4-FFF2-40B4-BE49-F238E27FC236}">
                <a16:creationId xmlns:a16="http://schemas.microsoft.com/office/drawing/2014/main" id="{B56AEE08-3204-4295-B71A-36D46C8878E0}"/>
              </a:ext>
            </a:extLst>
          </p:cNvPr>
          <p:cNvSpPr txBox="1">
            <a:spLocks/>
          </p:cNvSpPr>
          <p:nvPr/>
        </p:nvSpPr>
        <p:spPr bwMode="auto">
          <a:xfrm>
            <a:off x="554902" y="1131682"/>
            <a:ext cx="10359943" cy="80471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b="0" kern="1200">
                <a:solidFill>
                  <a:srgbClr val="002060"/>
                </a:solidFill>
                <a:latin typeface="Arial" panose="020B0604020202020204"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b="0" kern="1200">
                <a:solidFill>
                  <a:srgbClr val="002060"/>
                </a:solidFill>
                <a:latin typeface="Arial" panose="020B0604020202020204"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800" b="0" kern="1200">
                <a:solidFill>
                  <a:srgbClr val="002060"/>
                </a:solidFill>
                <a:latin typeface="Arial" panose="020B0604020202020204"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800" b="0" kern="1200">
                <a:solidFill>
                  <a:srgbClr val="002060"/>
                </a:solidFill>
                <a:latin typeface="Arial" panose="020B0604020202020204"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800" b="0" kern="1200">
                <a:solidFill>
                  <a:srgbClr val="002060"/>
                </a:solidFill>
                <a:latin typeface="Arial" panose="020B0604020202020204"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lnSpc>
                <a:spcPct val="80000"/>
              </a:lnSpc>
              <a:spcBef>
                <a:spcPts val="1200"/>
              </a:spcBef>
              <a:spcAft>
                <a:spcPts val="1200"/>
              </a:spcAft>
              <a:buFont typeface="Arial" charset="0"/>
              <a:buNone/>
              <a:defRPr/>
            </a:pPr>
            <a:r>
              <a:rPr lang="en-US" sz="2400" dirty="0">
                <a:solidFill>
                  <a:schemeClr val="bg1"/>
                </a:solidFill>
              </a:rPr>
              <a:t>Follow the instructions in the help text (</a:t>
            </a:r>
            <a:r>
              <a:rPr lang="en-US" sz="2400" dirty="0" err="1">
                <a:solidFill>
                  <a:schemeClr val="bg1"/>
                </a:solidFill>
              </a:rPr>
              <a:t>i</a:t>
            </a:r>
            <a:r>
              <a:rPr lang="en-US" sz="2400" dirty="0">
                <a:solidFill>
                  <a:schemeClr val="bg1"/>
                </a:solidFill>
              </a:rPr>
              <a:t>) next to each field title. Fields with an Asterix need to have a value entered or selected.</a:t>
            </a:r>
          </a:p>
        </p:txBody>
      </p:sp>
      <p:pic>
        <p:nvPicPr>
          <p:cNvPr id="8" name="Content Placeholder 4" descr="Screenshot of the data entry screen for a Course History line.">
            <a:extLst>
              <a:ext uri="{FF2B5EF4-FFF2-40B4-BE49-F238E27FC236}">
                <a16:creationId xmlns:a16="http://schemas.microsoft.com/office/drawing/2014/main" id="{14A1C461-F9AB-4ED1-B28B-014C1CD576A7}"/>
              </a:ext>
            </a:extLst>
          </p:cNvPr>
          <p:cNvPicPr>
            <a:picLocks noGrp="1" noChangeAspect="1"/>
          </p:cNvPicPr>
          <p:nvPr>
            <p:ph idx="1"/>
          </p:nvPr>
        </p:nvPicPr>
        <p:blipFill>
          <a:blip r:embed="rId3"/>
          <a:srcRect/>
          <a:stretch/>
        </p:blipFill>
        <p:spPr>
          <a:xfrm>
            <a:off x="554902" y="1936401"/>
            <a:ext cx="10614657" cy="4165635"/>
          </a:xfrm>
        </p:spPr>
      </p:pic>
    </p:spTree>
    <p:extLst>
      <p:ext uri="{BB962C8B-B14F-4D97-AF65-F5344CB8AC3E}">
        <p14:creationId xmlns:p14="http://schemas.microsoft.com/office/powerpoint/2010/main" val="3641617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93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Caveats: Course History</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9"/>
            <a:ext cx="10096500" cy="4962558"/>
          </a:xfrm>
        </p:spPr>
        <p:txBody>
          <a:bodyPr>
            <a:normAutofit fontScale="92500" lnSpcReduction="10000"/>
          </a:bodyPr>
          <a:lstStyle/>
          <a:p>
            <a:pPr>
              <a:spcBef>
                <a:spcPts val="600"/>
              </a:spcBef>
              <a:spcAft>
                <a:spcPts val="1200"/>
              </a:spcAft>
            </a:pPr>
            <a:r>
              <a:rPr lang="en-US" sz="2800" dirty="0"/>
              <a:t>Federal regulations for the MSIX require the timely collection and submission of partial course history for secondary students that move away from your region/DFD mid-year, before completing their courses for the academic year (Legal reference: 34 Code of Federal Regulations § 200.85).</a:t>
            </a:r>
          </a:p>
          <a:p>
            <a:pPr>
              <a:spcBef>
                <a:spcPts val="600"/>
              </a:spcBef>
              <a:spcAft>
                <a:spcPts val="1200"/>
              </a:spcAft>
            </a:pPr>
            <a:r>
              <a:rPr lang="en-US" sz="2800" dirty="0"/>
              <a:t>Subgrantees must develop local processes to identify secondary students who moved elsewhere mid-year, before completing their courses.</a:t>
            </a:r>
          </a:p>
          <a:p>
            <a:pPr>
              <a:spcBef>
                <a:spcPts val="600"/>
              </a:spcBef>
              <a:spcAft>
                <a:spcPts val="1200"/>
              </a:spcAft>
            </a:pPr>
            <a:r>
              <a:rPr lang="en-US" sz="2800" dirty="0"/>
              <a:t>If local MEP staff do not have access to district databases, they will need to coordinate with districts directly to obtain specific course data for the applicable students.</a:t>
            </a:r>
          </a:p>
          <a:p>
            <a:pPr>
              <a:spcBef>
                <a:spcPts val="600"/>
              </a:spcBef>
              <a:spcAft>
                <a:spcPts val="1200"/>
              </a:spcAft>
            </a:pPr>
            <a:r>
              <a:rPr lang="en-US" sz="2800" dirty="0"/>
              <a:t>This tab only works for secondary students who have an existing enrollment line with grades 9 through 12. </a:t>
            </a:r>
          </a:p>
        </p:txBody>
      </p:sp>
    </p:spTree>
    <p:extLst>
      <p:ext uri="{BB962C8B-B14F-4D97-AF65-F5344CB8AC3E}">
        <p14:creationId xmlns:p14="http://schemas.microsoft.com/office/powerpoint/2010/main" val="449871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Collaborative Activity 3</a:t>
            </a:r>
          </a:p>
        </p:txBody>
      </p:sp>
      <p:pic>
        <p:nvPicPr>
          <p:cNvPr id="7" name="Picture 6" descr="Screenshot of Activity 3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46436" y="1140737"/>
            <a:ext cx="7499127" cy="4970352"/>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419309075"/>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40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845821" y="1329534"/>
            <a:ext cx="10114454" cy="4833271"/>
          </a:xfrm>
        </p:spPr>
        <p:txBody>
          <a:bodyPr>
            <a:normAutofit/>
          </a:bodyPr>
          <a:lstStyle/>
          <a:p>
            <a:pPr marL="0" indent="0">
              <a:buNone/>
            </a:pPr>
            <a:r>
              <a:rPr lang="en-US" sz="2800" dirty="0"/>
              <a:t>This webinar will review key aspects of managing child records in the MSIN system from the perspective of Data Specialists, as they actively ensure overall MEP data quality.</a:t>
            </a:r>
          </a:p>
          <a:p>
            <a:pPr marL="0" indent="0">
              <a:buNone/>
            </a:pPr>
            <a:endParaRPr lang="en-US" sz="2800" dirty="0"/>
          </a:p>
          <a:p>
            <a:pPr marL="0" indent="0">
              <a:buNone/>
            </a:pPr>
            <a:r>
              <a:rPr lang="en-US" sz="2800" dirty="0"/>
              <a:t>The target audience is MEP staff with the Data Specialist role.</a:t>
            </a:r>
          </a:p>
          <a:p>
            <a:endParaRPr lang="en-US" sz="2800" dirty="0"/>
          </a:p>
          <a:p>
            <a:endParaRPr lang="en-US" sz="2800" dirty="0"/>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24893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40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17839" y="1140737"/>
            <a:ext cx="9997495" cy="4985360"/>
          </a:xfrm>
        </p:spPr>
        <p:txBody>
          <a:bodyPr>
            <a:normAutofit/>
          </a:bodyPr>
          <a:lstStyle/>
          <a:p>
            <a:r>
              <a:rPr lang="en-US" sz="2800" dirty="0"/>
              <a:t>Subgrantees may use this presentation to review requirements and recommendations. </a:t>
            </a:r>
          </a:p>
          <a:p>
            <a:r>
              <a:rPr lang="en-US" sz="2800" dirty="0"/>
              <a:t>User guides and how-to videos for the features covered today are available on the MSIN home page, under User Guides: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https://drive.google.com/drive/folders/0BxgpmxyQ79rmSHJPd2tQSlM5M1U?resourcekey=0-Jkd_AcZsKXCoWM_3MOMVCQ&amp;usp=sharing</a:t>
            </a:r>
            <a:endParaRPr lang="en-US" sz="2800" dirty="0">
              <a:solidFill>
                <a:schemeClr val="accent4">
                  <a:lumMod val="40000"/>
                  <a:lumOff val="60000"/>
                </a:schemeClr>
              </a:solidFill>
            </a:endParaRPr>
          </a:p>
          <a:p>
            <a:r>
              <a:rPr lang="en-US" sz="2800" dirty="0"/>
              <a:t>If any questions arise, Data Specialists should consult with their supervisors first. Remaining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025327"/>
          </a:xfrm>
        </p:spPr>
        <p:txBody>
          <a:bodyPr>
            <a:normAutofit/>
          </a:bodyPr>
          <a:lstStyle/>
          <a:p>
            <a:r>
              <a:rPr lang="en-US" sz="4000" dirty="0"/>
              <a:t>Collaborative Activity 4</a:t>
            </a:r>
          </a:p>
        </p:txBody>
      </p:sp>
      <p:pic>
        <p:nvPicPr>
          <p:cNvPr id="7" name="Picture 6" descr="Screenshot of Activity 4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255427" y="1025327"/>
            <a:ext cx="7681146" cy="5090993"/>
          </a:xfrm>
          <a:prstGeom prst="rect">
            <a:avLst/>
          </a:prstGeom>
        </p:spPr>
      </p:pic>
    </p:spTree>
    <p:extLst>
      <p:ext uri="{BB962C8B-B14F-4D97-AF65-F5344CB8AC3E}">
        <p14:creationId xmlns:p14="http://schemas.microsoft.com/office/powerpoint/2010/main" val="2901768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4 Instructions</a:t>
            </a:r>
          </a:p>
        </p:txBody>
      </p:sp>
      <p:graphicFrame>
        <p:nvGraphicFramePr>
          <p:cNvPr id="6" name="Content Placeholder 2" descr="Activity 4 instructions">
            <a:extLst>
              <a:ext uri="{FF2B5EF4-FFF2-40B4-BE49-F238E27FC236}">
                <a16:creationId xmlns:a16="http://schemas.microsoft.com/office/drawing/2014/main" id="{310AD125-CCC4-4BCA-9D9F-1A29E2119D3E}"/>
              </a:ext>
            </a:extLst>
          </p:cNvPr>
          <p:cNvGraphicFramePr>
            <a:graphicFrameLocks noGrp="1"/>
          </p:cNvGraphicFramePr>
          <p:nvPr>
            <p:ph idx="1"/>
            <p:extLst>
              <p:ext uri="{D42A27DB-BD31-4B8C-83A1-F6EECF244321}">
                <p14:modId xmlns:p14="http://schemas.microsoft.com/office/powerpoint/2010/main" val="380499508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4978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(4)</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err="1">
                <a:latin typeface="Arial" panose="020B0604020202020204" pitchFamily="34" charset="0"/>
                <a:cs typeface="Arial" panose="020B0604020202020204" pitchFamily="34" charset="0"/>
              </a:rPr>
              <a:t>Juli</a:t>
            </a:r>
            <a:r>
              <a:rPr lang="en-US" sz="2800" b="1" dirty="0">
                <a:latin typeface="Arial" panose="020B0604020202020204" pitchFamily="34" charset="0"/>
                <a:cs typeface="Arial" panose="020B0604020202020204" pitchFamily="34" charset="0"/>
              </a:rPr>
              <a:t>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822488" cy="132556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0" y="1325563"/>
            <a:ext cx="10522436" cy="4363122"/>
          </a:xfrm>
        </p:spPr>
        <p:txBody>
          <a:bodyPr>
            <a:normAutofit lnSpcReduction="10000"/>
          </a:bodyPr>
          <a:lstStyle/>
          <a:p>
            <a:pPr marL="0" indent="0">
              <a:buNone/>
            </a:pPr>
            <a:r>
              <a:rPr lang="en-US" sz="2800" dirty="0"/>
              <a:t>Participants will:</a:t>
            </a:r>
          </a:p>
          <a:p>
            <a:r>
              <a:rPr lang="en-US" sz="2800" dirty="0"/>
              <a:t>Know Data Specialists’ unique responsibilities;</a:t>
            </a:r>
          </a:p>
          <a:p>
            <a:r>
              <a:rPr lang="en-US" sz="2800" dirty="0"/>
              <a:t>Review the Demographics and Enrollment tabs in the Child Record Modal, including data dependencies around enrollments;</a:t>
            </a:r>
          </a:p>
          <a:p>
            <a:r>
              <a:rPr lang="en-US" sz="2800" dirty="0"/>
              <a:t>Review the Services and Course History tabs in the Child Record Modal;</a:t>
            </a:r>
          </a:p>
          <a:p>
            <a:r>
              <a:rPr lang="en-US" sz="2800" dirty="0"/>
              <a:t>Share and discuss local knowledge regarding these topics; and</a:t>
            </a:r>
          </a:p>
          <a:p>
            <a:r>
              <a:rPr lang="en-US" sz="2800" dirty="0"/>
              <a:t>Review the resources available to support Designated SEA Reviewers.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822960" y="1696720"/>
            <a:ext cx="10241280" cy="4673001"/>
          </a:xfrm>
        </p:spPr>
        <p:txBody>
          <a:bodyPr/>
          <a:lstStyle/>
          <a:p>
            <a:pPr marL="571500" lvl="0" indent="-571500">
              <a:defRPr/>
            </a:pPr>
            <a:r>
              <a:rPr lang="en-US" sz="2800" dirty="0">
                <a:latin typeface="+mj-lt"/>
                <a:ea typeface="+mj-ea"/>
                <a:cs typeface="+mj-cs"/>
              </a:rPr>
              <a:t>Please mute your speaker in the main session.</a:t>
            </a:r>
          </a:p>
          <a:p>
            <a:pPr marL="571500" indent="-571500">
              <a:defRPr/>
            </a:pPr>
            <a:r>
              <a:rPr lang="en-US" sz="2800" dirty="0"/>
              <a:t>Use the chat function to enter your questions.</a:t>
            </a:r>
          </a:p>
          <a:p>
            <a:pPr marL="571500" lvl="0" indent="-571500">
              <a:defRPr/>
            </a:pPr>
            <a:r>
              <a:rPr lang="en-US" sz="2800" dirty="0">
                <a:latin typeface="+mj-lt"/>
                <a:ea typeface="+mj-ea"/>
                <a:cs typeface="+mj-cs"/>
              </a:rPr>
              <a:t>Participate in breakout room activities.</a:t>
            </a:r>
          </a:p>
          <a:p>
            <a:pPr marL="571500" lvl="0" indent="-571500">
              <a:defRPr/>
            </a:pPr>
            <a:r>
              <a:rPr lang="en-US" sz="2800" dirty="0"/>
              <a:t>The PowerPoint for this presentation can be accessed through the link provided in the chat.</a:t>
            </a:r>
          </a:p>
          <a:p>
            <a:endParaRPr lang="en-US" dirty="0"/>
          </a:p>
        </p:txBody>
      </p:sp>
      <p:pic>
        <p:nvPicPr>
          <p:cNvPr id="4" name="Picture 3" descr="Mute Button&#10;&#10; ">
            <a:extLst>
              <a:ext uri="{FF2B5EF4-FFF2-40B4-BE49-F238E27FC236}">
                <a16:creationId xmlns:a16="http://schemas.microsoft.com/office/drawing/2014/main" id="{8B28D910-F6CA-45C4-A5FE-0A8057918B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7991" y="1812472"/>
            <a:ext cx="784679" cy="78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40872" y="0"/>
            <a:ext cx="9845563" cy="1140737"/>
          </a:xfrm>
        </p:spPr>
        <p:txBody>
          <a:bodyPr>
            <a:normAutofit/>
          </a:bodyPr>
          <a:lstStyle/>
          <a:p>
            <a:r>
              <a:rPr lang="en-US" sz="4000" dirty="0"/>
              <a:t>Collaborative Activity 1: Knowledge Wall</a:t>
            </a:r>
          </a:p>
        </p:txBody>
      </p:sp>
      <p:pic>
        <p:nvPicPr>
          <p:cNvPr id="7" name="Picture 6" descr="Screenshot of Activity 1 in Jamboard.">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14089" y="1140737"/>
            <a:ext cx="7499127" cy="4970352"/>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407620037"/>
              </p:ext>
            </p:extLst>
          </p:nvPr>
        </p:nvGraphicFramePr>
        <p:xfrm>
          <a:off x="632085" y="1924820"/>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373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0784910" cy="1325563"/>
          </a:xfrm>
        </p:spPr>
        <p:txBody>
          <a:bodyPr>
            <a:normAutofit/>
          </a:bodyPr>
          <a:lstStyle/>
          <a:p>
            <a:r>
              <a:rPr lang="en-US" sz="4000" dirty="0"/>
              <a:t>Data Specialist Role in MSIN</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1" y="1319588"/>
            <a:ext cx="10289818" cy="4818165"/>
          </a:xfrm>
        </p:spPr>
        <p:txBody>
          <a:bodyPr>
            <a:noAutofit/>
          </a:bodyPr>
          <a:lstStyle/>
          <a:p>
            <a:pPr marL="0" indent="0">
              <a:spcBef>
                <a:spcPts val="0"/>
              </a:spcBef>
              <a:spcAft>
                <a:spcPts val="600"/>
              </a:spcAft>
              <a:buNone/>
            </a:pPr>
            <a:r>
              <a:rPr lang="en-US" sz="2800" dirty="0">
                <a:solidFill>
                  <a:srgbClr val="FFFFFF"/>
                </a:solidFill>
                <a:latin typeface="Arial" panose="020B0604020202020204" pitchFamily="34" charset="0"/>
                <a:cs typeface="Arial" panose="020B0604020202020204" pitchFamily="34" charset="0"/>
              </a:rPr>
              <a:t>For children/youth in their own region/Direct-funded District (DFD), Data Specialists can:</a:t>
            </a:r>
          </a:p>
          <a:p>
            <a:pPr>
              <a:spcAft>
                <a:spcPts val="600"/>
              </a:spcAft>
            </a:pPr>
            <a:r>
              <a:rPr lang="en-US" sz="2400" dirty="0">
                <a:solidFill>
                  <a:srgbClr val="FFFFFF"/>
                </a:solidFill>
                <a:latin typeface="Arial" panose="020B0604020202020204" pitchFamily="34" charset="0"/>
                <a:cs typeface="Arial" panose="020B0604020202020204" pitchFamily="34" charset="0"/>
              </a:rPr>
              <a:t>View and edit child records (i.e., an edit button is available in most tabs within the Child Record Modal);</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child enrollment lines and use the Group Enrollment feature to complete annual re-enrollments;</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child service participation lines and use the Group Services feature to complete service entry for groups of children after the end of each term;</a:t>
            </a:r>
          </a:p>
          <a:p>
            <a:pPr>
              <a:spcAft>
                <a:spcPts val="600"/>
              </a:spcAft>
            </a:pPr>
            <a:r>
              <a:rPr lang="en-US" sz="2400" dirty="0">
                <a:solidFill>
                  <a:srgbClr val="FFFFFF"/>
                </a:solidFill>
                <a:latin typeface="Arial" panose="020B0604020202020204" pitchFamily="34" charset="0"/>
                <a:cs typeface="Arial" panose="020B0604020202020204" pitchFamily="34" charset="0"/>
              </a:rPr>
              <a:t>View and create regional/DFD service codes using the Administer Services features;</a:t>
            </a:r>
          </a:p>
        </p:txBody>
      </p:sp>
    </p:spTree>
    <p:extLst>
      <p:ext uri="{BB962C8B-B14F-4D97-AF65-F5344CB8AC3E}">
        <p14:creationId xmlns:p14="http://schemas.microsoft.com/office/powerpoint/2010/main" val="933380939"/>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Presentation Template - PROFESSIONAL DEVELOPMENT" id="{8D7D46F0-F431-3A4E-B496-E9AFAA13CC3F}" vid="{26236580-DA6D-F347-A6F8-C4EA61C34AA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41483</TotalTime>
  <Words>5447</Words>
  <Application>Microsoft Office PowerPoint</Application>
  <PresentationFormat>Widescreen</PresentationFormat>
  <Paragraphs>497</Paragraphs>
  <Slides>46</Slides>
  <Notes>45</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46</vt:i4>
      </vt:variant>
    </vt:vector>
  </HeadingPairs>
  <TitlesOfParts>
    <vt:vector size="59" baseType="lpstr">
      <vt:lpstr>.AppleSystemUIFont</vt:lpstr>
      <vt:lpstr>Arial</vt:lpstr>
      <vt:lpstr>Calibri</vt:lpstr>
      <vt:lpstr>Corbel</vt:lpstr>
      <vt:lpstr>Helvetica Neue</vt:lpstr>
      <vt:lpstr>Meiryo-Bold</vt:lpstr>
      <vt:lpstr>Trebuchet MS</vt:lpstr>
      <vt:lpstr>CDE Set 1</vt:lpstr>
      <vt:lpstr>CDE Set 3</vt:lpstr>
      <vt:lpstr>CDE Set 5</vt:lpstr>
      <vt:lpstr>CDE Set 6</vt:lpstr>
      <vt:lpstr>CDE Set 7</vt:lpstr>
      <vt:lpstr>Base Slide</vt:lpstr>
      <vt:lpstr>Welcome to  the Migrant Student Information Network  2022 Training</vt:lpstr>
      <vt:lpstr>Migrant Student Information Network: Managing Migratory Child Records for Data Specialists   January 26, 2021 1:00 p.m. – 3:00 p.m. </vt:lpstr>
      <vt:lpstr>Welcome and Introductions</vt:lpstr>
      <vt:lpstr>Purpose</vt:lpstr>
      <vt:lpstr>Session Objectives</vt:lpstr>
      <vt:lpstr>Housekeeping</vt:lpstr>
      <vt:lpstr>Collaborative Activity 1: Knowledge Wall</vt:lpstr>
      <vt:lpstr>Activity 1 Instructions</vt:lpstr>
      <vt:lpstr>Data Specialist Role in MSIN</vt:lpstr>
      <vt:lpstr>Data Specialist Role in MSIN (2)</vt:lpstr>
      <vt:lpstr>Unique Responsibilities</vt:lpstr>
      <vt:lpstr>Questions?</vt:lpstr>
      <vt:lpstr>Child Records: Demographic and Enrollment Data</vt:lpstr>
      <vt:lpstr>Using the Child Record Modal</vt:lpstr>
      <vt:lpstr>Editing the Demographic Tab</vt:lpstr>
      <vt:lpstr>Caveats: Demographic Tab </vt:lpstr>
      <vt:lpstr>Editing the Enrollment Info Tab</vt:lpstr>
      <vt:lpstr>Enrollment Dependencies</vt:lpstr>
      <vt:lpstr>Enrollment Inputs and Outputs</vt:lpstr>
      <vt:lpstr>Enrollment Info for MSIX</vt:lpstr>
      <vt:lpstr>Caveats: Enrollment Info</vt:lpstr>
      <vt:lpstr>Collaborative Activity 2</vt:lpstr>
      <vt:lpstr>Activity 2 Instructions</vt:lpstr>
      <vt:lpstr>Questions? (2)</vt:lpstr>
      <vt:lpstr>Check for Understanding</vt:lpstr>
      <vt:lpstr>Break</vt:lpstr>
      <vt:lpstr>Child Records: Service Participation &amp; Course History Data</vt:lpstr>
      <vt:lpstr>Editing the Service Participation Tab</vt:lpstr>
      <vt:lpstr>Service Participation Dependencies</vt:lpstr>
      <vt:lpstr>Service Participation Inputs and Outputs</vt:lpstr>
      <vt:lpstr>Service Participation Data Entry</vt:lpstr>
      <vt:lpstr>Continuation of Services Data Entry</vt:lpstr>
      <vt:lpstr>Caveats: Service Participation</vt:lpstr>
      <vt:lpstr>Editing the Course History Tab</vt:lpstr>
      <vt:lpstr>Adding Course History</vt:lpstr>
      <vt:lpstr>Caveats: Course History</vt:lpstr>
      <vt:lpstr>Collaborative Activity 3</vt:lpstr>
      <vt:lpstr>Activity 3 Instructions</vt:lpstr>
      <vt:lpstr>Questions? (3)</vt:lpstr>
      <vt:lpstr>Check for Understanding (2)</vt:lpstr>
      <vt:lpstr>Resources and Closing Activity</vt:lpstr>
      <vt:lpstr>Resources</vt:lpstr>
      <vt:lpstr>Collaborative Activity 4</vt:lpstr>
      <vt:lpstr>Activity 4 Instructions</vt:lpstr>
      <vt:lpstr>Questions? (4)</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713</cp:revision>
  <dcterms:created xsi:type="dcterms:W3CDTF">2020-08-25T03:09:04Z</dcterms:created>
  <dcterms:modified xsi:type="dcterms:W3CDTF">2022-06-10T18:31:36Z</dcterms:modified>
</cp:coreProperties>
</file>