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Lst>
  <p:notesMasterIdLst>
    <p:notesMasterId r:id="rId57"/>
  </p:notesMasterIdLst>
  <p:handoutMasterIdLst>
    <p:handoutMasterId r:id="rId58"/>
  </p:handoutMasterIdLst>
  <p:sldIdLst>
    <p:sldId id="830" r:id="rId6"/>
    <p:sldId id="256" r:id="rId7"/>
    <p:sldId id="377" r:id="rId8"/>
    <p:sldId id="302" r:id="rId9"/>
    <p:sldId id="299" r:id="rId10"/>
    <p:sldId id="837" r:id="rId11"/>
    <p:sldId id="273" r:id="rId12"/>
    <p:sldId id="400" r:id="rId13"/>
    <p:sldId id="263" r:id="rId14"/>
    <p:sldId id="813" r:id="rId15"/>
    <p:sldId id="329" r:id="rId16"/>
    <p:sldId id="346" r:id="rId17"/>
    <p:sldId id="389" r:id="rId18"/>
    <p:sldId id="392" r:id="rId19"/>
    <p:sldId id="359" r:id="rId20"/>
    <p:sldId id="347" r:id="rId21"/>
    <p:sldId id="391" r:id="rId22"/>
    <p:sldId id="395" r:id="rId23"/>
    <p:sldId id="396" r:id="rId24"/>
    <p:sldId id="397" r:id="rId25"/>
    <p:sldId id="814" r:id="rId26"/>
    <p:sldId id="815" r:id="rId27"/>
    <p:sldId id="818" r:id="rId28"/>
    <p:sldId id="402" r:id="rId29"/>
    <p:sldId id="378" r:id="rId30"/>
    <p:sldId id="379" r:id="rId31"/>
    <p:sldId id="380" r:id="rId32"/>
    <p:sldId id="382" r:id="rId33"/>
    <p:sldId id="381" r:id="rId34"/>
    <p:sldId id="383" r:id="rId35"/>
    <p:sldId id="388" r:id="rId36"/>
    <p:sldId id="826" r:id="rId37"/>
    <p:sldId id="822" r:id="rId38"/>
    <p:sldId id="825" r:id="rId39"/>
    <p:sldId id="330" r:id="rId40"/>
    <p:sldId id="393" r:id="rId41"/>
    <p:sldId id="387" r:id="rId42"/>
    <p:sldId id="407" r:id="rId43"/>
    <p:sldId id="399" r:id="rId44"/>
    <p:sldId id="409" r:id="rId45"/>
    <p:sldId id="406" r:id="rId46"/>
    <p:sldId id="408" r:id="rId47"/>
    <p:sldId id="405" r:id="rId48"/>
    <p:sldId id="403" r:id="rId49"/>
    <p:sldId id="394" r:id="rId50"/>
    <p:sldId id="410" r:id="rId51"/>
    <p:sldId id="353" r:id="rId52"/>
    <p:sldId id="823" r:id="rId53"/>
    <p:sldId id="824" r:id="rId54"/>
    <p:sldId id="827" r:id="rId55"/>
    <p:sldId id="27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lissa Mallory" initials="MM" lastIdx="28" clrIdx="6">
    <p:extLst>
      <p:ext uri="{19B8F6BF-5375-455C-9EA6-DF929625EA0E}">
        <p15:presenceInfo xmlns:p15="http://schemas.microsoft.com/office/powerpoint/2012/main" userId="S-1-5-21-2608872058-1432505909-2668327341-24650"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8" name="Juana ZaragozaSanchez" initials="JZ" lastIdx="1" clrIdx="7">
    <p:extLst>
      <p:ext uri="{19B8F6BF-5375-455C-9EA6-DF929625EA0E}">
        <p15:presenceInfo xmlns:p15="http://schemas.microsoft.com/office/powerpoint/2012/main" userId="S-1-5-21-2608872058-1432505909-2668327341-31294" providerId="AD"/>
      </p:ext>
    </p:extLst>
  </p:cmAuthor>
  <p:cmAuthor id="2" name="Celina Torres" initials="CT" lastIdx="32" clrIdx="1">
    <p:extLst>
      <p:ext uri="{19B8F6BF-5375-455C-9EA6-DF929625EA0E}">
        <p15:presenceInfo xmlns:p15="http://schemas.microsoft.com/office/powerpoint/2012/main" userId="S-1-5-21-2608872058-1432505909-2668327341-12694" providerId="AD"/>
      </p:ext>
    </p:extLst>
  </p:cmAuthor>
  <p:cmAuthor id="9" name="Juli Auld" initials="JA" lastIdx="18" clrIdx="8">
    <p:extLst>
      <p:ext uri="{19B8F6BF-5375-455C-9EA6-DF929625EA0E}">
        <p15:presenceInfo xmlns:p15="http://schemas.microsoft.com/office/powerpoint/2012/main" userId="S-1-5-21-2608872058-1432505909-2668327341-23061"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ose Valencia" initials="JV" lastIdx="1" clrIdx="4">
    <p:extLst>
      <p:ext uri="{19B8F6BF-5375-455C-9EA6-DF929625EA0E}">
        <p15:presenceInfo xmlns:p15="http://schemas.microsoft.com/office/powerpoint/2012/main" userId="S::jvalenc@wested.org::f7cacef2-c658-45aa-8b71-033f25fe5a83" providerId="AD"/>
      </p:ext>
    </p:extLst>
  </p:cmAuthor>
  <p:cmAuthor id="6" name="lwolf" initials="LW" lastIdx="57" clrIdx="5">
    <p:extLst>
      <p:ext uri="{19B8F6BF-5375-455C-9EA6-DF929625EA0E}">
        <p15:presenceInfo xmlns:p15="http://schemas.microsoft.com/office/powerpoint/2012/main" userId="lwol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69221" autoAdjust="0"/>
  </p:normalViewPr>
  <p:slideViewPr>
    <p:cSldViewPr snapToGrid="0">
      <p:cViewPr varScale="1">
        <p:scale>
          <a:sx n="58" d="100"/>
          <a:sy n="58" d="100"/>
        </p:scale>
        <p:origin x="1848" y="43"/>
      </p:cViewPr>
      <p:guideLst/>
    </p:cSldViewPr>
  </p:slideViewPr>
  <p:outlineViewPr>
    <p:cViewPr>
      <p:scale>
        <a:sx n="33" d="100"/>
        <a:sy n="33" d="100"/>
      </p:scale>
      <p:origin x="0" y="-17722"/>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39.svg"/><Relationship Id="rId4" Type="http://schemas.openxmlformats.org/officeDocument/2006/relationships/image" Target="../media/image19.svg"/><Relationship Id="rId9" Type="http://schemas.openxmlformats.org/officeDocument/2006/relationships/image" Target="../media/image38.pn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55.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54.png"/><Relationship Id="rId5" Type="http://schemas.openxmlformats.org/officeDocument/2006/relationships/image" Target="../media/image20.png"/><Relationship Id="rId10" Type="http://schemas.openxmlformats.org/officeDocument/2006/relationships/image" Target="../media/image53.svg"/><Relationship Id="rId4" Type="http://schemas.openxmlformats.org/officeDocument/2006/relationships/image" Target="../media/image19.svg"/><Relationship Id="rId9"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39.svg"/><Relationship Id="rId4" Type="http://schemas.openxmlformats.org/officeDocument/2006/relationships/image" Target="../media/image19.svg"/><Relationship Id="rId9"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55.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54.png"/><Relationship Id="rId5" Type="http://schemas.openxmlformats.org/officeDocument/2006/relationships/image" Target="../media/image20.png"/><Relationship Id="rId10" Type="http://schemas.openxmlformats.org/officeDocument/2006/relationships/image" Target="../media/image53.svg"/><Relationship Id="rId4" Type="http://schemas.openxmlformats.org/officeDocument/2006/relationships/image" Target="../media/image19.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gn="ct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sz="2000"/>
        </a:p>
      </dgm:t>
    </dgm:pt>
    <dgm:pt modelId="{5A854DDB-92AA-42A1-BC2E-18E2BB62B085}" type="sibTrans" cxnId="{EDF31AE7-CBA8-44E8-A4C1-77E6706C67B8}">
      <dgm:prSet/>
      <dgm:spPr/>
      <dgm:t>
        <a:bodyPr/>
        <a:lstStyle/>
        <a:p>
          <a:endParaRPr lang="en-US" sz="2000"/>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sz="2000"/>
        </a:p>
      </dgm:t>
    </dgm:pt>
    <dgm:pt modelId="{B3A02793-4DE7-4BC5-820C-BB88FAF8C540}" type="sibTrans" cxnId="{4B9A5F5A-DB2E-4987-95DD-49B1E9271F8B}">
      <dgm:prSet/>
      <dgm:spPr/>
      <dgm:t>
        <a:bodyPr/>
        <a:lstStyle/>
        <a:p>
          <a:endParaRPr lang="en-US" sz="2000"/>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4 should go to Jamboard group 4).</a:t>
          </a:r>
        </a:p>
      </dgm:t>
    </dgm:pt>
    <dgm:pt modelId="{4E8BE5A8-C184-44FC-B98C-582F5BEC5D51}" type="parTrans" cxnId="{E8843053-1A9B-4F8A-BD5D-74E9783AB0F1}">
      <dgm:prSet/>
      <dgm:spPr/>
      <dgm:t>
        <a:bodyPr/>
        <a:lstStyle/>
        <a:p>
          <a:endParaRPr lang="en-US" sz="2000"/>
        </a:p>
      </dgm:t>
    </dgm:pt>
    <dgm:pt modelId="{BF26B8C7-CD5B-4C22-9726-A4CD59050F99}" type="sibTrans" cxnId="{E8843053-1A9B-4F8A-BD5D-74E9783AB0F1}">
      <dgm:prSet/>
      <dgm:spPr/>
      <dgm:t>
        <a:bodyPr/>
        <a:lstStyle/>
        <a:p>
          <a:endParaRPr lang="en-US" sz="2000"/>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room in zoom and your activity 1 slide in Jamboard.</a:t>
          </a:r>
        </a:p>
      </dgm:t>
    </dgm:pt>
    <dgm:pt modelId="{E3675DB5-D23F-47B0-9F1F-45B21E96D6AB}" type="parTrans" cxnId="{0040AFD0-E744-444D-83B9-B6DEF5C80371}">
      <dgm:prSet/>
      <dgm:spPr/>
      <dgm:t>
        <a:bodyPr/>
        <a:lstStyle/>
        <a:p>
          <a:endParaRPr lang="en-US" sz="2000"/>
        </a:p>
      </dgm:t>
    </dgm:pt>
    <dgm:pt modelId="{D9EC1B37-BCB5-48EA-A34A-0F83196CAC88}" type="sibTrans" cxnId="{0040AFD0-E744-444D-83B9-B6DEF5C80371}">
      <dgm:prSet/>
      <dgm:spPr/>
      <dgm:t>
        <a:bodyPr/>
        <a:lstStyle/>
        <a:p>
          <a:endParaRPr lang="en-US" sz="2000"/>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or text onto the wall.</a:t>
          </a:r>
        </a:p>
      </dgm:t>
    </dgm:pt>
    <dgm:pt modelId="{6A1A5218-F307-4625-84B9-13787335D5C8}" type="parTrans" cxnId="{15517F87-734B-4811-B1D6-9E57180CB39C}">
      <dgm:prSet/>
      <dgm:spPr/>
      <dgm:t>
        <a:bodyPr/>
        <a:lstStyle/>
        <a:p>
          <a:endParaRPr lang="en-US" sz="2000"/>
        </a:p>
      </dgm:t>
    </dgm:pt>
    <dgm:pt modelId="{F5D79BF7-05EE-43F2-818B-0FF09E268F29}" type="sibTrans" cxnId="{15517F87-734B-4811-B1D6-9E57180CB39C}">
      <dgm:prSet/>
      <dgm:spPr/>
      <dgm:t>
        <a:bodyPr/>
        <a:lstStyle/>
        <a:p>
          <a:endParaRPr lang="en-US" sz="2000"/>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your contribution(s) to the wall with the group.</a:t>
          </a:r>
        </a:p>
      </dgm:t>
    </dgm:pt>
    <dgm:pt modelId="{25652F2D-0567-496B-98B1-F165B3E8F30C}" type="parTrans" cxnId="{51E1564F-8DF2-45CF-8373-EEFA40726562}">
      <dgm:prSet/>
      <dgm:spPr/>
      <dgm:t>
        <a:bodyPr/>
        <a:lstStyle/>
        <a:p>
          <a:endParaRPr lang="en-US" sz="2000"/>
        </a:p>
      </dgm:t>
    </dgm:pt>
    <dgm:pt modelId="{19E6B2B6-3A8E-4A38-A98B-AC876BB5C3A8}" type="sibTrans" cxnId="{51E1564F-8DF2-45CF-8373-EEFA40726562}">
      <dgm:prSet/>
      <dgm:spPr/>
      <dgm:t>
        <a:bodyPr/>
        <a:lstStyle/>
        <a:p>
          <a:endParaRPr lang="en-US" sz="2000"/>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custLinFactX="9350" custLinFactNeighborX="100000" custLinFactNeighborY="4508"/>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custLinFactX="88732" custLinFactNeighborX="100000" custLinFactNeighborY="1307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custScaleX="183063" custScaleY="210444" custLinFactNeighborX="66589" custLinFactNeighborY="62742">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custLinFactX="5886" custLinFactNeighborX="100000" custLinFactNeighborY="-16277"/>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custLinFactX="83321" custLinFactNeighborX="100000" custLinFactNeighborY="-22308"/>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custScaleX="120228" custScaleY="144722" custLinFactNeighborX="65979" custLinFactNeighborY="18114">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custLinFactX="9350" custLinFactNeighborX="100000" custLinFactNeighborY="4508"/>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custLinFactX="88851" custLinFactNeighborX="100000" custLinFactNeighborY="3630"/>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custScaleX="190819" custScaleY="217706" custLinFactNeighborX="66000" custLinFactNeighborY="69078">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custLinFactX="6881" custLinFactNeighborX="100000" custLinFactNeighborY="-30901"/>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custLinFactX="85136" custLinFactNeighborX="100000" custLinFactNeighborY="-61712"/>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custScaleX="145540" custLinFactNeighborX="67975" custLinFactNeighborY="-19559">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custLinFactX="-400000" custLinFactY="131552" custLinFactNeighborX="-408149" custLinFactNeighborY="200000"/>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custLinFactX="-700000" custLinFactY="278936" custLinFactNeighborX="-708522" custLinFactNeighborY="300000"/>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custScaleX="157809" custLinFactX="-200000" custLinFactY="100000" custLinFactNeighborX="-291065" custLinFactNeighborY="170344">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custLinFactX="40942" custLinFactNeighborX="100000" custLinFactNeighborY="2084"/>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custLinFactX="100000" custLinFactNeighborX="146865" custLinFactNeighborY="7329"/>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custScaleX="171948" custLinFactNeighborX="85974" custLinFactNeighborY="-1247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28D5D-4879-4562-BCB6-2945B9A749D5}" type="doc">
      <dgm:prSet loTypeId="urn:microsoft.com/office/officeart/2005/8/layout/process1" loCatId="process" qsTypeId="urn:microsoft.com/office/officeart/2005/8/quickstyle/simple1" qsCatId="simple" csTypeId="urn:microsoft.com/office/officeart/2005/8/colors/accent1_1" csCatId="accent1" phldr="1"/>
      <dgm:spPr/>
    </dgm:pt>
    <dgm:pt modelId="{75B4D7D9-6FA9-41DC-A4AF-20DC8B9E7C5A}">
      <dgm:prSet phldrT="[Text]" custT="1">
        <dgm:style>
          <a:lnRef idx="3">
            <a:schemeClr val="lt1"/>
          </a:lnRef>
          <a:fillRef idx="1">
            <a:schemeClr val="accent3"/>
          </a:fillRef>
          <a:effectRef idx="1">
            <a:schemeClr val="accent3"/>
          </a:effectRef>
          <a:fontRef idx="minor">
            <a:schemeClr val="lt1"/>
          </a:fontRef>
        </dgm:style>
      </dgm:prSet>
      <dgm:spPr>
        <a:solidFill>
          <a:schemeClr val="accent5">
            <a:lumMod val="40000"/>
            <a:lumOff val="60000"/>
          </a:schemeClr>
        </a:solidFill>
        <a:ln>
          <a:solidFill>
            <a:schemeClr val="tx1"/>
          </a:solidFill>
        </a:ln>
      </dgm:spPr>
      <dgm:t>
        <a:bodyPr/>
        <a:lstStyle/>
        <a:p>
          <a:r>
            <a:rPr lang="en-US" sz="2400" b="0" dirty="0"/>
            <a:t>Potential user submits online application</a:t>
          </a:r>
        </a:p>
      </dgm:t>
    </dgm:pt>
    <dgm:pt modelId="{847EC9B6-6374-4748-B78D-7B79AEF84EEF}" type="parTrans" cxnId="{8967D6C8-1BBD-4D26-9197-DCCE905BFACD}">
      <dgm:prSet/>
      <dgm:spPr/>
      <dgm:t>
        <a:bodyPr/>
        <a:lstStyle/>
        <a:p>
          <a:endParaRPr lang="en-US"/>
        </a:p>
      </dgm:t>
    </dgm:pt>
    <dgm:pt modelId="{E54F8664-1773-4075-925B-2876BA86BD5A}" type="sibTrans" cxnId="{8967D6C8-1BBD-4D26-9197-DCCE905BFACD}">
      <dgm:prSet/>
      <dgm:spPr/>
      <dgm:t>
        <a:bodyPr/>
        <a:lstStyle/>
        <a:p>
          <a:endParaRPr lang="en-US"/>
        </a:p>
      </dgm:t>
    </dgm:pt>
    <dgm:pt modelId="{47F9BCBD-6851-4D86-8D77-3C8277264D0F}">
      <dgm:prSet phldrT="[Text]" custT="1">
        <dgm:style>
          <a:lnRef idx="3">
            <a:schemeClr val="lt1"/>
          </a:lnRef>
          <a:fillRef idx="1">
            <a:schemeClr val="accent3"/>
          </a:fillRef>
          <a:effectRef idx="1">
            <a:schemeClr val="accent3"/>
          </a:effectRef>
          <a:fontRef idx="minor">
            <a:schemeClr val="lt1"/>
          </a:fontRef>
        </dgm:style>
      </dgm:prSet>
      <dgm:spPr>
        <a:solidFill>
          <a:schemeClr val="accent2">
            <a:lumMod val="20000"/>
            <a:lumOff val="80000"/>
          </a:schemeClr>
        </a:solidFill>
        <a:ln>
          <a:solidFill>
            <a:schemeClr val="tx1"/>
          </a:solidFill>
        </a:ln>
      </dgm:spPr>
      <dgm:t>
        <a:bodyPr/>
        <a:lstStyle/>
        <a:p>
          <a:r>
            <a:rPr lang="en-US" sz="2400" b="0" dirty="0"/>
            <a:t>Regional User Approver completes review and assigns user role(s)</a:t>
          </a:r>
        </a:p>
      </dgm:t>
    </dgm:pt>
    <dgm:pt modelId="{23D20931-FDD4-44D0-B3D5-4C5F530B2054}" type="parTrans" cxnId="{41559898-C8E7-4144-BD8D-38241AED5280}">
      <dgm:prSet/>
      <dgm:spPr/>
      <dgm:t>
        <a:bodyPr/>
        <a:lstStyle/>
        <a:p>
          <a:endParaRPr lang="en-US"/>
        </a:p>
      </dgm:t>
    </dgm:pt>
    <dgm:pt modelId="{BB0794D9-CC3B-43E3-91AA-D8F0F8B9D3C9}" type="sibTrans" cxnId="{41559898-C8E7-4144-BD8D-38241AED5280}">
      <dgm:prSet/>
      <dgm:spPr/>
      <dgm:t>
        <a:bodyPr/>
        <a:lstStyle/>
        <a:p>
          <a:endParaRPr lang="en-US"/>
        </a:p>
      </dgm:t>
    </dgm:pt>
    <dgm:pt modelId="{DF0D7566-B2DB-4539-AAA5-8D5D2646DD62}">
      <dgm:prSet phldrT="[Text]" custT="1">
        <dgm:style>
          <a:lnRef idx="3">
            <a:schemeClr val="lt1"/>
          </a:lnRef>
          <a:fillRef idx="1">
            <a:schemeClr val="accent3"/>
          </a:fillRef>
          <a:effectRef idx="1">
            <a:schemeClr val="accent3"/>
          </a:effectRef>
          <a:fontRef idx="minor">
            <a:schemeClr val="lt1"/>
          </a:fontRef>
        </dgm:style>
      </dgm:prSet>
      <dgm:spPr>
        <a:solidFill>
          <a:schemeClr val="accent6">
            <a:lumMod val="20000"/>
            <a:lumOff val="80000"/>
          </a:schemeClr>
        </a:solidFill>
        <a:ln>
          <a:solidFill>
            <a:schemeClr val="tx1"/>
          </a:solidFill>
        </a:ln>
      </dgm:spPr>
      <dgm:t>
        <a:bodyPr/>
        <a:lstStyle/>
        <a:p>
          <a:r>
            <a:rPr lang="en-US" sz="2400" b="0" dirty="0"/>
            <a:t>State User Approver completes second review and approves account</a:t>
          </a:r>
        </a:p>
      </dgm:t>
    </dgm:pt>
    <dgm:pt modelId="{AF6FFF8F-AF5A-45AD-BB18-43D7FA43332C}" type="parTrans" cxnId="{D4865F9C-8B59-4022-90BC-48E01ED6C816}">
      <dgm:prSet/>
      <dgm:spPr/>
      <dgm:t>
        <a:bodyPr/>
        <a:lstStyle/>
        <a:p>
          <a:endParaRPr lang="en-US"/>
        </a:p>
      </dgm:t>
    </dgm:pt>
    <dgm:pt modelId="{49167BDC-D567-4915-9EB2-42C33F37166F}" type="sibTrans" cxnId="{D4865F9C-8B59-4022-90BC-48E01ED6C816}">
      <dgm:prSet/>
      <dgm:spPr/>
      <dgm:t>
        <a:bodyPr/>
        <a:lstStyle/>
        <a:p>
          <a:endParaRPr lang="en-US"/>
        </a:p>
      </dgm:t>
    </dgm:pt>
    <dgm:pt modelId="{52E9BABF-4C2F-4B24-8915-D19FBD576207}">
      <dgm:prSet custT="1">
        <dgm:style>
          <a:lnRef idx="3">
            <a:schemeClr val="lt1"/>
          </a:lnRef>
          <a:fillRef idx="1">
            <a:schemeClr val="accent3"/>
          </a:fillRef>
          <a:effectRef idx="1">
            <a:schemeClr val="accent3"/>
          </a:effectRef>
          <a:fontRef idx="minor">
            <a:schemeClr val="lt1"/>
          </a:fontRef>
        </dgm:style>
      </dgm:prSet>
      <dgm:spPr>
        <a:solidFill>
          <a:schemeClr val="accent4">
            <a:lumMod val="20000"/>
            <a:lumOff val="80000"/>
          </a:schemeClr>
        </a:solidFill>
        <a:ln>
          <a:solidFill>
            <a:schemeClr val="tx1"/>
          </a:solidFill>
        </a:ln>
      </dgm:spPr>
      <dgm:t>
        <a:bodyPr/>
        <a:lstStyle/>
        <a:p>
          <a:r>
            <a:rPr lang="en-US" sz="2400" b="0" dirty="0"/>
            <a:t>New user receives approval confirmation and sets their username and password</a:t>
          </a:r>
        </a:p>
      </dgm:t>
    </dgm:pt>
    <dgm:pt modelId="{7310B2F7-F88E-4246-B191-03588F9BF2D1}" type="parTrans" cxnId="{CC53E2E8-D97F-4981-939D-A690C213F9D2}">
      <dgm:prSet/>
      <dgm:spPr/>
      <dgm:t>
        <a:bodyPr/>
        <a:lstStyle/>
        <a:p>
          <a:endParaRPr lang="en-US"/>
        </a:p>
      </dgm:t>
    </dgm:pt>
    <dgm:pt modelId="{75BE6EC4-9202-4C1A-A126-DC15128111F6}" type="sibTrans" cxnId="{CC53E2E8-D97F-4981-939D-A690C213F9D2}">
      <dgm:prSet/>
      <dgm:spPr/>
      <dgm:t>
        <a:bodyPr/>
        <a:lstStyle/>
        <a:p>
          <a:endParaRPr lang="en-US"/>
        </a:p>
      </dgm:t>
    </dgm:pt>
    <dgm:pt modelId="{1B390F9E-D93B-4914-8220-BC0480612346}" type="pres">
      <dgm:prSet presAssocID="{5EA28D5D-4879-4562-BCB6-2945B9A749D5}" presName="Name0" presStyleCnt="0">
        <dgm:presLayoutVars>
          <dgm:dir/>
          <dgm:resizeHandles val="exact"/>
        </dgm:presLayoutVars>
      </dgm:prSet>
      <dgm:spPr/>
    </dgm:pt>
    <dgm:pt modelId="{87D4BCD1-8D0B-44D4-AFEF-3D7EB29DD35E}" type="pres">
      <dgm:prSet presAssocID="{75B4D7D9-6FA9-41DC-A4AF-20DC8B9E7C5A}" presName="node" presStyleLbl="node1" presStyleIdx="0" presStyleCnt="4" custScaleY="77459">
        <dgm:presLayoutVars>
          <dgm:bulletEnabled val="1"/>
        </dgm:presLayoutVars>
      </dgm:prSet>
      <dgm:spPr/>
    </dgm:pt>
    <dgm:pt modelId="{EF8E2E7D-0EAD-429B-ABC2-2713B5F546AE}" type="pres">
      <dgm:prSet presAssocID="{E54F8664-1773-4075-925B-2876BA86BD5A}" presName="sibTrans" presStyleLbl="sibTrans2D1" presStyleIdx="0" presStyleCnt="3"/>
      <dgm:spPr/>
    </dgm:pt>
    <dgm:pt modelId="{ECC0B8C0-4D31-4ABE-8B06-0272847D7F43}" type="pres">
      <dgm:prSet presAssocID="{E54F8664-1773-4075-925B-2876BA86BD5A}" presName="connectorText" presStyleLbl="sibTrans2D1" presStyleIdx="0" presStyleCnt="3"/>
      <dgm:spPr/>
    </dgm:pt>
    <dgm:pt modelId="{BA8DD965-C159-4A76-B68D-5D697168C068}" type="pres">
      <dgm:prSet presAssocID="{47F9BCBD-6851-4D86-8D77-3C8277264D0F}" presName="node" presStyleLbl="node1" presStyleIdx="1" presStyleCnt="4" custScaleY="86948">
        <dgm:presLayoutVars>
          <dgm:bulletEnabled val="1"/>
        </dgm:presLayoutVars>
      </dgm:prSet>
      <dgm:spPr/>
    </dgm:pt>
    <dgm:pt modelId="{8B809DDB-8E9E-466A-B90F-CD05967F976B}" type="pres">
      <dgm:prSet presAssocID="{BB0794D9-CC3B-43E3-91AA-D8F0F8B9D3C9}" presName="sibTrans" presStyleLbl="sibTrans2D1" presStyleIdx="1" presStyleCnt="3"/>
      <dgm:spPr/>
    </dgm:pt>
    <dgm:pt modelId="{0A41F5EB-2A9A-4FA6-A0C0-A286EE276BA8}" type="pres">
      <dgm:prSet presAssocID="{BB0794D9-CC3B-43E3-91AA-D8F0F8B9D3C9}" presName="connectorText" presStyleLbl="sibTrans2D1" presStyleIdx="1" presStyleCnt="3"/>
      <dgm:spPr/>
    </dgm:pt>
    <dgm:pt modelId="{7D342EA2-0AE3-4707-BC01-82FFCAA148ED}" type="pres">
      <dgm:prSet presAssocID="{DF0D7566-B2DB-4539-AAA5-8D5D2646DD62}" presName="node" presStyleLbl="node1" presStyleIdx="2" presStyleCnt="4" custScaleY="93845" custLinFactNeighborX="2343" custLinFactNeighborY="-382">
        <dgm:presLayoutVars>
          <dgm:bulletEnabled val="1"/>
        </dgm:presLayoutVars>
      </dgm:prSet>
      <dgm:spPr/>
    </dgm:pt>
    <dgm:pt modelId="{93B2C590-96E6-47FF-8128-0EC68C206E93}" type="pres">
      <dgm:prSet presAssocID="{49167BDC-D567-4915-9EB2-42C33F37166F}" presName="sibTrans" presStyleLbl="sibTrans2D1" presStyleIdx="2" presStyleCnt="3"/>
      <dgm:spPr/>
    </dgm:pt>
    <dgm:pt modelId="{6F5D4270-604E-4133-B454-EFFB4D763A83}" type="pres">
      <dgm:prSet presAssocID="{49167BDC-D567-4915-9EB2-42C33F37166F}" presName="connectorText" presStyleLbl="sibTrans2D1" presStyleIdx="2" presStyleCnt="3"/>
      <dgm:spPr/>
    </dgm:pt>
    <dgm:pt modelId="{AB96DE3F-453E-417B-82CC-3C417118BEBA}" type="pres">
      <dgm:prSet presAssocID="{52E9BABF-4C2F-4B24-8915-D19FBD576207}" presName="node" presStyleLbl="node1" presStyleIdx="3" presStyleCnt="4">
        <dgm:presLayoutVars>
          <dgm:bulletEnabled val="1"/>
        </dgm:presLayoutVars>
      </dgm:prSet>
      <dgm:spPr/>
    </dgm:pt>
  </dgm:ptLst>
  <dgm:cxnLst>
    <dgm:cxn modelId="{B2948F03-2F1F-44D1-8BD1-04FE85D65742}" type="presOf" srcId="{49167BDC-D567-4915-9EB2-42C33F37166F}" destId="{93B2C590-96E6-47FF-8128-0EC68C206E93}" srcOrd="0" destOrd="0" presId="urn:microsoft.com/office/officeart/2005/8/layout/process1"/>
    <dgm:cxn modelId="{299FBB1F-3DC4-4A37-B0F5-285D7B0DAEBA}" type="presOf" srcId="{E54F8664-1773-4075-925B-2876BA86BD5A}" destId="{EF8E2E7D-0EAD-429B-ABC2-2713B5F546AE}" srcOrd="0" destOrd="0" presId="urn:microsoft.com/office/officeart/2005/8/layout/process1"/>
    <dgm:cxn modelId="{0B6D533D-EFA5-4DDD-BFF1-3E8D20130851}" type="presOf" srcId="{75B4D7D9-6FA9-41DC-A4AF-20DC8B9E7C5A}" destId="{87D4BCD1-8D0B-44D4-AFEF-3D7EB29DD35E}" srcOrd="0" destOrd="0" presId="urn:microsoft.com/office/officeart/2005/8/layout/process1"/>
    <dgm:cxn modelId="{7347A05C-AFAE-448E-9DFB-57B5E88B665C}" type="presOf" srcId="{E54F8664-1773-4075-925B-2876BA86BD5A}" destId="{ECC0B8C0-4D31-4ABE-8B06-0272847D7F43}" srcOrd="1" destOrd="0" presId="urn:microsoft.com/office/officeart/2005/8/layout/process1"/>
    <dgm:cxn modelId="{F23D8E51-A588-4DCF-A113-6F1AB5A29A43}" type="presOf" srcId="{49167BDC-D567-4915-9EB2-42C33F37166F}" destId="{6F5D4270-604E-4133-B454-EFFB4D763A83}" srcOrd="1" destOrd="0" presId="urn:microsoft.com/office/officeart/2005/8/layout/process1"/>
    <dgm:cxn modelId="{6A871F59-B12A-4E85-A81C-FD7C75179F73}" type="presOf" srcId="{BB0794D9-CC3B-43E3-91AA-D8F0F8B9D3C9}" destId="{0A41F5EB-2A9A-4FA6-A0C0-A286EE276BA8}" srcOrd="1" destOrd="0" presId="urn:microsoft.com/office/officeart/2005/8/layout/process1"/>
    <dgm:cxn modelId="{7EAE277E-BE0E-46EB-ACEF-CC9109F8F9E2}" type="presOf" srcId="{52E9BABF-4C2F-4B24-8915-D19FBD576207}" destId="{AB96DE3F-453E-417B-82CC-3C417118BEBA}" srcOrd="0" destOrd="0" presId="urn:microsoft.com/office/officeart/2005/8/layout/process1"/>
    <dgm:cxn modelId="{D133A786-0260-4719-B1CD-FBEB45602224}" type="presOf" srcId="{BB0794D9-CC3B-43E3-91AA-D8F0F8B9D3C9}" destId="{8B809DDB-8E9E-466A-B90F-CD05967F976B}" srcOrd="0" destOrd="0" presId="urn:microsoft.com/office/officeart/2005/8/layout/process1"/>
    <dgm:cxn modelId="{60868990-F6B4-48CA-A61B-DDECE61D6C80}" type="presOf" srcId="{47F9BCBD-6851-4D86-8D77-3C8277264D0F}" destId="{BA8DD965-C159-4A76-B68D-5D697168C068}" srcOrd="0" destOrd="0" presId="urn:microsoft.com/office/officeart/2005/8/layout/process1"/>
    <dgm:cxn modelId="{41559898-C8E7-4144-BD8D-38241AED5280}" srcId="{5EA28D5D-4879-4562-BCB6-2945B9A749D5}" destId="{47F9BCBD-6851-4D86-8D77-3C8277264D0F}" srcOrd="1" destOrd="0" parTransId="{23D20931-FDD4-44D0-B3D5-4C5F530B2054}" sibTransId="{BB0794D9-CC3B-43E3-91AA-D8F0F8B9D3C9}"/>
    <dgm:cxn modelId="{D4865F9C-8B59-4022-90BC-48E01ED6C816}" srcId="{5EA28D5D-4879-4562-BCB6-2945B9A749D5}" destId="{DF0D7566-B2DB-4539-AAA5-8D5D2646DD62}" srcOrd="2" destOrd="0" parTransId="{AF6FFF8F-AF5A-45AD-BB18-43D7FA43332C}" sibTransId="{49167BDC-D567-4915-9EB2-42C33F37166F}"/>
    <dgm:cxn modelId="{0D8C7CA3-4F2C-40E3-BEC3-BA97ED714314}" type="presOf" srcId="{5EA28D5D-4879-4562-BCB6-2945B9A749D5}" destId="{1B390F9E-D93B-4914-8220-BC0480612346}" srcOrd="0" destOrd="0" presId="urn:microsoft.com/office/officeart/2005/8/layout/process1"/>
    <dgm:cxn modelId="{49EDACA3-63BD-4166-9E06-4539E1FA7DD1}" type="presOf" srcId="{DF0D7566-B2DB-4539-AAA5-8D5D2646DD62}" destId="{7D342EA2-0AE3-4707-BC01-82FFCAA148ED}" srcOrd="0" destOrd="0" presId="urn:microsoft.com/office/officeart/2005/8/layout/process1"/>
    <dgm:cxn modelId="{8967D6C8-1BBD-4D26-9197-DCCE905BFACD}" srcId="{5EA28D5D-4879-4562-BCB6-2945B9A749D5}" destId="{75B4D7D9-6FA9-41DC-A4AF-20DC8B9E7C5A}" srcOrd="0" destOrd="0" parTransId="{847EC9B6-6374-4748-B78D-7B79AEF84EEF}" sibTransId="{E54F8664-1773-4075-925B-2876BA86BD5A}"/>
    <dgm:cxn modelId="{CC53E2E8-D97F-4981-939D-A690C213F9D2}" srcId="{5EA28D5D-4879-4562-BCB6-2945B9A749D5}" destId="{52E9BABF-4C2F-4B24-8915-D19FBD576207}" srcOrd="3" destOrd="0" parTransId="{7310B2F7-F88E-4246-B191-03588F9BF2D1}" sibTransId="{75BE6EC4-9202-4C1A-A126-DC15128111F6}"/>
    <dgm:cxn modelId="{33092933-E868-461E-8BF7-0A2EA2456FA1}" type="presParOf" srcId="{1B390F9E-D93B-4914-8220-BC0480612346}" destId="{87D4BCD1-8D0B-44D4-AFEF-3D7EB29DD35E}" srcOrd="0" destOrd="0" presId="urn:microsoft.com/office/officeart/2005/8/layout/process1"/>
    <dgm:cxn modelId="{107B57A2-12EE-4AAE-A5E9-0E1394C6FD47}" type="presParOf" srcId="{1B390F9E-D93B-4914-8220-BC0480612346}" destId="{EF8E2E7D-0EAD-429B-ABC2-2713B5F546AE}" srcOrd="1" destOrd="0" presId="urn:microsoft.com/office/officeart/2005/8/layout/process1"/>
    <dgm:cxn modelId="{4CD8404B-59F4-400F-8463-B86282584404}" type="presParOf" srcId="{EF8E2E7D-0EAD-429B-ABC2-2713B5F546AE}" destId="{ECC0B8C0-4D31-4ABE-8B06-0272847D7F43}" srcOrd="0" destOrd="0" presId="urn:microsoft.com/office/officeart/2005/8/layout/process1"/>
    <dgm:cxn modelId="{ADACA136-FBE1-4C66-8841-89D528D7F04C}" type="presParOf" srcId="{1B390F9E-D93B-4914-8220-BC0480612346}" destId="{BA8DD965-C159-4A76-B68D-5D697168C068}" srcOrd="2" destOrd="0" presId="urn:microsoft.com/office/officeart/2005/8/layout/process1"/>
    <dgm:cxn modelId="{27000AB2-02D3-4011-A2F6-E8E4B6557C05}" type="presParOf" srcId="{1B390F9E-D93B-4914-8220-BC0480612346}" destId="{8B809DDB-8E9E-466A-B90F-CD05967F976B}" srcOrd="3" destOrd="0" presId="urn:microsoft.com/office/officeart/2005/8/layout/process1"/>
    <dgm:cxn modelId="{823925B3-3961-40DA-A098-9CD46AA718B7}" type="presParOf" srcId="{8B809DDB-8E9E-466A-B90F-CD05967F976B}" destId="{0A41F5EB-2A9A-4FA6-A0C0-A286EE276BA8}" srcOrd="0" destOrd="0" presId="urn:microsoft.com/office/officeart/2005/8/layout/process1"/>
    <dgm:cxn modelId="{D2DA7D9E-D672-4E68-9AD5-2B7D427BC279}" type="presParOf" srcId="{1B390F9E-D93B-4914-8220-BC0480612346}" destId="{7D342EA2-0AE3-4707-BC01-82FFCAA148ED}" srcOrd="4" destOrd="0" presId="urn:microsoft.com/office/officeart/2005/8/layout/process1"/>
    <dgm:cxn modelId="{796B1137-89D6-4605-B6AE-3271D8987B86}" type="presParOf" srcId="{1B390F9E-D93B-4914-8220-BC0480612346}" destId="{93B2C590-96E6-47FF-8128-0EC68C206E93}" srcOrd="5" destOrd="0" presId="urn:microsoft.com/office/officeart/2005/8/layout/process1"/>
    <dgm:cxn modelId="{6B0F890C-09AF-44F2-B9DB-97495630CCE3}" type="presParOf" srcId="{93B2C590-96E6-47FF-8128-0EC68C206E93}" destId="{6F5D4270-604E-4133-B454-EFFB4D763A83}" srcOrd="0" destOrd="0" presId="urn:microsoft.com/office/officeart/2005/8/layout/process1"/>
    <dgm:cxn modelId="{D28870F3-3E1D-4BA6-A71A-01AA14902A8B}" type="presParOf" srcId="{1B390F9E-D93B-4914-8220-BC0480612346}" destId="{AB96DE3F-453E-417B-82CC-3C417118BEB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BDFE7E0-6E36-41A1-8B7A-648E14790A2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173DF47-F848-42AC-81BD-D3EEE010E01F}">
      <dgm:prSet custT="1"/>
      <dgm:spPr/>
      <dgm:t>
        <a:bodyPr/>
        <a:lstStyle/>
        <a:p>
          <a:pPr>
            <a:lnSpc>
              <a:spcPct val="100000"/>
            </a:lnSpc>
          </a:pPr>
          <a:r>
            <a:rPr lang="en-US" sz="2000" dirty="0">
              <a:solidFill>
                <a:schemeClr val="accent2">
                  <a:lumMod val="75000"/>
                </a:schemeClr>
              </a:solidFill>
            </a:rPr>
            <a:t>A) In your breakout room, take 2 minutes to introduce yourselves (name, region/DFD, job title or role).</a:t>
          </a:r>
        </a:p>
      </dgm:t>
    </dgm:pt>
    <dgm:pt modelId="{9CFC87CF-F702-4C9D-975C-5401E80C92B4}" type="parTrans" cxnId="{A5A1BE2A-6643-414D-8B16-713F15B2A00B}">
      <dgm:prSet/>
      <dgm:spPr/>
      <dgm:t>
        <a:bodyPr/>
        <a:lstStyle/>
        <a:p>
          <a:endParaRPr lang="en-US"/>
        </a:p>
      </dgm:t>
    </dgm:pt>
    <dgm:pt modelId="{C6A69EAD-34EC-4D2A-A77B-776F264F1E68}" type="sibTrans" cxnId="{A5A1BE2A-6643-414D-8B16-713F15B2A00B}">
      <dgm:prSet/>
      <dgm:spPr/>
      <dgm:t>
        <a:bodyPr/>
        <a:lstStyle/>
        <a:p>
          <a:pPr>
            <a:lnSpc>
              <a:spcPct val="100000"/>
            </a:lnSpc>
          </a:pPr>
          <a:endParaRPr lang="en-US"/>
        </a:p>
      </dgm:t>
    </dgm:pt>
    <dgm:pt modelId="{7721384B-AEC9-4E01-AA79-4A4109B784EE}">
      <dgm:prSet custT="1"/>
      <dgm:spPr/>
      <dgm:t>
        <a:bodyPr/>
        <a:lstStyle/>
        <a:p>
          <a:pPr>
            <a:lnSpc>
              <a:spcPct val="100000"/>
            </a:lnSpc>
          </a:pPr>
          <a:r>
            <a:rPr lang="en-US" sz="2000" dirty="0">
              <a:solidFill>
                <a:schemeClr val="bg2">
                  <a:lumMod val="50000"/>
                </a:schemeClr>
              </a:solidFill>
            </a:rPr>
            <a:t>B) Open the chat window to view the instructions and links.</a:t>
          </a:r>
        </a:p>
      </dgm:t>
    </dgm:pt>
    <dgm:pt modelId="{19440C7B-CC93-4618-93B0-2590944F4D80}" type="parTrans" cxnId="{F30F6858-254B-4DF1-9460-CB9E92F94CBA}">
      <dgm:prSet/>
      <dgm:spPr/>
      <dgm:t>
        <a:bodyPr/>
        <a:lstStyle/>
        <a:p>
          <a:endParaRPr lang="en-US"/>
        </a:p>
      </dgm:t>
    </dgm:pt>
    <dgm:pt modelId="{760F9552-DB1A-4C83-B531-7300D702C829}" type="sibTrans" cxnId="{F30F6858-254B-4DF1-9460-CB9E92F94CBA}">
      <dgm:prSet/>
      <dgm:spPr/>
      <dgm:t>
        <a:bodyPr/>
        <a:lstStyle/>
        <a:p>
          <a:pPr>
            <a:lnSpc>
              <a:spcPct val="100000"/>
            </a:lnSpc>
          </a:pPr>
          <a:endParaRPr lang="en-US"/>
        </a:p>
      </dgm:t>
    </dgm:pt>
    <dgm:pt modelId="{84A50856-D69C-4640-87E4-F0C79E05E6F8}">
      <dgm:prSet custT="1"/>
      <dgm:spPr/>
      <dgm:t>
        <a:bodyPr/>
        <a:lstStyle/>
        <a:p>
          <a:pPr>
            <a:lnSpc>
              <a:spcPct val="100000"/>
            </a:lnSpc>
          </a:pPr>
          <a:r>
            <a:rPr lang="en-US" sz="2000" dirty="0">
              <a:solidFill>
                <a:schemeClr val="accent4">
                  <a:lumMod val="75000"/>
                </a:schemeClr>
              </a:solidFill>
            </a:rPr>
            <a:t>C) Click on the Jamboard link that matches your BR number (e.g., BR 3 should go to Jamboard group 3).</a:t>
          </a:r>
        </a:p>
      </dgm:t>
    </dgm:pt>
    <dgm:pt modelId="{37E68DE1-0D59-4661-9558-5563AB27DD26}" type="parTrans" cxnId="{0978A42F-D990-4019-AE74-09324AFF8DD7}">
      <dgm:prSet/>
      <dgm:spPr/>
      <dgm:t>
        <a:bodyPr/>
        <a:lstStyle/>
        <a:p>
          <a:endParaRPr lang="en-US"/>
        </a:p>
      </dgm:t>
    </dgm:pt>
    <dgm:pt modelId="{496CED44-54FB-4353-BC00-5FF9FFBA91B5}" type="sibTrans" cxnId="{0978A42F-D990-4019-AE74-09324AFF8DD7}">
      <dgm:prSet/>
      <dgm:spPr/>
      <dgm:t>
        <a:bodyPr/>
        <a:lstStyle/>
        <a:p>
          <a:pPr>
            <a:lnSpc>
              <a:spcPct val="100000"/>
            </a:lnSpc>
          </a:pPr>
          <a:endParaRPr lang="en-US"/>
        </a:p>
      </dgm:t>
    </dgm:pt>
    <dgm:pt modelId="{7FB9AE7E-B21F-45CE-8C47-2A3ECFD8B96E}">
      <dgm:prSet custT="1"/>
      <dgm:spPr/>
      <dgm:t>
        <a:bodyPr/>
        <a:lstStyle/>
        <a:p>
          <a:pPr>
            <a:lnSpc>
              <a:spcPct val="100000"/>
            </a:lnSpc>
          </a:pPr>
          <a:r>
            <a:rPr lang="en-US" sz="2000" dirty="0">
              <a:solidFill>
                <a:schemeClr val="accent5">
                  <a:lumMod val="75000"/>
                </a:schemeClr>
              </a:solidFill>
            </a:rPr>
            <a:t>D) Keep two windows open: your breakout room in Zoom and your Activity 2 slide in Jamboard.</a:t>
          </a:r>
        </a:p>
      </dgm:t>
    </dgm:pt>
    <dgm:pt modelId="{3516B146-6DEC-4740-8E21-D0EF90D62DA1}" type="parTrans" cxnId="{960CC400-430A-4361-BBAA-DE7DC6677AC3}">
      <dgm:prSet/>
      <dgm:spPr/>
      <dgm:t>
        <a:bodyPr/>
        <a:lstStyle/>
        <a:p>
          <a:endParaRPr lang="en-US"/>
        </a:p>
      </dgm:t>
    </dgm:pt>
    <dgm:pt modelId="{1AF7AA11-C0C2-4EDB-BF61-2F572922F859}" type="sibTrans" cxnId="{960CC400-430A-4361-BBAA-DE7DC6677AC3}">
      <dgm:prSet/>
      <dgm:spPr/>
      <dgm:t>
        <a:bodyPr/>
        <a:lstStyle/>
        <a:p>
          <a:pPr>
            <a:lnSpc>
              <a:spcPct val="100000"/>
            </a:lnSpc>
          </a:pPr>
          <a:endParaRPr lang="en-US"/>
        </a:p>
      </dgm:t>
    </dgm:pt>
    <dgm:pt modelId="{4790C906-BDB6-4FF2-9BF1-75BE1680F9AD}">
      <dgm:prSet custT="1"/>
      <dgm:spPr/>
      <dgm:t>
        <a:bodyPr/>
        <a:lstStyle/>
        <a:p>
          <a:pPr>
            <a:lnSpc>
              <a:spcPct val="100000"/>
            </a:lnSpc>
          </a:pPr>
          <a:r>
            <a:rPr lang="en-US" sz="2000" dirty="0">
              <a:solidFill>
                <a:schemeClr val="accent6">
                  <a:lumMod val="75000"/>
                </a:schemeClr>
              </a:solidFill>
            </a:rPr>
            <a:t>E) Put the account request steps in the correct order.</a:t>
          </a:r>
        </a:p>
      </dgm:t>
    </dgm:pt>
    <dgm:pt modelId="{A553809B-B486-46AF-B6C8-8B75E49019F6}" type="parTrans" cxnId="{25244E54-611F-437D-A5AA-D837B2413191}">
      <dgm:prSet/>
      <dgm:spPr/>
      <dgm:t>
        <a:bodyPr/>
        <a:lstStyle/>
        <a:p>
          <a:endParaRPr lang="en-US"/>
        </a:p>
      </dgm:t>
    </dgm:pt>
    <dgm:pt modelId="{283B1516-6A4F-4F22-990E-1CC4D65F86FD}" type="sibTrans" cxnId="{25244E54-611F-437D-A5AA-D837B2413191}">
      <dgm:prSet/>
      <dgm:spPr/>
      <dgm:t>
        <a:bodyPr/>
        <a:lstStyle/>
        <a:p>
          <a:pPr>
            <a:lnSpc>
              <a:spcPct val="100000"/>
            </a:lnSpc>
          </a:pPr>
          <a:endParaRPr lang="en-US"/>
        </a:p>
      </dgm:t>
    </dgm:pt>
    <dgm:pt modelId="{094576AC-5114-4608-9111-2D765298C802}">
      <dgm:prSet custT="1"/>
      <dgm:spPr/>
      <dgm:t>
        <a:bodyPr/>
        <a:lstStyle/>
        <a:p>
          <a:pPr>
            <a:lnSpc>
              <a:spcPct val="100000"/>
            </a:lnSpc>
          </a:pPr>
          <a:r>
            <a:rPr lang="en-US" sz="2000" dirty="0">
              <a:solidFill>
                <a:schemeClr val="accent2">
                  <a:lumMod val="75000"/>
                </a:schemeClr>
              </a:solidFill>
            </a:rPr>
            <a:t>F) Discuss your local process and add post-its (sticky notes) with your answers.</a:t>
          </a:r>
        </a:p>
      </dgm:t>
    </dgm:pt>
    <dgm:pt modelId="{DDEABC67-AC4B-4BA3-8DBE-674B8342ABF6}" type="parTrans" cxnId="{56BE9ABF-36A5-4F81-A1DB-1E16DAAF540D}">
      <dgm:prSet/>
      <dgm:spPr/>
      <dgm:t>
        <a:bodyPr/>
        <a:lstStyle/>
        <a:p>
          <a:endParaRPr lang="en-US"/>
        </a:p>
      </dgm:t>
    </dgm:pt>
    <dgm:pt modelId="{168BAC4B-BBC5-4939-8D93-D72F4B183736}" type="sibTrans" cxnId="{56BE9ABF-36A5-4F81-A1DB-1E16DAAF540D}">
      <dgm:prSet/>
      <dgm:spPr/>
      <dgm:t>
        <a:bodyPr/>
        <a:lstStyle/>
        <a:p>
          <a:endParaRPr lang="en-US"/>
        </a:p>
      </dgm:t>
    </dgm:pt>
    <dgm:pt modelId="{567061CA-7A45-4553-A630-E0F886CBC662}" type="pres">
      <dgm:prSet presAssocID="{6BDFE7E0-6E36-41A1-8B7A-648E14790A2A}" presName="root" presStyleCnt="0">
        <dgm:presLayoutVars>
          <dgm:dir/>
          <dgm:resizeHandles val="exact"/>
        </dgm:presLayoutVars>
      </dgm:prSet>
      <dgm:spPr/>
    </dgm:pt>
    <dgm:pt modelId="{AA950894-35C1-4459-AC58-B87A01BA631C}" type="pres">
      <dgm:prSet presAssocID="{6BDFE7E0-6E36-41A1-8B7A-648E14790A2A}" presName="container" presStyleCnt="0">
        <dgm:presLayoutVars>
          <dgm:dir/>
          <dgm:resizeHandles val="exact"/>
        </dgm:presLayoutVars>
      </dgm:prSet>
      <dgm:spPr/>
    </dgm:pt>
    <dgm:pt modelId="{107C8287-55E8-4847-8F2B-C9039C2CA69F}" type="pres">
      <dgm:prSet presAssocID="{8173DF47-F848-42AC-81BD-D3EEE010E01F}" presName="compNode" presStyleCnt="0"/>
      <dgm:spPr/>
    </dgm:pt>
    <dgm:pt modelId="{7DBA2665-0368-4B5F-897C-3798BAC92465}" type="pres">
      <dgm:prSet presAssocID="{8173DF47-F848-42AC-81BD-D3EEE010E01F}" presName="iconBgRect" presStyleLbl="bgShp" presStyleIdx="0" presStyleCnt="6" custLinFactNeighborX="2922" custLinFactNeighborY="-67528"/>
      <dgm:spPr/>
    </dgm:pt>
    <dgm:pt modelId="{9BFBBA99-47E7-4769-83CC-BFCD45B3E366}" type="pres">
      <dgm:prSet presAssocID="{8173DF47-F848-42AC-81BD-D3EEE010E01F}" presName="iconRect" presStyleLbl="node1" presStyleIdx="0" presStyleCnt="6" custLinFactY="-16428" custLinFactNeighborX="5037" custLinFactNeighborY="-10000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19A9D1-7B93-4881-9C17-A4CD5A0E0059}" type="pres">
      <dgm:prSet presAssocID="{8173DF47-F848-42AC-81BD-D3EEE010E01F}" presName="spaceRect" presStyleCnt="0"/>
      <dgm:spPr/>
    </dgm:pt>
    <dgm:pt modelId="{C32D0359-74D9-414A-9540-FA4AC9DFA677}" type="pres">
      <dgm:prSet presAssocID="{8173DF47-F848-42AC-81BD-D3EEE010E01F}" presName="textRect" presStyleLbl="revTx" presStyleIdx="0" presStyleCnt="6">
        <dgm:presLayoutVars>
          <dgm:chMax val="1"/>
          <dgm:chPref val="1"/>
        </dgm:presLayoutVars>
      </dgm:prSet>
      <dgm:spPr/>
    </dgm:pt>
    <dgm:pt modelId="{E79E429D-076C-4CAC-9195-82E8E2C31224}" type="pres">
      <dgm:prSet presAssocID="{C6A69EAD-34EC-4D2A-A77B-776F264F1E68}" presName="sibTrans" presStyleLbl="sibTrans2D1" presStyleIdx="0" presStyleCnt="0"/>
      <dgm:spPr/>
    </dgm:pt>
    <dgm:pt modelId="{67DA661D-B275-438C-976C-2D8130B723A5}" type="pres">
      <dgm:prSet presAssocID="{7721384B-AEC9-4E01-AA79-4A4109B784EE}" presName="compNode" presStyleCnt="0"/>
      <dgm:spPr/>
    </dgm:pt>
    <dgm:pt modelId="{1EDAC32E-36FF-4697-AEF8-6315E37925E2}" type="pres">
      <dgm:prSet presAssocID="{7721384B-AEC9-4E01-AA79-4A4109B784EE}" presName="iconBgRect" presStyleLbl="bgShp" presStyleIdx="1" presStyleCnt="6" custLinFactNeighborX="2922" custLinFactNeighborY="-67528"/>
      <dgm:spPr/>
    </dgm:pt>
    <dgm:pt modelId="{1C912E23-27C5-498D-AED4-F35BA70FBEB0}" type="pres">
      <dgm:prSet presAssocID="{7721384B-AEC9-4E01-AA79-4A4109B784EE}" presName="iconRect" presStyleLbl="node1" presStyleIdx="1" presStyleCnt="6" custLinFactY="-16428" custLinFactNeighborX="5037" custLinFactNeighborY="-100000"/>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7ED955A-B73E-4637-A948-6831940205C2}" type="pres">
      <dgm:prSet presAssocID="{7721384B-AEC9-4E01-AA79-4A4109B784EE}" presName="spaceRect" presStyleCnt="0"/>
      <dgm:spPr/>
    </dgm:pt>
    <dgm:pt modelId="{402707BC-B7F8-4DEA-A7C5-6FE29D409227}" type="pres">
      <dgm:prSet presAssocID="{7721384B-AEC9-4E01-AA79-4A4109B784EE}" presName="textRect" presStyleLbl="revTx" presStyleIdx="1" presStyleCnt="6" custLinFactNeighborY="-53558">
        <dgm:presLayoutVars>
          <dgm:chMax val="1"/>
          <dgm:chPref val="1"/>
        </dgm:presLayoutVars>
      </dgm:prSet>
      <dgm:spPr/>
    </dgm:pt>
    <dgm:pt modelId="{F5B20FA7-82CC-42BE-BD07-EBF2CC91D12E}" type="pres">
      <dgm:prSet presAssocID="{760F9552-DB1A-4C83-B531-7300D702C829}" presName="sibTrans" presStyleLbl="sibTrans2D1" presStyleIdx="0" presStyleCnt="0"/>
      <dgm:spPr/>
    </dgm:pt>
    <dgm:pt modelId="{AD514B87-3198-4335-97D5-ABB1213189F1}" type="pres">
      <dgm:prSet presAssocID="{84A50856-D69C-4640-87E4-F0C79E05E6F8}" presName="compNode" presStyleCnt="0"/>
      <dgm:spPr/>
    </dgm:pt>
    <dgm:pt modelId="{70B975A3-C7D3-4D78-9BE9-2B1C5547774A}" type="pres">
      <dgm:prSet presAssocID="{84A50856-D69C-4640-87E4-F0C79E05E6F8}" presName="iconBgRect" presStyleLbl="bgShp" presStyleIdx="2" presStyleCnt="6" custLinFactNeighborX="-11685" custLinFactNeighborY="-63991"/>
      <dgm:spPr/>
    </dgm:pt>
    <dgm:pt modelId="{54128962-5E52-4ED2-817C-693B155C30A8}" type="pres">
      <dgm:prSet presAssocID="{84A50856-D69C-4640-87E4-F0C79E05E6F8}" presName="iconRect" presStyleLbl="node1" presStyleIdx="2" presStyleCnt="6" custLinFactY="-10330" custLinFactNeighborX="-20147" custLinFactNeighborY="-100000"/>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34E3DEFD-03EA-4EC1-B7D7-2A00397F389D}" type="pres">
      <dgm:prSet presAssocID="{84A50856-D69C-4640-87E4-F0C79E05E6F8}" presName="spaceRect" presStyleCnt="0"/>
      <dgm:spPr/>
    </dgm:pt>
    <dgm:pt modelId="{FED66FA7-9EEA-47BF-B931-7FBF7E98F595}" type="pres">
      <dgm:prSet presAssocID="{84A50856-D69C-4640-87E4-F0C79E05E6F8}" presName="textRect" presStyleLbl="revTx" presStyleIdx="2" presStyleCnt="6" custScaleX="122921" custLinFactNeighborX="3420" custLinFactNeighborY="-19796">
        <dgm:presLayoutVars>
          <dgm:chMax val="1"/>
          <dgm:chPref val="1"/>
        </dgm:presLayoutVars>
      </dgm:prSet>
      <dgm:spPr/>
    </dgm:pt>
    <dgm:pt modelId="{53FA489C-0D30-4E93-9E5E-D2C64BE2C4B8}" type="pres">
      <dgm:prSet presAssocID="{496CED44-54FB-4353-BC00-5FF9FFBA91B5}" presName="sibTrans" presStyleLbl="sibTrans2D1" presStyleIdx="0" presStyleCnt="0"/>
      <dgm:spPr/>
    </dgm:pt>
    <dgm:pt modelId="{B01552E4-1515-4A9A-85B0-FBFB985559EA}" type="pres">
      <dgm:prSet presAssocID="{7FB9AE7E-B21F-45CE-8C47-2A3ECFD8B96E}" presName="compNode" presStyleCnt="0"/>
      <dgm:spPr/>
    </dgm:pt>
    <dgm:pt modelId="{EE6DB512-C330-44D6-A136-79538B1EBF68}" type="pres">
      <dgm:prSet presAssocID="{7FB9AE7E-B21F-45CE-8C47-2A3ECFD8B96E}" presName="iconBgRect" presStyleLbl="bgShp" presStyleIdx="3" presStyleCnt="6" custLinFactNeighborX="1948" custLinFactNeighborY="-8764"/>
      <dgm:spPr/>
    </dgm:pt>
    <dgm:pt modelId="{985710E3-AF75-418E-BA8A-5680CE136615}" type="pres">
      <dgm:prSet presAssocID="{7FB9AE7E-B21F-45CE-8C47-2A3ECFD8B96E}" presName="iconRect" presStyleLbl="node1" presStyleIdx="3" presStyleCnt="6" custLinFactNeighborX="3358" custLinFactNeighborY="-15110"/>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91799A24-1130-4C9D-9FF0-5B93A35A6E06}" type="pres">
      <dgm:prSet presAssocID="{7FB9AE7E-B21F-45CE-8C47-2A3ECFD8B96E}" presName="spaceRect" presStyleCnt="0"/>
      <dgm:spPr/>
    </dgm:pt>
    <dgm:pt modelId="{74E08FCA-D675-4387-980F-1B50DA18D46D}" type="pres">
      <dgm:prSet presAssocID="{7FB9AE7E-B21F-45CE-8C47-2A3ECFD8B96E}" presName="textRect" presStyleLbl="revTx" presStyleIdx="3" presStyleCnt="6" custScaleY="165523" custLinFactNeighborX="-413" custLinFactNeighborY="42846">
        <dgm:presLayoutVars>
          <dgm:chMax val="1"/>
          <dgm:chPref val="1"/>
        </dgm:presLayoutVars>
      </dgm:prSet>
      <dgm:spPr/>
    </dgm:pt>
    <dgm:pt modelId="{50E6AE44-B3B5-474C-A0EF-6EA1E3AE08B6}" type="pres">
      <dgm:prSet presAssocID="{1AF7AA11-C0C2-4EDB-BF61-2F572922F859}" presName="sibTrans" presStyleLbl="sibTrans2D1" presStyleIdx="0" presStyleCnt="0"/>
      <dgm:spPr/>
    </dgm:pt>
    <dgm:pt modelId="{96A49A7E-85B0-4738-BDB1-D75B553631DE}" type="pres">
      <dgm:prSet presAssocID="{4790C906-BDB6-4FF2-9BF1-75BE1680F9AD}" presName="compNode" presStyleCnt="0"/>
      <dgm:spPr/>
    </dgm:pt>
    <dgm:pt modelId="{D3D8AE8A-89D5-4015-9D62-FE5897D3775E}" type="pres">
      <dgm:prSet presAssocID="{4790C906-BDB6-4FF2-9BF1-75BE1680F9AD}" presName="iconBgRect" presStyleLbl="bgShp" presStyleIdx="4" presStyleCnt="6" custLinFactNeighborX="1948" custLinFactNeighborY="-8764"/>
      <dgm:spPr/>
    </dgm:pt>
    <dgm:pt modelId="{2F90D3EA-55CA-452F-9E20-EC88B520205F}" type="pres">
      <dgm:prSet presAssocID="{4790C906-BDB6-4FF2-9BF1-75BE1680F9AD}" presName="iconRect" presStyleLbl="node1" presStyleIdx="4" presStyleCnt="6" custLinFactNeighborX="3358" custLinFactNeighborY="-15110"/>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Check"/>
        </a:ext>
      </dgm:extLst>
    </dgm:pt>
    <dgm:pt modelId="{A3BC4289-FC1C-4F2F-8E43-3C0185CA33B7}" type="pres">
      <dgm:prSet presAssocID="{4790C906-BDB6-4FF2-9BF1-75BE1680F9AD}" presName="spaceRect" presStyleCnt="0"/>
      <dgm:spPr/>
    </dgm:pt>
    <dgm:pt modelId="{EDDB2C35-D0F6-4B75-B1B7-1AA0ABFB63E6}" type="pres">
      <dgm:prSet presAssocID="{4790C906-BDB6-4FF2-9BF1-75BE1680F9AD}" presName="textRect" presStyleLbl="revTx" presStyleIdx="4" presStyleCnt="6" custLinFactNeighborX="-1677" custLinFactNeighborY="-11572">
        <dgm:presLayoutVars>
          <dgm:chMax val="1"/>
          <dgm:chPref val="1"/>
        </dgm:presLayoutVars>
      </dgm:prSet>
      <dgm:spPr/>
    </dgm:pt>
    <dgm:pt modelId="{55FDA8C1-1945-478E-83AC-3125A853BD9A}" type="pres">
      <dgm:prSet presAssocID="{283B1516-6A4F-4F22-990E-1CC4D65F86FD}" presName="sibTrans" presStyleLbl="sibTrans2D1" presStyleIdx="0" presStyleCnt="0"/>
      <dgm:spPr/>
    </dgm:pt>
    <dgm:pt modelId="{ACEE8102-3097-458E-A611-9A5385A40DA3}" type="pres">
      <dgm:prSet presAssocID="{094576AC-5114-4608-9111-2D765298C802}" presName="compNode" presStyleCnt="0"/>
      <dgm:spPr/>
    </dgm:pt>
    <dgm:pt modelId="{02119D4E-99B8-4FBC-B974-599523EFBC9E}" type="pres">
      <dgm:prSet presAssocID="{094576AC-5114-4608-9111-2D765298C802}" presName="iconBgRect" presStyleLbl="bgShp" presStyleIdx="5" presStyleCnt="6" custLinFactNeighborX="-12659" custLinFactNeighborY="-5227"/>
      <dgm:spPr/>
    </dgm:pt>
    <dgm:pt modelId="{D1CD3662-D2B8-4826-A3FB-AA50B0B062CD}" type="pres">
      <dgm:prSet presAssocID="{094576AC-5114-4608-9111-2D765298C802}" presName="iconRect" presStyleLbl="node1" presStyleIdx="5" presStyleCnt="6" custLinFactNeighborX="-21826" custLinFactNeighborY="-9012"/>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B45AED01-E089-4ADC-B033-8BBEDD525A5D}" type="pres">
      <dgm:prSet presAssocID="{094576AC-5114-4608-9111-2D765298C802}" presName="spaceRect" presStyleCnt="0"/>
      <dgm:spPr/>
    </dgm:pt>
    <dgm:pt modelId="{4DB4D785-8722-410B-AE95-9BE8343C6377}" type="pres">
      <dgm:prSet presAssocID="{094576AC-5114-4608-9111-2D765298C802}" presName="textRect" presStyleLbl="revTx" presStyleIdx="5" presStyleCnt="6" custScaleX="111062" custLinFactNeighborX="169" custLinFactNeighborY="962">
        <dgm:presLayoutVars>
          <dgm:chMax val="1"/>
          <dgm:chPref val="1"/>
        </dgm:presLayoutVars>
      </dgm:prSet>
      <dgm:spPr/>
    </dgm:pt>
  </dgm:ptLst>
  <dgm:cxnLst>
    <dgm:cxn modelId="{F89E4E00-C196-4738-8D5C-1B3E7DFBAE97}" type="presOf" srcId="{8173DF47-F848-42AC-81BD-D3EEE010E01F}" destId="{C32D0359-74D9-414A-9540-FA4AC9DFA677}" srcOrd="0" destOrd="0" presId="urn:microsoft.com/office/officeart/2018/2/layout/IconCircleList"/>
    <dgm:cxn modelId="{960CC400-430A-4361-BBAA-DE7DC6677AC3}" srcId="{6BDFE7E0-6E36-41A1-8B7A-648E14790A2A}" destId="{7FB9AE7E-B21F-45CE-8C47-2A3ECFD8B96E}" srcOrd="3" destOrd="0" parTransId="{3516B146-6DEC-4740-8E21-D0EF90D62DA1}" sibTransId="{1AF7AA11-C0C2-4EDB-BF61-2F572922F859}"/>
    <dgm:cxn modelId="{7C21D80D-44DB-4D67-8FC4-5EAE0F765348}" type="presOf" srcId="{C6A69EAD-34EC-4D2A-A77B-776F264F1E68}" destId="{E79E429D-076C-4CAC-9195-82E8E2C31224}" srcOrd="0" destOrd="0" presId="urn:microsoft.com/office/officeart/2018/2/layout/IconCircleList"/>
    <dgm:cxn modelId="{A5A1BE2A-6643-414D-8B16-713F15B2A00B}" srcId="{6BDFE7E0-6E36-41A1-8B7A-648E14790A2A}" destId="{8173DF47-F848-42AC-81BD-D3EEE010E01F}" srcOrd="0" destOrd="0" parTransId="{9CFC87CF-F702-4C9D-975C-5401E80C92B4}" sibTransId="{C6A69EAD-34EC-4D2A-A77B-776F264F1E68}"/>
    <dgm:cxn modelId="{0978A42F-D990-4019-AE74-09324AFF8DD7}" srcId="{6BDFE7E0-6E36-41A1-8B7A-648E14790A2A}" destId="{84A50856-D69C-4640-87E4-F0C79E05E6F8}" srcOrd="2" destOrd="0" parTransId="{37E68DE1-0D59-4661-9558-5563AB27DD26}" sibTransId="{496CED44-54FB-4353-BC00-5FF9FFBA91B5}"/>
    <dgm:cxn modelId="{7A918C67-C2B7-4050-B212-0B7EAAF2E544}" type="presOf" srcId="{7FB9AE7E-B21F-45CE-8C47-2A3ECFD8B96E}" destId="{74E08FCA-D675-4387-980F-1B50DA18D46D}" srcOrd="0" destOrd="0" presId="urn:microsoft.com/office/officeart/2018/2/layout/IconCircleList"/>
    <dgm:cxn modelId="{25244E54-611F-437D-A5AA-D837B2413191}" srcId="{6BDFE7E0-6E36-41A1-8B7A-648E14790A2A}" destId="{4790C906-BDB6-4FF2-9BF1-75BE1680F9AD}" srcOrd="4" destOrd="0" parTransId="{A553809B-B486-46AF-B6C8-8B75E49019F6}" sibTransId="{283B1516-6A4F-4F22-990E-1CC4D65F86FD}"/>
    <dgm:cxn modelId="{F30F6858-254B-4DF1-9460-CB9E92F94CBA}" srcId="{6BDFE7E0-6E36-41A1-8B7A-648E14790A2A}" destId="{7721384B-AEC9-4E01-AA79-4A4109B784EE}" srcOrd="1" destOrd="0" parTransId="{19440C7B-CC93-4618-93B0-2590944F4D80}" sibTransId="{760F9552-DB1A-4C83-B531-7300D702C829}"/>
    <dgm:cxn modelId="{2A4F847F-2849-402F-9FE2-BAD93CB1A2E2}" type="presOf" srcId="{496CED44-54FB-4353-BC00-5FF9FFBA91B5}" destId="{53FA489C-0D30-4E93-9E5E-D2C64BE2C4B8}" srcOrd="0" destOrd="0" presId="urn:microsoft.com/office/officeart/2018/2/layout/IconCircleList"/>
    <dgm:cxn modelId="{A57BC882-AEA7-4462-8C23-911B169B5B15}" type="presOf" srcId="{094576AC-5114-4608-9111-2D765298C802}" destId="{4DB4D785-8722-410B-AE95-9BE8343C6377}" srcOrd="0" destOrd="0" presId="urn:microsoft.com/office/officeart/2018/2/layout/IconCircleList"/>
    <dgm:cxn modelId="{39D34E8C-E8B2-45E0-A417-0D40FD43C4AD}" type="presOf" srcId="{84A50856-D69C-4640-87E4-F0C79E05E6F8}" destId="{FED66FA7-9EEA-47BF-B931-7FBF7E98F595}" srcOrd="0" destOrd="0" presId="urn:microsoft.com/office/officeart/2018/2/layout/IconCircleList"/>
    <dgm:cxn modelId="{1FCFB4A1-3F96-4661-945C-A5B14ADDF630}" type="presOf" srcId="{6BDFE7E0-6E36-41A1-8B7A-648E14790A2A}" destId="{567061CA-7A45-4553-A630-E0F886CBC662}" srcOrd="0" destOrd="0" presId="urn:microsoft.com/office/officeart/2018/2/layout/IconCircleList"/>
    <dgm:cxn modelId="{56BE9ABF-36A5-4F81-A1DB-1E16DAAF540D}" srcId="{6BDFE7E0-6E36-41A1-8B7A-648E14790A2A}" destId="{094576AC-5114-4608-9111-2D765298C802}" srcOrd="5" destOrd="0" parTransId="{DDEABC67-AC4B-4BA3-8DBE-674B8342ABF6}" sibTransId="{168BAC4B-BBC5-4939-8D93-D72F4B183736}"/>
    <dgm:cxn modelId="{8DB160C0-D469-454A-90B9-1D7BCF226467}" type="presOf" srcId="{760F9552-DB1A-4C83-B531-7300D702C829}" destId="{F5B20FA7-82CC-42BE-BD07-EBF2CC91D12E}" srcOrd="0" destOrd="0" presId="urn:microsoft.com/office/officeart/2018/2/layout/IconCircleList"/>
    <dgm:cxn modelId="{883537D1-AA2A-4607-B27B-E1AF921AFDC4}" type="presOf" srcId="{7721384B-AEC9-4E01-AA79-4A4109B784EE}" destId="{402707BC-B7F8-4DEA-A7C5-6FE29D409227}" srcOrd="0" destOrd="0" presId="urn:microsoft.com/office/officeart/2018/2/layout/IconCircleList"/>
    <dgm:cxn modelId="{C49A59D1-BE2C-4153-9A7A-544C48E27A49}" type="presOf" srcId="{283B1516-6A4F-4F22-990E-1CC4D65F86FD}" destId="{55FDA8C1-1945-478E-83AC-3125A853BD9A}" srcOrd="0" destOrd="0" presId="urn:microsoft.com/office/officeart/2018/2/layout/IconCircleList"/>
    <dgm:cxn modelId="{52986FF5-D350-4502-85EC-F658B40FE25C}" type="presOf" srcId="{4790C906-BDB6-4FF2-9BF1-75BE1680F9AD}" destId="{EDDB2C35-D0F6-4B75-B1B7-1AA0ABFB63E6}" srcOrd="0" destOrd="0" presId="urn:microsoft.com/office/officeart/2018/2/layout/IconCircleList"/>
    <dgm:cxn modelId="{181E90FD-CF09-4D83-9182-2C76AE51BFC6}" type="presOf" srcId="{1AF7AA11-C0C2-4EDB-BF61-2F572922F859}" destId="{50E6AE44-B3B5-474C-A0EF-6EA1E3AE08B6}" srcOrd="0" destOrd="0" presId="urn:microsoft.com/office/officeart/2018/2/layout/IconCircleList"/>
    <dgm:cxn modelId="{F5A4534D-226F-4853-A002-040396ED9A16}" type="presParOf" srcId="{567061CA-7A45-4553-A630-E0F886CBC662}" destId="{AA950894-35C1-4459-AC58-B87A01BA631C}" srcOrd="0" destOrd="0" presId="urn:microsoft.com/office/officeart/2018/2/layout/IconCircleList"/>
    <dgm:cxn modelId="{68FA0B22-D071-4B29-9088-C4CF4ED24491}" type="presParOf" srcId="{AA950894-35C1-4459-AC58-B87A01BA631C}" destId="{107C8287-55E8-4847-8F2B-C9039C2CA69F}" srcOrd="0" destOrd="0" presId="urn:microsoft.com/office/officeart/2018/2/layout/IconCircleList"/>
    <dgm:cxn modelId="{224A0352-5E38-405E-B78B-97DB66CCF10E}" type="presParOf" srcId="{107C8287-55E8-4847-8F2B-C9039C2CA69F}" destId="{7DBA2665-0368-4B5F-897C-3798BAC92465}" srcOrd="0" destOrd="0" presId="urn:microsoft.com/office/officeart/2018/2/layout/IconCircleList"/>
    <dgm:cxn modelId="{BD4E5D2A-7221-46E0-BB0B-0194E08DD51E}" type="presParOf" srcId="{107C8287-55E8-4847-8F2B-C9039C2CA69F}" destId="{9BFBBA99-47E7-4769-83CC-BFCD45B3E366}" srcOrd="1" destOrd="0" presId="urn:microsoft.com/office/officeart/2018/2/layout/IconCircleList"/>
    <dgm:cxn modelId="{861553B4-FD24-446D-B038-359F995FED7E}" type="presParOf" srcId="{107C8287-55E8-4847-8F2B-C9039C2CA69F}" destId="{0E19A9D1-7B93-4881-9C17-A4CD5A0E0059}" srcOrd="2" destOrd="0" presId="urn:microsoft.com/office/officeart/2018/2/layout/IconCircleList"/>
    <dgm:cxn modelId="{782ACC97-A623-4402-AB69-AB97B4F7E5C8}" type="presParOf" srcId="{107C8287-55E8-4847-8F2B-C9039C2CA69F}" destId="{C32D0359-74D9-414A-9540-FA4AC9DFA677}" srcOrd="3" destOrd="0" presId="urn:microsoft.com/office/officeart/2018/2/layout/IconCircleList"/>
    <dgm:cxn modelId="{E1CF817D-90E2-41A5-BCC7-807275361C41}" type="presParOf" srcId="{AA950894-35C1-4459-AC58-B87A01BA631C}" destId="{E79E429D-076C-4CAC-9195-82E8E2C31224}" srcOrd="1" destOrd="0" presId="urn:microsoft.com/office/officeart/2018/2/layout/IconCircleList"/>
    <dgm:cxn modelId="{FD20A7CF-02F1-48E9-949D-89D1711A27DC}" type="presParOf" srcId="{AA950894-35C1-4459-AC58-B87A01BA631C}" destId="{67DA661D-B275-438C-976C-2D8130B723A5}" srcOrd="2" destOrd="0" presId="urn:microsoft.com/office/officeart/2018/2/layout/IconCircleList"/>
    <dgm:cxn modelId="{04444384-1600-40EC-9E3A-C902C2BBFEC6}" type="presParOf" srcId="{67DA661D-B275-438C-976C-2D8130B723A5}" destId="{1EDAC32E-36FF-4697-AEF8-6315E37925E2}" srcOrd="0" destOrd="0" presId="urn:microsoft.com/office/officeart/2018/2/layout/IconCircleList"/>
    <dgm:cxn modelId="{435CF57E-9B88-412C-882D-29F89C98346A}" type="presParOf" srcId="{67DA661D-B275-438C-976C-2D8130B723A5}" destId="{1C912E23-27C5-498D-AED4-F35BA70FBEB0}" srcOrd="1" destOrd="0" presId="urn:microsoft.com/office/officeart/2018/2/layout/IconCircleList"/>
    <dgm:cxn modelId="{B741A809-AFB2-4409-BAC9-F680C6AEE334}" type="presParOf" srcId="{67DA661D-B275-438C-976C-2D8130B723A5}" destId="{87ED955A-B73E-4637-A948-6831940205C2}" srcOrd="2" destOrd="0" presId="urn:microsoft.com/office/officeart/2018/2/layout/IconCircleList"/>
    <dgm:cxn modelId="{5F576E87-821F-41E0-9217-8ACFB9A169DC}" type="presParOf" srcId="{67DA661D-B275-438C-976C-2D8130B723A5}" destId="{402707BC-B7F8-4DEA-A7C5-6FE29D409227}" srcOrd="3" destOrd="0" presId="urn:microsoft.com/office/officeart/2018/2/layout/IconCircleList"/>
    <dgm:cxn modelId="{FFCF92B9-0ED8-4FA5-B0AB-A80EE0E82C47}" type="presParOf" srcId="{AA950894-35C1-4459-AC58-B87A01BA631C}" destId="{F5B20FA7-82CC-42BE-BD07-EBF2CC91D12E}" srcOrd="3" destOrd="0" presId="urn:microsoft.com/office/officeart/2018/2/layout/IconCircleList"/>
    <dgm:cxn modelId="{6D8CCA73-D06A-47E3-94A8-8E0349B12124}" type="presParOf" srcId="{AA950894-35C1-4459-AC58-B87A01BA631C}" destId="{AD514B87-3198-4335-97D5-ABB1213189F1}" srcOrd="4" destOrd="0" presId="urn:microsoft.com/office/officeart/2018/2/layout/IconCircleList"/>
    <dgm:cxn modelId="{F6DDF85C-6555-4D01-A365-95D7EE4EAAFF}" type="presParOf" srcId="{AD514B87-3198-4335-97D5-ABB1213189F1}" destId="{70B975A3-C7D3-4D78-9BE9-2B1C5547774A}" srcOrd="0" destOrd="0" presId="urn:microsoft.com/office/officeart/2018/2/layout/IconCircleList"/>
    <dgm:cxn modelId="{FE7B36F5-1187-4BB5-94AB-E9FF0D121C33}" type="presParOf" srcId="{AD514B87-3198-4335-97D5-ABB1213189F1}" destId="{54128962-5E52-4ED2-817C-693B155C30A8}" srcOrd="1" destOrd="0" presId="urn:microsoft.com/office/officeart/2018/2/layout/IconCircleList"/>
    <dgm:cxn modelId="{243EEE85-8802-41E8-965C-E4EF8B8FFCBC}" type="presParOf" srcId="{AD514B87-3198-4335-97D5-ABB1213189F1}" destId="{34E3DEFD-03EA-4EC1-B7D7-2A00397F389D}" srcOrd="2" destOrd="0" presId="urn:microsoft.com/office/officeart/2018/2/layout/IconCircleList"/>
    <dgm:cxn modelId="{40734DEC-68E1-4B5B-AE4B-E80C309380EA}" type="presParOf" srcId="{AD514B87-3198-4335-97D5-ABB1213189F1}" destId="{FED66FA7-9EEA-47BF-B931-7FBF7E98F595}" srcOrd="3" destOrd="0" presId="urn:microsoft.com/office/officeart/2018/2/layout/IconCircleList"/>
    <dgm:cxn modelId="{615C99EB-BCD7-459E-AF72-49A738F57B2E}" type="presParOf" srcId="{AA950894-35C1-4459-AC58-B87A01BA631C}" destId="{53FA489C-0D30-4E93-9E5E-D2C64BE2C4B8}" srcOrd="5" destOrd="0" presId="urn:microsoft.com/office/officeart/2018/2/layout/IconCircleList"/>
    <dgm:cxn modelId="{0803D389-4408-4C2A-A688-D7ACA1B47835}" type="presParOf" srcId="{AA950894-35C1-4459-AC58-B87A01BA631C}" destId="{B01552E4-1515-4A9A-85B0-FBFB985559EA}" srcOrd="6" destOrd="0" presId="urn:microsoft.com/office/officeart/2018/2/layout/IconCircleList"/>
    <dgm:cxn modelId="{4C435240-4634-4CAD-8018-740693A1A971}" type="presParOf" srcId="{B01552E4-1515-4A9A-85B0-FBFB985559EA}" destId="{EE6DB512-C330-44D6-A136-79538B1EBF68}" srcOrd="0" destOrd="0" presId="urn:microsoft.com/office/officeart/2018/2/layout/IconCircleList"/>
    <dgm:cxn modelId="{ACF7337E-D9EB-4473-97B1-8C16E0D20BBC}" type="presParOf" srcId="{B01552E4-1515-4A9A-85B0-FBFB985559EA}" destId="{985710E3-AF75-418E-BA8A-5680CE136615}" srcOrd="1" destOrd="0" presId="urn:microsoft.com/office/officeart/2018/2/layout/IconCircleList"/>
    <dgm:cxn modelId="{6D0196B2-49C2-4C52-99A7-13550305E2EB}" type="presParOf" srcId="{B01552E4-1515-4A9A-85B0-FBFB985559EA}" destId="{91799A24-1130-4C9D-9FF0-5B93A35A6E06}" srcOrd="2" destOrd="0" presId="urn:microsoft.com/office/officeart/2018/2/layout/IconCircleList"/>
    <dgm:cxn modelId="{E1FA8B29-BE20-4AC7-AF8B-5F211F999B5A}" type="presParOf" srcId="{B01552E4-1515-4A9A-85B0-FBFB985559EA}" destId="{74E08FCA-D675-4387-980F-1B50DA18D46D}" srcOrd="3" destOrd="0" presId="urn:microsoft.com/office/officeart/2018/2/layout/IconCircleList"/>
    <dgm:cxn modelId="{A06D3B87-D6C8-40B1-B6ED-6734B67CE9C9}" type="presParOf" srcId="{AA950894-35C1-4459-AC58-B87A01BA631C}" destId="{50E6AE44-B3B5-474C-A0EF-6EA1E3AE08B6}" srcOrd="7" destOrd="0" presId="urn:microsoft.com/office/officeart/2018/2/layout/IconCircleList"/>
    <dgm:cxn modelId="{08E1E0AA-7782-47CE-9E52-C4A9160A8CB2}" type="presParOf" srcId="{AA950894-35C1-4459-AC58-B87A01BA631C}" destId="{96A49A7E-85B0-4738-BDB1-D75B553631DE}" srcOrd="8" destOrd="0" presId="urn:microsoft.com/office/officeart/2018/2/layout/IconCircleList"/>
    <dgm:cxn modelId="{90143802-225B-409F-ADB7-628744E5D7CC}" type="presParOf" srcId="{96A49A7E-85B0-4738-BDB1-D75B553631DE}" destId="{D3D8AE8A-89D5-4015-9D62-FE5897D3775E}" srcOrd="0" destOrd="0" presId="urn:microsoft.com/office/officeart/2018/2/layout/IconCircleList"/>
    <dgm:cxn modelId="{EA10D87B-3C72-445A-B3BC-C7DBDBC5F1DE}" type="presParOf" srcId="{96A49A7E-85B0-4738-BDB1-D75B553631DE}" destId="{2F90D3EA-55CA-452F-9E20-EC88B520205F}" srcOrd="1" destOrd="0" presId="urn:microsoft.com/office/officeart/2018/2/layout/IconCircleList"/>
    <dgm:cxn modelId="{7AD080C8-B5A5-452F-B036-5F7AC40BA92D}" type="presParOf" srcId="{96A49A7E-85B0-4738-BDB1-D75B553631DE}" destId="{A3BC4289-FC1C-4F2F-8E43-3C0185CA33B7}" srcOrd="2" destOrd="0" presId="urn:microsoft.com/office/officeart/2018/2/layout/IconCircleList"/>
    <dgm:cxn modelId="{6F17F0CC-0A00-49F7-8C6F-F3E7D28ECD34}" type="presParOf" srcId="{96A49A7E-85B0-4738-BDB1-D75B553631DE}" destId="{EDDB2C35-D0F6-4B75-B1B7-1AA0ABFB63E6}" srcOrd="3" destOrd="0" presId="urn:microsoft.com/office/officeart/2018/2/layout/IconCircleList"/>
    <dgm:cxn modelId="{D08A7AB2-158F-4DF1-A4B5-640149B762B4}" type="presParOf" srcId="{AA950894-35C1-4459-AC58-B87A01BA631C}" destId="{55FDA8C1-1945-478E-83AC-3125A853BD9A}" srcOrd="9" destOrd="0" presId="urn:microsoft.com/office/officeart/2018/2/layout/IconCircleList"/>
    <dgm:cxn modelId="{815A10E4-7C71-4FC7-9ECC-6EFAAEE31D10}" type="presParOf" srcId="{AA950894-35C1-4459-AC58-B87A01BA631C}" destId="{ACEE8102-3097-458E-A611-9A5385A40DA3}" srcOrd="10" destOrd="0" presId="urn:microsoft.com/office/officeart/2018/2/layout/IconCircleList"/>
    <dgm:cxn modelId="{F6BEEF2A-4085-48D6-A168-A7334DA03B66}" type="presParOf" srcId="{ACEE8102-3097-458E-A611-9A5385A40DA3}" destId="{02119D4E-99B8-4FBC-B974-599523EFBC9E}" srcOrd="0" destOrd="0" presId="urn:microsoft.com/office/officeart/2018/2/layout/IconCircleList"/>
    <dgm:cxn modelId="{CC8F6FBB-965E-4D6A-963E-08F723E61111}" type="presParOf" srcId="{ACEE8102-3097-458E-A611-9A5385A40DA3}" destId="{D1CD3662-D2B8-4826-A3FB-AA50B0B062CD}" srcOrd="1" destOrd="0" presId="urn:microsoft.com/office/officeart/2018/2/layout/IconCircleList"/>
    <dgm:cxn modelId="{E64CFBDC-9FCC-4D02-97AD-0C46AE7631D2}" type="presParOf" srcId="{ACEE8102-3097-458E-A611-9A5385A40DA3}" destId="{B45AED01-E089-4ADC-B033-8BBEDD525A5D}" srcOrd="2" destOrd="0" presId="urn:microsoft.com/office/officeart/2018/2/layout/IconCircleList"/>
    <dgm:cxn modelId="{A3152A0A-793F-4EAC-AF26-3070EA7DD008}" type="presParOf" srcId="{ACEE8102-3097-458E-A611-9A5385A40DA3}" destId="{4DB4D785-8722-410B-AE95-9BE8343C637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breakout room number (e.g., BR 2 should go to Jamboard group 2).</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3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a post-it (sticky note) on the timeline to show when you check your users.</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how often should you be checking your users going forward?</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C885E6-8B83-4FD2-956F-30AC16BB116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520C277-7F61-44BF-BC80-4A0E294B8595}">
      <dgm:prSet custT="1"/>
      <dgm:spPr/>
      <dgm:t>
        <a:bodyPr/>
        <a:lstStyle/>
        <a:p>
          <a:r>
            <a:rPr lang="en-US" sz="2000" dirty="0">
              <a:solidFill>
                <a:schemeClr val="accent2">
                  <a:lumMod val="75000"/>
                </a:schemeClr>
              </a:solidFill>
            </a:rPr>
            <a:t>A) In your BR, take 2 minutes to introduce yourselves (name, region/DFD, job title or role).</a:t>
          </a:r>
        </a:p>
      </dgm:t>
    </dgm:pt>
    <dgm:pt modelId="{0189201F-5B99-44F2-9F06-9F5D2331E153}" type="parTrans" cxnId="{57D3325D-041C-4407-A12C-EB85D4DBBA22}">
      <dgm:prSet/>
      <dgm:spPr/>
      <dgm:t>
        <a:bodyPr/>
        <a:lstStyle/>
        <a:p>
          <a:endParaRPr lang="en-US"/>
        </a:p>
      </dgm:t>
    </dgm:pt>
    <dgm:pt modelId="{92755E54-1B76-46E7-9A0D-D493D0C37EA4}" type="sibTrans" cxnId="{57D3325D-041C-4407-A12C-EB85D4DBBA22}">
      <dgm:prSet/>
      <dgm:spPr/>
      <dgm:t>
        <a:bodyPr/>
        <a:lstStyle/>
        <a:p>
          <a:endParaRPr lang="en-US"/>
        </a:p>
      </dgm:t>
    </dgm:pt>
    <dgm:pt modelId="{D3386909-14F1-4B40-92FA-6B44F4D6C1E3}">
      <dgm:prSet custT="1"/>
      <dgm:spPr/>
      <dgm:t>
        <a:bodyPr/>
        <a:lstStyle/>
        <a:p>
          <a:r>
            <a:rPr lang="en-US" sz="2000" dirty="0">
              <a:solidFill>
                <a:schemeClr val="bg2">
                  <a:lumMod val="50000"/>
                </a:schemeClr>
              </a:solidFill>
            </a:rPr>
            <a:t>B) Open the chat window to view the instructions and links</a:t>
          </a:r>
          <a:r>
            <a:rPr lang="en-US" sz="2000" dirty="0"/>
            <a:t>.</a:t>
          </a:r>
        </a:p>
      </dgm:t>
    </dgm:pt>
    <dgm:pt modelId="{DB6ADB5D-93CE-49A8-BA48-9F293DAA5D85}" type="parTrans" cxnId="{0477496B-6001-48CE-8CF6-40EDC3A3BED0}">
      <dgm:prSet/>
      <dgm:spPr/>
      <dgm:t>
        <a:bodyPr/>
        <a:lstStyle/>
        <a:p>
          <a:endParaRPr lang="en-US"/>
        </a:p>
      </dgm:t>
    </dgm:pt>
    <dgm:pt modelId="{DF18680D-61B4-4D10-8395-5A6EEA651F31}" type="sibTrans" cxnId="{0477496B-6001-48CE-8CF6-40EDC3A3BED0}">
      <dgm:prSet/>
      <dgm:spPr/>
      <dgm:t>
        <a:bodyPr/>
        <a:lstStyle/>
        <a:p>
          <a:endParaRPr lang="en-US"/>
        </a:p>
      </dgm:t>
    </dgm:pt>
    <dgm:pt modelId="{DC695149-EFC5-4226-B6F3-D9992EF3E71A}">
      <dgm:prSet custT="1"/>
      <dgm:spPr/>
      <dgm:t>
        <a:bodyPr/>
        <a:lstStyle/>
        <a:p>
          <a:r>
            <a:rPr lang="en-US" sz="2000" dirty="0">
              <a:solidFill>
                <a:schemeClr val="accent4">
                  <a:lumMod val="75000"/>
                </a:schemeClr>
              </a:solidFill>
            </a:rPr>
            <a:t>C) Click on the Jamboard link that matches your BR number (e.g., BR 1 should go to Jamboard group 1).</a:t>
          </a:r>
        </a:p>
      </dgm:t>
    </dgm:pt>
    <dgm:pt modelId="{87A74919-ED9F-4E10-84AB-38B860610775}" type="parTrans" cxnId="{E1846F4C-6ED9-4D21-895C-B351126BD7EE}">
      <dgm:prSet/>
      <dgm:spPr/>
      <dgm:t>
        <a:bodyPr/>
        <a:lstStyle/>
        <a:p>
          <a:endParaRPr lang="en-US"/>
        </a:p>
      </dgm:t>
    </dgm:pt>
    <dgm:pt modelId="{5E199435-CFFE-4B66-B80C-48F242BD2E29}" type="sibTrans" cxnId="{E1846F4C-6ED9-4D21-895C-B351126BD7EE}">
      <dgm:prSet/>
      <dgm:spPr/>
      <dgm:t>
        <a:bodyPr/>
        <a:lstStyle/>
        <a:p>
          <a:endParaRPr lang="en-US"/>
        </a:p>
      </dgm:t>
    </dgm:pt>
    <dgm:pt modelId="{A1A456E3-2758-4B32-96F2-ACB3D6B9D080}">
      <dgm:prSet custT="1"/>
      <dgm:spPr/>
      <dgm:t>
        <a:bodyPr/>
        <a:lstStyle/>
        <a:p>
          <a:r>
            <a:rPr lang="en-US" sz="2000" dirty="0">
              <a:solidFill>
                <a:schemeClr val="accent5">
                  <a:lumMod val="75000"/>
                </a:schemeClr>
              </a:solidFill>
            </a:rPr>
            <a:t>D) Keep two windows open: your BR in Zoom and your Activity 4 slide in Jamboard.</a:t>
          </a:r>
        </a:p>
      </dgm:t>
    </dgm:pt>
    <dgm:pt modelId="{7FE002D4-B9F1-4BAA-8A41-B2D320C1BC6D}" type="parTrans" cxnId="{4F71D22A-93D9-4DD0-9510-3BF25E619EE6}">
      <dgm:prSet/>
      <dgm:spPr/>
      <dgm:t>
        <a:bodyPr/>
        <a:lstStyle/>
        <a:p>
          <a:endParaRPr lang="en-US"/>
        </a:p>
      </dgm:t>
    </dgm:pt>
    <dgm:pt modelId="{7FECCBA5-F17E-4EB1-8C69-AC00AFEBDAB5}" type="sibTrans" cxnId="{4F71D22A-93D9-4DD0-9510-3BF25E619EE6}">
      <dgm:prSet/>
      <dgm:spPr/>
      <dgm:t>
        <a:bodyPr/>
        <a:lstStyle/>
        <a:p>
          <a:endParaRPr lang="en-US"/>
        </a:p>
      </dgm:t>
    </dgm:pt>
    <dgm:pt modelId="{0C46ECF2-A537-413D-A585-35DC3CD5B8B3}">
      <dgm:prSet custT="1"/>
      <dgm:spPr/>
      <dgm:t>
        <a:bodyPr/>
        <a:lstStyle/>
        <a:p>
          <a:r>
            <a:rPr lang="en-US" sz="2000" dirty="0">
              <a:solidFill>
                <a:schemeClr val="accent6">
                  <a:lumMod val="75000"/>
                </a:schemeClr>
              </a:solidFill>
            </a:rPr>
            <a:t>E) Add a post-it (sticky note) or text in each of the categories.</a:t>
          </a:r>
        </a:p>
      </dgm:t>
    </dgm:pt>
    <dgm:pt modelId="{614001BA-9117-4986-A616-D24170004F17}" type="parTrans" cxnId="{B7774989-8582-40F1-BA3F-F86DC097E092}">
      <dgm:prSet/>
      <dgm:spPr/>
      <dgm:t>
        <a:bodyPr/>
        <a:lstStyle/>
        <a:p>
          <a:endParaRPr lang="en-US"/>
        </a:p>
      </dgm:t>
    </dgm:pt>
    <dgm:pt modelId="{29493119-4B86-49E6-9415-0B2B8F2F0DDE}" type="sibTrans" cxnId="{B7774989-8582-40F1-BA3F-F86DC097E092}">
      <dgm:prSet/>
      <dgm:spPr/>
      <dgm:t>
        <a:bodyPr/>
        <a:lstStyle/>
        <a:p>
          <a:endParaRPr lang="en-US"/>
        </a:p>
      </dgm:t>
    </dgm:pt>
    <dgm:pt modelId="{B4B96809-30B8-4093-97C3-765942A967A7}">
      <dgm:prSet custT="1"/>
      <dgm:spPr/>
      <dgm:t>
        <a:bodyPr/>
        <a:lstStyle/>
        <a:p>
          <a:r>
            <a:rPr lang="en-US" sz="2000" dirty="0">
              <a:solidFill>
                <a:schemeClr val="accent2">
                  <a:lumMod val="75000"/>
                </a:schemeClr>
              </a:solidFill>
            </a:rPr>
            <a:t>F) Discuss anything that you find surprising or unexpected.</a:t>
          </a:r>
        </a:p>
      </dgm:t>
    </dgm:pt>
    <dgm:pt modelId="{DACFA855-9449-4A57-9C99-9A5923E5A646}" type="parTrans" cxnId="{E62BC711-DA80-4547-B070-8541E33FC137}">
      <dgm:prSet/>
      <dgm:spPr/>
      <dgm:t>
        <a:bodyPr/>
        <a:lstStyle/>
        <a:p>
          <a:endParaRPr lang="en-US"/>
        </a:p>
      </dgm:t>
    </dgm:pt>
    <dgm:pt modelId="{AC744662-261B-4916-899A-63DB5E3C381F}" type="sibTrans" cxnId="{E62BC711-DA80-4547-B070-8541E33FC137}">
      <dgm:prSet/>
      <dgm:spPr/>
      <dgm:t>
        <a:bodyPr/>
        <a:lstStyle/>
        <a:p>
          <a:endParaRPr lang="en-US"/>
        </a:p>
      </dgm:t>
    </dgm:pt>
    <dgm:pt modelId="{8CA0AF8E-5E1A-45EB-B9A9-2E0F68AFAD31}" type="pres">
      <dgm:prSet presAssocID="{0BC885E6-8B83-4FD2-956F-30AC16BB1168}" presName="root" presStyleCnt="0">
        <dgm:presLayoutVars>
          <dgm:dir/>
          <dgm:resizeHandles val="exact"/>
        </dgm:presLayoutVars>
      </dgm:prSet>
      <dgm:spPr/>
    </dgm:pt>
    <dgm:pt modelId="{BD9352D2-0589-4DF8-9467-69D4A33DE239}" type="pres">
      <dgm:prSet presAssocID="{0BC885E6-8B83-4FD2-956F-30AC16BB1168}" presName="container" presStyleCnt="0">
        <dgm:presLayoutVars>
          <dgm:dir/>
          <dgm:resizeHandles val="exact"/>
        </dgm:presLayoutVars>
      </dgm:prSet>
      <dgm:spPr/>
    </dgm:pt>
    <dgm:pt modelId="{C26CB2E8-232F-4026-9F47-910172A53118}" type="pres">
      <dgm:prSet presAssocID="{5520C277-7F61-44BF-BC80-4A0E294B8595}" presName="compNode" presStyleCnt="0"/>
      <dgm:spPr/>
    </dgm:pt>
    <dgm:pt modelId="{634B0901-6B31-4A6E-8D31-92966E342100}" type="pres">
      <dgm:prSet presAssocID="{5520C277-7F61-44BF-BC80-4A0E294B8595}" presName="iconBgRect" presStyleLbl="bgShp" presStyleIdx="0" presStyleCnt="6" custLinFactNeighborX="-510" custLinFactNeighborY="-98906"/>
      <dgm:spPr/>
    </dgm:pt>
    <dgm:pt modelId="{583ABCCE-B4D7-4985-BD1B-40A3C9A2A10A}" type="pres">
      <dgm:prSet presAssocID="{5520C277-7F61-44BF-BC80-4A0E294B8595}" presName="iconRect" presStyleLbl="node1" presStyleIdx="0" presStyleCnt="6" custLinFactY="-70528" custLinFactNeighborX="-879" custLinFactNeighborY="-10000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3138C0-7908-4894-A68F-C2274F621EAC}" type="pres">
      <dgm:prSet presAssocID="{5520C277-7F61-44BF-BC80-4A0E294B8595}" presName="spaceRect" presStyleCnt="0"/>
      <dgm:spPr/>
    </dgm:pt>
    <dgm:pt modelId="{4297FC5A-4784-4306-A823-404D28C19D6F}" type="pres">
      <dgm:prSet presAssocID="{5520C277-7F61-44BF-BC80-4A0E294B8595}" presName="textRect" presStyleLbl="revTx" presStyleIdx="0" presStyleCnt="6" custLinFactNeighborY="-51200">
        <dgm:presLayoutVars>
          <dgm:chMax val="1"/>
          <dgm:chPref val="1"/>
        </dgm:presLayoutVars>
      </dgm:prSet>
      <dgm:spPr/>
    </dgm:pt>
    <dgm:pt modelId="{BA013A8A-A377-410E-816B-6B7C65794684}" type="pres">
      <dgm:prSet presAssocID="{92755E54-1B76-46E7-9A0D-D493D0C37EA4}" presName="sibTrans" presStyleLbl="sibTrans2D1" presStyleIdx="0" presStyleCnt="0"/>
      <dgm:spPr/>
    </dgm:pt>
    <dgm:pt modelId="{F04D10D1-F841-4085-A87F-FD737FADAA06}" type="pres">
      <dgm:prSet presAssocID="{D3386909-14F1-4B40-92FA-6B44F4D6C1E3}" presName="compNode" presStyleCnt="0"/>
      <dgm:spPr/>
    </dgm:pt>
    <dgm:pt modelId="{B2C6F435-A4EB-466E-A7F7-12DB52E4B718}" type="pres">
      <dgm:prSet presAssocID="{D3386909-14F1-4B40-92FA-6B44F4D6C1E3}" presName="iconBgRect" presStyleLbl="bgShp" presStyleIdx="1" presStyleCnt="6" custLinFactNeighborX="-510" custLinFactNeighborY="-98906"/>
      <dgm:spPr/>
    </dgm:pt>
    <dgm:pt modelId="{1A7DE165-99CD-4396-9FFC-EF1A19BCAAB4}" type="pres">
      <dgm:prSet presAssocID="{D3386909-14F1-4B40-92FA-6B44F4D6C1E3}" presName="iconRect" presStyleLbl="node1" presStyleIdx="1" presStyleCnt="6" custLinFactY="-70528" custLinFactNeighborX="-879" custLinFactNeighborY="-100000"/>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A4F7910-126F-4A62-992C-EEE6591831F4}" type="pres">
      <dgm:prSet presAssocID="{D3386909-14F1-4B40-92FA-6B44F4D6C1E3}" presName="spaceRect" presStyleCnt="0"/>
      <dgm:spPr/>
    </dgm:pt>
    <dgm:pt modelId="{DFCE6285-4792-4A1F-AE81-CA4FFE00F59B}" type="pres">
      <dgm:prSet presAssocID="{D3386909-14F1-4B40-92FA-6B44F4D6C1E3}" presName="textRect" presStyleLbl="revTx" presStyleIdx="1" presStyleCnt="6" custLinFactNeighborX="-591" custLinFactNeighborY="-80796">
        <dgm:presLayoutVars>
          <dgm:chMax val="1"/>
          <dgm:chPref val="1"/>
        </dgm:presLayoutVars>
      </dgm:prSet>
      <dgm:spPr/>
    </dgm:pt>
    <dgm:pt modelId="{E02D6F9E-6FC9-4E0F-9AD9-64D8B92F32E0}" type="pres">
      <dgm:prSet presAssocID="{DF18680D-61B4-4D10-8395-5A6EEA651F31}" presName="sibTrans" presStyleLbl="sibTrans2D1" presStyleIdx="0" presStyleCnt="0"/>
      <dgm:spPr/>
    </dgm:pt>
    <dgm:pt modelId="{EBD45519-6042-4F7A-A742-70811110CAF1}" type="pres">
      <dgm:prSet presAssocID="{DC695149-EFC5-4226-B6F3-D9992EF3E71A}" presName="compNode" presStyleCnt="0"/>
      <dgm:spPr/>
    </dgm:pt>
    <dgm:pt modelId="{4ACCD6EF-D727-4947-9470-6DAD5B2D7213}" type="pres">
      <dgm:prSet presAssocID="{DC695149-EFC5-4226-B6F3-D9992EF3E71A}" presName="iconBgRect" presStyleLbl="bgShp" presStyleIdx="2" presStyleCnt="6" custLinFactNeighborX="-510" custLinFactNeighborY="-98906"/>
      <dgm:spPr/>
    </dgm:pt>
    <dgm:pt modelId="{52930A37-7DAC-482D-9149-758ADA4E2B29}" type="pres">
      <dgm:prSet presAssocID="{DC695149-EFC5-4226-B6F3-D9992EF3E71A}" presName="iconRect" presStyleLbl="node1" presStyleIdx="2" presStyleCnt="6" custLinFactY="-70528" custLinFactNeighborX="-879" custLinFactNeighborY="-100000"/>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44EE60BC-8480-4CE8-B2BE-69A9D3C68AF2}" type="pres">
      <dgm:prSet presAssocID="{DC695149-EFC5-4226-B6F3-D9992EF3E71A}" presName="spaceRect" presStyleCnt="0"/>
      <dgm:spPr/>
    </dgm:pt>
    <dgm:pt modelId="{6F00C9A9-3F74-4D93-8C52-B11C07B0F37D}" type="pres">
      <dgm:prSet presAssocID="{DC695149-EFC5-4226-B6F3-D9992EF3E71A}" presName="textRect" presStyleLbl="revTx" presStyleIdx="2" presStyleCnt="6" custScaleX="104583" custLinFactNeighborX="1146" custLinFactNeighborY="-51200">
        <dgm:presLayoutVars>
          <dgm:chMax val="1"/>
          <dgm:chPref val="1"/>
        </dgm:presLayoutVars>
      </dgm:prSet>
      <dgm:spPr/>
    </dgm:pt>
    <dgm:pt modelId="{2353A388-ACDA-4C97-9663-CBF3422940F8}" type="pres">
      <dgm:prSet presAssocID="{5E199435-CFFE-4B66-B80C-48F242BD2E29}" presName="sibTrans" presStyleLbl="sibTrans2D1" presStyleIdx="0" presStyleCnt="0"/>
      <dgm:spPr/>
    </dgm:pt>
    <dgm:pt modelId="{850B3CAD-2C87-4390-9C98-5B3900F5C35D}" type="pres">
      <dgm:prSet presAssocID="{A1A456E3-2758-4B32-96F2-ACB3D6B9D080}" presName="compNode" presStyleCnt="0"/>
      <dgm:spPr/>
    </dgm:pt>
    <dgm:pt modelId="{C4B3E8E0-4AD3-42A0-8E51-5EEF2F4B0C97}" type="pres">
      <dgm:prSet presAssocID="{A1A456E3-2758-4B32-96F2-ACB3D6B9D080}" presName="iconBgRect" presStyleLbl="bgShp" presStyleIdx="3" presStyleCnt="6"/>
      <dgm:spPr/>
    </dgm:pt>
    <dgm:pt modelId="{278BC414-C2A8-44B1-AA3A-BC315A736206}" type="pres">
      <dgm:prSet presAssocID="{A1A456E3-2758-4B32-96F2-ACB3D6B9D080}"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CC60B506-2D28-40C0-8B15-A45BF657550B}" type="pres">
      <dgm:prSet presAssocID="{A1A456E3-2758-4B32-96F2-ACB3D6B9D080}" presName="spaceRect" presStyleCnt="0"/>
      <dgm:spPr/>
    </dgm:pt>
    <dgm:pt modelId="{714D67ED-A613-44F8-ADB1-1104376BBEB9}" type="pres">
      <dgm:prSet presAssocID="{A1A456E3-2758-4B32-96F2-ACB3D6B9D080}" presName="textRect" presStyleLbl="revTx" presStyleIdx="3" presStyleCnt="6" custLinFactNeighborX="-2364" custLinFactNeighborY="29254">
        <dgm:presLayoutVars>
          <dgm:chMax val="1"/>
          <dgm:chPref val="1"/>
        </dgm:presLayoutVars>
      </dgm:prSet>
      <dgm:spPr/>
    </dgm:pt>
    <dgm:pt modelId="{3A1B3EAE-5876-48C5-8462-332E3638A7A9}" type="pres">
      <dgm:prSet presAssocID="{7FECCBA5-F17E-4EB1-8C69-AC00AFEBDAB5}" presName="sibTrans" presStyleLbl="sibTrans2D1" presStyleIdx="0" presStyleCnt="0"/>
      <dgm:spPr/>
    </dgm:pt>
    <dgm:pt modelId="{4F1B467A-53F8-4735-9E16-92F6A6FA9ED4}" type="pres">
      <dgm:prSet presAssocID="{0C46ECF2-A537-413D-A585-35DC3CD5B8B3}" presName="compNode" presStyleCnt="0"/>
      <dgm:spPr/>
    </dgm:pt>
    <dgm:pt modelId="{38D9078A-A205-4984-8A42-64C32F0D8248}" type="pres">
      <dgm:prSet presAssocID="{0C46ECF2-A537-413D-A585-35DC3CD5B8B3}" presName="iconBgRect" presStyleLbl="bgShp" presStyleIdx="4" presStyleCnt="6"/>
      <dgm:spPr/>
    </dgm:pt>
    <dgm:pt modelId="{21F2145F-A325-43CB-8100-C5416F57215E}" type="pres">
      <dgm:prSet presAssocID="{0C46ECF2-A537-413D-A585-35DC3CD5B8B3}"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3 outline"/>
        </a:ext>
      </dgm:extLst>
    </dgm:pt>
    <dgm:pt modelId="{6B974443-6AF3-4222-9A73-87A8F7A088B6}" type="pres">
      <dgm:prSet presAssocID="{0C46ECF2-A537-413D-A585-35DC3CD5B8B3}" presName="spaceRect" presStyleCnt="0"/>
      <dgm:spPr/>
    </dgm:pt>
    <dgm:pt modelId="{6965A6CF-DB09-4860-9041-082AD3784E89}" type="pres">
      <dgm:prSet presAssocID="{0C46ECF2-A537-413D-A585-35DC3CD5B8B3}" presName="textRect" presStyleLbl="revTx" presStyleIdx="4" presStyleCnt="6" custLinFactNeighborX="0" custLinFactNeighborY="27862">
        <dgm:presLayoutVars>
          <dgm:chMax val="1"/>
          <dgm:chPref val="1"/>
        </dgm:presLayoutVars>
      </dgm:prSet>
      <dgm:spPr/>
    </dgm:pt>
    <dgm:pt modelId="{BF132B52-4B93-4486-B10B-4BA809989FAC}" type="pres">
      <dgm:prSet presAssocID="{29493119-4B86-49E6-9415-0B2B8F2F0DDE}" presName="sibTrans" presStyleLbl="sibTrans2D1" presStyleIdx="0" presStyleCnt="0"/>
      <dgm:spPr/>
    </dgm:pt>
    <dgm:pt modelId="{DEFB39EC-A86D-4543-B974-8A033D9465FA}" type="pres">
      <dgm:prSet presAssocID="{B4B96809-30B8-4093-97C3-765942A967A7}" presName="compNode" presStyleCnt="0"/>
      <dgm:spPr/>
    </dgm:pt>
    <dgm:pt modelId="{1075C0D7-7CF5-4117-A88B-9C0E6013921C}" type="pres">
      <dgm:prSet presAssocID="{B4B96809-30B8-4093-97C3-765942A967A7}" presName="iconBgRect" presStyleLbl="bgShp" presStyleIdx="5" presStyleCnt="6" custLinFactNeighborX="2025" custLinFactNeighborY="6965"/>
      <dgm:spPr/>
    </dgm:pt>
    <dgm:pt modelId="{AE2C774E-A47F-4DA4-B956-D60621353137}" type="pres">
      <dgm:prSet presAssocID="{B4B96809-30B8-4093-97C3-765942A967A7}" presName="iconRect" presStyleLbl="node1" presStyleIdx="5" presStyleCnt="6" custLinFactNeighborX="3491" custLinFactNeighborY="12009"/>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66C4FB02-619F-4A81-9BCE-7AEA6EA5D8BE}" type="pres">
      <dgm:prSet presAssocID="{B4B96809-30B8-4093-97C3-765942A967A7}" presName="spaceRect" presStyleCnt="0"/>
      <dgm:spPr/>
    </dgm:pt>
    <dgm:pt modelId="{1A43789E-860A-4F1A-9F48-BCF1EC9CA71A}" type="pres">
      <dgm:prSet presAssocID="{B4B96809-30B8-4093-97C3-765942A967A7}" presName="textRect" presStyleLbl="revTx" presStyleIdx="5" presStyleCnt="6" custLinFactNeighborX="2292" custLinFactNeighborY="30648">
        <dgm:presLayoutVars>
          <dgm:chMax val="1"/>
          <dgm:chPref val="1"/>
        </dgm:presLayoutVars>
      </dgm:prSet>
      <dgm:spPr/>
    </dgm:pt>
  </dgm:ptLst>
  <dgm:cxnLst>
    <dgm:cxn modelId="{E62BC711-DA80-4547-B070-8541E33FC137}" srcId="{0BC885E6-8B83-4FD2-956F-30AC16BB1168}" destId="{B4B96809-30B8-4093-97C3-765942A967A7}" srcOrd="5" destOrd="0" parTransId="{DACFA855-9449-4A57-9C99-9A5923E5A646}" sibTransId="{AC744662-261B-4916-899A-63DB5E3C381F}"/>
    <dgm:cxn modelId="{1203A928-1CD1-4569-92E5-7B8CB57B6D63}" type="presOf" srcId="{0C46ECF2-A537-413D-A585-35DC3CD5B8B3}" destId="{6965A6CF-DB09-4860-9041-082AD3784E89}" srcOrd="0" destOrd="0" presId="urn:microsoft.com/office/officeart/2018/2/layout/IconCircleList"/>
    <dgm:cxn modelId="{4F71D22A-93D9-4DD0-9510-3BF25E619EE6}" srcId="{0BC885E6-8B83-4FD2-956F-30AC16BB1168}" destId="{A1A456E3-2758-4B32-96F2-ACB3D6B9D080}" srcOrd="3" destOrd="0" parTransId="{7FE002D4-B9F1-4BAA-8A41-B2D320C1BC6D}" sibTransId="{7FECCBA5-F17E-4EB1-8C69-AC00AFEBDAB5}"/>
    <dgm:cxn modelId="{71C00F2E-2C0C-4BCF-8111-204C82214858}" type="presOf" srcId="{29493119-4B86-49E6-9415-0B2B8F2F0DDE}" destId="{BF132B52-4B93-4486-B10B-4BA809989FAC}" srcOrd="0" destOrd="0" presId="urn:microsoft.com/office/officeart/2018/2/layout/IconCircleList"/>
    <dgm:cxn modelId="{57D3325D-041C-4407-A12C-EB85D4DBBA22}" srcId="{0BC885E6-8B83-4FD2-956F-30AC16BB1168}" destId="{5520C277-7F61-44BF-BC80-4A0E294B8595}" srcOrd="0" destOrd="0" parTransId="{0189201F-5B99-44F2-9F06-9F5D2331E153}" sibTransId="{92755E54-1B76-46E7-9A0D-D493D0C37EA4}"/>
    <dgm:cxn modelId="{0477496B-6001-48CE-8CF6-40EDC3A3BED0}" srcId="{0BC885E6-8B83-4FD2-956F-30AC16BB1168}" destId="{D3386909-14F1-4B40-92FA-6B44F4D6C1E3}" srcOrd="1" destOrd="0" parTransId="{DB6ADB5D-93CE-49A8-BA48-9F293DAA5D85}" sibTransId="{DF18680D-61B4-4D10-8395-5A6EEA651F31}"/>
    <dgm:cxn modelId="{E1846F4C-6ED9-4D21-895C-B351126BD7EE}" srcId="{0BC885E6-8B83-4FD2-956F-30AC16BB1168}" destId="{DC695149-EFC5-4226-B6F3-D9992EF3E71A}" srcOrd="2" destOrd="0" parTransId="{87A74919-ED9F-4E10-84AB-38B860610775}" sibTransId="{5E199435-CFFE-4B66-B80C-48F242BD2E29}"/>
    <dgm:cxn modelId="{130D756C-4427-4123-9BFF-A8656B85B18E}" type="presOf" srcId="{DC695149-EFC5-4226-B6F3-D9992EF3E71A}" destId="{6F00C9A9-3F74-4D93-8C52-B11C07B0F37D}" srcOrd="0" destOrd="0" presId="urn:microsoft.com/office/officeart/2018/2/layout/IconCircleList"/>
    <dgm:cxn modelId="{D38E8D4D-75A1-418A-BE53-D94B320F0918}" type="presOf" srcId="{A1A456E3-2758-4B32-96F2-ACB3D6B9D080}" destId="{714D67ED-A613-44F8-ADB1-1104376BBEB9}" srcOrd="0" destOrd="0" presId="urn:microsoft.com/office/officeart/2018/2/layout/IconCircleList"/>
    <dgm:cxn modelId="{9C9DC474-D3CA-463C-B384-1283811A0735}" type="presOf" srcId="{92755E54-1B76-46E7-9A0D-D493D0C37EA4}" destId="{BA013A8A-A377-410E-816B-6B7C65794684}" srcOrd="0" destOrd="0" presId="urn:microsoft.com/office/officeart/2018/2/layout/IconCircleList"/>
    <dgm:cxn modelId="{06FE3156-4D7E-4B7F-84A1-DB9FF9467E9A}" type="presOf" srcId="{5E199435-CFFE-4B66-B80C-48F242BD2E29}" destId="{2353A388-ACDA-4C97-9663-CBF3422940F8}" srcOrd="0" destOrd="0" presId="urn:microsoft.com/office/officeart/2018/2/layout/IconCircleList"/>
    <dgm:cxn modelId="{DF6B8980-D47E-406C-A968-A5264FF79E40}" type="presOf" srcId="{D3386909-14F1-4B40-92FA-6B44F4D6C1E3}" destId="{DFCE6285-4792-4A1F-AE81-CA4FFE00F59B}" srcOrd="0" destOrd="0" presId="urn:microsoft.com/office/officeart/2018/2/layout/IconCircleList"/>
    <dgm:cxn modelId="{B7774989-8582-40F1-BA3F-F86DC097E092}" srcId="{0BC885E6-8B83-4FD2-956F-30AC16BB1168}" destId="{0C46ECF2-A537-413D-A585-35DC3CD5B8B3}" srcOrd="4" destOrd="0" parTransId="{614001BA-9117-4986-A616-D24170004F17}" sibTransId="{29493119-4B86-49E6-9415-0B2B8F2F0DDE}"/>
    <dgm:cxn modelId="{C07C8BAC-52BC-441A-94BF-437834B0F6C2}" type="presOf" srcId="{5520C277-7F61-44BF-BC80-4A0E294B8595}" destId="{4297FC5A-4784-4306-A823-404D28C19D6F}" srcOrd="0" destOrd="0" presId="urn:microsoft.com/office/officeart/2018/2/layout/IconCircleList"/>
    <dgm:cxn modelId="{793D34E0-1829-4624-85E0-450EE8EF1C17}" type="presOf" srcId="{7FECCBA5-F17E-4EB1-8C69-AC00AFEBDAB5}" destId="{3A1B3EAE-5876-48C5-8462-332E3638A7A9}" srcOrd="0" destOrd="0" presId="urn:microsoft.com/office/officeart/2018/2/layout/IconCircleList"/>
    <dgm:cxn modelId="{EEA28CE7-8034-44CC-AD9C-5D47731FD99A}" type="presOf" srcId="{B4B96809-30B8-4093-97C3-765942A967A7}" destId="{1A43789E-860A-4F1A-9F48-BCF1EC9CA71A}" srcOrd="0" destOrd="0" presId="urn:microsoft.com/office/officeart/2018/2/layout/IconCircleList"/>
    <dgm:cxn modelId="{8D26DBF4-1AD2-4D6A-9195-E29EDE921EBA}" type="presOf" srcId="{DF18680D-61B4-4D10-8395-5A6EEA651F31}" destId="{E02D6F9E-6FC9-4E0F-9AD9-64D8B92F32E0}" srcOrd="0" destOrd="0" presId="urn:microsoft.com/office/officeart/2018/2/layout/IconCircleList"/>
    <dgm:cxn modelId="{2B1C46F6-B434-4457-AE91-FFC9458E7E97}" type="presOf" srcId="{0BC885E6-8B83-4FD2-956F-30AC16BB1168}" destId="{8CA0AF8E-5E1A-45EB-B9A9-2E0F68AFAD31}" srcOrd="0" destOrd="0" presId="urn:microsoft.com/office/officeart/2018/2/layout/IconCircleList"/>
    <dgm:cxn modelId="{5AE5C15A-7A46-4897-964A-F0CCA80D815E}" type="presParOf" srcId="{8CA0AF8E-5E1A-45EB-B9A9-2E0F68AFAD31}" destId="{BD9352D2-0589-4DF8-9467-69D4A33DE239}" srcOrd="0" destOrd="0" presId="urn:microsoft.com/office/officeart/2018/2/layout/IconCircleList"/>
    <dgm:cxn modelId="{4D05246B-E9C9-40A3-8203-3BB911A32623}" type="presParOf" srcId="{BD9352D2-0589-4DF8-9467-69D4A33DE239}" destId="{C26CB2E8-232F-4026-9F47-910172A53118}" srcOrd="0" destOrd="0" presId="urn:microsoft.com/office/officeart/2018/2/layout/IconCircleList"/>
    <dgm:cxn modelId="{4D04363B-D1C2-4D59-BAA5-88742A33855C}" type="presParOf" srcId="{C26CB2E8-232F-4026-9F47-910172A53118}" destId="{634B0901-6B31-4A6E-8D31-92966E342100}" srcOrd="0" destOrd="0" presId="urn:microsoft.com/office/officeart/2018/2/layout/IconCircleList"/>
    <dgm:cxn modelId="{F55ADA40-13FD-4926-B2EB-75E8856F69DE}" type="presParOf" srcId="{C26CB2E8-232F-4026-9F47-910172A53118}" destId="{583ABCCE-B4D7-4985-BD1B-40A3C9A2A10A}" srcOrd="1" destOrd="0" presId="urn:microsoft.com/office/officeart/2018/2/layout/IconCircleList"/>
    <dgm:cxn modelId="{A159F8B8-6913-488B-B64F-B51CDA6D2B63}" type="presParOf" srcId="{C26CB2E8-232F-4026-9F47-910172A53118}" destId="{0E3138C0-7908-4894-A68F-C2274F621EAC}" srcOrd="2" destOrd="0" presId="urn:microsoft.com/office/officeart/2018/2/layout/IconCircleList"/>
    <dgm:cxn modelId="{1B2C1A06-6D94-4E46-AB0F-85EFBC44F60F}" type="presParOf" srcId="{C26CB2E8-232F-4026-9F47-910172A53118}" destId="{4297FC5A-4784-4306-A823-404D28C19D6F}" srcOrd="3" destOrd="0" presId="urn:microsoft.com/office/officeart/2018/2/layout/IconCircleList"/>
    <dgm:cxn modelId="{A2A6B342-3FB2-4DD7-B02A-F785FB70EDAB}" type="presParOf" srcId="{BD9352D2-0589-4DF8-9467-69D4A33DE239}" destId="{BA013A8A-A377-410E-816B-6B7C65794684}" srcOrd="1" destOrd="0" presId="urn:microsoft.com/office/officeart/2018/2/layout/IconCircleList"/>
    <dgm:cxn modelId="{4BDF81EB-3865-4A97-A909-F4A41E0EFDC5}" type="presParOf" srcId="{BD9352D2-0589-4DF8-9467-69D4A33DE239}" destId="{F04D10D1-F841-4085-A87F-FD737FADAA06}" srcOrd="2" destOrd="0" presId="urn:microsoft.com/office/officeart/2018/2/layout/IconCircleList"/>
    <dgm:cxn modelId="{66C73000-D3A6-4302-9E00-887FC06C2EDB}" type="presParOf" srcId="{F04D10D1-F841-4085-A87F-FD737FADAA06}" destId="{B2C6F435-A4EB-466E-A7F7-12DB52E4B718}" srcOrd="0" destOrd="0" presId="urn:microsoft.com/office/officeart/2018/2/layout/IconCircleList"/>
    <dgm:cxn modelId="{BEFC9723-6BC4-45B8-9AF0-0D2D53F6D197}" type="presParOf" srcId="{F04D10D1-F841-4085-A87F-FD737FADAA06}" destId="{1A7DE165-99CD-4396-9FFC-EF1A19BCAAB4}" srcOrd="1" destOrd="0" presId="urn:microsoft.com/office/officeart/2018/2/layout/IconCircleList"/>
    <dgm:cxn modelId="{CB87B0F7-31A3-44F0-B8FB-CF27BE2908C3}" type="presParOf" srcId="{F04D10D1-F841-4085-A87F-FD737FADAA06}" destId="{1A4F7910-126F-4A62-992C-EEE6591831F4}" srcOrd="2" destOrd="0" presId="urn:microsoft.com/office/officeart/2018/2/layout/IconCircleList"/>
    <dgm:cxn modelId="{7491B706-8708-4609-9C90-5586D9E71703}" type="presParOf" srcId="{F04D10D1-F841-4085-A87F-FD737FADAA06}" destId="{DFCE6285-4792-4A1F-AE81-CA4FFE00F59B}" srcOrd="3" destOrd="0" presId="urn:microsoft.com/office/officeart/2018/2/layout/IconCircleList"/>
    <dgm:cxn modelId="{5C2B6B6B-593D-479E-BCBE-7D8C5BD8EEEF}" type="presParOf" srcId="{BD9352D2-0589-4DF8-9467-69D4A33DE239}" destId="{E02D6F9E-6FC9-4E0F-9AD9-64D8B92F32E0}" srcOrd="3" destOrd="0" presId="urn:microsoft.com/office/officeart/2018/2/layout/IconCircleList"/>
    <dgm:cxn modelId="{01EAC2B8-6671-48FC-A22E-7A78B31F3E45}" type="presParOf" srcId="{BD9352D2-0589-4DF8-9467-69D4A33DE239}" destId="{EBD45519-6042-4F7A-A742-70811110CAF1}" srcOrd="4" destOrd="0" presId="urn:microsoft.com/office/officeart/2018/2/layout/IconCircleList"/>
    <dgm:cxn modelId="{33DF0A86-4A89-4B9E-BF8A-5C3353772C40}" type="presParOf" srcId="{EBD45519-6042-4F7A-A742-70811110CAF1}" destId="{4ACCD6EF-D727-4947-9470-6DAD5B2D7213}" srcOrd="0" destOrd="0" presId="urn:microsoft.com/office/officeart/2018/2/layout/IconCircleList"/>
    <dgm:cxn modelId="{9AABF32D-5819-41A9-9F90-A6D92D443B2E}" type="presParOf" srcId="{EBD45519-6042-4F7A-A742-70811110CAF1}" destId="{52930A37-7DAC-482D-9149-758ADA4E2B29}" srcOrd="1" destOrd="0" presId="urn:microsoft.com/office/officeart/2018/2/layout/IconCircleList"/>
    <dgm:cxn modelId="{3C2F2C62-FFA9-4771-ACD8-019989BF33CC}" type="presParOf" srcId="{EBD45519-6042-4F7A-A742-70811110CAF1}" destId="{44EE60BC-8480-4CE8-B2BE-69A9D3C68AF2}" srcOrd="2" destOrd="0" presId="urn:microsoft.com/office/officeart/2018/2/layout/IconCircleList"/>
    <dgm:cxn modelId="{4DD543F6-5924-4639-A8A9-9B0ABED1AFA4}" type="presParOf" srcId="{EBD45519-6042-4F7A-A742-70811110CAF1}" destId="{6F00C9A9-3F74-4D93-8C52-B11C07B0F37D}" srcOrd="3" destOrd="0" presId="urn:microsoft.com/office/officeart/2018/2/layout/IconCircleList"/>
    <dgm:cxn modelId="{304823FD-1E98-4284-8125-1898345B2898}" type="presParOf" srcId="{BD9352D2-0589-4DF8-9467-69D4A33DE239}" destId="{2353A388-ACDA-4C97-9663-CBF3422940F8}" srcOrd="5" destOrd="0" presId="urn:microsoft.com/office/officeart/2018/2/layout/IconCircleList"/>
    <dgm:cxn modelId="{BB801DF3-FAF9-41BD-8132-B9F52769583A}" type="presParOf" srcId="{BD9352D2-0589-4DF8-9467-69D4A33DE239}" destId="{850B3CAD-2C87-4390-9C98-5B3900F5C35D}" srcOrd="6" destOrd="0" presId="urn:microsoft.com/office/officeart/2018/2/layout/IconCircleList"/>
    <dgm:cxn modelId="{CBFAA37A-6F77-45EB-AA3F-470C1B977769}" type="presParOf" srcId="{850B3CAD-2C87-4390-9C98-5B3900F5C35D}" destId="{C4B3E8E0-4AD3-42A0-8E51-5EEF2F4B0C97}" srcOrd="0" destOrd="0" presId="urn:microsoft.com/office/officeart/2018/2/layout/IconCircleList"/>
    <dgm:cxn modelId="{1DCDF9E9-834F-4771-BF54-676596B4DAF2}" type="presParOf" srcId="{850B3CAD-2C87-4390-9C98-5B3900F5C35D}" destId="{278BC414-C2A8-44B1-AA3A-BC315A736206}" srcOrd="1" destOrd="0" presId="urn:microsoft.com/office/officeart/2018/2/layout/IconCircleList"/>
    <dgm:cxn modelId="{ABC3BFEA-131E-4E0E-8A99-2565ABD40DA4}" type="presParOf" srcId="{850B3CAD-2C87-4390-9C98-5B3900F5C35D}" destId="{CC60B506-2D28-40C0-8B15-A45BF657550B}" srcOrd="2" destOrd="0" presId="urn:microsoft.com/office/officeart/2018/2/layout/IconCircleList"/>
    <dgm:cxn modelId="{9A47FAFC-0555-41D4-81BF-A3BCFFDD5162}" type="presParOf" srcId="{850B3CAD-2C87-4390-9C98-5B3900F5C35D}" destId="{714D67ED-A613-44F8-ADB1-1104376BBEB9}" srcOrd="3" destOrd="0" presId="urn:microsoft.com/office/officeart/2018/2/layout/IconCircleList"/>
    <dgm:cxn modelId="{CCAACDA5-DFB3-437D-9661-C3E34E7D19EF}" type="presParOf" srcId="{BD9352D2-0589-4DF8-9467-69D4A33DE239}" destId="{3A1B3EAE-5876-48C5-8462-332E3638A7A9}" srcOrd="7" destOrd="0" presId="urn:microsoft.com/office/officeart/2018/2/layout/IconCircleList"/>
    <dgm:cxn modelId="{E5A363B5-EA2F-4A54-8024-55AB3FED4B58}" type="presParOf" srcId="{BD9352D2-0589-4DF8-9467-69D4A33DE239}" destId="{4F1B467A-53F8-4735-9E16-92F6A6FA9ED4}" srcOrd="8" destOrd="0" presId="urn:microsoft.com/office/officeart/2018/2/layout/IconCircleList"/>
    <dgm:cxn modelId="{276AAA63-851A-4380-A939-51AAEC8A7D40}" type="presParOf" srcId="{4F1B467A-53F8-4735-9E16-92F6A6FA9ED4}" destId="{38D9078A-A205-4984-8A42-64C32F0D8248}" srcOrd="0" destOrd="0" presId="urn:microsoft.com/office/officeart/2018/2/layout/IconCircleList"/>
    <dgm:cxn modelId="{54E3B327-047C-4AB4-BEA5-2B558512FB65}" type="presParOf" srcId="{4F1B467A-53F8-4735-9E16-92F6A6FA9ED4}" destId="{21F2145F-A325-43CB-8100-C5416F57215E}" srcOrd="1" destOrd="0" presId="urn:microsoft.com/office/officeart/2018/2/layout/IconCircleList"/>
    <dgm:cxn modelId="{22492CD6-BADF-4B24-931A-5BDC58733F52}" type="presParOf" srcId="{4F1B467A-53F8-4735-9E16-92F6A6FA9ED4}" destId="{6B974443-6AF3-4222-9A73-87A8F7A088B6}" srcOrd="2" destOrd="0" presId="urn:microsoft.com/office/officeart/2018/2/layout/IconCircleList"/>
    <dgm:cxn modelId="{A84C6107-472E-4148-9553-6C9AE0451568}" type="presParOf" srcId="{4F1B467A-53F8-4735-9E16-92F6A6FA9ED4}" destId="{6965A6CF-DB09-4860-9041-082AD3784E89}" srcOrd="3" destOrd="0" presId="urn:microsoft.com/office/officeart/2018/2/layout/IconCircleList"/>
    <dgm:cxn modelId="{480001FA-9AB7-4E2A-93D7-DA544B04E555}" type="presParOf" srcId="{BD9352D2-0589-4DF8-9467-69D4A33DE239}" destId="{BF132B52-4B93-4486-B10B-4BA809989FAC}" srcOrd="9" destOrd="0" presId="urn:microsoft.com/office/officeart/2018/2/layout/IconCircleList"/>
    <dgm:cxn modelId="{28E447D5-420B-438B-9D88-AB3976C944D7}" type="presParOf" srcId="{BD9352D2-0589-4DF8-9467-69D4A33DE239}" destId="{DEFB39EC-A86D-4543-B974-8A033D9465FA}" srcOrd="10" destOrd="0" presId="urn:microsoft.com/office/officeart/2018/2/layout/IconCircleList"/>
    <dgm:cxn modelId="{4C8E4DB1-966E-4709-8165-7CD2373561C2}" type="presParOf" srcId="{DEFB39EC-A86D-4543-B974-8A033D9465FA}" destId="{1075C0D7-7CF5-4117-A88B-9C0E6013921C}" srcOrd="0" destOrd="0" presId="urn:microsoft.com/office/officeart/2018/2/layout/IconCircleList"/>
    <dgm:cxn modelId="{4CB86396-48E8-4886-9BD3-A81DD70D7A80}" type="presParOf" srcId="{DEFB39EC-A86D-4543-B974-8A033D9465FA}" destId="{AE2C774E-A47F-4DA4-B956-D60621353137}" srcOrd="1" destOrd="0" presId="urn:microsoft.com/office/officeart/2018/2/layout/IconCircleList"/>
    <dgm:cxn modelId="{5A639333-B701-4C6D-BBA9-3D7BB2B4B948}" type="presParOf" srcId="{DEFB39EC-A86D-4543-B974-8A033D9465FA}" destId="{66C4FB02-619F-4A81-9BCE-7AEA6EA5D8BE}" srcOrd="2" destOrd="0" presId="urn:microsoft.com/office/officeart/2018/2/layout/IconCircleList"/>
    <dgm:cxn modelId="{F7635725-B464-4CC8-A78C-95026710A403}" type="presParOf" srcId="{DEFB39EC-A86D-4543-B974-8A033D9465FA}" destId="{1A43789E-860A-4F1A-9F48-BCF1EC9CA71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1819844" y="115791"/>
          <a:ext cx="852451" cy="85245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1992469" y="322979"/>
          <a:ext cx="489111" cy="48911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965353" y="1270245"/>
          <a:ext cx="2558233" cy="209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965353" y="1270245"/>
        <a:ext cx="2558233" cy="2096435"/>
      </dsp:txXfrm>
    </dsp:sp>
    <dsp:sp modelId="{EB18FF22-D284-436D-AD43-42F567F2E451}">
      <dsp:nvSpPr>
        <dsp:cNvPr id="0" name=""/>
        <dsp:cNvSpPr/>
      </dsp:nvSpPr>
      <dsp:spPr>
        <a:xfrm>
          <a:off x="4154058" y="102289"/>
          <a:ext cx="852451" cy="85245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4329745" y="313602"/>
          <a:ext cx="489111" cy="48911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3759618" y="1316703"/>
          <a:ext cx="1680139" cy="144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3759618" y="1316703"/>
        <a:ext cx="1680139" cy="1441715"/>
      </dsp:txXfrm>
    </dsp:sp>
    <dsp:sp modelId="{DF784F96-140D-425E-81BE-C91F8D1DE9B3}">
      <dsp:nvSpPr>
        <dsp:cNvPr id="0" name=""/>
        <dsp:cNvSpPr/>
      </dsp:nvSpPr>
      <dsp:spPr>
        <a:xfrm>
          <a:off x="6601523" y="97705"/>
          <a:ext cx="852451" cy="85245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6774729" y="258701"/>
          <a:ext cx="489111" cy="48911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5684606" y="1279106"/>
          <a:ext cx="2666620" cy="216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4 should go to Jamboard group 4).</a:t>
          </a:r>
        </a:p>
      </dsp:txBody>
      <dsp:txXfrm>
        <a:off x="5684606" y="1279106"/>
        <a:ext cx="2666620" cy="2168779"/>
      </dsp:txXfrm>
    </dsp:sp>
    <dsp:sp modelId="{ADD4AE6A-C860-4A8A-A276-60AF8CA5004D}">
      <dsp:nvSpPr>
        <dsp:cNvPr id="0" name=""/>
        <dsp:cNvSpPr/>
      </dsp:nvSpPr>
      <dsp:spPr>
        <a:xfrm>
          <a:off x="9175274" y="89006"/>
          <a:ext cx="852451" cy="85245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9351357" y="232252"/>
          <a:ext cx="489111" cy="48911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8623383" y="1275545"/>
          <a:ext cx="2033864" cy="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room in zoom and your activity 1 slide in Jamboard.</a:t>
          </a:r>
        </a:p>
      </dsp:txBody>
      <dsp:txXfrm>
        <a:off x="8623383" y="1275545"/>
        <a:ext cx="2033864" cy="996196"/>
      </dsp:txXfrm>
    </dsp:sp>
    <dsp:sp modelId="{75930DF1-3693-4082-A1BB-7CD4FFF64C97}">
      <dsp:nvSpPr>
        <dsp:cNvPr id="0" name=""/>
        <dsp:cNvSpPr/>
      </dsp:nvSpPr>
      <dsp:spPr>
        <a:xfrm>
          <a:off x="3739238" y="3178741"/>
          <a:ext cx="852451" cy="852451"/>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3920742" y="3365734"/>
          <a:ext cx="489111" cy="48911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3089438" y="4163548"/>
          <a:ext cx="2205319" cy="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or text onto the wall.</a:t>
          </a:r>
        </a:p>
      </dsp:txBody>
      <dsp:txXfrm>
        <a:off x="3089438" y="4163548"/>
        <a:ext cx="2205319" cy="996196"/>
      </dsp:txXfrm>
    </dsp:sp>
    <dsp:sp modelId="{E2DF04AB-FEB7-4F1F-A385-7995B851ABF7}">
      <dsp:nvSpPr>
        <dsp:cNvPr id="0" name=""/>
        <dsp:cNvSpPr/>
      </dsp:nvSpPr>
      <dsp:spPr>
        <a:xfrm>
          <a:off x="6871234" y="3126863"/>
          <a:ext cx="852451" cy="85245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7058887" y="3326615"/>
          <a:ext cx="489111" cy="48911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6095998" y="4102782"/>
          <a:ext cx="2402906" cy="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your contribution(s) to the wall with the group.</a:t>
          </a:r>
        </a:p>
      </dsp:txBody>
      <dsp:txXfrm>
        <a:off x="6095998" y="4102782"/>
        <a:ext cx="2402906" cy="99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4BCD1-8D0B-44D4-AFEF-3D7EB29DD35E}">
      <dsp:nvSpPr>
        <dsp:cNvPr id="0" name=""/>
        <dsp:cNvSpPr/>
      </dsp:nvSpPr>
      <dsp:spPr>
        <a:xfrm>
          <a:off x="10447" y="1351724"/>
          <a:ext cx="2162614" cy="2198750"/>
        </a:xfrm>
        <a:prstGeom prst="roundRect">
          <a:avLst>
            <a:gd name="adj" fmla="val 10000"/>
          </a:avLst>
        </a:prstGeom>
        <a:solidFill>
          <a:schemeClr val="accent5">
            <a:lumMod val="40000"/>
            <a:lumOff val="60000"/>
          </a:schemeClr>
        </a:solidFill>
        <a:ln w="19050" cap="flat" cmpd="sng" algn="ctr">
          <a:solidFill>
            <a:schemeClr val="tx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Potential user submits online application</a:t>
          </a:r>
        </a:p>
      </dsp:txBody>
      <dsp:txXfrm>
        <a:off x="73788" y="1415065"/>
        <a:ext cx="2035932" cy="2072068"/>
      </dsp:txXfrm>
    </dsp:sp>
    <dsp:sp modelId="{EF8E2E7D-0EAD-429B-ABC2-2713B5F546AE}">
      <dsp:nvSpPr>
        <dsp:cNvPr id="0" name=""/>
        <dsp:cNvSpPr/>
      </dsp:nvSpPr>
      <dsp:spPr>
        <a:xfrm>
          <a:off x="2389323" y="2182935"/>
          <a:ext cx="458474" cy="536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389323" y="2290201"/>
        <a:ext cx="320932" cy="321796"/>
      </dsp:txXfrm>
    </dsp:sp>
    <dsp:sp modelId="{BA8DD965-C159-4A76-B68D-5D697168C068}">
      <dsp:nvSpPr>
        <dsp:cNvPr id="0" name=""/>
        <dsp:cNvSpPr/>
      </dsp:nvSpPr>
      <dsp:spPr>
        <a:xfrm>
          <a:off x="3038107" y="1217047"/>
          <a:ext cx="2162614" cy="2468104"/>
        </a:xfrm>
        <a:prstGeom prst="roundRect">
          <a:avLst>
            <a:gd name="adj" fmla="val 10000"/>
          </a:avLst>
        </a:prstGeom>
        <a:solidFill>
          <a:schemeClr val="accent2">
            <a:lumMod val="20000"/>
            <a:lumOff val="80000"/>
          </a:schemeClr>
        </a:solidFill>
        <a:ln w="19050" cap="flat" cmpd="sng" algn="ctr">
          <a:solidFill>
            <a:schemeClr val="tx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Regional User Approver completes review and assigns user role(s)</a:t>
          </a:r>
        </a:p>
      </dsp:txBody>
      <dsp:txXfrm>
        <a:off x="3101448" y="1280388"/>
        <a:ext cx="2035932" cy="2341422"/>
      </dsp:txXfrm>
    </dsp:sp>
    <dsp:sp modelId="{8B809DDB-8E9E-466A-B90F-CD05967F976B}">
      <dsp:nvSpPr>
        <dsp:cNvPr id="0" name=""/>
        <dsp:cNvSpPr/>
      </dsp:nvSpPr>
      <dsp:spPr>
        <a:xfrm rot="21587770">
          <a:off x="5422048" y="2177466"/>
          <a:ext cx="469219" cy="536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22048" y="2284982"/>
        <a:ext cx="328453" cy="321796"/>
      </dsp:txXfrm>
    </dsp:sp>
    <dsp:sp modelId="{7D342EA2-0AE3-4707-BC01-82FFCAA148ED}">
      <dsp:nvSpPr>
        <dsp:cNvPr id="0" name=""/>
        <dsp:cNvSpPr/>
      </dsp:nvSpPr>
      <dsp:spPr>
        <a:xfrm>
          <a:off x="6086035" y="1108315"/>
          <a:ext cx="2162614" cy="2663882"/>
        </a:xfrm>
        <a:prstGeom prst="roundRect">
          <a:avLst>
            <a:gd name="adj" fmla="val 10000"/>
          </a:avLst>
        </a:prstGeom>
        <a:solidFill>
          <a:schemeClr val="accent6">
            <a:lumMod val="20000"/>
            <a:lumOff val="80000"/>
          </a:schemeClr>
        </a:solidFill>
        <a:ln w="19050" cap="flat" cmpd="sng" algn="ctr">
          <a:solidFill>
            <a:schemeClr val="tx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State User Approver completes second review and approves account</a:t>
          </a:r>
        </a:p>
      </dsp:txBody>
      <dsp:txXfrm>
        <a:off x="6149376" y="1171656"/>
        <a:ext cx="2035932" cy="2537200"/>
      </dsp:txXfrm>
    </dsp:sp>
    <dsp:sp modelId="{93B2C590-96E6-47FF-8128-0EC68C206E93}">
      <dsp:nvSpPr>
        <dsp:cNvPr id="0" name=""/>
        <dsp:cNvSpPr/>
      </dsp:nvSpPr>
      <dsp:spPr>
        <a:xfrm rot="12395">
          <a:off x="8459842" y="2177559"/>
          <a:ext cx="447735" cy="536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459842" y="2284583"/>
        <a:ext cx="313415" cy="321796"/>
      </dsp:txXfrm>
    </dsp:sp>
    <dsp:sp modelId="{AB96DE3F-453E-417B-82CC-3C417118BEBA}">
      <dsp:nvSpPr>
        <dsp:cNvPr id="0" name=""/>
        <dsp:cNvSpPr/>
      </dsp:nvSpPr>
      <dsp:spPr>
        <a:xfrm>
          <a:off x="9093427" y="1031800"/>
          <a:ext cx="2162614" cy="2838598"/>
        </a:xfrm>
        <a:prstGeom prst="roundRect">
          <a:avLst>
            <a:gd name="adj" fmla="val 10000"/>
          </a:avLst>
        </a:prstGeom>
        <a:solidFill>
          <a:schemeClr val="accent4">
            <a:lumMod val="20000"/>
            <a:lumOff val="80000"/>
          </a:schemeClr>
        </a:solidFill>
        <a:ln w="19050" cap="flat" cmpd="sng" algn="ctr">
          <a:solidFill>
            <a:schemeClr val="tx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New user receives approval confirmation and sets their username and password</a:t>
          </a:r>
        </a:p>
      </dsp:txBody>
      <dsp:txXfrm>
        <a:off x="9156768" y="1095141"/>
        <a:ext cx="2035932" cy="2711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A2665-0368-4B5F-897C-3798BAC92465}">
      <dsp:nvSpPr>
        <dsp:cNvPr id="0" name=""/>
        <dsp:cNvSpPr/>
      </dsp:nvSpPr>
      <dsp:spPr>
        <a:xfrm>
          <a:off x="109008" y="27032"/>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BBA99-47E7-4769-83CC-BFCD45B3E366}">
      <dsp:nvSpPr>
        <dsp:cNvPr id="0" name=""/>
        <dsp:cNvSpPr/>
      </dsp:nvSpPr>
      <dsp:spPr>
        <a:xfrm>
          <a:off x="300454" y="218482"/>
          <a:ext cx="528770" cy="52877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D0359-74D9-414A-9540-FA4AC9DFA677}">
      <dsp:nvSpPr>
        <dsp:cNvPr id="0" name=""/>
        <dsp:cNvSpPr/>
      </dsp:nvSpPr>
      <dsp:spPr>
        <a:xfrm>
          <a:off x="1189401" y="642668"/>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A) In your breakout room, take 2 minutes to introduce yourselves (name, region/DFD, job title or role).</a:t>
          </a:r>
        </a:p>
      </dsp:txBody>
      <dsp:txXfrm>
        <a:off x="1189401" y="642668"/>
        <a:ext cx="2148945" cy="911674"/>
      </dsp:txXfrm>
    </dsp:sp>
    <dsp:sp modelId="{1EDAC32E-36FF-4697-AEF8-6315E37925E2}">
      <dsp:nvSpPr>
        <dsp:cNvPr id="0" name=""/>
        <dsp:cNvSpPr/>
      </dsp:nvSpPr>
      <dsp:spPr>
        <a:xfrm>
          <a:off x="3739424" y="27032"/>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12E23-27C5-498D-AED4-F35BA70FBEB0}">
      <dsp:nvSpPr>
        <dsp:cNvPr id="0" name=""/>
        <dsp:cNvSpPr/>
      </dsp:nvSpPr>
      <dsp:spPr>
        <a:xfrm>
          <a:off x="3930870" y="218482"/>
          <a:ext cx="528770" cy="52877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707BC-B7F8-4DEA-A7C5-6FE29D409227}">
      <dsp:nvSpPr>
        <dsp:cNvPr id="0" name=""/>
        <dsp:cNvSpPr/>
      </dsp:nvSpPr>
      <dsp:spPr>
        <a:xfrm>
          <a:off x="4819817" y="154393"/>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2">
                  <a:lumMod val="50000"/>
                </a:schemeClr>
              </a:solidFill>
            </a:rPr>
            <a:t>B) Open the chat window to view the instructions and links.</a:t>
          </a:r>
        </a:p>
      </dsp:txBody>
      <dsp:txXfrm>
        <a:off x="4819817" y="154393"/>
        <a:ext cx="2148945" cy="911674"/>
      </dsp:txXfrm>
    </dsp:sp>
    <dsp:sp modelId="{70B975A3-C7D3-4D78-9BE9-2B1C5547774A}">
      <dsp:nvSpPr>
        <dsp:cNvPr id="0" name=""/>
        <dsp:cNvSpPr/>
      </dsp:nvSpPr>
      <dsp:spPr>
        <a:xfrm>
          <a:off x="7236672" y="59278"/>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28962-5E52-4ED2-817C-693B155C30A8}">
      <dsp:nvSpPr>
        <dsp:cNvPr id="0" name=""/>
        <dsp:cNvSpPr/>
      </dsp:nvSpPr>
      <dsp:spPr>
        <a:xfrm>
          <a:off x="7428121" y="250726"/>
          <a:ext cx="528770" cy="52877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66FA7-9EEA-47BF-B931-7FBF7E98F595}">
      <dsp:nvSpPr>
        <dsp:cNvPr id="0" name=""/>
        <dsp:cNvSpPr/>
      </dsp:nvSpPr>
      <dsp:spPr>
        <a:xfrm>
          <a:off x="8277448" y="462193"/>
          <a:ext cx="264150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75000"/>
                </a:schemeClr>
              </a:solidFill>
            </a:rPr>
            <a:t>C) Click on the Jamboard link that matches your BR number (e.g., BR 3 should go to Jamboard group 3).</a:t>
          </a:r>
        </a:p>
      </dsp:txBody>
      <dsp:txXfrm>
        <a:off x="8277448" y="462193"/>
        <a:ext cx="2641505" cy="911674"/>
      </dsp:txXfrm>
    </dsp:sp>
    <dsp:sp modelId="{EE6DB512-C330-44D6-A136-79538B1EBF68}">
      <dsp:nvSpPr>
        <dsp:cNvPr id="0" name=""/>
        <dsp:cNvSpPr/>
      </dsp:nvSpPr>
      <dsp:spPr>
        <a:xfrm>
          <a:off x="100128" y="2532189"/>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710E3-AF75-418E-BA8A-5680CE136615}">
      <dsp:nvSpPr>
        <dsp:cNvPr id="0" name=""/>
        <dsp:cNvSpPr/>
      </dsp:nvSpPr>
      <dsp:spPr>
        <a:xfrm>
          <a:off x="291576" y="2723643"/>
          <a:ext cx="528770" cy="52877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E08FCA-D675-4387-980F-1B50DA18D46D}">
      <dsp:nvSpPr>
        <dsp:cNvPr id="0" name=""/>
        <dsp:cNvSpPr/>
      </dsp:nvSpPr>
      <dsp:spPr>
        <a:xfrm>
          <a:off x="1180526" y="2704026"/>
          <a:ext cx="2148945" cy="1509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5">
                  <a:lumMod val="75000"/>
                </a:schemeClr>
              </a:solidFill>
            </a:rPr>
            <a:t>D) Keep two windows open: your breakout room in Zoom and your Activity 2 slide in Jamboard.</a:t>
          </a:r>
        </a:p>
      </dsp:txBody>
      <dsp:txXfrm>
        <a:off x="1180526" y="2704026"/>
        <a:ext cx="2148945" cy="1509030"/>
      </dsp:txXfrm>
    </dsp:sp>
    <dsp:sp modelId="{D3D8AE8A-89D5-4015-9D62-FE5897D3775E}">
      <dsp:nvSpPr>
        <dsp:cNvPr id="0" name=""/>
        <dsp:cNvSpPr/>
      </dsp:nvSpPr>
      <dsp:spPr>
        <a:xfrm>
          <a:off x="3730544" y="2532189"/>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0D3EA-55CA-452F-9E20-EC88B520205F}">
      <dsp:nvSpPr>
        <dsp:cNvPr id="0" name=""/>
        <dsp:cNvSpPr/>
      </dsp:nvSpPr>
      <dsp:spPr>
        <a:xfrm>
          <a:off x="3921992" y="2723643"/>
          <a:ext cx="528770" cy="528770"/>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B2C35-D0F6-4B75-B1B7-1AA0ABFB63E6}">
      <dsp:nvSpPr>
        <dsp:cNvPr id="0" name=""/>
        <dsp:cNvSpPr/>
      </dsp:nvSpPr>
      <dsp:spPr>
        <a:xfrm>
          <a:off x="4783780" y="250658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lumMod val="75000"/>
                </a:schemeClr>
              </a:solidFill>
            </a:rPr>
            <a:t>E) Put the account request steps in the correct order.</a:t>
          </a:r>
        </a:p>
      </dsp:txBody>
      <dsp:txXfrm>
        <a:off x="4783780" y="2506589"/>
        <a:ext cx="2148945" cy="911674"/>
      </dsp:txXfrm>
    </dsp:sp>
    <dsp:sp modelId="{02119D4E-99B8-4FBC-B974-599523EFBC9E}">
      <dsp:nvSpPr>
        <dsp:cNvPr id="0" name=""/>
        <dsp:cNvSpPr/>
      </dsp:nvSpPr>
      <dsp:spPr>
        <a:xfrm>
          <a:off x="7227792" y="2564435"/>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D3662-D2B8-4826-A3FB-AA50B0B062CD}">
      <dsp:nvSpPr>
        <dsp:cNvPr id="0" name=""/>
        <dsp:cNvSpPr/>
      </dsp:nvSpPr>
      <dsp:spPr>
        <a:xfrm>
          <a:off x="7419243" y="2755887"/>
          <a:ext cx="528770" cy="528770"/>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4D785-8722-410B-AE95-9BE8343C6377}">
      <dsp:nvSpPr>
        <dsp:cNvPr id="0" name=""/>
        <dsp:cNvSpPr/>
      </dsp:nvSpPr>
      <dsp:spPr>
        <a:xfrm>
          <a:off x="8335007" y="2620859"/>
          <a:ext cx="2386662"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F) Discuss your local process and add post-its (sticky notes) with your answers.</a:t>
          </a:r>
        </a:p>
      </dsp:txBody>
      <dsp:txXfrm>
        <a:off x="8335007" y="2620859"/>
        <a:ext cx="2386662" cy="91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290085"/>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496663"/>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561335"/>
          <a:ext cx="1589062" cy="234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 take 2 minutes to introduce yourselves (name, region/DFD, and job title).</a:t>
          </a:r>
        </a:p>
      </dsp:txBody>
      <dsp:txXfrm>
        <a:off x="1512" y="1561335"/>
        <a:ext cx="1589062" cy="2341384"/>
      </dsp:txXfrm>
    </dsp:sp>
    <dsp:sp modelId="{EB18FF22-D284-436D-AD43-42F567F2E451}">
      <dsp:nvSpPr>
        <dsp:cNvPr id="0" name=""/>
        <dsp:cNvSpPr/>
      </dsp:nvSpPr>
      <dsp:spPr>
        <a:xfrm>
          <a:off x="2178527" y="290085"/>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496663"/>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561335"/>
          <a:ext cx="1589062" cy="234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68660" y="1561335"/>
        <a:ext cx="1589062" cy="2341384"/>
      </dsp:txXfrm>
    </dsp:sp>
    <dsp:sp modelId="{DF784F96-140D-425E-81BE-C91F8D1DE9B3}">
      <dsp:nvSpPr>
        <dsp:cNvPr id="0" name=""/>
        <dsp:cNvSpPr/>
      </dsp:nvSpPr>
      <dsp:spPr>
        <a:xfrm>
          <a:off x="4045676" y="290085"/>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496663"/>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561335"/>
          <a:ext cx="1589062" cy="234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breakout room number (e.g., BR 2 should go to Jamboard group 2).</a:t>
          </a:r>
        </a:p>
      </dsp:txBody>
      <dsp:txXfrm>
        <a:off x="3735809" y="1561335"/>
        <a:ext cx="1589062" cy="2341384"/>
      </dsp:txXfrm>
    </dsp:sp>
    <dsp:sp modelId="{ADD4AE6A-C860-4A8A-A276-60AF8CA5004D}">
      <dsp:nvSpPr>
        <dsp:cNvPr id="0" name=""/>
        <dsp:cNvSpPr/>
      </dsp:nvSpPr>
      <dsp:spPr>
        <a:xfrm>
          <a:off x="5912824" y="290085"/>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496663"/>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561335"/>
          <a:ext cx="1589062" cy="234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3 slide in Jamboard.</a:t>
          </a:r>
        </a:p>
      </dsp:txBody>
      <dsp:txXfrm>
        <a:off x="5602957" y="1561335"/>
        <a:ext cx="1589062" cy="2341384"/>
      </dsp:txXfrm>
    </dsp:sp>
    <dsp:sp modelId="{75930DF1-3693-4082-A1BB-7CD4FFF64C97}">
      <dsp:nvSpPr>
        <dsp:cNvPr id="0" name=""/>
        <dsp:cNvSpPr/>
      </dsp:nvSpPr>
      <dsp:spPr>
        <a:xfrm>
          <a:off x="7779973" y="290085"/>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496663"/>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561335"/>
          <a:ext cx="1589062" cy="234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a post-it (sticky note) on the timeline to show when you check your users.</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561335"/>
        <a:ext cx="1589062" cy="2341384"/>
      </dsp:txXfrm>
    </dsp:sp>
    <dsp:sp modelId="{E2DF04AB-FEB7-4F1F-A385-7995B851ABF7}">
      <dsp:nvSpPr>
        <dsp:cNvPr id="0" name=""/>
        <dsp:cNvSpPr/>
      </dsp:nvSpPr>
      <dsp:spPr>
        <a:xfrm>
          <a:off x="9647121" y="290085"/>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496663"/>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561335"/>
          <a:ext cx="1589062" cy="234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how often should you be checking your users going forward?</a:t>
          </a:r>
        </a:p>
      </dsp:txBody>
      <dsp:txXfrm>
        <a:off x="9337254" y="1561335"/>
        <a:ext cx="1589062" cy="2341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B0901-6B31-4A6E-8D31-92966E342100}">
      <dsp:nvSpPr>
        <dsp:cNvPr id="0" name=""/>
        <dsp:cNvSpPr/>
      </dsp:nvSpPr>
      <dsp:spPr>
        <a:xfrm>
          <a:off x="176237" y="40543"/>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ABCCE-B4D7-4985-BD1B-40A3C9A2A10A}">
      <dsp:nvSpPr>
        <dsp:cNvPr id="0" name=""/>
        <dsp:cNvSpPr/>
      </dsp:nvSpPr>
      <dsp:spPr>
        <a:xfrm>
          <a:off x="367691" y="231992"/>
          <a:ext cx="528770" cy="52877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7FC5A-4784-4306-A823-404D28C19D6F}">
      <dsp:nvSpPr>
        <dsp:cNvPr id="0" name=""/>
        <dsp:cNvSpPr/>
      </dsp:nvSpPr>
      <dsp:spPr>
        <a:xfrm>
          <a:off x="1287920" y="47546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A) In your BR, take 2 minutes to introduce yourselves (name, region/DFD, job title or role).</a:t>
          </a:r>
        </a:p>
      </dsp:txBody>
      <dsp:txXfrm>
        <a:off x="1287920" y="475466"/>
        <a:ext cx="2148945" cy="911674"/>
      </dsp:txXfrm>
    </dsp:sp>
    <dsp:sp modelId="{B2C6F435-A4EB-466E-A7F7-12DB52E4B718}">
      <dsp:nvSpPr>
        <dsp:cNvPr id="0" name=""/>
        <dsp:cNvSpPr/>
      </dsp:nvSpPr>
      <dsp:spPr>
        <a:xfrm>
          <a:off x="3806654" y="40543"/>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DE165-99CD-4396-9FFC-EF1A19BCAAB4}">
      <dsp:nvSpPr>
        <dsp:cNvPr id="0" name=""/>
        <dsp:cNvSpPr/>
      </dsp:nvSpPr>
      <dsp:spPr>
        <a:xfrm>
          <a:off x="3998107" y="231992"/>
          <a:ext cx="528770" cy="52877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CE6285-4792-4A1F-AE81-CA4FFE00F59B}">
      <dsp:nvSpPr>
        <dsp:cNvPr id="0" name=""/>
        <dsp:cNvSpPr/>
      </dsp:nvSpPr>
      <dsp:spPr>
        <a:xfrm>
          <a:off x="4905636" y="205647"/>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2">
                  <a:lumMod val="50000"/>
                </a:schemeClr>
              </a:solidFill>
            </a:rPr>
            <a:t>B) Open the chat window to view the instructions and links</a:t>
          </a:r>
          <a:r>
            <a:rPr lang="en-US" sz="2000" kern="1200" dirty="0"/>
            <a:t>.</a:t>
          </a:r>
        </a:p>
      </dsp:txBody>
      <dsp:txXfrm>
        <a:off x="4905636" y="205647"/>
        <a:ext cx="2148945" cy="911674"/>
      </dsp:txXfrm>
    </dsp:sp>
    <dsp:sp modelId="{4ACCD6EF-D727-4947-9470-6DAD5B2D7213}">
      <dsp:nvSpPr>
        <dsp:cNvPr id="0" name=""/>
        <dsp:cNvSpPr/>
      </dsp:nvSpPr>
      <dsp:spPr>
        <a:xfrm>
          <a:off x="7437070" y="40543"/>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30A37-7DAC-482D-9149-758ADA4E2B29}">
      <dsp:nvSpPr>
        <dsp:cNvPr id="0" name=""/>
        <dsp:cNvSpPr/>
      </dsp:nvSpPr>
      <dsp:spPr>
        <a:xfrm>
          <a:off x="7628523" y="231992"/>
          <a:ext cx="528770" cy="52877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0C9A9-3F74-4D93-8C52-B11C07B0F37D}">
      <dsp:nvSpPr>
        <dsp:cNvPr id="0" name=""/>
        <dsp:cNvSpPr/>
      </dsp:nvSpPr>
      <dsp:spPr>
        <a:xfrm>
          <a:off x="8524136" y="475466"/>
          <a:ext cx="2247432"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75000"/>
                </a:schemeClr>
              </a:solidFill>
            </a:rPr>
            <a:t>C) Click on the Jamboard link that matches your BR number (e.g., BR 1 should go to Jamboard group 1).</a:t>
          </a:r>
        </a:p>
      </dsp:txBody>
      <dsp:txXfrm>
        <a:off x="8524136" y="475466"/>
        <a:ext cx="2247432" cy="911674"/>
      </dsp:txXfrm>
    </dsp:sp>
    <dsp:sp modelId="{C4B3E8E0-4AD3-42A0-8E51-5EEF2F4B0C97}">
      <dsp:nvSpPr>
        <dsp:cNvPr id="0" name=""/>
        <dsp:cNvSpPr/>
      </dsp:nvSpPr>
      <dsp:spPr>
        <a:xfrm>
          <a:off x="180887" y="2613353"/>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BC414-C2A8-44B1-AA3A-BC315A736206}">
      <dsp:nvSpPr>
        <dsp:cNvPr id="0" name=""/>
        <dsp:cNvSpPr/>
      </dsp:nvSpPr>
      <dsp:spPr>
        <a:xfrm>
          <a:off x="372339" y="2804805"/>
          <a:ext cx="528770" cy="52877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D67ED-A613-44F8-ADB1-1104376BBEB9}">
      <dsp:nvSpPr>
        <dsp:cNvPr id="0" name=""/>
        <dsp:cNvSpPr/>
      </dsp:nvSpPr>
      <dsp:spPr>
        <a:xfrm>
          <a:off x="1237119" y="288005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5">
                  <a:lumMod val="75000"/>
                </a:schemeClr>
              </a:solidFill>
            </a:rPr>
            <a:t>D) Keep two windows open: your BR in Zoom and your Activity 4 slide in Jamboard.</a:t>
          </a:r>
        </a:p>
      </dsp:txBody>
      <dsp:txXfrm>
        <a:off x="1237119" y="2880054"/>
        <a:ext cx="2148945" cy="911674"/>
      </dsp:txXfrm>
    </dsp:sp>
    <dsp:sp modelId="{38D9078A-A205-4984-8A42-64C32F0D8248}">
      <dsp:nvSpPr>
        <dsp:cNvPr id="0" name=""/>
        <dsp:cNvSpPr/>
      </dsp:nvSpPr>
      <dsp:spPr>
        <a:xfrm>
          <a:off x="3811303" y="2613353"/>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2145F-A325-43CB-8100-C5416F57215E}">
      <dsp:nvSpPr>
        <dsp:cNvPr id="0" name=""/>
        <dsp:cNvSpPr/>
      </dsp:nvSpPr>
      <dsp:spPr>
        <a:xfrm>
          <a:off x="4002755" y="2804805"/>
          <a:ext cx="528770" cy="528770"/>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65A6CF-DB09-4860-9041-082AD3784E89}">
      <dsp:nvSpPr>
        <dsp:cNvPr id="0" name=""/>
        <dsp:cNvSpPr/>
      </dsp:nvSpPr>
      <dsp:spPr>
        <a:xfrm>
          <a:off x="4918336" y="286736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6">
                  <a:lumMod val="75000"/>
                </a:schemeClr>
              </a:solidFill>
            </a:rPr>
            <a:t>E) Add a post-it (sticky note) or text in each of the categories.</a:t>
          </a:r>
        </a:p>
      </dsp:txBody>
      <dsp:txXfrm>
        <a:off x="4918336" y="2867364"/>
        <a:ext cx="2148945" cy="911674"/>
      </dsp:txXfrm>
    </dsp:sp>
    <dsp:sp modelId="{1075C0D7-7CF5-4117-A88B-9C0E6013921C}">
      <dsp:nvSpPr>
        <dsp:cNvPr id="0" name=""/>
        <dsp:cNvSpPr/>
      </dsp:nvSpPr>
      <dsp:spPr>
        <a:xfrm>
          <a:off x="7460181" y="2676851"/>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C774E-A47F-4DA4-B956-D60621353137}">
      <dsp:nvSpPr>
        <dsp:cNvPr id="0" name=""/>
        <dsp:cNvSpPr/>
      </dsp:nvSpPr>
      <dsp:spPr>
        <a:xfrm>
          <a:off x="7651630" y="2868305"/>
          <a:ext cx="528770" cy="528770"/>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3789E-860A-4F1A-9F48-BCF1EC9CA71A}">
      <dsp:nvSpPr>
        <dsp:cNvPr id="0" name=""/>
        <dsp:cNvSpPr/>
      </dsp:nvSpPr>
      <dsp:spPr>
        <a:xfrm>
          <a:off x="8598006" y="2892763"/>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F) Discuss anything that you find surprising or unexpected.</a:t>
          </a:r>
        </a:p>
      </dsp:txBody>
      <dsp:txXfrm>
        <a:off x="8598006" y="2892763"/>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6/10/2022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jamboard.google.com/d/1Pn8XMz5O3mAlt8g575QbRQWmU3jloDU8t00efXih9E0/edit?usp=shar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Pn8XMz5O3mAlt8g575QbRQWmU3jloDU8t00efXih9E0/edit?usp=shar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jamboard.google.com/d/1Pn8XMz5O3mAlt8g575QbRQWmU3jloDU8t00efXih9E0/edit?usp=sharing"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board.google.com/d/1Pn8XMz5O3mAlt8g575QbRQWmU3jloDU8t00efXih9E0/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the chat feature to submit questions about Regional User Approver responsibilities.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39569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164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screenshot shows the link to the account request application, found on the MSIN login 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During this portion of the presentation, we will use the terms “applicant” and “requester” interchangeably.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09883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New applicants provide the information shown in the screenshot so that we can verify their identity.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At the end of the form, new applicants must also agree to the Rules of Behavior before signing and submitting their application.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Most of your account applicants work for the MEP; </a:t>
            </a:r>
            <a:r>
              <a:rPr lang="en-US" sz="1100" b="1" dirty="0">
                <a:latin typeface="Arial" panose="020B0604020202020204" pitchFamily="34" charset="0"/>
                <a:cs typeface="Arial" panose="020B0604020202020204" pitchFamily="34" charset="0"/>
              </a:rPr>
              <a:t>we refer to them as MEP-funded applicants. </a:t>
            </a:r>
            <a:r>
              <a:rPr lang="en-US" sz="1100" dirty="0">
                <a:latin typeface="Arial" panose="020B0604020202020204" pitchFamily="34" charset="0"/>
                <a:cs typeface="Arial" panose="020B0604020202020204" pitchFamily="34" charset="0"/>
              </a:rPr>
              <a:t>But we do have some users who work for other MEP-affiliated organizations (like Mini-Corps, CAMP, etc.)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Today we are just covering applications from MEP-funded staff, not other organizations.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49577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Account Creation workflow has several steps, represented here in a simple diagram. This gives us the big picture of how new accounts are processed.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(Walk through steps in the diagram.)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Key Point 1: During the first step, MSIN will automatically send the applicant a message to verity their email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Key Point 2: This process has two levels of review (subgrantee and state).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Next, we are going to focus on what you would do as a Regional User Approver when you receive a new request, so just the first half of the diagram, including the Subgrantee Review.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95221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New account requests come in through the Workbench and are organized in the Queued folder.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any account requests are pending the first level of review, they will show up under “Pending at Region.” That includes DFDs.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the contents of the screenshot. A fictitious Regional User Approver, Oscar </a:t>
            </a:r>
            <a:r>
              <a:rPr lang="en-US" sz="1100" dirty="0" err="1">
                <a:latin typeface="Arial" panose="020B0604020202020204" pitchFamily="34" charset="0"/>
                <a:cs typeface="Arial" panose="020B0604020202020204" pitchFamily="34" charset="0"/>
              </a:rPr>
              <a:t>Beto</a:t>
            </a:r>
            <a:r>
              <a:rPr lang="en-US" sz="1100" dirty="0">
                <a:latin typeface="Arial" panose="020B0604020202020204" pitchFamily="34" charset="0"/>
                <a:cs typeface="Arial" panose="020B0604020202020204" pitchFamily="34" charset="0"/>
              </a:rPr>
              <a:t>, is logged in.)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To claim the request and move it to the My Tasks folder, the Regional User Approver will click on the plus icon.</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Key Point: In large regions with multiple Regional User Approvers, a local process should be created to divide up the account approval work.</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Next, we will claim Juana’s application (2nd row in screenshot) to move it to My Tasks.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58355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After an application is in My Tasks under the Workbench tab, the Regional User Approver will open it by clicking on the document icon.</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35465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first step in the local approval process is always to verify the applicant’s identity by</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checking the full name;</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checking the email address (must be a work email</a:t>
            </a:r>
            <a:r>
              <a:rPr lang="en-US" sz="1100" dirty="0">
                <a:latin typeface="Arial" panose="020B0604020202020204" pitchFamily="34" charset="0"/>
                <a:cs typeface="Arial" panose="020B0604020202020204" pitchFamily="34" charset="0"/>
              </a:rPr>
              <a:t>) – </a:t>
            </a:r>
            <a:r>
              <a:rPr lang="en-US" sz="1100" b="1" dirty="0">
                <a:latin typeface="Arial" panose="020B0604020202020204" pitchFamily="34" charset="0"/>
                <a:cs typeface="Arial" panose="020B0604020202020204" pitchFamily="34" charset="0"/>
              </a:rPr>
              <a:t>very important because email is used for password resets;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checking the phone number (must be a work phone number); and</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checking the address (must be a work address).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Prompt: Is this what you do? How do you verify the new user's identity? </a:t>
            </a:r>
            <a:r>
              <a:rPr lang="en-US" sz="1100" u="sng" dirty="0">
                <a:latin typeface="Arial" panose="020B0604020202020204" pitchFamily="34" charset="0"/>
                <a:cs typeface="Arial" panose="020B0604020202020204" pitchFamily="34" charset="0"/>
              </a:rPr>
              <a:t>This question will be in an upcoming activity.</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needed, minor edits can be made, using the blue Edit button.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23888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second step in the local approval process is to decide which role, or combination of roles, the new user will have.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Consult the user guide documents and tables to remind yourself of what each role can do in MSIN.</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step may also require consulting with your management team, so the new user has the appropriate level of access.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the third step, the Regional User Approver will make a selection from the Next Step drop-down menu.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this example, we will forward the request to the second level of review (done by WestEd/CDE), which is the top option in the drop-down menu.</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29143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the request is approved, the Regional User Approver will:</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sign the account request application; and</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confirm that the request is approved.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After confirming, the request will be in </a:t>
            </a:r>
            <a:r>
              <a:rPr lang="en-US" sz="1100" b="1" dirty="0">
                <a:latin typeface="Arial" panose="020B0604020202020204" pitchFamily="34" charset="0"/>
                <a:cs typeface="Arial" panose="020B0604020202020204" pitchFamily="34" charset="0"/>
              </a:rPr>
              <a:t>Final Approval </a:t>
            </a:r>
            <a:r>
              <a:rPr lang="en-US" sz="1100" dirty="0">
                <a:latin typeface="Arial" panose="020B0604020202020204" pitchFamily="34" charset="0"/>
                <a:cs typeface="Arial" panose="020B0604020202020204" pitchFamily="34" charset="0"/>
              </a:rPr>
              <a:t>state, which means that it has moved on to WestEd for the second level of review.</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Someone at WestEd will check the application contents a second time before granting access to the applicant.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From the Regional User Approver perspective, you are finished.</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concludes the account approval process from the Regional User Approver’s perspective.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429407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31351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Use the chat feature to submit questions about new account requests.</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3975165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This collaborative activity is focused on sharing and discussing your local process for reviewing new account requests.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https://jamboard.google.com/d/1Pn8XMz5O3mAlt8g575QbRQWmU3jloDU8t00efXih9E0/edit?usp=sharing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moving the steps in order and on adding post-its (sticky notes) based on the group’s discussion.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3516357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In your breakout room, take 2 minutes to introduce yourselves (name, region/DFD, job title or role).  [Randomly assigned; not the same group members as in Activity 1.]</a:t>
            </a:r>
          </a:p>
          <a:p>
            <a:pPr marL="171450" indent="-171450">
              <a:lnSpc>
                <a:spcPct val="100000"/>
              </a:lnSpc>
              <a:buFont typeface="Arial" panose="020B0604020202020204" pitchFamily="34" charset="0"/>
              <a:buChar char="•"/>
            </a:pPr>
            <a:r>
              <a:rPr lang="en-US" sz="1100" dirty="0"/>
              <a:t>Open the chat window to view the instructions and links.</a:t>
            </a:r>
          </a:p>
          <a:p>
            <a:pPr marL="171450" indent="-171450">
              <a:lnSpc>
                <a:spcPct val="100000"/>
              </a:lnSpc>
              <a:buFont typeface="Arial" panose="020B0604020202020204" pitchFamily="34" charset="0"/>
              <a:buChar char="•"/>
            </a:pPr>
            <a:r>
              <a:rPr lang="en-US" sz="1100" dirty="0"/>
              <a:t>Click on the Jamboard link that matches your breakout room number (e.g., breakout room 3 should go to Jamboard group 3).</a:t>
            </a:r>
          </a:p>
          <a:p>
            <a:pPr marL="171450" indent="-171450">
              <a:lnSpc>
                <a:spcPct val="100000"/>
              </a:lnSpc>
              <a:buFont typeface="Arial" panose="020B0604020202020204" pitchFamily="34" charset="0"/>
              <a:buChar char="•"/>
            </a:pPr>
            <a:r>
              <a:rPr lang="en-US" sz="1100" dirty="0"/>
              <a:t>Keep two windows open: your breakout room in Zoom and your Activity 2 slide in Jamboard.</a:t>
            </a:r>
          </a:p>
          <a:p>
            <a:pPr marL="171450" indent="-171450">
              <a:lnSpc>
                <a:spcPct val="100000"/>
              </a:lnSpc>
              <a:buFont typeface="Arial" panose="020B0604020202020204" pitchFamily="34" charset="0"/>
              <a:buChar char="•"/>
            </a:pPr>
            <a:r>
              <a:rPr lang="en-US" sz="1100" dirty="0"/>
              <a:t>Put the account request steps in the correct order.</a:t>
            </a:r>
          </a:p>
          <a:p>
            <a:pPr marL="171450" indent="-171450">
              <a:lnSpc>
                <a:spcPct val="100000"/>
              </a:lnSpc>
              <a:buFont typeface="Arial" panose="020B0604020202020204" pitchFamily="34" charset="0"/>
              <a:buChar char="•"/>
            </a:pPr>
            <a:r>
              <a:rPr lang="en-US" sz="1100" dirty="0"/>
              <a:t>Discuss your local process and add post-its (sticky notes) with your answers.</a:t>
            </a:r>
          </a:p>
          <a:p>
            <a:pPr marL="0" indent="0">
              <a:lnSpc>
                <a:spcPct val="100000"/>
              </a:lnSpc>
              <a:buFont typeface="Arial" panose="020B0604020202020204" pitchFamily="34" charset="0"/>
              <a:buNone/>
            </a:pPr>
            <a:r>
              <a:rPr lang="en-US" sz="1100" b="1" dirty="0"/>
              <a:t>Send to Breakout rooms – 8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170383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1) True or False: Local staff with the Regional User Approver role will provide the first level of review for MEP-funded applicants in their region or district.</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After a new account request is submitted by a MEP-funded applicant, </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MSIN will automatically send the applicant/requester an email to confirm their email address.</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The new user will automatically get a new Instagram account.</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The application will go through 2 levels of review (subgrantee &amp; state), if successful.</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A and C [answer]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I don’t know</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3) True or False: Regional User Approvers should either know the users in their region/DFD or be able to verify their identities by working with their local managers.</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1763412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we will cover the processes used to manage existing accounts. This is especially useful because the bulk of the MEP community in California already has an MSIN account.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have well over 800 active accounts (as of December 2021), but there are actually more because some users reactivate their accounts on a seasonal basis (Revoked by System – after 120 days of inactivity).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Regional User Approvers will spend most of their efforts doing management tasks with their existing user accounts.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3589161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This is a screenshot of Search/Edit Accounts screen. You can find the Search Accounts tab under the System tab in the menu.</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will click on the edit icon (pencil) to open a window with 3 tabs, called the user account modal.</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442303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The user account modal looks like a pop-up window and has three tabs along the top edge. The first tab is “Contact Info.”</a:t>
            </a:r>
          </a:p>
          <a:p>
            <a:r>
              <a:rPr lang="en-US" sz="1100" dirty="0">
                <a:latin typeface="Arial" panose="020B0604020202020204" pitchFamily="34" charset="0"/>
                <a:cs typeface="Arial" panose="020B0604020202020204" pitchFamily="34" charset="0"/>
              </a:rPr>
              <a:t>Notice the edit icon (pencil) in the Account Status row. We are going to click on that next.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632657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Lead</a:t>
            </a:r>
            <a:r>
              <a:rPr lang="en-US" sz="2000" dirty="0">
                <a:latin typeface="Arial" panose="020B0604020202020204" pitchFamily="34" charset="0"/>
                <a:cs typeface="Arial" panose="020B0604020202020204" pitchFamily="34" charset="0"/>
              </a:rPr>
              <a:t>: Jose</a:t>
            </a:r>
          </a:p>
          <a:p>
            <a:r>
              <a:rPr lang="en-US" sz="2000" b="1" dirty="0">
                <a:latin typeface="Arial" panose="020B0604020202020204" pitchFamily="34" charset="0"/>
                <a:cs typeface="Arial" panose="020B0604020202020204" pitchFamily="34" charset="0"/>
              </a:rPr>
              <a:t>Time</a:t>
            </a:r>
            <a:r>
              <a:rPr lang="en-US" sz="2000" dirty="0">
                <a:latin typeface="Arial" panose="020B0604020202020204" pitchFamily="34" charset="0"/>
                <a:cs typeface="Arial" panose="020B0604020202020204" pitchFamily="34" charset="0"/>
              </a:rPr>
              <a:t>: 4 min.</a:t>
            </a:r>
          </a:p>
          <a:p>
            <a:r>
              <a:rPr lang="en-US" sz="2000" b="1" dirty="0">
                <a:latin typeface="Arial" panose="020B0604020202020204" pitchFamily="34" charset="0"/>
                <a:cs typeface="Arial" panose="020B0604020202020204" pitchFamily="34" charset="0"/>
              </a:rPr>
              <a:t>Talking Points</a:t>
            </a:r>
            <a:r>
              <a:rPr lang="en-US" sz="20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2000" dirty="0">
                <a:highlight>
                  <a:srgbClr val="FFFF00"/>
                </a:highlight>
                <a:latin typeface="Arial" panose="020B0604020202020204" pitchFamily="34" charset="0"/>
                <a:cs typeface="Arial" panose="020B0604020202020204" pitchFamily="34" charset="0"/>
              </a:rPr>
              <a:t>In the Account Status row, you can </a:t>
            </a:r>
            <a:r>
              <a:rPr lang="en-US" sz="2000" dirty="0">
                <a:latin typeface="Arial" panose="020B0604020202020204" pitchFamily="34" charset="0"/>
                <a:cs typeface="Arial" panose="020B0604020202020204" pitchFamily="34" charset="0"/>
              </a:rPr>
              <a:t>change the user’s account status, meaning that you can revoke access to MSIN for staff who no longer work in your region or Direct Funded District (DFD)(e.g., have changed jobs, have been let go, have retired, etc.).</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Key Point 1:</a:t>
            </a:r>
            <a:r>
              <a:rPr lang="en-US" sz="2000" dirty="0">
                <a:latin typeface="Arial" panose="020B0604020202020204" pitchFamily="34" charset="0"/>
                <a:cs typeface="Arial" panose="020B0604020202020204" pitchFamily="34" charset="0"/>
              </a:rPr>
              <a:t> Regional User Approvers are responsible for making sure the accounts in their region/DFD are current. This includes revoking accounts as needed (e.g., a staff person is no longer employed by the MEP).</a:t>
            </a:r>
          </a:p>
          <a:p>
            <a:pPr marL="628650" lvl="1" indent="-171450">
              <a:buFont typeface="Arial" panose="020B0604020202020204" pitchFamily="34" charset="0"/>
              <a:buChar char="•"/>
            </a:pPr>
            <a:r>
              <a:rPr lang="en-US" sz="2000" dirty="0">
                <a:latin typeface="Arial" panose="020B0604020202020204" pitchFamily="34" charset="0"/>
                <a:cs typeface="Arial" panose="020B0604020202020204" pitchFamily="34" charset="0"/>
              </a:rPr>
              <a:t>In the screenshot, notice that there are three was that an account can become Inactive or revoked : by Region, by WestEd, and by System (after 120 days of inactivity).</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Key Point 2:</a:t>
            </a:r>
            <a:r>
              <a:rPr lang="en-US" sz="2000" dirty="0">
                <a:latin typeface="Arial" panose="020B0604020202020204" pitchFamily="34" charset="0"/>
                <a:cs typeface="Arial" panose="020B0604020202020204" pitchFamily="34" charset="0"/>
              </a:rPr>
              <a:t> Within the Contact Info tab, you can also edit work addresses and phone numbers. We have noticed that many users do not have a phone number listed. </a:t>
            </a:r>
            <a:r>
              <a:rPr lang="en-US" sz="2000" b="1" dirty="0">
                <a:latin typeface="Arial" panose="020B0604020202020204" pitchFamily="34" charset="0"/>
                <a:cs typeface="Arial" panose="020B0604020202020204" pitchFamily="34" charset="0"/>
              </a:rPr>
              <a:t>Is that the case with some of your users? </a:t>
            </a:r>
            <a:r>
              <a:rPr lang="en-US" sz="2000" b="0" dirty="0">
                <a:latin typeface="Arial" panose="020B0604020202020204" pitchFamily="34" charset="0"/>
                <a:cs typeface="Arial" panose="020B0604020202020204" pitchFamily="34" charset="0"/>
              </a:rPr>
              <a:t>Have you checked recently?</a:t>
            </a:r>
          </a:p>
          <a:p>
            <a:pPr marL="628650" lvl="1" indent="-171450">
              <a:buFont typeface="Arial" panose="020B0604020202020204" pitchFamily="34" charset="0"/>
              <a:buChar char="•"/>
            </a:pPr>
            <a:r>
              <a:rPr lang="en-US" sz="2000" b="1" i="1" dirty="0">
                <a:latin typeface="Arial" panose="020B0604020202020204" pitchFamily="34" charset="0"/>
                <a:cs typeface="Arial" panose="020B0604020202020204" pitchFamily="34" charset="0"/>
              </a:rPr>
              <a:t>Demonstrate how you would check lots of accounts for missing information.</a:t>
            </a:r>
          </a:p>
          <a:p>
            <a:pPr marL="628650" lvl="1" indent="-171450">
              <a:buFont typeface="Arial" panose="020B0604020202020204" pitchFamily="34" charset="0"/>
              <a:buChar char="•"/>
            </a:pPr>
            <a:r>
              <a:rPr lang="en-US" sz="2000" b="0" dirty="0">
                <a:latin typeface="Arial" panose="020B0604020202020204" pitchFamily="34" charset="0"/>
                <a:cs typeface="Arial" panose="020B0604020202020204" pitchFamily="34" charset="0"/>
              </a:rPr>
              <a:t>Also emphasize that it’s important to notice the account statuses and be sure that accounts that were revoked for inactivity are accurate. For example, did the user retire or move on to a different job? Or did they simply stop using MSIN for 4 months? </a:t>
            </a:r>
            <a:r>
              <a:rPr lang="en-US" sz="2000" b="1" dirty="0">
                <a:latin typeface="Arial" panose="020B0604020202020204" pitchFamily="34" charset="0"/>
                <a:cs typeface="Arial" panose="020B0604020202020204" pitchFamily="34" charset="0"/>
              </a:rPr>
              <a:t>It is important to verify what is happening. </a:t>
            </a:r>
            <a:endParaRPr lang="en-US" sz="20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What do you think? How often should you check your accounts? We will come back to this question in the next collaborative activity. </a:t>
            </a:r>
          </a:p>
          <a:p>
            <a:pPr marL="171450" lvl="0" indent="-171450">
              <a:buFont typeface="Arial" panose="020B0604020202020204" pitchFamily="34" charset="0"/>
              <a:buChar char="•"/>
            </a:pPr>
            <a:r>
              <a:rPr lang="en-US" sz="2000" b="0" dirty="0">
                <a:latin typeface="Arial" panose="020B0604020202020204" pitchFamily="34" charset="0"/>
                <a:cs typeface="Arial" panose="020B0604020202020204" pitchFamily="34" charset="0"/>
              </a:rPr>
              <a:t>Before getting to that, let’s finish up with the 3 tabs in the Account Modal.</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777845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The second tab is “Regions/Organization.” It shows the user’s region, and it allows the Regional User Approver to restrict the user to one of more districts.</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Key Point 1:</a:t>
            </a:r>
            <a:r>
              <a:rPr lang="en-US" sz="1100" dirty="0">
                <a:latin typeface="Arial" panose="020B0604020202020204" pitchFamily="34" charset="0"/>
                <a:cs typeface="Arial" panose="020B0604020202020204" pitchFamily="34" charset="0"/>
              </a:rPr>
              <a:t> We have noticed that some users have all School Districts selected. This should not be the case.</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a user should have access to all districts, then do not use this drop-down because it is meant to restrict access to 1 or more districts (just a few). Think of the School District drop down as a restriction.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Returning to the idea of checking your users from time to time, this is also something you can look for.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2162912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The third tab is “Role.” Regional User Approvers can select one or more roles for the user.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reference tables found on the MSIN home page, which should be used to help determine the correct roles.)</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Key Point 1:</a:t>
            </a:r>
            <a:r>
              <a:rPr lang="en-US" sz="1100" dirty="0">
                <a:latin typeface="Arial" panose="020B0604020202020204" pitchFamily="34" charset="0"/>
                <a:cs typeface="Arial" panose="020B0604020202020204" pitchFamily="34" charset="0"/>
              </a:rPr>
              <a:t> Regional User Approvers are responsible for making sure the accounts in their region/DFD are current and are assigned the correct role(s).</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Key Point 2</a:t>
            </a:r>
            <a:r>
              <a:rPr lang="en-US" sz="1100" dirty="0">
                <a:latin typeface="Arial" panose="020B0604020202020204" pitchFamily="34" charset="0"/>
                <a:cs typeface="Arial" panose="020B0604020202020204" pitchFamily="34" charset="0"/>
              </a:rPr>
              <a:t>: Users should not be given more access than they need for their job. This means giving them the fewest roles that still allow them to perform their duties. (</a:t>
            </a:r>
            <a:r>
              <a:rPr lang="en-US" sz="1100" b="1" dirty="0">
                <a:latin typeface="Arial" panose="020B0604020202020204" pitchFamily="34" charset="0"/>
                <a:cs typeface="Arial" panose="020B0604020202020204" pitchFamily="34" charset="0"/>
              </a:rPr>
              <a:t>What they need but not more.</a:t>
            </a:r>
            <a:r>
              <a:rPr lang="en-US" sz="11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32578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The session content is a review of key items taken from last year’s training series.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year, the focus is on sharing and collaborating with your peers.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session is meant for experienced MSIN users who already have a working background as active Regional User Approvers.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Under the System menu, you’ll find Login Audits. The Login Audits page allows Regional User Approvers to monitor login sessions of users in their region/DFD by date, login time, logout time, username, and name.</a:t>
            </a:r>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(Walk through screenshot and explain search options and results fields.)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This feature can be used to monitor any user’s activity for support purposes.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It can also be used to confirm that a new user has successfully accessed MSIN.</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Note that the results table shows the most recent information at the top (from most recent to least recent).</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143568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Use the chat feature to submit questions.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2547246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This collaborative activity is focused on sharing and discussing your ideas around periodically checking your user accounts.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 or 2.]</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https://jamboard.google.com/d/1Pn8XMz5O3mAlt8g575QbRQWmU3jloDU8t00efXih9E0/edit?usp=sharing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adding post-its (sticky notes).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2929966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In your breakout room, take 2 minutes to introduce yourselves (name, region/DFD, job title or role).</a:t>
            </a:r>
          </a:p>
          <a:p>
            <a:pPr marL="171450" indent="-171450">
              <a:lnSpc>
                <a:spcPct val="100000"/>
              </a:lnSpc>
              <a:buFont typeface="Arial" panose="020B0604020202020204" pitchFamily="34" charset="0"/>
              <a:buChar char="•"/>
            </a:pPr>
            <a:r>
              <a:rPr lang="en-US" sz="1100" dirty="0"/>
              <a:t>Open the chat window to view the instructions and links.</a:t>
            </a:r>
          </a:p>
          <a:p>
            <a:pPr marL="171450" indent="-171450">
              <a:lnSpc>
                <a:spcPct val="100000"/>
              </a:lnSpc>
              <a:buFont typeface="Arial" panose="020B0604020202020204" pitchFamily="34" charset="0"/>
              <a:buChar char="•"/>
            </a:pPr>
            <a:r>
              <a:rPr lang="en-US" sz="1100" dirty="0"/>
              <a:t>Click on the Jamboard link that matches your breakout room number (e.g., breakout room 2 should go to Jamboard group 2).</a:t>
            </a:r>
          </a:p>
          <a:p>
            <a:pPr marL="171450" indent="-171450">
              <a:lnSpc>
                <a:spcPct val="100000"/>
              </a:lnSpc>
              <a:buFont typeface="Arial" panose="020B0604020202020204" pitchFamily="34" charset="0"/>
              <a:buChar char="•"/>
            </a:pPr>
            <a:r>
              <a:rPr lang="en-US" sz="1100" dirty="0"/>
              <a:t>Keep two windows open: your breakout room in Zoom and your Activity 3 slide in Jamboard.</a:t>
            </a:r>
          </a:p>
          <a:p>
            <a:pPr marL="171450" indent="-171450">
              <a:lnSpc>
                <a:spcPct val="100000"/>
              </a:lnSpc>
              <a:buFont typeface="Arial" panose="020B0604020202020204" pitchFamily="34" charset="0"/>
              <a:buChar char="•"/>
            </a:pPr>
            <a:r>
              <a:rPr lang="en-US" sz="1100" dirty="0"/>
              <a:t>Add a post-it (sticky note) on the timeline to show when you check your users.</a:t>
            </a:r>
          </a:p>
          <a:p>
            <a:pPr marL="171450" indent="-171450">
              <a:lnSpc>
                <a:spcPct val="100000"/>
              </a:lnSpc>
              <a:buFont typeface="Arial" panose="020B0604020202020204" pitchFamily="34" charset="0"/>
              <a:buChar char="•"/>
            </a:pPr>
            <a:r>
              <a:rPr lang="en-US" sz="1100" dirty="0"/>
              <a:t>Discuss: How often should you be checking your users going forward?</a:t>
            </a:r>
          </a:p>
          <a:p>
            <a:pPr marL="0" indent="0">
              <a:lnSpc>
                <a:spcPct val="100000"/>
              </a:lnSpc>
              <a:buFont typeface="Arial" panose="020B0604020202020204" pitchFamily="34" charset="0"/>
              <a:buNone/>
            </a:pPr>
            <a:r>
              <a:rPr lang="en-US" sz="1100" b="1" dirty="0"/>
              <a:t>Send to Breakout rooms – 8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638168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1) If a user is no longer employed by the MEP, the local Regional User Approver should:</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Wait for the MSIN system to automatically revoke the account due to inactivity</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Immediately revoke the user’s account [answer]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Call their local I&amp;R Manager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I don’t know</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2) True or False: Regional User Approvers should assign the fewest roles to each user; they should </a:t>
            </a:r>
            <a:r>
              <a:rPr lang="en-US" sz="1100" u="sng"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give users more access than they need.</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1650961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397332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(Read or paraphrase slide text.)</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086083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(Review screenshot and point out location of the User Profile link.)</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4145583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The User Profile screen has two edit icons:</a:t>
            </a:r>
          </a:p>
          <a:p>
            <a:pPr marL="228600" indent="-228600">
              <a:buAutoNum type="arabicParenR"/>
            </a:pPr>
            <a:r>
              <a:rPr lang="en-US" sz="1100" dirty="0">
                <a:latin typeface="Arial" panose="020B0604020202020204" pitchFamily="34" charset="0"/>
                <a:cs typeface="Arial" panose="020B0604020202020204" pitchFamily="34" charset="0"/>
              </a:rPr>
              <a:t>One to change your password (on the top left), and</a:t>
            </a:r>
          </a:p>
          <a:p>
            <a:pPr marL="228600" indent="-228600">
              <a:buAutoNum type="arabicParenR"/>
            </a:pPr>
            <a:r>
              <a:rPr lang="en-US" sz="1100" dirty="0">
                <a:latin typeface="Arial" panose="020B0604020202020204" pitchFamily="34" charset="0"/>
                <a:cs typeface="Arial" panose="020B0604020202020204" pitchFamily="34" charset="0"/>
              </a:rPr>
              <a:t>Another one to edit personal and contact information (on the top right).</a:t>
            </a:r>
          </a:p>
          <a:p>
            <a:pPr marL="0" indent="0">
              <a:buNone/>
            </a:pPr>
            <a:r>
              <a:rPr lang="en-US" sz="1100" dirty="0">
                <a:latin typeface="Arial" panose="020B0604020202020204" pitchFamily="34" charset="0"/>
                <a:cs typeface="Arial" panose="020B0604020202020204" pitchFamily="34" charset="0"/>
              </a:rPr>
              <a:t>On the next slide, we are going to talk about #1: changing the password.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3640477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A user can change their password at any time.</a:t>
            </a:r>
          </a:p>
          <a:p>
            <a:r>
              <a:rPr lang="en-US" sz="1100" dirty="0">
                <a:latin typeface="Arial" panose="020B0604020202020204" pitchFamily="34" charset="0"/>
                <a:cs typeface="Arial" panose="020B0604020202020204" pitchFamily="34" charset="0"/>
              </a:rPr>
              <a:t>As the new password is being entered, the system will remind the user of the minimum requirements.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31529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Let’s review the password requirements for the MSIN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FF0000"/>
                </a:solidFill>
                <a:effectLst/>
                <a:latin typeface="Arial" panose="020B0604020202020204" pitchFamily="34" charset="0"/>
                <a:cs typeface="Arial" panose="020B0604020202020204" pitchFamily="34" charset="0"/>
              </a:rPr>
              <a:t>(Read or paraphrase the slide contents.)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FF0000"/>
                </a:solidFill>
                <a:effectLst/>
                <a:latin typeface="Arial" panose="020B0604020202020204" pitchFamily="34" charset="0"/>
                <a:cs typeface="Arial" panose="020B0604020202020204" pitchFamily="34" charset="0"/>
              </a:rPr>
              <a:t>This policy is very similar to the MSIX password policy.</a:t>
            </a: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2185478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In addition to changing the password, the user can edit or add other profile fields.</a:t>
            </a:r>
          </a:p>
          <a:p>
            <a:r>
              <a:rPr lang="en-US" sz="1100" dirty="0">
                <a:latin typeface="Arial" panose="020B0604020202020204" pitchFamily="34" charset="0"/>
                <a:cs typeface="Arial" panose="020B0604020202020204" pitchFamily="34" charset="0"/>
              </a:rPr>
              <a:t>(Review the fields that may be </a:t>
            </a:r>
            <a:r>
              <a:rPr lang="en-US" sz="1100" b="1" dirty="0">
                <a:latin typeface="Arial" panose="020B0604020202020204" pitchFamily="34" charset="0"/>
                <a:cs typeface="Arial" panose="020B0604020202020204" pitchFamily="34" charset="0"/>
              </a:rPr>
              <a:t>edited.</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Key Point 1: Users should keep their name, email, and work title information up to date.</a:t>
            </a:r>
          </a:p>
          <a:p>
            <a:r>
              <a:rPr lang="en-US" sz="1100" dirty="0">
                <a:latin typeface="Arial" panose="020B0604020202020204" pitchFamily="34" charset="0"/>
                <a:cs typeface="Arial" panose="020B0604020202020204" pitchFamily="34" charset="0"/>
              </a:rPr>
              <a:t>(Review the items that can be </a:t>
            </a:r>
            <a:r>
              <a:rPr lang="en-US" sz="1100" b="1" dirty="0">
                <a:latin typeface="Arial" panose="020B0604020202020204" pitchFamily="34" charset="0"/>
                <a:cs typeface="Arial" panose="020B0604020202020204" pitchFamily="34" charset="0"/>
              </a:rPr>
              <a:t>added</a:t>
            </a:r>
            <a:r>
              <a:rPr lang="en-US" sz="1100" dirty="0">
                <a:latin typeface="Arial" panose="020B0604020202020204" pitchFamily="34" charset="0"/>
                <a:cs typeface="Arial" panose="020B0604020202020204" pitchFamily="34" charset="0"/>
              </a:rPr>
              <a:t> – addresses and phone numbers – allowing for multiple entries.)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Key Point 2: Users should keep their work address and phone number(s) information up to date.</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393419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Use the chat feature to submit questions.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1607934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mins.</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1) True or False: An existing MSIN user can never change their own username or work email address.</a:t>
            </a:r>
          </a:p>
          <a:p>
            <a:pPr marL="228573" indent="-228573">
              <a:buAutoNum type="alphaLcPeriod"/>
            </a:pPr>
            <a:r>
              <a:rPr lang="en-US" sz="1100" dirty="0">
                <a:latin typeface="Arial" panose="020B0604020202020204" pitchFamily="34" charset="0"/>
                <a:cs typeface="Arial" panose="020B0604020202020204" pitchFamily="34" charset="0"/>
              </a:rPr>
              <a:t>True</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False [answer]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I don’t know</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True or False: An MSIN user must change their password every 90 days and they cannot re-use old passwords.</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2004769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2964842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mins.</a:t>
            </a:r>
          </a:p>
          <a:p>
            <a:r>
              <a:rPr lang="en-US" sz="1100" b="1"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Several user guides are available for your reference on the MSIN home page.</a:t>
            </a: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(Read or paraphrase slide contents.)</a:t>
            </a: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In addition to these guides, we have 2 tables to help Regional User Approvers decide which role(s) to assign:</a:t>
            </a:r>
          </a:p>
          <a:p>
            <a:pPr marL="685800" lvl="1" indent="-228600">
              <a:buFont typeface="+mj-lt"/>
              <a:buAutoNum type="arabicPeriod"/>
            </a:pPr>
            <a:r>
              <a:rPr lang="en-US" sz="1100" b="0" dirty="0">
                <a:latin typeface="Arial" panose="020B0604020202020204" pitchFamily="34" charset="0"/>
                <a:cs typeface="Arial" panose="020B0604020202020204" pitchFamily="34" charset="0"/>
              </a:rPr>
              <a:t>MSIN_Roles&amp;Menus_Table.pdf     This is a condensed version of the “MSIN User Roles &amp; Menu Options” user guide, in table format.    </a:t>
            </a:r>
          </a:p>
          <a:p>
            <a:pPr marL="685800" lvl="1" indent="-228600">
              <a:buFont typeface="+mj-lt"/>
              <a:buAutoNum type="arabicPeriod"/>
            </a:pPr>
            <a:r>
              <a:rPr lang="en-US" sz="1100" b="0" dirty="0">
                <a:latin typeface="Arial" panose="020B0604020202020204" pitchFamily="34" charset="0"/>
                <a:cs typeface="Arial" panose="020B0604020202020204" pitchFamily="34" charset="0"/>
              </a:rPr>
              <a:t>MSIN_Roles_Access_Levels.pdf      This is a table showing the levels of access the user roles have relative to each other.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4294262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field titles.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last collaborative activity for this session is meant for you to reflect and discuss any key points that you’re thinking of integrating into your local practices going forward. This activity is called “Start – Stop – Continue.”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 or 2.]</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https://jamboard.google.com/d/1Pn8XMz5O3mAlt8g575QbRQWmU3jloDU8t00efXih9E0/edit?usp=sharing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Add post-its (sticky notes) or text to the 3 categories, based on what you learned, remembered, and reinforced during this collaborative session.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48</a:t>
            </a:fld>
            <a:endParaRPr lang="en-US" dirty="0"/>
          </a:p>
        </p:txBody>
      </p:sp>
    </p:spTree>
    <p:extLst>
      <p:ext uri="{BB962C8B-B14F-4D97-AF65-F5344CB8AC3E}">
        <p14:creationId xmlns:p14="http://schemas.microsoft.com/office/powerpoint/2010/main" val="3688964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In your breakout room, take 2 minutes to introduce yourselves (name, region/DFD, job title or role).</a:t>
            </a:r>
          </a:p>
          <a:p>
            <a:pPr marL="171450" indent="-171450">
              <a:lnSpc>
                <a:spcPct val="100000"/>
              </a:lnSpc>
              <a:buFont typeface="Arial" panose="020B0604020202020204" pitchFamily="34" charset="0"/>
              <a:buChar char="•"/>
            </a:pPr>
            <a:r>
              <a:rPr lang="en-US" sz="1100" dirty="0"/>
              <a:t>Open the chat window to view the instructions and links.</a:t>
            </a:r>
          </a:p>
          <a:p>
            <a:pPr marL="171450" indent="-171450">
              <a:lnSpc>
                <a:spcPct val="100000"/>
              </a:lnSpc>
              <a:buFont typeface="Arial" panose="020B0604020202020204" pitchFamily="34" charset="0"/>
              <a:buChar char="•"/>
            </a:pPr>
            <a:r>
              <a:rPr lang="en-US" sz="1100" dirty="0"/>
              <a:t>Click on the Jamboard link that matches your breakout room number (e.g., breakout room 1 should go to Jamboard group 1).</a:t>
            </a:r>
          </a:p>
          <a:p>
            <a:pPr marL="171450" indent="-171450">
              <a:lnSpc>
                <a:spcPct val="100000"/>
              </a:lnSpc>
              <a:buFont typeface="Arial" panose="020B0604020202020204" pitchFamily="34" charset="0"/>
              <a:buChar char="•"/>
            </a:pPr>
            <a:r>
              <a:rPr lang="en-US" sz="1100" dirty="0"/>
              <a:t>Keep two windows open: your breakout room in Zoom and your Activity 4 slide in Jamboard.</a:t>
            </a:r>
          </a:p>
          <a:p>
            <a:pPr marL="171450" indent="-171450">
              <a:lnSpc>
                <a:spcPct val="100000"/>
              </a:lnSpc>
              <a:buFont typeface="Arial" panose="020B0604020202020204" pitchFamily="34" charset="0"/>
              <a:buChar char="•"/>
            </a:pPr>
            <a:r>
              <a:rPr lang="en-US" sz="1100" dirty="0"/>
              <a:t>Add a post-it (sticky note) or text in each of the categories.</a:t>
            </a:r>
          </a:p>
          <a:p>
            <a:pPr marL="171450" indent="-171450">
              <a:lnSpc>
                <a:spcPct val="100000"/>
              </a:lnSpc>
              <a:buFont typeface="Arial" panose="020B0604020202020204" pitchFamily="34" charset="0"/>
              <a:buChar char="•"/>
            </a:pPr>
            <a:r>
              <a:rPr lang="en-US" sz="1100" dirty="0"/>
              <a:t>Discuss anything that you find surprising or unexpected.</a:t>
            </a:r>
          </a:p>
          <a:p>
            <a:pPr marL="0" indent="0">
              <a:lnSpc>
                <a:spcPct val="100000"/>
              </a:lnSpc>
              <a:buFont typeface="Arial" panose="020B0604020202020204" pitchFamily="34" charset="0"/>
              <a:buNone/>
            </a:pPr>
            <a:r>
              <a:rPr lang="en-US" sz="1100" b="1" dirty="0"/>
              <a:t>Send to Breakout rooms – 8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Paste the instructions in the chat for all breakout rooms.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49</a:t>
            </a:fld>
            <a:endParaRPr lang="en-US"/>
          </a:p>
        </p:txBody>
      </p:sp>
    </p:spTree>
    <p:extLst>
      <p:ext uri="{BB962C8B-B14F-4D97-AF65-F5344CB8AC3E}">
        <p14:creationId xmlns:p14="http://schemas.microsoft.com/office/powerpoint/2010/main" val="1618169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Use the chat feature to submit questions.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50</a:t>
            </a:fld>
            <a:endParaRPr lang="en-US"/>
          </a:p>
        </p:txBody>
      </p:sp>
    </p:spTree>
    <p:extLst>
      <p:ext uri="{BB962C8B-B14F-4D97-AF65-F5344CB8AC3E}">
        <p14:creationId xmlns:p14="http://schemas.microsoft.com/office/powerpoint/2010/main" val="185512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Juli</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1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(Read or paraphrase bullets)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974009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a:p>
            <a:pPr marL="172150" marR="0" lvl="0" indent="-172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Thank WestEd technical staff who assisted with the webinar.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At this point, Regional User Approvers have been working with user accounts in MSIN for many years. So, our first collaborative activity is meant to tap into your collective knowledge and share it with your peers. This is a “Knowledge Wall” activity.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https://jamboard.google.com/d/1Pn8XMz5O3mAlt8g575QbRQWmU3jloDU8t00efXih9E0/edit?usp=sharing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prompt in the orange box. Also think of the information you learned/reviewed this morning with Elizabeth Wisnia around data privacy and security.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using the post-it (sticky note) and text controls to add content.</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13573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In your breakout room, take 2 minutes to introduce yourselves (name, region/DFD, job title or role).</a:t>
            </a:r>
          </a:p>
          <a:p>
            <a:pPr marL="171450" indent="-171450">
              <a:lnSpc>
                <a:spcPct val="100000"/>
              </a:lnSpc>
              <a:buFont typeface="Arial" panose="020B0604020202020204" pitchFamily="34" charset="0"/>
              <a:buChar char="•"/>
            </a:pPr>
            <a:r>
              <a:rPr lang="en-US" sz="1100" dirty="0"/>
              <a:t>Open the chat window to view the instructions and links.</a:t>
            </a:r>
          </a:p>
          <a:p>
            <a:pPr marL="171450" indent="-171450">
              <a:lnSpc>
                <a:spcPct val="100000"/>
              </a:lnSpc>
              <a:buFont typeface="Arial" panose="020B0604020202020204" pitchFamily="34" charset="0"/>
              <a:buChar char="•"/>
            </a:pPr>
            <a:r>
              <a:rPr lang="en-US" sz="1100" dirty="0"/>
              <a:t>Click on the Jamboard link that matches your breakout room number (e.g., breakout room 4 should go to Jamboard group 4).</a:t>
            </a:r>
          </a:p>
          <a:p>
            <a:pPr marL="171450" indent="-171450">
              <a:lnSpc>
                <a:spcPct val="100000"/>
              </a:lnSpc>
              <a:buFont typeface="Arial" panose="020B0604020202020204" pitchFamily="34" charset="0"/>
              <a:buChar char="•"/>
            </a:pPr>
            <a:r>
              <a:rPr lang="en-US" sz="1100" dirty="0"/>
              <a:t>Keep two windows open: your breakout room in Zoom and your Activity 1 slide in Jamboard.</a:t>
            </a:r>
          </a:p>
          <a:p>
            <a:pPr marL="171450" indent="-171450">
              <a:lnSpc>
                <a:spcPct val="100000"/>
              </a:lnSpc>
              <a:buFont typeface="Arial" panose="020B0604020202020204" pitchFamily="34" charset="0"/>
              <a:buChar char="•"/>
            </a:pPr>
            <a:r>
              <a:rPr lang="en-US" sz="1100" dirty="0"/>
              <a:t>Add post-its (sticky notes) or text onto the wall.</a:t>
            </a:r>
          </a:p>
          <a:p>
            <a:pPr marL="171450" indent="-171450">
              <a:lnSpc>
                <a:spcPct val="100000"/>
              </a:lnSpc>
              <a:buFont typeface="Arial" panose="020B0604020202020204" pitchFamily="34" charset="0"/>
              <a:buChar char="•"/>
            </a:pPr>
            <a:r>
              <a:rPr lang="en-US" sz="1100" dirty="0"/>
              <a:t>Discuss your contribution(s) to the wall with the group.</a:t>
            </a:r>
          </a:p>
          <a:p>
            <a:pPr marL="0" indent="0">
              <a:lnSpc>
                <a:spcPct val="100000"/>
              </a:lnSpc>
              <a:buFont typeface="Arial" panose="020B0604020202020204" pitchFamily="34" charset="0"/>
              <a:buNone/>
            </a:pPr>
            <a:r>
              <a:rPr lang="en-US" sz="1100" b="1" dirty="0"/>
              <a:t>Send to Breakout rooms – 8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87097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Review slide: Key definition</a:t>
            </a:r>
          </a:p>
          <a:p>
            <a:r>
              <a:rPr lang="en-US" sz="1100" dirty="0">
                <a:latin typeface="Arial" panose="020B0604020202020204" pitchFamily="34" charset="0"/>
                <a:cs typeface="Arial" panose="020B0604020202020204" pitchFamily="34" charset="0"/>
              </a:rPr>
              <a:t>(Read or paraphrase slide.)</a:t>
            </a:r>
          </a:p>
          <a:p>
            <a:r>
              <a:rPr lang="en-US" sz="1100" dirty="0">
                <a:latin typeface="Arial" panose="020B0604020202020204" pitchFamily="34" charset="0"/>
                <a:cs typeface="Arial" panose="020B0604020202020204" pitchFamily="34" charset="0"/>
              </a:rPr>
              <a:t>(For bullet 1, emphasize the critical importance that Regional User Approvers know their users (who they are) and the need to collaborate with management to give appropriate access.)</a:t>
            </a:r>
          </a:p>
          <a:p>
            <a:r>
              <a:rPr lang="en-US" sz="1100" dirty="0">
                <a:latin typeface="Arial" panose="020B0604020202020204" pitchFamily="34" charset="0"/>
                <a:cs typeface="Arial" panose="020B0604020202020204" pitchFamily="34" charset="0"/>
              </a:rPr>
              <a:t>(For bullet 2, emphasize that </a:t>
            </a:r>
            <a:r>
              <a:rPr lang="en-US" sz="1100" u="sng" dirty="0">
                <a:latin typeface="Arial" panose="020B0604020202020204" pitchFamily="34" charset="0"/>
                <a:cs typeface="Arial" panose="020B0604020202020204" pitchFamily="34" charset="0"/>
              </a:rPr>
              <a:t>active management</a:t>
            </a:r>
            <a:r>
              <a:rPr lang="en-US" sz="1100" u="none"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is a very important responsibility as it greatly increases the chance of catching a potential security issue.)</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42607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slide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What we mean by “unusual activity” is open to interpretation. In general, it means anything that seems questionable or suspect to you. It is better to err on the side of caution and contact the MSIN Service Desk right away.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example, WestEd staff have created test accounts in the past and subgrantee staff immediately noticed the new accounts. They immediately contact the MSIN Service Desk to verify that they were legitimate accounts. This is exactly what you should do.</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2910187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tif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223528"/>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32149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99907"/>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63470" y="223529"/>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832104" y="509697"/>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drive/folders/0BxgpmxyQ79rmeTRQLU5nT3p4cF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6D9-7CEF-46A7-B862-376751666A8D}"/>
              </a:ext>
            </a:extLst>
          </p:cNvPr>
          <p:cNvSpPr>
            <a:spLocks noGrp="1"/>
          </p:cNvSpPr>
          <p:nvPr>
            <p:ph type="title"/>
          </p:nvPr>
        </p:nvSpPr>
        <p:spPr>
          <a:xfrm>
            <a:off x="152400" y="471206"/>
            <a:ext cx="11887200" cy="1325563"/>
          </a:xfrm>
        </p:spPr>
        <p:txBody>
          <a:bodyPr>
            <a:normAutofit fontScale="90000"/>
          </a:bodyPr>
          <a:lstStyle/>
          <a:p>
            <a:r>
              <a:rPr lang="en-US" dirty="0"/>
              <a:t>Welcome to </a:t>
            </a:r>
            <a:br>
              <a:rPr lang="en-US" dirty="0"/>
            </a:br>
            <a:r>
              <a:rPr lang="en-US" dirty="0"/>
              <a:t>the Migrant Student Information Network</a:t>
            </a:r>
            <a:br>
              <a:rPr lang="en-US" dirty="0"/>
            </a:br>
            <a:r>
              <a:rPr lang="en-US" dirty="0"/>
              <a:t> 2022 Training</a:t>
            </a:r>
          </a:p>
        </p:txBody>
      </p:sp>
      <p:sp>
        <p:nvSpPr>
          <p:cNvPr id="4" name="Content Placeholder 3">
            <a:extLst>
              <a:ext uri="{FF2B5EF4-FFF2-40B4-BE49-F238E27FC236}">
                <a16:creationId xmlns:a16="http://schemas.microsoft.com/office/drawing/2014/main" id="{7D9F8CC2-8AAF-493D-9BD6-D2CE3DBDA674}"/>
              </a:ext>
            </a:extLst>
          </p:cNvPr>
          <p:cNvSpPr>
            <a:spLocks noGrp="1"/>
          </p:cNvSpPr>
          <p:nvPr>
            <p:ph sz="half" idx="2"/>
          </p:nvPr>
        </p:nvSpPr>
        <p:spPr>
          <a:xfrm>
            <a:off x="6433457" y="1638299"/>
            <a:ext cx="5170714" cy="5015901"/>
          </a:xfrm>
        </p:spPr>
        <p:txBody>
          <a:bodyPr/>
          <a:lstStyle/>
          <a:p>
            <a:endParaRPr lang="en-US" dirty="0"/>
          </a:p>
          <a:p>
            <a:pPr marL="0" indent="0">
              <a:buNone/>
            </a:pPr>
            <a:endParaRPr lang="en-US" dirty="0"/>
          </a:p>
          <a:p>
            <a:r>
              <a:rPr lang="en-US" dirty="0"/>
              <a:t>We will begin shortly.</a:t>
            </a:r>
          </a:p>
          <a:p>
            <a:r>
              <a:rPr lang="en-US" dirty="0"/>
              <a:t>Please enter your name and region/district in the chat.</a:t>
            </a:r>
          </a:p>
        </p:txBody>
      </p:sp>
      <p:pic>
        <p:nvPicPr>
          <p:cNvPr id="5" name="Content Placeholder 3">
            <a:extLst>
              <a:ext uri="{FF2B5EF4-FFF2-40B4-BE49-F238E27FC236}">
                <a16:creationId xmlns:a16="http://schemas.microsoft.com/office/drawing/2014/main" id="{383FDC60-206A-4C39-AF27-4876791F43F3}"/>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64218" y="2133661"/>
            <a:ext cx="5851525" cy="3590351"/>
          </a:xfrm>
          <a:prstGeom prst="rect">
            <a:avLst/>
          </a:prstGeom>
        </p:spPr>
      </p:pic>
    </p:spTree>
    <p:extLst>
      <p:ext uri="{BB962C8B-B14F-4D97-AF65-F5344CB8AC3E}">
        <p14:creationId xmlns:p14="http://schemas.microsoft.com/office/powerpoint/2010/main" val="104045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51721"/>
          </a:xfrm>
        </p:spPr>
        <p:txBody>
          <a:bodyPr>
            <a:normAutofit/>
          </a:bodyPr>
          <a:lstStyle/>
          <a:p>
            <a:r>
              <a:rPr lang="en-US" sz="4000" dirty="0"/>
              <a:t>You Control Access to Your Region/DFD</a:t>
            </a:r>
          </a:p>
        </p:txBody>
      </p:sp>
      <p:pic>
        <p:nvPicPr>
          <p:cNvPr id="4" name="Picture 3" descr="Picture of a keyboard key with a lock icon.">
            <a:extLst>
              <a:ext uri="{FF2B5EF4-FFF2-40B4-BE49-F238E27FC236}">
                <a16:creationId xmlns:a16="http://schemas.microsoft.com/office/drawing/2014/main" id="{D1A9A743-DD3F-4257-AD23-995426E6F4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94" y="1475886"/>
            <a:ext cx="4182792" cy="4182792"/>
          </a:xfrm>
          <a:prstGeom prst="rect">
            <a:avLst/>
          </a:prstGeom>
          <a:effectLst>
            <a:outerShdw blurRad="63500" sx="102000" sy="102000" algn="ctr" rotWithShape="0">
              <a:schemeClr val="accent1">
                <a:alpha val="40000"/>
              </a:schemeClr>
            </a:outerShdw>
          </a:effectLst>
        </p:spPr>
      </p:pic>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5164484" y="1351721"/>
            <a:ext cx="6484178" cy="4439479"/>
          </a:xfrm>
        </p:spPr>
        <p:txBody>
          <a:bodyPr>
            <a:normAutofit fontScale="92500"/>
          </a:bodyPr>
          <a:lstStyle/>
          <a:p>
            <a:pPr marL="0" indent="0">
              <a:lnSpc>
                <a:spcPct val="100000"/>
              </a:lnSpc>
              <a:buNone/>
            </a:pPr>
            <a:r>
              <a:rPr lang="en-US" sz="2800" dirty="0"/>
              <a:t>Regional User Approvers are the “gatekeepers” of the regional and district information. As such, it is important to:</a:t>
            </a:r>
          </a:p>
          <a:p>
            <a:pPr>
              <a:lnSpc>
                <a:spcPct val="100000"/>
              </a:lnSpc>
            </a:pPr>
            <a:r>
              <a:rPr lang="en-US" sz="2800" dirty="0"/>
              <a:t>Know who your users are and where they work.</a:t>
            </a:r>
          </a:p>
          <a:p>
            <a:pPr>
              <a:lnSpc>
                <a:spcPct val="100000"/>
              </a:lnSpc>
            </a:pPr>
            <a:r>
              <a:rPr lang="en-US" sz="2800" dirty="0"/>
              <a:t>Be familiar with the information your users are accessing and for what purposes. </a:t>
            </a:r>
          </a:p>
          <a:p>
            <a:pPr>
              <a:lnSpc>
                <a:spcPct val="100000"/>
              </a:lnSpc>
            </a:pPr>
            <a:r>
              <a:rPr lang="en-US" sz="2800" dirty="0"/>
              <a:t>Report any unusual activity to your manager and WestEd/CDE.</a:t>
            </a:r>
          </a:p>
        </p:txBody>
      </p:sp>
    </p:spTree>
    <p:extLst>
      <p:ext uri="{BB962C8B-B14F-4D97-AF65-F5344CB8AC3E}">
        <p14:creationId xmlns:p14="http://schemas.microsoft.com/office/powerpoint/2010/main" val="300178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388026" y="3550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222375" y="5309150"/>
            <a:ext cx="9985099" cy="744836"/>
          </a:xfrm>
        </p:spPr>
        <p:txBody>
          <a:bodyPr vert="horz" lIns="91440" tIns="45720" rIns="91440" bIns="45720" rtlCol="0" anchor="ctr">
            <a:normAutofit/>
          </a:bodyPr>
          <a:lstStyle/>
          <a:p>
            <a:r>
              <a:rPr lang="en-US" sz="4000" dirty="0">
                <a:solidFill>
                  <a:schemeClr val="tx1">
                    <a:lumMod val="85000"/>
                    <a:lumOff val="15000"/>
                  </a:schemeClr>
                </a:solidFill>
              </a:rPr>
              <a:t>Questions?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30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New MSIN User Account Requests</a:t>
            </a:r>
          </a:p>
        </p:txBody>
      </p:sp>
    </p:spTree>
    <p:extLst>
      <p:ext uri="{BB962C8B-B14F-4D97-AF65-F5344CB8AC3E}">
        <p14:creationId xmlns:p14="http://schemas.microsoft.com/office/powerpoint/2010/main" val="13337274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10"/>
            <a:ext cx="12192000" cy="1232772"/>
          </a:xfrm>
        </p:spPr>
        <p:txBody>
          <a:bodyPr>
            <a:normAutofit/>
          </a:bodyPr>
          <a:lstStyle/>
          <a:p>
            <a:r>
              <a:rPr lang="en-US" sz="4000" dirty="0"/>
              <a:t>Request an Account</a:t>
            </a:r>
          </a:p>
        </p:txBody>
      </p:sp>
      <p:pic>
        <p:nvPicPr>
          <p:cNvPr id="4" name="Picture 3" descr="Screenshot of login page, with an arrow point to the link for requesting a new account.">
            <a:extLst>
              <a:ext uri="{FF2B5EF4-FFF2-40B4-BE49-F238E27FC236}">
                <a16:creationId xmlns:a16="http://schemas.microsoft.com/office/drawing/2014/main" id="{5D86218B-8BA7-4389-8544-2BAC71F65F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7313" y="1236782"/>
            <a:ext cx="8977374" cy="4844041"/>
          </a:xfrm>
          <a:prstGeom prst="rect">
            <a:avLst/>
          </a:prstGeom>
        </p:spPr>
      </p:pic>
    </p:spTree>
    <p:extLst>
      <p:ext uri="{BB962C8B-B14F-4D97-AF65-F5344CB8AC3E}">
        <p14:creationId xmlns:p14="http://schemas.microsoft.com/office/powerpoint/2010/main" val="196837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10"/>
            <a:ext cx="12192000" cy="1232772"/>
          </a:xfrm>
        </p:spPr>
        <p:txBody>
          <a:bodyPr>
            <a:normAutofit/>
          </a:bodyPr>
          <a:lstStyle/>
          <a:p>
            <a:r>
              <a:rPr lang="en-US" sz="4000" dirty="0"/>
              <a:t>Account Request Application</a:t>
            </a:r>
          </a:p>
        </p:txBody>
      </p:sp>
      <p:pic>
        <p:nvPicPr>
          <p:cNvPr id="4" name="Picture 3" descr="Screenshot of the account request application.">
            <a:extLst>
              <a:ext uri="{FF2B5EF4-FFF2-40B4-BE49-F238E27FC236}">
                <a16:creationId xmlns:a16="http://schemas.microsoft.com/office/drawing/2014/main" id="{3229E058-F41C-44EF-8BBD-0CB76724B1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4852" y="1236782"/>
            <a:ext cx="9422295" cy="4848556"/>
          </a:xfrm>
          <a:prstGeom prst="rect">
            <a:avLst/>
          </a:prstGeom>
        </p:spPr>
      </p:pic>
    </p:spTree>
    <p:extLst>
      <p:ext uri="{BB962C8B-B14F-4D97-AF65-F5344CB8AC3E}">
        <p14:creationId xmlns:p14="http://schemas.microsoft.com/office/powerpoint/2010/main" val="401650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0A4413-FE9F-4544-82E0-38B85E384AD9}"/>
              </a:ext>
            </a:extLst>
          </p:cNvPr>
          <p:cNvSpPr>
            <a:spLocks noGrp="1"/>
          </p:cNvSpPr>
          <p:nvPr>
            <p:ph type="title"/>
          </p:nvPr>
        </p:nvSpPr>
        <p:spPr>
          <a:xfrm>
            <a:off x="0" y="4010"/>
            <a:ext cx="10809962" cy="1232772"/>
          </a:xfrm>
        </p:spPr>
        <p:txBody>
          <a:bodyPr>
            <a:normAutofit/>
          </a:bodyPr>
          <a:lstStyle/>
          <a:p>
            <a:r>
              <a:rPr lang="en-US" sz="4000" dirty="0"/>
              <a:t>Steps in Account Creation Workflow</a:t>
            </a:r>
          </a:p>
        </p:txBody>
      </p:sp>
      <p:graphicFrame>
        <p:nvGraphicFramePr>
          <p:cNvPr id="4" name="Diagram 3" descr="Diagram of the paper COE workflow.">
            <a:extLst>
              <a:ext uri="{FF2B5EF4-FFF2-40B4-BE49-F238E27FC236}">
                <a16:creationId xmlns:a16="http://schemas.microsoft.com/office/drawing/2014/main" id="{E4974046-31E8-42B5-B4A4-48B265CC0583}"/>
              </a:ext>
            </a:extLst>
          </p:cNvPr>
          <p:cNvGraphicFramePr/>
          <p:nvPr>
            <p:extLst>
              <p:ext uri="{D42A27DB-BD31-4B8C-83A1-F6EECF244321}">
                <p14:modId xmlns:p14="http://schemas.microsoft.com/office/powerpoint/2010/main" val="403978966"/>
              </p:ext>
            </p:extLst>
          </p:nvPr>
        </p:nvGraphicFramePr>
        <p:xfrm>
          <a:off x="462755" y="1552049"/>
          <a:ext cx="11266489"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0594DD5-5084-4C1C-B331-B4B27FE4E4B1}"/>
              </a:ext>
            </a:extLst>
          </p:cNvPr>
          <p:cNvSpPr txBox="1"/>
          <p:nvPr/>
        </p:nvSpPr>
        <p:spPr>
          <a:xfrm>
            <a:off x="3772263" y="1325182"/>
            <a:ext cx="1898194" cy="1200329"/>
          </a:xfrm>
          <a:prstGeom prst="rect">
            <a:avLst/>
          </a:prstGeom>
          <a:noFill/>
        </p:spPr>
        <p:txBody>
          <a:bodyPr wrap="square" rtlCol="0">
            <a:spAutoFit/>
          </a:bodyPr>
          <a:lstStyle/>
          <a:p>
            <a:r>
              <a:rPr lang="en-US" sz="2400" b="1" dirty="0">
                <a:solidFill>
                  <a:schemeClr val="bg1"/>
                </a:solidFill>
              </a:rPr>
              <a:t>Level 1: Subgrantee Review</a:t>
            </a:r>
          </a:p>
        </p:txBody>
      </p:sp>
      <p:sp>
        <p:nvSpPr>
          <p:cNvPr id="8" name="TextBox 7">
            <a:extLst>
              <a:ext uri="{FF2B5EF4-FFF2-40B4-BE49-F238E27FC236}">
                <a16:creationId xmlns:a16="http://schemas.microsoft.com/office/drawing/2014/main" id="{3C3D59C6-22A7-4377-B519-AA59D839C3F9}"/>
              </a:ext>
            </a:extLst>
          </p:cNvPr>
          <p:cNvSpPr txBox="1"/>
          <p:nvPr/>
        </p:nvSpPr>
        <p:spPr>
          <a:xfrm>
            <a:off x="6521545" y="1463649"/>
            <a:ext cx="2139856" cy="830997"/>
          </a:xfrm>
          <a:prstGeom prst="rect">
            <a:avLst/>
          </a:prstGeom>
          <a:noFill/>
        </p:spPr>
        <p:txBody>
          <a:bodyPr wrap="square" rtlCol="0">
            <a:spAutoFit/>
          </a:bodyPr>
          <a:lstStyle/>
          <a:p>
            <a:r>
              <a:rPr lang="en-US" sz="2400" b="1" dirty="0">
                <a:solidFill>
                  <a:schemeClr val="bg1"/>
                </a:solidFill>
              </a:rPr>
              <a:t>Level 2: </a:t>
            </a:r>
          </a:p>
          <a:p>
            <a:r>
              <a:rPr lang="en-US" sz="2400" b="1" dirty="0">
                <a:solidFill>
                  <a:schemeClr val="bg1"/>
                </a:solidFill>
              </a:rPr>
              <a:t>State Review</a:t>
            </a:r>
          </a:p>
        </p:txBody>
      </p:sp>
    </p:spTree>
    <p:extLst>
      <p:ext uri="{BB962C8B-B14F-4D97-AF65-F5344CB8AC3E}">
        <p14:creationId xmlns:p14="http://schemas.microsoft.com/office/powerpoint/2010/main" val="307844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10"/>
            <a:ext cx="11549849" cy="1232772"/>
          </a:xfrm>
        </p:spPr>
        <p:txBody>
          <a:bodyPr>
            <a:normAutofit/>
          </a:bodyPr>
          <a:lstStyle/>
          <a:p>
            <a:r>
              <a:rPr lang="en-US" sz="4000" dirty="0"/>
              <a:t>Account Creation Workflow in Workbench</a:t>
            </a:r>
          </a:p>
        </p:txBody>
      </p:sp>
      <p:pic>
        <p:nvPicPr>
          <p:cNvPr id="4" name="Picture 3" descr="Screenshot of the Workbench, showing the  Queued folder and the Pending at Region subfolder.">
            <a:extLst>
              <a:ext uri="{FF2B5EF4-FFF2-40B4-BE49-F238E27FC236}">
                <a16:creationId xmlns:a16="http://schemas.microsoft.com/office/drawing/2014/main" id="{9E53E81D-6A8C-456B-998C-3B237070B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696" y="1236782"/>
            <a:ext cx="9887624" cy="4845966"/>
          </a:xfrm>
          <a:prstGeom prst="rect">
            <a:avLst/>
          </a:prstGeom>
        </p:spPr>
      </p:pic>
    </p:spTree>
    <p:extLst>
      <p:ext uri="{BB962C8B-B14F-4D97-AF65-F5344CB8AC3E}">
        <p14:creationId xmlns:p14="http://schemas.microsoft.com/office/powerpoint/2010/main" val="75659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10"/>
            <a:ext cx="12192000" cy="1405690"/>
          </a:xfrm>
        </p:spPr>
        <p:txBody>
          <a:bodyPr anchor="ctr">
            <a:normAutofit/>
          </a:bodyPr>
          <a:lstStyle/>
          <a:p>
            <a:r>
              <a:rPr lang="en-US" sz="4000" dirty="0"/>
              <a:t>Local Review Process</a:t>
            </a:r>
          </a:p>
        </p:txBody>
      </p:sp>
      <p:pic>
        <p:nvPicPr>
          <p:cNvPr id="4" name="Picture 3" descr="Screenshot of the Workbench, showing the  My Tasks folder and the Pending at Region subfolder.">
            <a:extLst>
              <a:ext uri="{FF2B5EF4-FFF2-40B4-BE49-F238E27FC236}">
                <a16:creationId xmlns:a16="http://schemas.microsoft.com/office/drawing/2014/main" id="{8332280F-846C-431E-B346-9BE9324F7C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7816" y="1409700"/>
            <a:ext cx="9476368" cy="4644408"/>
          </a:xfrm>
          <a:prstGeom prst="rect">
            <a:avLst/>
          </a:prstGeom>
        </p:spPr>
      </p:pic>
    </p:spTree>
    <p:extLst>
      <p:ext uri="{BB962C8B-B14F-4D97-AF65-F5344CB8AC3E}">
        <p14:creationId xmlns:p14="http://schemas.microsoft.com/office/powerpoint/2010/main" val="235960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10"/>
            <a:ext cx="12192000" cy="1431090"/>
          </a:xfrm>
        </p:spPr>
        <p:txBody>
          <a:bodyPr>
            <a:normAutofit/>
          </a:bodyPr>
          <a:lstStyle/>
          <a:p>
            <a:r>
              <a:rPr lang="en-US" sz="4000" dirty="0"/>
              <a:t>Local Approval: Step 1</a:t>
            </a:r>
          </a:p>
        </p:txBody>
      </p:sp>
      <p:pic>
        <p:nvPicPr>
          <p:cNvPr id="4" name="Picture 3" descr="Screenshot of the new user application. This shows the top portion.">
            <a:extLst>
              <a:ext uri="{FF2B5EF4-FFF2-40B4-BE49-F238E27FC236}">
                <a16:creationId xmlns:a16="http://schemas.microsoft.com/office/drawing/2014/main" id="{353CA018-B0CF-4926-9FC9-A252300C7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0423" y="1435100"/>
            <a:ext cx="9431154" cy="4622248"/>
          </a:xfrm>
          <a:prstGeom prst="rect">
            <a:avLst/>
          </a:prstGeom>
        </p:spPr>
      </p:pic>
    </p:spTree>
    <p:extLst>
      <p:ext uri="{BB962C8B-B14F-4D97-AF65-F5344CB8AC3E}">
        <p14:creationId xmlns:p14="http://schemas.microsoft.com/office/powerpoint/2010/main" val="48853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09"/>
            <a:ext cx="12192000" cy="1418389"/>
          </a:xfrm>
        </p:spPr>
        <p:txBody>
          <a:bodyPr>
            <a:normAutofit/>
          </a:bodyPr>
          <a:lstStyle/>
          <a:p>
            <a:r>
              <a:rPr lang="en-US" sz="4000" dirty="0"/>
              <a:t>Local Approval: Steps 2 &amp; 3</a:t>
            </a:r>
          </a:p>
        </p:txBody>
      </p:sp>
      <p:pic>
        <p:nvPicPr>
          <p:cNvPr id="4" name="Picture 3" descr="Screenshot of the local review screen, where the Regional User Approver selects the new user's role(s).">
            <a:extLst>
              <a:ext uri="{FF2B5EF4-FFF2-40B4-BE49-F238E27FC236}">
                <a16:creationId xmlns:a16="http://schemas.microsoft.com/office/drawing/2014/main" id="{B6DA0F29-5B9F-4E0D-B98D-593ED99BD3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68870" y="1422399"/>
            <a:ext cx="9454259" cy="4633571"/>
          </a:xfrm>
          <a:prstGeom prst="rect">
            <a:avLst/>
          </a:prstGeom>
        </p:spPr>
      </p:pic>
    </p:spTree>
    <p:extLst>
      <p:ext uri="{BB962C8B-B14F-4D97-AF65-F5344CB8AC3E}">
        <p14:creationId xmlns:p14="http://schemas.microsoft.com/office/powerpoint/2010/main" val="26859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914583" y="1704513"/>
            <a:ext cx="10362833" cy="3242569"/>
          </a:xfrm>
        </p:spPr>
        <p:txBody>
          <a:bodyPr anchor="b">
            <a:normAutofit fontScale="90000"/>
          </a:bodyPr>
          <a:lstStyle/>
          <a:p>
            <a:pPr>
              <a:spcAft>
                <a:spcPts val="1200"/>
              </a:spcAft>
            </a:pPr>
            <a:r>
              <a:rPr lang="en-US" sz="4900" dirty="0"/>
              <a:t>Migrant Student Information Network:</a:t>
            </a:r>
            <a:br>
              <a:rPr lang="en-US" sz="4900" dirty="0"/>
            </a:br>
            <a:r>
              <a:rPr lang="en-US" sz="4900" dirty="0"/>
              <a:t>User Account Management</a:t>
            </a:r>
            <a:br>
              <a:rPr lang="en-US" dirty="0"/>
            </a:br>
            <a:br>
              <a:rPr lang="en-US" dirty="0"/>
            </a:br>
            <a:br>
              <a:rPr lang="en-US" sz="3100" dirty="0"/>
            </a:br>
            <a:r>
              <a:rPr lang="en-US" sz="3100" dirty="0"/>
              <a:t> January 25, 2022</a:t>
            </a:r>
            <a:br>
              <a:rPr lang="en-US" sz="3100" dirty="0"/>
            </a:br>
            <a:r>
              <a:rPr lang="en-US" sz="3100" dirty="0"/>
              <a:t>1:00 p.m. – 3:00 p.m.</a:t>
            </a:r>
          </a:p>
        </p:txBody>
      </p:sp>
    </p:spTree>
    <p:extLst>
      <p:ext uri="{BB962C8B-B14F-4D97-AF65-F5344CB8AC3E}">
        <p14:creationId xmlns:p14="http://schemas.microsoft.com/office/powerpoint/2010/main" val="407675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10"/>
            <a:ext cx="12192000" cy="1352048"/>
          </a:xfrm>
        </p:spPr>
        <p:txBody>
          <a:bodyPr>
            <a:normAutofit/>
          </a:bodyPr>
          <a:lstStyle/>
          <a:p>
            <a:r>
              <a:rPr lang="en-US" sz="4000" dirty="0"/>
              <a:t>Local Approval: Steps 4 &amp; 5</a:t>
            </a:r>
          </a:p>
        </p:txBody>
      </p:sp>
      <p:pic>
        <p:nvPicPr>
          <p:cNvPr id="5" name="Picture 4" descr="Screenshot of the new user application. This shows final steps, such as confirming the Next Step drop-down selection.">
            <a:extLst>
              <a:ext uri="{FF2B5EF4-FFF2-40B4-BE49-F238E27FC236}">
                <a16:creationId xmlns:a16="http://schemas.microsoft.com/office/drawing/2014/main" id="{960C87CF-2927-4494-B994-27C55D8950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8668" y="1356058"/>
            <a:ext cx="9671294" cy="4739941"/>
          </a:xfrm>
          <a:prstGeom prst="rect">
            <a:avLst/>
          </a:prstGeom>
        </p:spPr>
      </p:pic>
    </p:spTree>
    <p:extLst>
      <p:ext uri="{BB962C8B-B14F-4D97-AF65-F5344CB8AC3E}">
        <p14:creationId xmlns:p14="http://schemas.microsoft.com/office/powerpoint/2010/main" val="218152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388026" y="3550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222375" y="5309150"/>
            <a:ext cx="9985099" cy="744836"/>
          </a:xfrm>
        </p:spPr>
        <p:txBody>
          <a:bodyPr vert="horz" lIns="91440" tIns="45720" rIns="91440" bIns="45720" rtlCol="0" anchor="ctr">
            <a:normAutofit/>
          </a:bodyPr>
          <a:lstStyle/>
          <a:p>
            <a:r>
              <a:rPr lang="en-US" sz="4000" dirty="0">
                <a:solidFill>
                  <a:schemeClr val="tx1">
                    <a:lumMod val="85000"/>
                    <a:lumOff val="15000"/>
                  </a:schemeClr>
                </a:solidFill>
              </a:rPr>
              <a:t>Questions? (2)</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398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51721"/>
          </a:xfrm>
        </p:spPr>
        <p:txBody>
          <a:bodyPr>
            <a:normAutofit/>
          </a:bodyPr>
          <a:lstStyle/>
          <a:p>
            <a:r>
              <a:rPr lang="en-US" sz="4000" dirty="0"/>
              <a:t>Collaborative Activity 2</a:t>
            </a:r>
          </a:p>
        </p:txBody>
      </p:sp>
      <p:pic>
        <p:nvPicPr>
          <p:cNvPr id="7" name="Picture 6" descr="Screenshot of Collaborative Activity 2">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26470" y="1351721"/>
            <a:ext cx="7339060" cy="4759708"/>
          </a:xfrm>
          <a:prstGeom prst="rect">
            <a:avLst/>
          </a:prstGeom>
        </p:spPr>
      </p:pic>
    </p:spTree>
    <p:extLst>
      <p:ext uri="{BB962C8B-B14F-4D97-AF65-F5344CB8AC3E}">
        <p14:creationId xmlns:p14="http://schemas.microsoft.com/office/powerpoint/2010/main" val="233994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2 Instructions</a:t>
            </a:r>
          </a:p>
        </p:txBody>
      </p:sp>
      <p:graphicFrame>
        <p:nvGraphicFramePr>
          <p:cNvPr id="6" name="Content Placeholder 2" descr="Activity 2 instructions">
            <a:extLst>
              <a:ext uri="{FF2B5EF4-FFF2-40B4-BE49-F238E27FC236}">
                <a16:creationId xmlns:a16="http://schemas.microsoft.com/office/drawing/2014/main" id="{B240C4A7-5C54-4A5C-AA62-980E76F65A1A}"/>
              </a:ext>
            </a:extLst>
          </p:cNvPr>
          <p:cNvGraphicFramePr>
            <a:graphicFrameLocks noGrp="1"/>
          </p:cNvGraphicFramePr>
          <p:nvPr>
            <p:ph idx="1"/>
            <p:extLst>
              <p:ext uri="{D42A27DB-BD31-4B8C-83A1-F6EECF244321}">
                <p14:modId xmlns:p14="http://schemas.microsoft.com/office/powerpoint/2010/main" val="779256999"/>
              </p:ext>
            </p:extLst>
          </p:nvPr>
        </p:nvGraphicFramePr>
        <p:xfrm>
          <a:off x="632085" y="1984177"/>
          <a:ext cx="10927829" cy="4465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70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40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1080335" y="1287464"/>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144934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2555631" y="1441938"/>
            <a:ext cx="7080738" cy="39741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fontAlgn="auto">
              <a:spcAft>
                <a:spcPts val="0"/>
              </a:spcAft>
              <a:buClrTx/>
              <a:buSzTx/>
              <a:tabLst/>
              <a:defRPr/>
            </a:pPr>
            <a:r>
              <a:rPr kumimoji="0" lang="en-US" sz="5400" b="0" i="0" u="none" strike="noStrike" cap="none" spc="0" normalizeH="0" baseline="0" noProof="0">
                <a:ln>
                  <a:noFill/>
                </a:ln>
                <a:solidFill>
                  <a:schemeClr val="bg1">
                    <a:lumMod val="95000"/>
                    <a:lumOff val="5000"/>
                  </a:schemeClr>
                </a:solidFill>
                <a:effectLst/>
                <a:uLnTx/>
                <a:uFillTx/>
              </a:rPr>
              <a:t>Managing Existing User Accounts</a:t>
            </a:r>
            <a:endParaRPr kumimoji="0" lang="en-US" sz="5400" b="0" i="0" u="none" strike="noStrike" cap="none" spc="0" normalizeH="0" baseline="0" noProof="0" dirty="0">
              <a:ln>
                <a:noFill/>
              </a:ln>
              <a:solidFill>
                <a:schemeClr val="bg1">
                  <a:lumMod val="95000"/>
                  <a:lumOff val="5000"/>
                </a:schemeClr>
              </a:solidFill>
              <a:effectLst/>
              <a:uLnTx/>
              <a:uFillTx/>
            </a:endParaRPr>
          </a:p>
        </p:txBody>
      </p:sp>
    </p:spTree>
    <p:extLst>
      <p:ext uri="{BB962C8B-B14F-4D97-AF65-F5344CB8AC3E}">
        <p14:creationId xmlns:p14="http://schemas.microsoft.com/office/powerpoint/2010/main" val="106313443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227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t>Searching and Editing</a:t>
            </a:r>
            <a:r>
              <a:rPr kumimoji="0" lang="en-US" sz="4000" b="0" i="0" u="none" strike="noStrike" kern="1200" cap="none" spc="0" normalizeH="0" baseline="0" noProof="0" dirty="0">
                <a:ln>
                  <a:noFill/>
                </a:ln>
                <a:solidFill>
                  <a:schemeClr val="bg1"/>
                </a:solidFill>
                <a:effectLst/>
                <a:uLnTx/>
                <a:uFillTx/>
                <a:latin typeface="+mj-lt"/>
                <a:ea typeface="+mj-ea"/>
                <a:cs typeface="+mj-cs"/>
              </a:rPr>
              <a:t> User Accounts</a:t>
            </a:r>
          </a:p>
        </p:txBody>
      </p:sp>
      <p:pic>
        <p:nvPicPr>
          <p:cNvPr id="4" name="Picture 3" descr="Screenshot of the Search/Edit Accounts screen.">
            <a:extLst>
              <a:ext uri="{FF2B5EF4-FFF2-40B4-BE49-F238E27FC236}">
                <a16:creationId xmlns:a16="http://schemas.microsoft.com/office/drawing/2014/main" id="{19B72D3A-DE89-4CBE-AD4B-034F4ABE03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7054" y="1227552"/>
            <a:ext cx="9464284" cy="4870163"/>
          </a:xfrm>
          <a:prstGeom prst="rect">
            <a:avLst/>
          </a:prstGeom>
        </p:spPr>
      </p:pic>
    </p:spTree>
    <p:extLst>
      <p:ext uri="{BB962C8B-B14F-4D97-AF65-F5344CB8AC3E}">
        <p14:creationId xmlns:p14="http://schemas.microsoft.com/office/powerpoint/2010/main" val="2182369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227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Account Modal: Contact Info</a:t>
            </a:r>
          </a:p>
        </p:txBody>
      </p:sp>
      <p:pic>
        <p:nvPicPr>
          <p:cNvPr id="4" name="Picture 3" descr="Screenshot of the Account Modal, on the Contact Info tab.">
            <a:extLst>
              <a:ext uri="{FF2B5EF4-FFF2-40B4-BE49-F238E27FC236}">
                <a16:creationId xmlns:a16="http://schemas.microsoft.com/office/drawing/2014/main" id="{BE4A94D8-7170-4B12-B53B-EB971D3B50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600" y="1227552"/>
            <a:ext cx="9601200" cy="4881108"/>
          </a:xfrm>
          <a:prstGeom prst="rect">
            <a:avLst/>
          </a:prstGeom>
        </p:spPr>
      </p:pic>
    </p:spTree>
    <p:extLst>
      <p:ext uri="{BB962C8B-B14F-4D97-AF65-F5344CB8AC3E}">
        <p14:creationId xmlns:p14="http://schemas.microsoft.com/office/powerpoint/2010/main" val="213037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227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Account Modal: Contact Info (2)</a:t>
            </a:r>
          </a:p>
        </p:txBody>
      </p:sp>
      <p:pic>
        <p:nvPicPr>
          <p:cNvPr id="4" name="Picture 3" descr="Screenshot of the Account Modal, on the Contact Info tab. The Account Status field is in edit mode (used to revoke accounts).">
            <a:extLst>
              <a:ext uri="{FF2B5EF4-FFF2-40B4-BE49-F238E27FC236}">
                <a16:creationId xmlns:a16="http://schemas.microsoft.com/office/drawing/2014/main" id="{D2F1508F-47C3-40BD-98DF-F2B26C8E6F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001" y="1227552"/>
            <a:ext cx="9436100" cy="4878797"/>
          </a:xfrm>
          <a:prstGeom prst="rect">
            <a:avLst/>
          </a:prstGeom>
        </p:spPr>
      </p:pic>
    </p:spTree>
    <p:extLst>
      <p:ext uri="{BB962C8B-B14F-4D97-AF65-F5344CB8AC3E}">
        <p14:creationId xmlns:p14="http://schemas.microsoft.com/office/powerpoint/2010/main" val="2312852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227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Account Modal: Regions/Organization</a:t>
            </a:r>
          </a:p>
        </p:txBody>
      </p:sp>
      <p:pic>
        <p:nvPicPr>
          <p:cNvPr id="4" name="Picture 3" descr="Screenshot of the Account Modal, on the Region/Organization tab.">
            <a:extLst>
              <a:ext uri="{FF2B5EF4-FFF2-40B4-BE49-F238E27FC236}">
                <a16:creationId xmlns:a16="http://schemas.microsoft.com/office/drawing/2014/main" id="{FFF12905-1A47-4B3A-B314-8B2FEFC4CD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725" y="1227552"/>
            <a:ext cx="9226550" cy="4880107"/>
          </a:xfrm>
          <a:prstGeom prst="rect">
            <a:avLst/>
          </a:prstGeom>
        </p:spPr>
      </p:pic>
    </p:spTree>
    <p:extLst>
      <p:ext uri="{BB962C8B-B14F-4D97-AF65-F5344CB8AC3E}">
        <p14:creationId xmlns:p14="http://schemas.microsoft.com/office/powerpoint/2010/main" val="60443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420786" y="11185"/>
            <a:ext cx="10953969" cy="1325563"/>
          </a:xfrm>
        </p:spPr>
        <p:txBody>
          <a:bodyPr>
            <a:normAutofit/>
          </a:bodyPr>
          <a:lstStyle/>
          <a:p>
            <a:r>
              <a:rPr lang="en-US" sz="4000" dirty="0"/>
              <a:t>Welcome and Introductions</a:t>
            </a:r>
          </a:p>
        </p:txBody>
      </p:sp>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589314" y="1336748"/>
            <a:ext cx="9983670" cy="4764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en-US" sz="2800" dirty="0">
                <a:latin typeface="Arial" panose="020B0604020202020204" pitchFamily="34" charset="0"/>
              </a:rPr>
              <a:t>Session Presenters</a:t>
            </a:r>
          </a:p>
          <a:p>
            <a:pPr>
              <a:lnSpc>
                <a:spcPct val="110000"/>
              </a:lnSpc>
              <a:spcBef>
                <a:spcPts val="800"/>
              </a:spcBef>
              <a:defRPr/>
            </a:pPr>
            <a:r>
              <a:rPr lang="en-US" sz="2800" dirty="0">
                <a:latin typeface="Arial" panose="020B0604020202020204" pitchFamily="34" charset="0"/>
              </a:rPr>
              <a:t>Juli Auld, Education Research and Evaluation Consultant, California Department of Education (CDE)</a:t>
            </a:r>
          </a:p>
          <a:p>
            <a:pPr marL="0" indent="0">
              <a:lnSpc>
                <a:spcPct val="110000"/>
              </a:lnSpc>
              <a:spcBef>
                <a:spcPts val="800"/>
              </a:spcBef>
              <a:buNone/>
              <a:defRPr/>
            </a:pPr>
            <a:endParaRPr lang="en-US" sz="2800" dirty="0">
              <a:latin typeface="Arial" panose="020B0604020202020204" pitchFamily="34" charset="0"/>
            </a:endParaRPr>
          </a:p>
          <a:p>
            <a:pPr>
              <a:lnSpc>
                <a:spcPct val="110000"/>
              </a:lnSpc>
              <a:spcBef>
                <a:spcPts val="800"/>
              </a:spcBef>
              <a:defRPr/>
            </a:pPr>
            <a:r>
              <a:rPr lang="en-US" sz="2800" dirty="0">
                <a:latin typeface="Arial" panose="020B0604020202020204" pitchFamily="34" charset="0"/>
              </a:rPr>
              <a:t>Jose Valencia, Migrant Student Information Network (MSIN) Lead, WestEd</a:t>
            </a:r>
          </a:p>
          <a:p>
            <a:pPr marL="0" indent="0">
              <a:lnSpc>
                <a:spcPct val="110000"/>
              </a:lnSpc>
              <a:spcBef>
                <a:spcPts val="800"/>
              </a:spcBef>
              <a:buNone/>
              <a:defRPr/>
            </a:pPr>
            <a:endParaRPr lang="en-US" sz="2800" dirty="0">
              <a:latin typeface="Arial" panose="020B0604020202020204" pitchFamily="34" charset="0"/>
            </a:endParaRPr>
          </a:p>
          <a:p>
            <a:pPr>
              <a:lnSpc>
                <a:spcPct val="110000"/>
              </a:lnSpc>
              <a:spcBef>
                <a:spcPts val="800"/>
              </a:spcBef>
              <a:defRPr/>
            </a:pPr>
            <a:r>
              <a:rPr lang="en-US" sz="2800" dirty="0">
                <a:latin typeface="Arial" panose="020B0604020202020204" pitchFamily="34" charset="0"/>
              </a:rPr>
              <a:t>Victor Garibay, MSIN Specialist, WestEd</a:t>
            </a:r>
          </a:p>
        </p:txBody>
      </p:sp>
      <p:pic>
        <p:nvPicPr>
          <p:cNvPr id="5" name="Picture 4">
            <a:extLst>
              <a:ext uri="{FF2B5EF4-FFF2-40B4-BE49-F238E27FC236}">
                <a16:creationId xmlns:a16="http://schemas.microsoft.com/office/drawing/2014/main" id="{45B81A16-999D-444F-A736-FA89EFE63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457" y="1847293"/>
            <a:ext cx="1213758" cy="1247852"/>
          </a:xfrm>
          <a:prstGeom prst="rect">
            <a:avLst/>
          </a:prstGeom>
        </p:spPr>
      </p:pic>
      <p:pic>
        <p:nvPicPr>
          <p:cNvPr id="4" name="Picture 3">
            <a:extLst>
              <a:ext uri="{FF2B5EF4-FFF2-40B4-BE49-F238E27FC236}">
                <a16:creationId xmlns:a16="http://schemas.microsoft.com/office/drawing/2014/main" id="{2C47CA8B-1EF7-4934-87CE-97BA2A80AA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343" y="3402570"/>
            <a:ext cx="1237871" cy="1153886"/>
          </a:xfrm>
          <a:prstGeom prst="rect">
            <a:avLst/>
          </a:prstGeom>
        </p:spPr>
      </p:pic>
      <p:pic>
        <p:nvPicPr>
          <p:cNvPr id="6" name="Picture 5">
            <a:extLst>
              <a:ext uri="{FF2B5EF4-FFF2-40B4-BE49-F238E27FC236}">
                <a16:creationId xmlns:a16="http://schemas.microsoft.com/office/drawing/2014/main" id="{933355F6-6EF9-49D0-A6DA-1C0C8CBF4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344" y="4863882"/>
            <a:ext cx="1237871" cy="1237513"/>
          </a:xfrm>
          <a:prstGeom prst="rect">
            <a:avLst/>
          </a:prstGeom>
        </p:spPr>
      </p:pic>
    </p:spTree>
    <p:extLst>
      <p:ext uri="{BB962C8B-B14F-4D97-AF65-F5344CB8AC3E}">
        <p14:creationId xmlns:p14="http://schemas.microsoft.com/office/powerpoint/2010/main" val="263340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227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Account Modal: Role</a:t>
            </a:r>
          </a:p>
        </p:txBody>
      </p:sp>
      <p:pic>
        <p:nvPicPr>
          <p:cNvPr id="4" name="Picture 3" descr="Screenshot of the Account Modal, on the Role tab.">
            <a:extLst>
              <a:ext uri="{FF2B5EF4-FFF2-40B4-BE49-F238E27FC236}">
                <a16:creationId xmlns:a16="http://schemas.microsoft.com/office/drawing/2014/main" id="{61F21923-E85F-4A56-9756-5E6CC2E02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501" y="1227552"/>
            <a:ext cx="9918700" cy="4865562"/>
          </a:xfrm>
          <a:prstGeom prst="rect">
            <a:avLst/>
          </a:prstGeom>
        </p:spPr>
      </p:pic>
    </p:spTree>
    <p:extLst>
      <p:ext uri="{BB962C8B-B14F-4D97-AF65-F5344CB8AC3E}">
        <p14:creationId xmlns:p14="http://schemas.microsoft.com/office/powerpoint/2010/main" val="294511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5"/>
            <a:ext cx="12192000" cy="1325563"/>
          </a:xfrm>
        </p:spPr>
        <p:txBody>
          <a:bodyPr>
            <a:normAutofit/>
          </a:bodyPr>
          <a:lstStyle/>
          <a:p>
            <a:r>
              <a:rPr lang="en-US" sz="4000" dirty="0"/>
              <a:t>Monitoring Activity with Login Audits</a:t>
            </a:r>
          </a:p>
        </p:txBody>
      </p:sp>
      <p:pic>
        <p:nvPicPr>
          <p:cNvPr id="4" name="Picture 3" descr="Screenshot of login audits screen.">
            <a:extLst>
              <a:ext uri="{FF2B5EF4-FFF2-40B4-BE49-F238E27FC236}">
                <a16:creationId xmlns:a16="http://schemas.microsoft.com/office/drawing/2014/main" id="{8D7952D0-CAF9-4780-BEB4-C8D2865249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3836" y="1319588"/>
            <a:ext cx="9284327" cy="4777560"/>
          </a:xfrm>
          <a:prstGeom prst="rect">
            <a:avLst/>
          </a:prstGeom>
        </p:spPr>
      </p:pic>
    </p:spTree>
    <p:extLst>
      <p:ext uri="{BB962C8B-B14F-4D97-AF65-F5344CB8AC3E}">
        <p14:creationId xmlns:p14="http://schemas.microsoft.com/office/powerpoint/2010/main" val="349238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388026" y="3550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222375" y="5309150"/>
            <a:ext cx="9985099" cy="744836"/>
          </a:xfrm>
        </p:spPr>
        <p:txBody>
          <a:bodyPr vert="horz" lIns="91440" tIns="45720" rIns="91440" bIns="45720" rtlCol="0" anchor="ctr">
            <a:normAutofit/>
          </a:bodyPr>
          <a:lstStyle/>
          <a:p>
            <a:r>
              <a:rPr lang="en-US" sz="4000" dirty="0">
                <a:solidFill>
                  <a:schemeClr val="tx1">
                    <a:lumMod val="85000"/>
                    <a:lumOff val="15000"/>
                  </a:schemeClr>
                </a:solidFill>
              </a:rPr>
              <a:t>Questions? (3)</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52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51721"/>
          </a:xfrm>
        </p:spPr>
        <p:txBody>
          <a:bodyPr>
            <a:normAutofit/>
          </a:bodyPr>
          <a:lstStyle/>
          <a:p>
            <a:r>
              <a:rPr lang="en-US" sz="4000" dirty="0"/>
              <a:t>Collaborative Activity 3</a:t>
            </a:r>
          </a:p>
        </p:txBody>
      </p:sp>
      <p:pic>
        <p:nvPicPr>
          <p:cNvPr id="7" name="Picture 6" descr="Screenshot of Collaborative Activity 3">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51886" y="1351721"/>
            <a:ext cx="7488227" cy="4759147"/>
          </a:xfrm>
          <a:prstGeom prst="rect">
            <a:avLst/>
          </a:prstGeom>
        </p:spPr>
      </p:pic>
    </p:spTree>
    <p:extLst>
      <p:ext uri="{BB962C8B-B14F-4D97-AF65-F5344CB8AC3E}">
        <p14:creationId xmlns:p14="http://schemas.microsoft.com/office/powerpoint/2010/main" val="3237531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3 Instructions</a:t>
            </a:r>
          </a:p>
        </p:txBody>
      </p:sp>
      <p:graphicFrame>
        <p:nvGraphicFramePr>
          <p:cNvPr id="6" name="Content Placeholder 2" descr="Activity 3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41020628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500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40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1080335" y="1287464"/>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801992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User Profile </a:t>
            </a:r>
            <a:br>
              <a:rPr lang="en-US" sz="5400" dirty="0">
                <a:solidFill>
                  <a:schemeClr val="bg1">
                    <a:lumMod val="95000"/>
                    <a:lumOff val="5000"/>
                  </a:schemeClr>
                </a:solidFill>
              </a:rPr>
            </a:br>
            <a:r>
              <a:rPr lang="en-US" sz="5400" dirty="0">
                <a:solidFill>
                  <a:schemeClr val="bg1">
                    <a:lumMod val="95000"/>
                    <a:lumOff val="5000"/>
                  </a:schemeClr>
                </a:solidFill>
              </a:rPr>
              <a:t>Self-Management</a:t>
            </a:r>
          </a:p>
        </p:txBody>
      </p:sp>
    </p:spTree>
    <p:extLst>
      <p:ext uri="{BB962C8B-B14F-4D97-AF65-F5344CB8AC3E}">
        <p14:creationId xmlns:p14="http://schemas.microsoft.com/office/powerpoint/2010/main" val="391100448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5"/>
            <a:ext cx="10784910" cy="1211923"/>
          </a:xfrm>
        </p:spPr>
        <p:txBody>
          <a:bodyPr>
            <a:normAutofit/>
          </a:bodyPr>
          <a:lstStyle/>
          <a:p>
            <a:r>
              <a:rPr lang="en-US" sz="4000" dirty="0"/>
              <a:t>The User Profile</a:t>
            </a:r>
          </a:p>
        </p:txBody>
      </p:sp>
      <p:sp>
        <p:nvSpPr>
          <p:cNvPr id="5" name="Content Placeholder 4">
            <a:extLst>
              <a:ext uri="{FF2B5EF4-FFF2-40B4-BE49-F238E27FC236}">
                <a16:creationId xmlns:a16="http://schemas.microsoft.com/office/drawing/2014/main" id="{F324AF41-A44D-40BC-B33C-B1EC2C51FFA5}"/>
              </a:ext>
            </a:extLst>
          </p:cNvPr>
          <p:cNvSpPr>
            <a:spLocks noGrp="1"/>
          </p:cNvSpPr>
          <p:nvPr>
            <p:ph idx="1"/>
          </p:nvPr>
        </p:nvSpPr>
        <p:spPr>
          <a:xfrm>
            <a:off x="738554" y="1205948"/>
            <a:ext cx="10305267" cy="5015901"/>
          </a:xfrm>
        </p:spPr>
        <p:txBody>
          <a:bodyPr>
            <a:normAutofit/>
          </a:bodyPr>
          <a:lstStyle/>
          <a:p>
            <a:pPr marL="0" indent="0">
              <a:buNone/>
            </a:pPr>
            <a:r>
              <a:rPr lang="en-US" sz="2800" dirty="0"/>
              <a:t>A user can self-manage certain aspects of their account, including:</a:t>
            </a:r>
          </a:p>
          <a:p>
            <a:r>
              <a:rPr lang="en-US" sz="2800" dirty="0"/>
              <a:t>Changing their password at any time</a:t>
            </a:r>
          </a:p>
          <a:p>
            <a:r>
              <a:rPr lang="en-US" sz="2800" dirty="0"/>
              <a:t>Changing their username</a:t>
            </a:r>
          </a:p>
          <a:p>
            <a:r>
              <a:rPr lang="en-US" sz="2800" dirty="0"/>
              <a:t>Editing their name (first, middle, last)</a:t>
            </a:r>
          </a:p>
          <a:p>
            <a:r>
              <a:rPr lang="en-US" sz="2800" dirty="0"/>
              <a:t>Editing their work email address</a:t>
            </a:r>
          </a:p>
          <a:p>
            <a:r>
              <a:rPr lang="en-US" sz="2800" dirty="0"/>
              <a:t>Editing their work title</a:t>
            </a:r>
          </a:p>
          <a:p>
            <a:r>
              <a:rPr lang="en-US" sz="2800" dirty="0"/>
              <a:t>Adding to or editing their work address(es) </a:t>
            </a:r>
          </a:p>
          <a:p>
            <a:r>
              <a:rPr lang="en-US" sz="2800" dirty="0"/>
              <a:t>Adding to or editing their phone number(s)</a:t>
            </a:r>
          </a:p>
        </p:txBody>
      </p:sp>
    </p:spTree>
    <p:extLst>
      <p:ext uri="{BB962C8B-B14F-4D97-AF65-F5344CB8AC3E}">
        <p14:creationId xmlns:p14="http://schemas.microsoft.com/office/powerpoint/2010/main" val="2422055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4"/>
            <a:ext cx="12192000" cy="1185418"/>
          </a:xfrm>
        </p:spPr>
        <p:txBody>
          <a:bodyPr>
            <a:normAutofit/>
          </a:bodyPr>
          <a:lstStyle/>
          <a:p>
            <a:r>
              <a:rPr lang="en-US" sz="4000" dirty="0"/>
              <a:t>Accessing the Profile Screen</a:t>
            </a:r>
          </a:p>
        </p:txBody>
      </p:sp>
      <p:pic>
        <p:nvPicPr>
          <p:cNvPr id="4" name="Picture 3" descr="Screenshot of MSIN home page, with arrow pointing to the User Profile link.">
            <a:extLst>
              <a:ext uri="{FF2B5EF4-FFF2-40B4-BE49-F238E27FC236}">
                <a16:creationId xmlns:a16="http://schemas.microsoft.com/office/drawing/2014/main" id="{B78AF2FA-044C-43A7-97C9-2CCBC8A1B7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162" y="1179444"/>
            <a:ext cx="9559218" cy="4919015"/>
          </a:xfrm>
          <a:prstGeom prst="rect">
            <a:avLst/>
          </a:prstGeom>
        </p:spPr>
      </p:pic>
    </p:spTree>
    <p:extLst>
      <p:ext uri="{BB962C8B-B14F-4D97-AF65-F5344CB8AC3E}">
        <p14:creationId xmlns:p14="http://schemas.microsoft.com/office/powerpoint/2010/main" val="3692184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4"/>
            <a:ext cx="12192000" cy="1185418"/>
          </a:xfrm>
        </p:spPr>
        <p:txBody>
          <a:bodyPr>
            <a:normAutofit/>
          </a:bodyPr>
          <a:lstStyle/>
          <a:p>
            <a:r>
              <a:rPr lang="en-US" sz="4000" dirty="0"/>
              <a:t>Editing Your Profile</a:t>
            </a:r>
          </a:p>
        </p:txBody>
      </p:sp>
      <p:pic>
        <p:nvPicPr>
          <p:cNvPr id="4" name="Picture 3" descr="Screenshot of the User Profile screen, with arrows pointing to the editable items.">
            <a:extLst>
              <a:ext uri="{FF2B5EF4-FFF2-40B4-BE49-F238E27FC236}">
                <a16:creationId xmlns:a16="http://schemas.microsoft.com/office/drawing/2014/main" id="{B78AF2FA-044C-43A7-97C9-2CCBC8A1B7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97478" y="1179444"/>
            <a:ext cx="7997044" cy="4919015"/>
          </a:xfrm>
          <a:prstGeom prst="rect">
            <a:avLst/>
          </a:prstGeom>
        </p:spPr>
      </p:pic>
    </p:spTree>
    <p:extLst>
      <p:ext uri="{BB962C8B-B14F-4D97-AF65-F5344CB8AC3E}">
        <p14:creationId xmlns:p14="http://schemas.microsoft.com/office/powerpoint/2010/main" val="45349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0" y="3971"/>
            <a:ext cx="12191999" cy="1325563"/>
          </a:xfrm>
        </p:spPr>
        <p:txBody>
          <a:bodyPr>
            <a:normAutofit/>
          </a:bodyPr>
          <a:lstStyle/>
          <a:p>
            <a:r>
              <a:rPr lang="en-US" sz="40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405765" y="1329534"/>
            <a:ext cx="11380467" cy="4685504"/>
          </a:xfrm>
        </p:spPr>
        <p:txBody>
          <a:bodyPr>
            <a:noAutofit/>
          </a:bodyPr>
          <a:lstStyle/>
          <a:p>
            <a:pPr marL="0" indent="0">
              <a:buNone/>
            </a:pPr>
            <a:r>
              <a:rPr lang="en-US" sz="2800" dirty="0"/>
              <a:t>This webinar will review MSIN account management processes, particularly as they relate to system security and data privacy. </a:t>
            </a:r>
          </a:p>
          <a:p>
            <a:pPr marL="0" indent="0">
              <a:buNone/>
            </a:pPr>
            <a:endParaRPr lang="en-US" sz="2800" dirty="0"/>
          </a:p>
          <a:p>
            <a:pPr marL="0" indent="0">
              <a:buNone/>
            </a:pPr>
            <a:r>
              <a:rPr lang="en-US" sz="2800" dirty="0"/>
              <a:t>The target audience is MEP staff with the Regional User Approver role.</a:t>
            </a:r>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4"/>
            <a:ext cx="12192000" cy="1185418"/>
          </a:xfrm>
        </p:spPr>
        <p:txBody>
          <a:bodyPr>
            <a:normAutofit/>
          </a:bodyPr>
          <a:lstStyle/>
          <a:p>
            <a:r>
              <a:rPr lang="en-US" sz="4000" dirty="0"/>
              <a:t>Changing Your Password</a:t>
            </a:r>
          </a:p>
        </p:txBody>
      </p:sp>
      <p:pic>
        <p:nvPicPr>
          <p:cNvPr id="4" name="Picture 3" descr="Screenshot of the Change Password screen.">
            <a:extLst>
              <a:ext uri="{FF2B5EF4-FFF2-40B4-BE49-F238E27FC236}">
                <a16:creationId xmlns:a16="http://schemas.microsoft.com/office/drawing/2014/main" id="{B78AF2FA-044C-43A7-97C9-2CCBC8A1B7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40162" y="1179445"/>
            <a:ext cx="9559218" cy="4919013"/>
          </a:xfrm>
          <a:prstGeom prst="rect">
            <a:avLst/>
          </a:prstGeom>
        </p:spPr>
      </p:pic>
    </p:spTree>
    <p:extLst>
      <p:ext uri="{BB962C8B-B14F-4D97-AF65-F5344CB8AC3E}">
        <p14:creationId xmlns:p14="http://schemas.microsoft.com/office/powerpoint/2010/main" val="3967659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4"/>
            <a:ext cx="12192000" cy="1185418"/>
          </a:xfrm>
        </p:spPr>
        <p:txBody>
          <a:bodyPr>
            <a:normAutofit/>
          </a:bodyPr>
          <a:lstStyle/>
          <a:p>
            <a:r>
              <a:rPr lang="en-US" sz="4000" dirty="0"/>
              <a:t>MSIN Password Policy</a:t>
            </a:r>
          </a:p>
        </p:txBody>
      </p:sp>
      <p:sp>
        <p:nvSpPr>
          <p:cNvPr id="5" name="Content Placeholder 4">
            <a:extLst>
              <a:ext uri="{FF2B5EF4-FFF2-40B4-BE49-F238E27FC236}">
                <a16:creationId xmlns:a16="http://schemas.microsoft.com/office/drawing/2014/main" id="{F324AF41-A44D-40BC-B33C-B1EC2C51FFA5}"/>
              </a:ext>
            </a:extLst>
          </p:cNvPr>
          <p:cNvSpPr>
            <a:spLocks noGrp="1"/>
          </p:cNvSpPr>
          <p:nvPr>
            <p:ph idx="1"/>
          </p:nvPr>
        </p:nvSpPr>
        <p:spPr>
          <a:xfrm>
            <a:off x="703544" y="1179444"/>
            <a:ext cx="10784911" cy="5015901"/>
          </a:xfrm>
        </p:spPr>
        <p:txBody>
          <a:bodyPr>
            <a:normAutofit/>
          </a:bodyPr>
          <a:lstStyle/>
          <a:p>
            <a:pPr marL="514350" indent="-514350">
              <a:buFont typeface="+mj-lt"/>
              <a:buAutoNum type="arabicPeriod"/>
            </a:pPr>
            <a:r>
              <a:rPr lang="en-US" sz="2800" dirty="0"/>
              <a:t>Passwords must have at least </a:t>
            </a:r>
            <a:r>
              <a:rPr lang="en-US" sz="2800" b="1" dirty="0">
                <a:solidFill>
                  <a:schemeClr val="accent4">
                    <a:lumMod val="40000"/>
                    <a:lumOff val="60000"/>
                  </a:schemeClr>
                </a:solidFill>
              </a:rPr>
              <a:t>8 characters</a:t>
            </a:r>
            <a:r>
              <a:rPr lang="en-US" sz="2800" dirty="0"/>
              <a:t>.</a:t>
            </a:r>
          </a:p>
          <a:p>
            <a:pPr marL="514350" indent="-514350">
              <a:buFont typeface="+mj-lt"/>
              <a:buAutoNum type="arabicPeriod"/>
            </a:pPr>
            <a:r>
              <a:rPr lang="en-US" sz="2800" dirty="0"/>
              <a:t>They must include at least one character from each of the four main character classes:</a:t>
            </a:r>
          </a:p>
          <a:p>
            <a:pPr marL="1428750" lvl="2" indent="-514350">
              <a:buFont typeface="+mj-lt"/>
              <a:buAutoNum type="alphaLcParenR"/>
            </a:pPr>
            <a:r>
              <a:rPr lang="en-US" sz="2400" dirty="0">
                <a:solidFill>
                  <a:schemeClr val="bg1"/>
                </a:solidFill>
              </a:rPr>
              <a:t>Uppercase letters (A–Z)</a:t>
            </a:r>
          </a:p>
          <a:p>
            <a:pPr marL="1428750" lvl="2" indent="-514350">
              <a:buFont typeface="+mj-lt"/>
              <a:buAutoNum type="alphaLcParenR"/>
            </a:pPr>
            <a:r>
              <a:rPr lang="en-US" sz="2400" dirty="0">
                <a:solidFill>
                  <a:schemeClr val="bg1"/>
                </a:solidFill>
              </a:rPr>
              <a:t>Lowercase letters (a–z)</a:t>
            </a:r>
          </a:p>
          <a:p>
            <a:pPr marL="1428750" lvl="2" indent="-514350">
              <a:buFont typeface="+mj-lt"/>
              <a:buAutoNum type="alphaLcParenR"/>
            </a:pPr>
            <a:r>
              <a:rPr lang="en-US" sz="2400" dirty="0">
                <a:solidFill>
                  <a:schemeClr val="bg1"/>
                </a:solidFill>
              </a:rPr>
              <a:t>Non alphanumeric special characters (!, @, #, etc.)</a:t>
            </a:r>
          </a:p>
          <a:p>
            <a:pPr marL="1428750" lvl="2" indent="-514350">
              <a:buFont typeface="+mj-lt"/>
              <a:buAutoNum type="alphaLcParenR"/>
            </a:pPr>
            <a:r>
              <a:rPr lang="en-US" sz="2400" dirty="0">
                <a:solidFill>
                  <a:schemeClr val="bg1"/>
                </a:solidFill>
              </a:rPr>
              <a:t>Numbers (0–9)</a:t>
            </a:r>
          </a:p>
          <a:p>
            <a:pPr marL="514350" indent="-514350">
              <a:buFont typeface="+mj-lt"/>
              <a:buAutoNum type="arabicPeriod"/>
            </a:pPr>
            <a:r>
              <a:rPr lang="en-US" sz="2800" dirty="0"/>
              <a:t>Users may not re-use their </a:t>
            </a:r>
            <a:r>
              <a:rPr lang="en-US" sz="2800" b="1" dirty="0">
                <a:solidFill>
                  <a:schemeClr val="accent4">
                    <a:lumMod val="40000"/>
                    <a:lumOff val="60000"/>
                  </a:schemeClr>
                </a:solidFill>
              </a:rPr>
              <a:t>previous passwords</a:t>
            </a:r>
            <a:r>
              <a:rPr lang="en-US" sz="2800" dirty="0"/>
              <a:t>.</a:t>
            </a:r>
          </a:p>
          <a:p>
            <a:pPr marL="514350" indent="-514350">
              <a:buFont typeface="+mj-lt"/>
              <a:buAutoNum type="arabicPeriod"/>
            </a:pPr>
            <a:r>
              <a:rPr lang="en-US" sz="2800" dirty="0"/>
              <a:t>Passwords must be changed </a:t>
            </a:r>
            <a:r>
              <a:rPr lang="en-US" sz="2800" b="1" dirty="0">
                <a:solidFill>
                  <a:schemeClr val="accent4">
                    <a:lumMod val="40000"/>
                    <a:lumOff val="60000"/>
                  </a:schemeClr>
                </a:solidFill>
              </a:rPr>
              <a:t>after 90 days </a:t>
            </a:r>
            <a:r>
              <a:rPr lang="en-US" sz="2800" dirty="0"/>
              <a:t>of use.</a:t>
            </a:r>
          </a:p>
          <a:p>
            <a:pPr marL="514350" indent="-514350">
              <a:buFont typeface="+mj-lt"/>
              <a:buAutoNum type="arabicPeriod"/>
            </a:pPr>
            <a:r>
              <a:rPr lang="en-US" sz="2800" dirty="0"/>
              <a:t>Accounts are revoked </a:t>
            </a:r>
            <a:r>
              <a:rPr lang="en-US" sz="2800" b="1" dirty="0">
                <a:solidFill>
                  <a:schemeClr val="accent4">
                    <a:lumMod val="40000"/>
                    <a:lumOff val="60000"/>
                  </a:schemeClr>
                </a:solidFill>
              </a:rPr>
              <a:t>after 120 days </a:t>
            </a:r>
            <a:r>
              <a:rPr lang="en-US" sz="2800" dirty="0"/>
              <a:t>of inactivity.</a:t>
            </a:r>
          </a:p>
        </p:txBody>
      </p:sp>
    </p:spTree>
    <p:extLst>
      <p:ext uri="{BB962C8B-B14F-4D97-AF65-F5344CB8AC3E}">
        <p14:creationId xmlns:p14="http://schemas.microsoft.com/office/powerpoint/2010/main" val="3148933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4"/>
            <a:ext cx="11647503" cy="1185418"/>
          </a:xfrm>
        </p:spPr>
        <p:txBody>
          <a:bodyPr>
            <a:normAutofit/>
          </a:bodyPr>
          <a:lstStyle/>
          <a:p>
            <a:r>
              <a:rPr lang="en-US" sz="4000" dirty="0"/>
              <a:t>Editing Personal &amp; Contact Information</a:t>
            </a:r>
          </a:p>
        </p:txBody>
      </p:sp>
      <p:pic>
        <p:nvPicPr>
          <p:cNvPr id="4" name="Picture 3" descr="Screenshot of the User Profile screen, in edit mode.">
            <a:extLst>
              <a:ext uri="{FF2B5EF4-FFF2-40B4-BE49-F238E27FC236}">
                <a16:creationId xmlns:a16="http://schemas.microsoft.com/office/drawing/2014/main" id="{B78AF2FA-044C-43A7-97C9-2CCBC8A1B7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49858" y="1179444"/>
            <a:ext cx="8492284" cy="4918447"/>
          </a:xfrm>
          <a:prstGeom prst="rect">
            <a:avLst/>
          </a:prstGeom>
        </p:spPr>
      </p:pic>
    </p:spTree>
    <p:extLst>
      <p:ext uri="{BB962C8B-B14F-4D97-AF65-F5344CB8AC3E}">
        <p14:creationId xmlns:p14="http://schemas.microsoft.com/office/powerpoint/2010/main" val="4258990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269102" y="5201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103449" y="5291625"/>
            <a:ext cx="9985099" cy="744836"/>
          </a:xfrm>
        </p:spPr>
        <p:txBody>
          <a:bodyPr vert="horz" lIns="91440" tIns="45720" rIns="91440" bIns="45720" rtlCol="0" anchor="ctr">
            <a:normAutofit/>
          </a:bodyPr>
          <a:lstStyle/>
          <a:p>
            <a:r>
              <a:rPr lang="en-US" sz="4000" dirty="0">
                <a:solidFill>
                  <a:schemeClr val="tx1">
                    <a:lumMod val="85000"/>
                    <a:lumOff val="15000"/>
                  </a:schemeClr>
                </a:solidFill>
              </a:rPr>
              <a:t>Questions? (4)</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590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4000" dirty="0"/>
              <a:t>Check for Understanding (3)</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1080335" y="1287464"/>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1550101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Resources and Closing Activity</a:t>
            </a:r>
          </a:p>
        </p:txBody>
      </p:sp>
    </p:spTree>
    <p:extLst>
      <p:ext uri="{BB962C8B-B14F-4D97-AF65-F5344CB8AC3E}">
        <p14:creationId xmlns:p14="http://schemas.microsoft.com/office/powerpoint/2010/main" val="2127919200"/>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206796" cy="1666878"/>
          </a:xfrm>
        </p:spPr>
        <p:txBody>
          <a:bodyPr>
            <a:normAutofit/>
          </a:bodyPr>
          <a:lstStyle/>
          <a:p>
            <a:r>
              <a:rPr lang="en-US" sz="4000" dirty="0"/>
              <a:t>Access &amp; Account Management Guides</a:t>
            </a:r>
          </a:p>
        </p:txBody>
      </p:sp>
      <p:graphicFrame>
        <p:nvGraphicFramePr>
          <p:cNvPr id="5" name="Table 6">
            <a:extLst>
              <a:ext uri="{FF2B5EF4-FFF2-40B4-BE49-F238E27FC236}">
                <a16:creationId xmlns:a16="http://schemas.microsoft.com/office/drawing/2014/main" id="{2F9838C6-5F60-45ED-B178-B3DE03003DB9}"/>
              </a:ext>
            </a:extLst>
          </p:cNvPr>
          <p:cNvGraphicFramePr>
            <a:graphicFrameLocks noGrp="1"/>
          </p:cNvGraphicFramePr>
          <p:nvPr>
            <p:extLst>
              <p:ext uri="{D42A27DB-BD31-4B8C-83A1-F6EECF244321}">
                <p14:modId xmlns:p14="http://schemas.microsoft.com/office/powerpoint/2010/main" val="2167187195"/>
              </p:ext>
            </p:extLst>
          </p:nvPr>
        </p:nvGraphicFramePr>
        <p:xfrm>
          <a:off x="703545" y="1666878"/>
          <a:ext cx="10784910" cy="4429123"/>
        </p:xfrm>
        <a:graphic>
          <a:graphicData uri="http://schemas.openxmlformats.org/drawingml/2006/table">
            <a:tbl>
              <a:tblPr firstRow="1" bandRow="1">
                <a:tableStyleId>{5C22544A-7EE6-4342-B048-85BDC9FD1C3A}</a:tableStyleId>
              </a:tblPr>
              <a:tblGrid>
                <a:gridCol w="4114640">
                  <a:extLst>
                    <a:ext uri="{9D8B030D-6E8A-4147-A177-3AD203B41FA5}">
                      <a16:colId xmlns:a16="http://schemas.microsoft.com/office/drawing/2014/main" val="862922289"/>
                    </a:ext>
                  </a:extLst>
                </a:gridCol>
                <a:gridCol w="6670270">
                  <a:extLst>
                    <a:ext uri="{9D8B030D-6E8A-4147-A177-3AD203B41FA5}">
                      <a16:colId xmlns:a16="http://schemas.microsoft.com/office/drawing/2014/main" val="4258935650"/>
                    </a:ext>
                  </a:extLst>
                </a:gridCol>
              </a:tblGrid>
              <a:tr h="558591">
                <a:tc>
                  <a:txBody>
                    <a:bodyPr/>
                    <a:lstStyle/>
                    <a:p>
                      <a:pPr algn="ctr"/>
                      <a:r>
                        <a:rPr lang="en-US" sz="2400"/>
                        <a:t>User Guide Title</a:t>
                      </a:r>
                      <a:endParaRPr lang="en-US" sz="2400" dirty="0"/>
                    </a:p>
                  </a:txBody>
                  <a:tcPr anchor="ctr"/>
                </a:tc>
                <a:tc>
                  <a:txBody>
                    <a:bodyPr/>
                    <a:lstStyle/>
                    <a:p>
                      <a:pPr algn="ctr"/>
                      <a:r>
                        <a:rPr lang="en-US" sz="2400"/>
                        <a:t>Target Audience</a:t>
                      </a:r>
                      <a:endParaRPr lang="en-US" sz="2400" dirty="0"/>
                    </a:p>
                  </a:txBody>
                  <a:tcPr anchor="ctr"/>
                </a:tc>
                <a:extLst>
                  <a:ext uri="{0D108BD9-81ED-4DB2-BD59-A6C34878D82A}">
                    <a16:rowId xmlns:a16="http://schemas.microsoft.com/office/drawing/2014/main" val="2026715720"/>
                  </a:ext>
                </a:extLst>
              </a:tr>
              <a:tr h="760215">
                <a:tc>
                  <a:txBody>
                    <a:bodyPr/>
                    <a:lstStyle/>
                    <a:p>
                      <a:r>
                        <a:rPr lang="en-US" sz="2000"/>
                        <a:t>Requesting an MSIN Account</a:t>
                      </a:r>
                      <a:endParaRPr lang="en-US" sz="2000" dirty="0"/>
                    </a:p>
                  </a:txBody>
                  <a:tcPr/>
                </a:tc>
                <a:tc>
                  <a:txBody>
                    <a:bodyPr/>
                    <a:lstStyle/>
                    <a:p>
                      <a:r>
                        <a:rPr lang="en-US" sz="2000" dirty="0"/>
                        <a:t>New users who would like to request an account. Covers each step in the process.</a:t>
                      </a:r>
                    </a:p>
                  </a:txBody>
                  <a:tcPr/>
                </a:tc>
                <a:extLst>
                  <a:ext uri="{0D108BD9-81ED-4DB2-BD59-A6C34878D82A}">
                    <a16:rowId xmlns:a16="http://schemas.microsoft.com/office/drawing/2014/main" val="951277563"/>
                  </a:ext>
                </a:extLst>
              </a:tr>
              <a:tr h="753280">
                <a:tc>
                  <a:txBody>
                    <a:bodyPr/>
                    <a:lstStyle/>
                    <a:p>
                      <a:r>
                        <a:rPr lang="en-US" sz="2000" dirty="0"/>
                        <a:t>Recover Your Username or Password</a:t>
                      </a:r>
                    </a:p>
                  </a:txBody>
                  <a:tcPr/>
                </a:tc>
                <a:tc>
                  <a:txBody>
                    <a:bodyPr/>
                    <a:lstStyle/>
                    <a:p>
                      <a:r>
                        <a:rPr lang="en-US" sz="2000" dirty="0"/>
                        <a:t>Existing MSIN users who forgot their username or password.</a:t>
                      </a:r>
                    </a:p>
                  </a:txBody>
                  <a:tcPr/>
                </a:tc>
                <a:extLst>
                  <a:ext uri="{0D108BD9-81ED-4DB2-BD59-A6C34878D82A}">
                    <a16:rowId xmlns:a16="http://schemas.microsoft.com/office/drawing/2014/main" val="3613648707"/>
                  </a:ext>
                </a:extLst>
              </a:tr>
              <a:tr h="789729">
                <a:tc>
                  <a:txBody>
                    <a:bodyPr/>
                    <a:lstStyle/>
                    <a:p>
                      <a:r>
                        <a:rPr lang="en-US" sz="2000"/>
                        <a:t>Approving a New MSIN Account</a:t>
                      </a:r>
                      <a:endParaRPr lang="en-US" sz="2000" dirty="0"/>
                    </a:p>
                  </a:txBody>
                  <a:tcPr/>
                </a:tc>
                <a:tc>
                  <a:txBody>
                    <a:bodyPr/>
                    <a:lstStyle/>
                    <a:p>
                      <a:r>
                        <a:rPr lang="en-US" sz="2000"/>
                        <a:t>Subgrantee staff with the Regional User Approver role. Covers each step in the process.</a:t>
                      </a:r>
                      <a:endParaRPr lang="en-US" sz="2000" dirty="0"/>
                    </a:p>
                  </a:txBody>
                  <a:tcPr/>
                </a:tc>
                <a:extLst>
                  <a:ext uri="{0D108BD9-81ED-4DB2-BD59-A6C34878D82A}">
                    <a16:rowId xmlns:a16="http://schemas.microsoft.com/office/drawing/2014/main" val="1653009221"/>
                  </a:ext>
                </a:extLst>
              </a:tr>
              <a:tr h="765430">
                <a:tc>
                  <a:txBody>
                    <a:bodyPr/>
                    <a:lstStyle/>
                    <a:p>
                      <a:r>
                        <a:rPr lang="en-US" sz="2000" dirty="0"/>
                        <a:t>User Account Management</a:t>
                      </a:r>
                    </a:p>
                  </a:txBody>
                  <a:tcPr/>
                </a:tc>
                <a:tc>
                  <a:txBody>
                    <a:bodyPr/>
                    <a:lstStyle/>
                    <a:p>
                      <a:r>
                        <a:rPr lang="en-US" sz="2000"/>
                        <a:t>Subgrantee staff with the Regional User Approver role. Covers editing accounts.</a:t>
                      </a:r>
                      <a:endParaRPr lang="en-US" sz="2000" dirty="0"/>
                    </a:p>
                  </a:txBody>
                  <a:tcPr/>
                </a:tc>
                <a:extLst>
                  <a:ext uri="{0D108BD9-81ED-4DB2-BD59-A6C34878D82A}">
                    <a16:rowId xmlns:a16="http://schemas.microsoft.com/office/drawing/2014/main" val="3819885257"/>
                  </a:ext>
                </a:extLst>
              </a:tr>
              <a:tr h="801878">
                <a:tc>
                  <a:txBody>
                    <a:bodyPr/>
                    <a:lstStyle/>
                    <a:p>
                      <a:r>
                        <a:rPr lang="en-US" sz="2000"/>
                        <a:t>MSIN User Roles &amp; Menu Options</a:t>
                      </a:r>
                      <a:endParaRPr lang="en-US" sz="2000" dirty="0"/>
                    </a:p>
                  </a:txBody>
                  <a:tcPr/>
                </a:tc>
                <a:tc>
                  <a:txBody>
                    <a:bodyPr/>
                    <a:lstStyle/>
                    <a:p>
                      <a:r>
                        <a:rPr lang="en-US" sz="2000" dirty="0"/>
                        <a:t>Subgrantee staff with the Regional User Approver role. Covers system appearance and access per user role.</a:t>
                      </a:r>
                    </a:p>
                  </a:txBody>
                  <a:tcPr/>
                </a:tc>
                <a:extLst>
                  <a:ext uri="{0D108BD9-81ED-4DB2-BD59-A6C34878D82A}">
                    <a16:rowId xmlns:a16="http://schemas.microsoft.com/office/drawing/2014/main" val="2016372617"/>
                  </a:ext>
                </a:extLst>
              </a:tr>
            </a:tbl>
          </a:graphicData>
        </a:graphic>
      </p:graphicFrame>
    </p:spTree>
    <p:extLst>
      <p:ext uri="{BB962C8B-B14F-4D97-AF65-F5344CB8AC3E}">
        <p14:creationId xmlns:p14="http://schemas.microsoft.com/office/powerpoint/2010/main" val="3129132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65338"/>
          </a:xfrm>
        </p:spPr>
        <p:txBody>
          <a:bodyPr>
            <a:normAutofit/>
          </a:bodyPr>
          <a:lstStyle/>
          <a:p>
            <a:r>
              <a:rPr lang="en-US" sz="4000" dirty="0"/>
              <a:t>Additional 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548626" y="1294318"/>
            <a:ext cx="10734892" cy="4706850"/>
          </a:xfrm>
        </p:spPr>
        <p:txBody>
          <a:bodyPr>
            <a:normAutofit/>
          </a:bodyPr>
          <a:lstStyle/>
          <a:p>
            <a:r>
              <a:rPr lang="en-US" sz="2800" dirty="0"/>
              <a:t>Subgrantees may use this presentation to review requirements and recommendations. </a:t>
            </a:r>
          </a:p>
          <a:p>
            <a:r>
              <a:rPr lang="en-US" sz="2800" dirty="0"/>
              <a:t>Subgrantees are encourages to practice using system features in the Training MSIN site.</a:t>
            </a:r>
          </a:p>
          <a:p>
            <a:r>
              <a:rPr lang="en-US" sz="2800" dirty="0"/>
              <a:t>Account-related user guides and reference documents are found on the MSIN home page, under the Accounts heading: </a:t>
            </a:r>
            <a:r>
              <a:rPr lang="en-US" sz="28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https://drive.google.com/drive/folders/0BxgpmxyQ79rmeTRQLU5nT3p4cFE</a:t>
            </a:r>
            <a:endParaRPr lang="en-US" sz="2800" dirty="0">
              <a:solidFill>
                <a:schemeClr val="accent4">
                  <a:lumMod val="40000"/>
                  <a:lumOff val="60000"/>
                </a:schemeClr>
              </a:solidFill>
            </a:endParaRPr>
          </a:p>
          <a:p>
            <a:r>
              <a:rPr lang="en-US" sz="2800" dirty="0"/>
              <a:t>If any questions arise, Regional User Approvers should consult with their supervisors first. Remaining questions or concerns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51721"/>
          </a:xfrm>
        </p:spPr>
        <p:txBody>
          <a:bodyPr>
            <a:normAutofit/>
          </a:bodyPr>
          <a:lstStyle/>
          <a:p>
            <a:r>
              <a:rPr lang="en-US" sz="4000" dirty="0"/>
              <a:t>Collaborative Activity 4</a:t>
            </a:r>
          </a:p>
        </p:txBody>
      </p:sp>
      <p:pic>
        <p:nvPicPr>
          <p:cNvPr id="7" name="Picture 6" descr="Screenshot of Collaborative Activity 4">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51887" y="1351721"/>
            <a:ext cx="7488226" cy="4759147"/>
          </a:xfrm>
          <a:prstGeom prst="rect">
            <a:avLst/>
          </a:prstGeom>
        </p:spPr>
      </p:pic>
    </p:spTree>
    <p:extLst>
      <p:ext uri="{BB962C8B-B14F-4D97-AF65-F5344CB8AC3E}">
        <p14:creationId xmlns:p14="http://schemas.microsoft.com/office/powerpoint/2010/main" val="2446011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4 Instructions</a:t>
            </a:r>
          </a:p>
        </p:txBody>
      </p:sp>
      <p:graphicFrame>
        <p:nvGraphicFramePr>
          <p:cNvPr id="6" name="Content Placeholder 2" descr="Activity 4 instructions">
            <a:extLst>
              <a:ext uri="{FF2B5EF4-FFF2-40B4-BE49-F238E27FC236}">
                <a16:creationId xmlns:a16="http://schemas.microsoft.com/office/drawing/2014/main" id="{310AD125-CCC4-4BCA-9D9F-1A29E2119D3E}"/>
              </a:ext>
            </a:extLst>
          </p:cNvPr>
          <p:cNvGraphicFramePr>
            <a:graphicFrameLocks noGrp="1"/>
          </p:cNvGraphicFramePr>
          <p:nvPr>
            <p:ph idx="1"/>
            <p:extLst>
              <p:ext uri="{D42A27DB-BD31-4B8C-83A1-F6EECF244321}">
                <p14:modId xmlns:p14="http://schemas.microsoft.com/office/powerpoint/2010/main" val="3637007896"/>
              </p:ext>
            </p:extLst>
          </p:nvPr>
        </p:nvGraphicFramePr>
        <p:xfrm>
          <a:off x="644056" y="2041864"/>
          <a:ext cx="10927829" cy="4467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49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0822488" cy="1325563"/>
          </a:xfrm>
        </p:spPr>
        <p:txBody>
          <a:bodyPr>
            <a:normAutofit/>
          </a:bodyPr>
          <a:lstStyle/>
          <a:p>
            <a:r>
              <a:rPr lang="en-US" sz="40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445864" y="1325563"/>
            <a:ext cx="11479436" cy="4423904"/>
          </a:xfrm>
        </p:spPr>
        <p:txBody>
          <a:bodyPr>
            <a:normAutofit/>
          </a:bodyPr>
          <a:lstStyle/>
          <a:p>
            <a:pPr marL="0" indent="0">
              <a:buNone/>
            </a:pPr>
            <a:r>
              <a:rPr lang="en-US" sz="2800" dirty="0"/>
              <a:t>Participants will:</a:t>
            </a:r>
            <a:endParaRPr lang="en-US" sz="1000" dirty="0"/>
          </a:p>
          <a:p>
            <a:r>
              <a:rPr lang="en-US" sz="2800" dirty="0"/>
              <a:t>Know the MSIN account request process for new users;</a:t>
            </a:r>
          </a:p>
          <a:p>
            <a:r>
              <a:rPr lang="en-US" sz="2800" dirty="0"/>
              <a:t>Know how to manage existing MSIN user accounts;</a:t>
            </a:r>
          </a:p>
          <a:p>
            <a:r>
              <a:rPr lang="en-US" sz="2800" dirty="0"/>
              <a:t>Know how MSIN users can manage their own profile;</a:t>
            </a:r>
          </a:p>
          <a:p>
            <a:r>
              <a:rPr lang="en-US" sz="2800" dirty="0"/>
              <a:t>Share and discuss local knowledge regarding these topics; and</a:t>
            </a:r>
          </a:p>
          <a:p>
            <a:r>
              <a:rPr lang="en-US" sz="2800" dirty="0"/>
              <a:t>Review the resources available to support Regional User Approvers.</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269102" y="520167"/>
            <a:ext cx="9653795" cy="5430261"/>
          </a:xfrm>
          <a:prstGeom prst="rect">
            <a:avLst/>
          </a:prstGeom>
          <a:noFill/>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103449" y="5291625"/>
            <a:ext cx="9985099" cy="744836"/>
          </a:xfrm>
        </p:spPr>
        <p:txBody>
          <a:bodyPr vert="horz" lIns="91440" tIns="45720" rIns="91440" bIns="45720" rtlCol="0" anchor="ctr">
            <a:normAutofit/>
          </a:bodyPr>
          <a:lstStyle/>
          <a:p>
            <a:r>
              <a:rPr lang="en-US" sz="4000" dirty="0">
                <a:solidFill>
                  <a:schemeClr val="tx1">
                    <a:lumMod val="85000"/>
                    <a:lumOff val="15000"/>
                  </a:schemeClr>
                </a:solidFill>
              </a:rPr>
              <a:t>Questions? (5)</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495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226766"/>
            <a:ext cx="12192000" cy="1017882"/>
          </a:xfrm>
        </p:spPr>
        <p:txBody>
          <a:bodyPr>
            <a:normAutofit/>
          </a:bodyPr>
          <a:lstStyle/>
          <a:p>
            <a:r>
              <a:rPr lang="en-US" sz="40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868362" y="1650555"/>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a:latin typeface="Arial" panose="020B0604020202020204" pitchFamily="34" charset="0"/>
                <a:cs typeface="Arial" panose="020B0604020202020204" pitchFamily="34" charset="0"/>
              </a:rPr>
              <a:t>Juli Auld</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jauld@cde.ca.gov</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1120588" y="1981200"/>
            <a:ext cx="10919012" cy="4673001"/>
          </a:xfrm>
        </p:spPr>
        <p:txBody>
          <a:bodyPr/>
          <a:lstStyle/>
          <a:p>
            <a:pPr marL="571500" lvl="0" indent="-571500">
              <a:defRPr/>
            </a:pPr>
            <a:r>
              <a:rPr lang="en-US" sz="2800" dirty="0">
                <a:latin typeface="+mj-lt"/>
                <a:ea typeface="+mj-ea"/>
                <a:cs typeface="+mj-cs"/>
              </a:rPr>
              <a:t>Please mute your speaker in the main session.</a:t>
            </a:r>
          </a:p>
          <a:p>
            <a:pPr marL="571500" indent="-571500">
              <a:defRPr/>
            </a:pPr>
            <a:r>
              <a:rPr lang="en-US" sz="2800" dirty="0"/>
              <a:t>Use the chat function to enter your questions.</a:t>
            </a:r>
          </a:p>
          <a:p>
            <a:pPr marL="571500" lvl="0" indent="-571500">
              <a:defRPr/>
            </a:pPr>
            <a:r>
              <a:rPr lang="en-US" sz="2800" dirty="0">
                <a:latin typeface="+mj-lt"/>
                <a:ea typeface="+mj-ea"/>
                <a:cs typeface="+mj-cs"/>
              </a:rPr>
              <a:t>Participate in breakout room activities.</a:t>
            </a:r>
          </a:p>
          <a:p>
            <a:pPr marL="571500" lvl="0" indent="-571500">
              <a:defRPr/>
            </a:pPr>
            <a:r>
              <a:rPr lang="en-US" sz="2800" dirty="0">
                <a:latin typeface="+mj-lt"/>
                <a:ea typeface="+mj-ea"/>
                <a:cs typeface="+mj-cs"/>
              </a:rPr>
              <a:t>The PowerPoint for this presentation can be accessed through the link provided in the chat.</a:t>
            </a:r>
          </a:p>
          <a:p>
            <a:endParaRPr lang="en-US" dirty="0"/>
          </a:p>
        </p:txBody>
      </p:sp>
      <p:pic>
        <p:nvPicPr>
          <p:cNvPr id="4" name="Picture 3" descr="Mute Button&#10;&#10; ">
            <a:extLst>
              <a:ext uri="{FF2B5EF4-FFF2-40B4-BE49-F238E27FC236}">
                <a16:creationId xmlns:a16="http://schemas.microsoft.com/office/drawing/2014/main" id="{8B28D910-F6CA-45C4-A5FE-0A8057918B5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7991" y="1812472"/>
            <a:ext cx="784679" cy="7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14450" y="0"/>
            <a:ext cx="9563100" cy="1351721"/>
          </a:xfrm>
        </p:spPr>
        <p:txBody>
          <a:bodyPr>
            <a:normAutofit/>
          </a:bodyPr>
          <a:lstStyle/>
          <a:p>
            <a:r>
              <a:rPr lang="en-US" sz="4000" dirty="0"/>
              <a:t>Collaborative Activity 1: Knowledge Wall</a:t>
            </a:r>
          </a:p>
        </p:txBody>
      </p:sp>
      <p:pic>
        <p:nvPicPr>
          <p:cNvPr id="7" name="Picture 6" descr="Screenshot of Collaborative Activity 1">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26470" y="1224721"/>
            <a:ext cx="7339060" cy="4761911"/>
          </a:xfrm>
          <a:prstGeom prst="rect">
            <a:avLst/>
          </a:prstGeom>
        </p:spPr>
      </p:pic>
    </p:spTree>
    <p:extLst>
      <p:ext uri="{BB962C8B-B14F-4D97-AF65-F5344CB8AC3E}">
        <p14:creationId xmlns:p14="http://schemas.microsoft.com/office/powerpoint/2010/main" val="273227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1 Instructions</a:t>
            </a:r>
          </a:p>
        </p:txBody>
      </p:sp>
      <p:graphicFrame>
        <p:nvGraphicFramePr>
          <p:cNvPr id="6" name="Content Placeholder 2" descr="Activity 1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1965120483"/>
              </p:ext>
            </p:extLst>
          </p:nvPr>
        </p:nvGraphicFramePr>
        <p:xfrm>
          <a:off x="-5" y="1575458"/>
          <a:ext cx="12191997" cy="528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29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5"/>
            <a:ext cx="12192000" cy="1110875"/>
          </a:xfrm>
        </p:spPr>
        <p:txBody>
          <a:bodyPr>
            <a:normAutofit/>
          </a:bodyPr>
          <a:lstStyle/>
          <a:p>
            <a:r>
              <a:rPr lang="en-US" sz="4000" dirty="0"/>
              <a:t>Regional User Approver Role in MSIN</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468536" y="1104900"/>
            <a:ext cx="10772373" cy="5524500"/>
          </a:xfrm>
        </p:spPr>
        <p:txBody>
          <a:bodyPr>
            <a:noAutofit/>
          </a:bodyPr>
          <a:lstStyle/>
          <a:p>
            <a:pPr marL="0" indent="0">
              <a:spcBef>
                <a:spcPts val="0"/>
              </a:spcBef>
              <a:spcAft>
                <a:spcPts val="2400"/>
              </a:spcAft>
              <a:buNone/>
            </a:pPr>
            <a:r>
              <a:rPr lang="en-US" sz="2800" b="1" i="0" dirty="0">
                <a:effectLst/>
                <a:latin typeface="Arial" panose="020B0604020202020204" pitchFamily="34" charset="0"/>
                <a:cs typeface="Arial" panose="020B0604020202020204" pitchFamily="34" charset="0"/>
              </a:rPr>
              <a:t>Regional User Approval Role Definition</a:t>
            </a:r>
            <a:r>
              <a:rPr lang="en-US" sz="2800" b="0" i="0" dirty="0">
                <a:effectLst/>
                <a:latin typeface="Arial" panose="020B0604020202020204" pitchFamily="34" charset="0"/>
                <a:cs typeface="Arial" panose="020B0604020202020204" pitchFamily="34" charset="0"/>
              </a:rPr>
              <a:t>: MEP staff who are responsible for managing local user accounts in the MSIN system, including the review of new account requests.</a:t>
            </a:r>
          </a:p>
          <a:p>
            <a:pPr>
              <a:spcBef>
                <a:spcPts val="0"/>
              </a:spcBef>
              <a:spcAft>
                <a:spcPts val="2400"/>
              </a:spcAft>
            </a:pPr>
            <a:r>
              <a:rPr lang="en-US" sz="2800" dirty="0">
                <a:latin typeface="Arial" panose="020B0604020202020204" pitchFamily="34" charset="0"/>
                <a:cs typeface="Arial" panose="020B0604020202020204" pitchFamily="34" charset="0"/>
              </a:rPr>
              <a:t>The Regional User Approver role is intended for local managers, or designees, who can verify the identity of their staff and can make decisions regarding each staff member’s level of access in the MSIN system. </a:t>
            </a:r>
          </a:p>
          <a:p>
            <a:pPr>
              <a:spcBef>
                <a:spcPts val="0"/>
              </a:spcBef>
              <a:spcAft>
                <a:spcPts val="600"/>
              </a:spcAft>
            </a:pPr>
            <a:r>
              <a:rPr lang="en-US" sz="2800" dirty="0">
                <a:latin typeface="Arial" panose="020B0604020202020204" pitchFamily="34" charset="0"/>
                <a:cs typeface="Arial" panose="020B0604020202020204" pitchFamily="34" charset="0"/>
              </a:rPr>
              <a:t>Because the data in MSIN is sensitive personally identifiable information (PII), MEP staff with the Regional User Approver role are responsible for actively monitoring local user access and revoking access to anyone who no longer needs it.</a:t>
            </a:r>
            <a:endParaRPr lang="en-US" sz="2600" dirty="0">
              <a:latin typeface="Arial" panose="020B0604020202020204" pitchFamily="34" charset="0"/>
              <a:cs typeface="Arial" panose="020B0604020202020204" pitchFamily="34" charset="0"/>
            </a:endParaRPr>
          </a:p>
          <a:p>
            <a:pPr marL="0" indent="0">
              <a:spcBef>
                <a:spcPts val="0"/>
              </a:spcBef>
              <a:spcAft>
                <a:spcPts val="600"/>
              </a:spcAft>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959866"/>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44157</TotalTime>
  <Words>5572</Words>
  <Application>Microsoft Office PowerPoint</Application>
  <PresentationFormat>Widescreen</PresentationFormat>
  <Paragraphs>555</Paragraphs>
  <Slides>51</Slides>
  <Notes>50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51</vt:i4>
      </vt:variant>
    </vt:vector>
  </HeadingPairs>
  <TitlesOfParts>
    <vt:vector size="58" baseType="lpstr">
      <vt:lpstr>Arial</vt:lpstr>
      <vt:lpstr>Calibri</vt:lpstr>
      <vt:lpstr>CDE Set 1</vt:lpstr>
      <vt:lpstr>CDE Set 3</vt:lpstr>
      <vt:lpstr>CDE Set 5</vt:lpstr>
      <vt:lpstr>CDE Set 6</vt:lpstr>
      <vt:lpstr>CDE Set 7</vt:lpstr>
      <vt:lpstr>Welcome to  the Migrant Student Information Network  2022 Training</vt:lpstr>
      <vt:lpstr>Migrant Student Information Network: User Account Management    January 25, 2022 1:00 p.m. – 3:00 p.m.</vt:lpstr>
      <vt:lpstr>Welcome and Introductions</vt:lpstr>
      <vt:lpstr>Purpose</vt:lpstr>
      <vt:lpstr>Session Objectives</vt:lpstr>
      <vt:lpstr>Housekeeping</vt:lpstr>
      <vt:lpstr>Collaborative Activity 1: Knowledge Wall</vt:lpstr>
      <vt:lpstr>Activity 1 Instructions</vt:lpstr>
      <vt:lpstr>Regional User Approver Role in MSIN</vt:lpstr>
      <vt:lpstr>You Control Access to Your Region/DFD</vt:lpstr>
      <vt:lpstr>Questions?</vt:lpstr>
      <vt:lpstr>New MSIN User Account Requests</vt:lpstr>
      <vt:lpstr>Request an Account</vt:lpstr>
      <vt:lpstr>Account Request Application</vt:lpstr>
      <vt:lpstr>Steps in Account Creation Workflow</vt:lpstr>
      <vt:lpstr>Account Creation Workflow in Workbench</vt:lpstr>
      <vt:lpstr>Local Review Process</vt:lpstr>
      <vt:lpstr>Local Approval: Step 1</vt:lpstr>
      <vt:lpstr>Local Approval: Steps 2 &amp; 3</vt:lpstr>
      <vt:lpstr>Local Approval: Steps 4 &amp; 5</vt:lpstr>
      <vt:lpstr>Questions? (2)</vt:lpstr>
      <vt:lpstr>Collaborative Activity 2</vt:lpstr>
      <vt:lpstr>Activity 2 Instructions</vt:lpstr>
      <vt:lpstr>Check for Understanding</vt:lpstr>
      <vt:lpstr>Managing Existing User Accounts</vt:lpstr>
      <vt:lpstr>Searching and Editing User Accounts</vt:lpstr>
      <vt:lpstr>Account Modal: Contact Info</vt:lpstr>
      <vt:lpstr>Account Modal: Contact Info (2)</vt:lpstr>
      <vt:lpstr>Account Modal: Regions/Organization</vt:lpstr>
      <vt:lpstr>Account Modal: Role</vt:lpstr>
      <vt:lpstr>Monitoring Activity with Login Audits</vt:lpstr>
      <vt:lpstr>Questions? (3)</vt:lpstr>
      <vt:lpstr>Collaborative Activity 3</vt:lpstr>
      <vt:lpstr>Activity 3 Instructions</vt:lpstr>
      <vt:lpstr>Check for Understanding (2)</vt:lpstr>
      <vt:lpstr>User Profile  Self-Management</vt:lpstr>
      <vt:lpstr>The User Profile</vt:lpstr>
      <vt:lpstr>Accessing the Profile Screen</vt:lpstr>
      <vt:lpstr>Editing Your Profile</vt:lpstr>
      <vt:lpstr>Changing Your Password</vt:lpstr>
      <vt:lpstr>MSIN Password Policy</vt:lpstr>
      <vt:lpstr>Editing Personal &amp; Contact Information</vt:lpstr>
      <vt:lpstr>Questions? (4)</vt:lpstr>
      <vt:lpstr>Check for Understanding (3)</vt:lpstr>
      <vt:lpstr>Resources and Closing Activity</vt:lpstr>
      <vt:lpstr>Access &amp; Account Management Guides</vt:lpstr>
      <vt:lpstr>Additional Resources</vt:lpstr>
      <vt:lpstr>Collaborative Activity 4</vt:lpstr>
      <vt:lpstr>Activity 4 Instructions</vt:lpstr>
      <vt:lpstr>Questions? (5)</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989</cp:revision>
  <dcterms:created xsi:type="dcterms:W3CDTF">2020-08-25T03:09:04Z</dcterms:created>
  <dcterms:modified xsi:type="dcterms:W3CDTF">2022-06-10T18:25:41Z</dcterms:modified>
</cp:coreProperties>
</file>