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9144000" cy="6858000" type="screen4x3"/>
  <p:notesSz cx="7315200" cy="9601200"/>
  <p:embeddedFontLst>
    <p:embeddedFont>
      <p:font typeface="Calibri" panose="020F0502020204030204" pitchFamily="34" charset="0"/>
      <p:regular r:id="rId79"/>
      <p:bold r:id="rId80"/>
      <p:italic r:id="rId81"/>
      <p:boldItalic r:id="rId82"/>
    </p:embeddedFont>
    <p:embeddedFont>
      <p:font typeface="Corbel" panose="020B0503020204020204" pitchFamily="34" charset="0"/>
      <p:regular r:id="rId83"/>
      <p:bold r:id="rId84"/>
      <p:italic r:id="rId85"/>
      <p:boldItalic r:id="rId86"/>
    </p:embeddedFont>
    <p:embeddedFont>
      <p:font typeface="Times" panose="02020603050405020304" pitchFamily="18"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1" roundtripDataSignature="AMtx7mianpv9RClaBNPNCApvrvre0CI1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8F4E5C-5CBB-4D1B-91F4-9C27DF5DF336}">
  <a:tblStyle styleId="{FF8F4E5C-5CBB-4D1B-91F4-9C27DF5DF33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690B5BD-4AAB-434E-8F94-D636A70E1F32}" styleName="Table_1">
    <a:wholeTbl>
      <a:tcTxStyle b="off" i="off">
        <a:font>
          <a:latin typeface="Corbel"/>
          <a:ea typeface="Corbel"/>
          <a:cs typeface="Corbe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FE8"/>
          </a:solidFill>
        </a:fill>
      </a:tcStyle>
    </a:wholeTbl>
    <a:band1H>
      <a:tcTxStyle b="off" i="off"/>
      <a:tcStyle>
        <a:tcBdr/>
        <a:fill>
          <a:solidFill>
            <a:srgbClr val="F4DECD"/>
          </a:solidFill>
        </a:fill>
      </a:tcStyle>
    </a:band1H>
    <a:band2H>
      <a:tcTxStyle b="off" i="off"/>
      <a:tcStyle>
        <a:tcBdr/>
      </a:tcStyle>
    </a:band2H>
    <a:band1V>
      <a:tcTxStyle b="off" i="off"/>
      <a:tcStyle>
        <a:tcBdr/>
        <a:fill>
          <a:solidFill>
            <a:srgbClr val="F4DECD"/>
          </a:solidFill>
        </a:fill>
      </a:tcStyle>
    </a:band1V>
    <a:band2V>
      <a:tcTxStyle b="off" i="off"/>
      <a:tcStyle>
        <a:tcBdr/>
      </a:tcStyle>
    </a:band2V>
    <a:lastCol>
      <a:tcTxStyle b="on" i="off">
        <a:font>
          <a:latin typeface="Corbel"/>
          <a:ea typeface="Corbel"/>
          <a:cs typeface="Corbel"/>
        </a:font>
        <a:schemeClr val="lt1"/>
      </a:tcTxStyle>
      <a:tcStyle>
        <a:tcBdr/>
        <a:fill>
          <a:solidFill>
            <a:schemeClr val="accent3"/>
          </a:solidFill>
        </a:fill>
      </a:tcStyle>
    </a:lastCol>
    <a:firstCol>
      <a:tcTxStyle b="on" i="off">
        <a:font>
          <a:latin typeface="Corbel"/>
          <a:ea typeface="Corbel"/>
          <a:cs typeface="Corbel"/>
        </a:font>
        <a:schemeClr val="lt1"/>
      </a:tcTxStyle>
      <a:tcStyle>
        <a:tcBdr/>
        <a:fill>
          <a:solidFill>
            <a:schemeClr val="accent3"/>
          </a:solidFill>
        </a:fill>
      </a:tcStyle>
    </a:firstCol>
    <a:lastRow>
      <a:tcTxStyle b="on" i="off">
        <a:font>
          <a:latin typeface="Corbel"/>
          <a:ea typeface="Corbel"/>
          <a:cs typeface="Corbe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orbel"/>
          <a:ea typeface="Corbel"/>
          <a:cs typeface="Corbe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9351B81D-C249-4382-AD95-8568CF9933BE}" styleName="Table_2">
    <a:wholeTbl>
      <a:tcTxStyle b="off" i="off">
        <a:font>
          <a:latin typeface="Corbel"/>
          <a:ea typeface="Corbel"/>
          <a:cs typeface="Corbe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1FB"/>
          </a:solidFill>
        </a:fill>
      </a:tcStyle>
    </a:wholeTbl>
    <a:band1H>
      <a:tcTxStyle b="off" i="off"/>
      <a:tcStyle>
        <a:tcBdr/>
        <a:fill>
          <a:solidFill>
            <a:srgbClr val="CCE2F8"/>
          </a:solidFill>
        </a:fill>
      </a:tcStyle>
    </a:band1H>
    <a:band2H>
      <a:tcTxStyle b="off" i="off"/>
      <a:tcStyle>
        <a:tcBdr/>
      </a:tcStyle>
    </a:band2H>
    <a:band1V>
      <a:tcTxStyle b="off" i="off"/>
      <a:tcStyle>
        <a:tcBdr/>
        <a:fill>
          <a:solidFill>
            <a:srgbClr val="CCE2F8"/>
          </a:solidFill>
        </a:fill>
      </a:tcStyle>
    </a:band1V>
    <a:band2V>
      <a:tcTxStyle b="off" i="off"/>
      <a:tcStyle>
        <a:tcBdr/>
      </a:tcStyle>
    </a:band2V>
    <a:lastCol>
      <a:tcTxStyle b="on" i="off">
        <a:font>
          <a:latin typeface="Corbel"/>
          <a:ea typeface="Corbel"/>
          <a:cs typeface="Corbel"/>
        </a:font>
        <a:schemeClr val="lt1"/>
      </a:tcTxStyle>
      <a:tcStyle>
        <a:tcBdr/>
        <a:fill>
          <a:solidFill>
            <a:schemeClr val="accent1"/>
          </a:solidFill>
        </a:fill>
      </a:tcStyle>
    </a:lastCol>
    <a:firstCol>
      <a:tcTxStyle b="on" i="off">
        <a:font>
          <a:latin typeface="Corbel"/>
          <a:ea typeface="Corbel"/>
          <a:cs typeface="Corbel"/>
        </a:font>
        <a:schemeClr val="lt1"/>
      </a:tcTxStyle>
      <a:tcStyle>
        <a:tcBdr/>
        <a:fill>
          <a:solidFill>
            <a:schemeClr val="accent1"/>
          </a:solidFill>
        </a:fill>
      </a:tcStyle>
    </a:firstCol>
    <a:lastRow>
      <a:tcTxStyle b="on" i="off">
        <a:font>
          <a:latin typeface="Corbel"/>
          <a:ea typeface="Corbel"/>
          <a:cs typeface="Corbe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orbel"/>
          <a:ea typeface="Corbel"/>
          <a:cs typeface="Corbe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570" y="7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6.fntdata"/><Relationship Id="rId89"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1.fntdata"/><Relationship Id="rId87"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4.fntdata"/><Relationship Id="rId90" Type="http://schemas.openxmlformats.org/officeDocument/2006/relationships/font" Target="fonts/font12.fntdata"/><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font" Target="fonts/font10.fntdata"/><Relationship Id="rId9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25" tIns="48300" rIns="96625" bIns="483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5282" y="0"/>
            <a:ext cx="3169920" cy="480060"/>
          </a:xfrm>
          <a:prstGeom prst="rect">
            <a:avLst/>
          </a:prstGeom>
          <a:noFill/>
          <a:ln>
            <a:noFill/>
          </a:ln>
        </p:spPr>
        <p:txBody>
          <a:bodyPr spcFirstLastPara="1" wrap="square" lIns="96625" tIns="48300" rIns="96625" bIns="483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21140"/>
            <a:ext cx="3169920" cy="480060"/>
          </a:xfrm>
          <a:prstGeom prst="rect">
            <a:avLst/>
          </a:prstGeom>
          <a:noFill/>
          <a:ln>
            <a:noFill/>
          </a:ln>
        </p:spPr>
        <p:txBody>
          <a:bodyPr spcFirstLastPara="1" wrap="square" lIns="96625" tIns="48300" rIns="96625" bIns="483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54"/>
                </a:solidFill>
                <a:latin typeface="Arial"/>
                <a:ea typeface="Arial"/>
                <a:cs typeface="Arial"/>
                <a:sym typeface="Arial"/>
              </a:rPr>
              <a:t>‹#›</a:t>
            </a:fld>
            <a:endParaRPr sz="1200" b="0" i="0" u="none" strike="noStrike" cap="none">
              <a:solidFill>
                <a:srgbClr val="000054"/>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ideo.edweek.org/detail/video/6016071761001/k-12-cybersecurity-steps-districts-can-take-to-protect-themselves?autoStart=true&amp;cmp=eml-enl-vid-p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 name="Google Shape;146;p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2" name="Google Shape;242;p6: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6: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259" name="Google Shape;259;p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5" name="Google Shape;275;p8: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Question: Can you guess what the pictures on the left have in common?</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Answer: They’re ALL fake! All of these photos were created using artificial intelligence that combines more than one face (see the table on the right) to create a new unique face that can be used to create a fake social media profile.</a:t>
            </a:r>
            <a:endParaRPr/>
          </a:p>
        </p:txBody>
      </p:sp>
      <p:sp>
        <p:nvSpPr>
          <p:cNvPr id="276" name="Google Shape;276;p8: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4" name="Google Shape;284;p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9: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292" name="Google Shape;292;p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0" name="Google Shape;300;p1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If you caught a good sale in 1991…for about $3000, you could purchase all the devices you see here (desktop computer, phone with answering machine, CD player, stereo, radar detector, mobile CB radio, radio alarm clock) and STILL not be able to capture, store, and share data as efficiently as you can now with the smart phone that you probably have in your pocket. Our ability to create and share content has expanded exponentially and become so convenient. Both possibilities and risks have increased in kind.</a:t>
            </a:r>
            <a:endParaRPr/>
          </a:p>
        </p:txBody>
      </p:sp>
      <p:sp>
        <p:nvSpPr>
          <p:cNvPr id="301" name="Google Shape;301;p1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8" name="Google Shape;30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Times"/>
              <a:buNone/>
            </a:pPr>
            <a:endParaRPr/>
          </a:p>
        </p:txBody>
      </p:sp>
      <p:sp>
        <p:nvSpPr>
          <p:cNvPr id="309" name="Google Shape;309;p12:notes"/>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16</a:t>
            </a:fld>
            <a:endParaRPr sz="1400">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9" name="Google Shape;319;p1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When purchasing new tech, always consider privacy implications! In these video, Washington Post Tech Columnist Geoffrey Fowler explores the creepy potential of doorbell cameras. Here’s the link to the video: https://www.youtube.com/watch?v=cFJUuO7pQWE </a:t>
            </a:r>
            <a:endParaRPr/>
          </a:p>
        </p:txBody>
      </p:sp>
      <p:sp>
        <p:nvSpPr>
          <p:cNvPr id="320" name="Google Shape;320;p13: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0" name="Google Shape;330;p14: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On Friday, May 12, 2017, North Korea launched an attack which ultimately affected:</a:t>
            </a:r>
            <a:endParaRPr/>
          </a:p>
          <a:p>
            <a:pPr marL="171450" lvl="0" indent="-95250" algn="l" rtl="0">
              <a:lnSpc>
                <a:spcPct val="100000"/>
              </a:lnSpc>
              <a:spcBef>
                <a:spcPts val="360"/>
              </a:spcBef>
              <a:spcAft>
                <a:spcPts val="0"/>
              </a:spcAft>
              <a:buClr>
                <a:schemeClr val="dk1"/>
              </a:buClr>
              <a:buSzPts val="1200"/>
              <a:buFont typeface="Arial"/>
              <a:buNone/>
            </a:pPr>
            <a:endParaRPr/>
          </a:p>
          <a:p>
            <a:pPr marL="171450" lvl="0" indent="-171450" algn="l" rtl="0">
              <a:lnSpc>
                <a:spcPct val="100000"/>
              </a:lnSpc>
              <a:spcBef>
                <a:spcPts val="360"/>
              </a:spcBef>
              <a:spcAft>
                <a:spcPts val="0"/>
              </a:spcAft>
              <a:buClr>
                <a:schemeClr val="dk1"/>
              </a:buClr>
              <a:buSzPts val="1200"/>
              <a:buFont typeface="Arial"/>
              <a:buChar char="•"/>
            </a:pPr>
            <a:r>
              <a:rPr lang="en-US"/>
              <a:t>Over 150 countries (including the U.S.) affected</a:t>
            </a:r>
            <a:endParaRPr/>
          </a:p>
          <a:p>
            <a:pPr marL="171450" lvl="0" indent="-171450" algn="l" rtl="0">
              <a:lnSpc>
                <a:spcPct val="100000"/>
              </a:lnSpc>
              <a:spcBef>
                <a:spcPts val="360"/>
              </a:spcBef>
              <a:spcAft>
                <a:spcPts val="0"/>
              </a:spcAft>
              <a:buClr>
                <a:schemeClr val="dk1"/>
              </a:buClr>
              <a:buSzPts val="1200"/>
              <a:buFont typeface="Arial"/>
              <a:buChar char="•"/>
            </a:pPr>
            <a:r>
              <a:rPr lang="en-US"/>
              <a:t>More than 300,000 computers affected</a:t>
            </a:r>
            <a:endParaRPr/>
          </a:p>
          <a:p>
            <a:pPr marL="171450" lvl="0" indent="-171450" algn="l" rtl="0">
              <a:lnSpc>
                <a:spcPct val="100000"/>
              </a:lnSpc>
              <a:spcBef>
                <a:spcPts val="360"/>
              </a:spcBef>
              <a:spcAft>
                <a:spcPts val="0"/>
              </a:spcAft>
              <a:buClr>
                <a:schemeClr val="dk1"/>
              </a:buClr>
              <a:buSzPts val="1200"/>
              <a:buFont typeface="Arial"/>
              <a:buChar char="•"/>
            </a:pPr>
            <a:r>
              <a:rPr lang="en-US"/>
              <a:t>Inspiring imitators</a:t>
            </a:r>
            <a:endParaRPr/>
          </a:p>
          <a:p>
            <a:pPr marL="171450" lvl="0" indent="-171450" algn="l" rtl="0">
              <a:lnSpc>
                <a:spcPct val="100000"/>
              </a:lnSpc>
              <a:spcBef>
                <a:spcPts val="360"/>
              </a:spcBef>
              <a:spcAft>
                <a:spcPts val="0"/>
              </a:spcAft>
              <a:buClr>
                <a:schemeClr val="dk1"/>
              </a:buClr>
              <a:buSzPts val="1200"/>
              <a:buFont typeface="Arial"/>
              <a:buChar char="•"/>
            </a:pPr>
            <a:r>
              <a:rPr lang="en-US"/>
              <a:t>More than 40,000 businesses &amp; institutions in China affected</a:t>
            </a:r>
            <a:endParaRPr/>
          </a:p>
          <a:p>
            <a:pPr marL="171450" lvl="0" indent="-171450" algn="l" rtl="0">
              <a:lnSpc>
                <a:spcPct val="100000"/>
              </a:lnSpc>
              <a:spcBef>
                <a:spcPts val="360"/>
              </a:spcBef>
              <a:spcAft>
                <a:spcPts val="0"/>
              </a:spcAft>
              <a:buClr>
                <a:schemeClr val="dk1"/>
              </a:buClr>
              <a:buSzPts val="1200"/>
              <a:buFont typeface="Arial"/>
              <a:buChar char="•"/>
            </a:pPr>
            <a:r>
              <a:rPr lang="en-US"/>
              <a:t>The attack started with a leaked NSA document detailing a vulnerability in Microsoft Windows. Computers that had patched this vulnerability avoided being affected. This is an important reminder to install patches and updates.</a:t>
            </a:r>
            <a:endParaRPr/>
          </a:p>
          <a:p>
            <a:pPr marL="171450" lvl="0" indent="-95250" algn="l" rtl="0">
              <a:lnSpc>
                <a:spcPct val="100000"/>
              </a:lnSpc>
              <a:spcBef>
                <a:spcPts val="360"/>
              </a:spcBef>
              <a:spcAft>
                <a:spcPts val="0"/>
              </a:spcAft>
              <a:buClr>
                <a:schemeClr val="dk1"/>
              </a:buClr>
              <a:buSzPts val="1200"/>
              <a:buFont typeface="Arial"/>
              <a:buNone/>
            </a:pPr>
            <a:endParaRPr/>
          </a:p>
          <a:p>
            <a:pPr marL="0" lvl="0" indent="0" algn="l" rtl="0">
              <a:lnSpc>
                <a:spcPct val="100000"/>
              </a:lnSpc>
              <a:spcBef>
                <a:spcPts val="360"/>
              </a:spcBef>
              <a:spcAft>
                <a:spcPts val="0"/>
              </a:spcAft>
              <a:buClr>
                <a:schemeClr val="dk1"/>
              </a:buClr>
              <a:buSzPts val="1200"/>
              <a:buFont typeface="Arial"/>
              <a:buNone/>
            </a:pPr>
            <a:r>
              <a:rPr lang="en-US"/>
              <a:t>The video linked here provides a heat map visual representation of the spread of the attack over 3 days: https://www.youtube.com/watch?v=IEAtGCkbq5Y</a:t>
            </a:r>
            <a:endParaRPr/>
          </a:p>
          <a:p>
            <a:pPr marL="171450" lvl="0" indent="-95250" algn="l" rtl="0">
              <a:lnSpc>
                <a:spcPct val="100000"/>
              </a:lnSpc>
              <a:spcBef>
                <a:spcPts val="360"/>
              </a:spcBef>
              <a:spcAft>
                <a:spcPts val="0"/>
              </a:spcAft>
              <a:buClr>
                <a:schemeClr val="dk1"/>
              </a:buClr>
              <a:buSzPts val="1200"/>
              <a:buFont typeface="Arial"/>
              <a:buNone/>
            </a:pPr>
            <a:endParaRPr/>
          </a:p>
        </p:txBody>
      </p:sp>
      <p:sp>
        <p:nvSpPr>
          <p:cNvPr id="331" name="Google Shape;331;p14: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8" name="Google Shape;348;p15: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So…some of you have probably heard of “phishing.” Phishing involves a cyber attacker masquerading as a trustworthy source (e.g., a bank, a large company) to obtain sensitive information (e.g., user names, passwords, credit card information). Email blasts containing links or attachments that contain malicious software (or malware) are sent to a large number of recipients. Anyone who clicks on the link or attachment downloads or opens the malicious software and the computer becomes infected/compromised in ways that permit malicious activity (e.g., theft of data on the computer). As the public has become more aware of such attacks, cyber thieves have responded with more sophisticated attacks. These include “spear phishing.” Spear phishing involves studying publicly available online profiles on social media, company Web sites, etc., to craft and send legitimate-looking targeted messages to specific individuals in hopes that said individuals will be fooled into thinking the email is from someone they know so that they will feel comfortable clicking malicious content (e.g., links) to download malware. An even more sophisticated cyber attack that is becoming more prevalent is “whaling.” The term “whaling” is used to describe the practice of posing as the “big fish” or “whale” in an organization for the purpose of transferring funds or sensitive data to illegitimate accounts. In one instance of whaling, the </a:t>
            </a:r>
            <a:r>
              <a:rPr lang="en-US" b="0"/>
              <a:t>Tech Firm Ubiquiti lost $46 million to cyber thieves. In the Spring of 2016, a “whaler” posed as the superintendent of a school district to trick a district employee into releasing payroll data of more than 2,100 district employees, including 630 teachers. Whenever requests for large sums of money or data are received via email, a best practice is always to contact the requestor by phone or in person to ensure that the request is legitimate before sending anything. </a:t>
            </a:r>
            <a:endParaRPr b="0"/>
          </a:p>
        </p:txBody>
      </p:sp>
      <p:sp>
        <p:nvSpPr>
          <p:cNvPr id="349" name="Google Shape;349;p15: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7fe51c02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4" name="Google Shape;154;g87fe51c027_0_0: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155" name="Google Shape;155;g87fe51c027_0_0: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6" name="Google Shape;356;p16: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Though privacy and security go hand in hand, it’s important to distinguish between the two. Security is designed to limit access while privacy is designed to establish behavioral expectations for those who have been given access. To use a metaphor, imagine a city surrounded by a strong, impenetrable wall. If the gate to the city is left open, the strength of the wall is irrelevant. Security is the wall around the city. Privacy is ensuring that those who have been given keys understand the policies and procedures for safely opening the gate.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364" name="Google Shape;364;p1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1" name="Google Shape;371;p18: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The map above reflects how many K12 institutions have reported cyber incidents since January 2016 (over  1000). These are just KNOWN incidents. The number of actual incidents is probably much higher. These attacks include:</a:t>
            </a:r>
            <a:endParaRPr/>
          </a:p>
          <a:p>
            <a:pPr marL="0" lvl="0" indent="0" algn="l" rtl="0">
              <a:lnSpc>
                <a:spcPct val="100000"/>
              </a:lnSpc>
              <a:spcBef>
                <a:spcPts val="360"/>
              </a:spcBef>
              <a:spcAft>
                <a:spcPts val="0"/>
              </a:spcAft>
              <a:buSzPts val="1400"/>
              <a:buNone/>
            </a:pPr>
            <a:endParaRPr/>
          </a:p>
          <a:p>
            <a:pPr marL="171450" lvl="0" indent="-171450" algn="l" rtl="0">
              <a:lnSpc>
                <a:spcPct val="100000"/>
              </a:lnSpc>
              <a:spcBef>
                <a:spcPts val="360"/>
              </a:spcBef>
              <a:spcAft>
                <a:spcPts val="0"/>
              </a:spcAft>
              <a:buClr>
                <a:schemeClr val="dk1"/>
              </a:buClr>
              <a:buSzPts val="1200"/>
              <a:buFont typeface="Arial"/>
              <a:buChar char="•"/>
            </a:pPr>
            <a:r>
              <a:rPr lang="en-US"/>
              <a:t>Phishing attacks</a:t>
            </a:r>
            <a:endParaRPr/>
          </a:p>
          <a:p>
            <a:pPr marL="171450" lvl="0" indent="-171450" algn="l" rtl="0">
              <a:lnSpc>
                <a:spcPct val="100000"/>
              </a:lnSpc>
              <a:spcBef>
                <a:spcPts val="360"/>
              </a:spcBef>
              <a:spcAft>
                <a:spcPts val="0"/>
              </a:spcAft>
              <a:buClr>
                <a:schemeClr val="dk1"/>
              </a:buClr>
              <a:buSzPts val="1200"/>
              <a:buFont typeface="Arial"/>
              <a:buChar char="•"/>
            </a:pPr>
            <a:r>
              <a:rPr lang="en-US"/>
              <a:t>Breaches/hacks resulting in the disclosure of personal data</a:t>
            </a:r>
            <a:endParaRPr/>
          </a:p>
          <a:p>
            <a:pPr marL="171450" lvl="0" indent="-171450" algn="l" rtl="0">
              <a:lnSpc>
                <a:spcPct val="100000"/>
              </a:lnSpc>
              <a:spcBef>
                <a:spcPts val="360"/>
              </a:spcBef>
              <a:spcAft>
                <a:spcPts val="0"/>
              </a:spcAft>
              <a:buClr>
                <a:schemeClr val="dk1"/>
              </a:buClr>
              <a:buSzPts val="1200"/>
              <a:buFont typeface="Arial"/>
              <a:buChar char="•"/>
            </a:pPr>
            <a:r>
              <a:rPr lang="en-US"/>
              <a:t>Ransomware attacks</a:t>
            </a:r>
            <a:endParaRPr/>
          </a:p>
          <a:p>
            <a:pPr marL="171450" lvl="0" indent="-171450" algn="l" rtl="0">
              <a:lnSpc>
                <a:spcPct val="100000"/>
              </a:lnSpc>
              <a:spcBef>
                <a:spcPts val="360"/>
              </a:spcBef>
              <a:spcAft>
                <a:spcPts val="0"/>
              </a:spcAft>
              <a:buClr>
                <a:schemeClr val="dk1"/>
              </a:buClr>
              <a:buSzPts val="1200"/>
              <a:buFont typeface="Arial"/>
              <a:buChar char="•"/>
            </a:pPr>
            <a:r>
              <a:rPr lang="en-US"/>
              <a:t>Denial of Service attacks</a:t>
            </a:r>
            <a:endParaRPr/>
          </a:p>
          <a:p>
            <a:pPr marL="171450" lvl="0" indent="-171450" algn="l" rtl="0">
              <a:lnSpc>
                <a:spcPct val="100000"/>
              </a:lnSpc>
              <a:spcBef>
                <a:spcPts val="360"/>
              </a:spcBef>
              <a:spcAft>
                <a:spcPts val="0"/>
              </a:spcAft>
              <a:buClr>
                <a:schemeClr val="dk1"/>
              </a:buClr>
              <a:buSzPts val="1200"/>
              <a:buFont typeface="Arial"/>
              <a:buChar char="•"/>
            </a:pPr>
            <a:r>
              <a:rPr lang="en-US"/>
              <a:t>Other cyber incidents resulting in school disruptions/unauthorized disclosures </a:t>
            </a:r>
            <a:endParaRPr/>
          </a:p>
        </p:txBody>
      </p:sp>
      <p:sp>
        <p:nvSpPr>
          <p:cNvPr id="372" name="Google Shape;372;p18: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381" name="Google Shape;381;p1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2" name="Google Shape;392;p2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Hackers are increasingly using scare tactics in when infiltrating school servers. One recent email hoax took over a popular gaming server used by Mincecraft players to send spam threats to schools throughout the US, resulting in increased security and school cancellations throughout the US. The Dark Overload hack represents a terrifying new trend where hackers use cell phone and associated student info found in breached student information systems to contact parents directly to threaten kids as a means for extorting money. School closures in Iowa and other states have resulted from this hack.</a:t>
            </a:r>
            <a:endParaRPr/>
          </a:p>
        </p:txBody>
      </p:sp>
      <p:sp>
        <p:nvSpPr>
          <p:cNvPr id="393" name="Google Shape;393;p20: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403" name="Google Shape;403;p2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2" name="Google Shape;412;p22: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Link to video outlining steps schools districts can take to protect privacy: </a:t>
            </a:r>
            <a:r>
              <a:rPr lang="en-US" u="sng">
                <a:solidFill>
                  <a:srgbClr val="0000FF"/>
                </a:solidFill>
                <a:hlinkClick r:id="rId3">
                  <a:extLst>
                    <a:ext uri="{A12FA001-AC4F-418D-AE19-62706E023703}">
                      <ahyp:hlinkClr xmlns:ahyp="http://schemas.microsoft.com/office/drawing/2018/hyperlinkcolor" val="tx"/>
                    </a:ext>
                  </a:extLst>
                </a:hlinkClick>
              </a:rPr>
              <a:t>https://video.edweek.org/detail/video/6016071761001/k-12-cybersecurity-steps-districts-can-take-to-protect-themselves?autoStart=true&amp;cmp=eml-enl-vid-p4</a:t>
            </a:r>
            <a:endParaRPr>
              <a:solidFill>
                <a:srgbClr val="0000FF"/>
              </a:solidFill>
            </a:endParaRPr>
          </a:p>
        </p:txBody>
      </p:sp>
      <p:sp>
        <p:nvSpPr>
          <p:cNvPr id="413" name="Google Shape;413;p22: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420" name="Google Shape;420;p2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8c174bf929_0_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7" name="Google Shape;427;g8c174bf929_0_5: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428" name="Google Shape;428;g8c174bf929_0_5: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6" name="Google Shape;436;p24: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Here are some of the ways CDE protects data privacy:</a:t>
            </a:r>
            <a:endParaRPr/>
          </a:p>
          <a:p>
            <a:pPr marL="0" lvl="0" indent="0" algn="l" rtl="0">
              <a:lnSpc>
                <a:spcPct val="100000"/>
              </a:lnSpc>
              <a:spcBef>
                <a:spcPts val="360"/>
              </a:spcBef>
              <a:spcAft>
                <a:spcPts val="0"/>
              </a:spcAft>
              <a:buSzPts val="1400"/>
              <a:buNone/>
            </a:pPr>
            <a:endParaRPr/>
          </a:p>
          <a:p>
            <a:pPr marL="171450" lvl="0" indent="-171450" algn="l" rtl="0">
              <a:lnSpc>
                <a:spcPct val="100000"/>
              </a:lnSpc>
              <a:spcBef>
                <a:spcPts val="360"/>
              </a:spcBef>
              <a:spcAft>
                <a:spcPts val="0"/>
              </a:spcAft>
              <a:buClr>
                <a:schemeClr val="dk1"/>
              </a:buClr>
              <a:buSzPts val="1200"/>
              <a:buFont typeface="Arial"/>
              <a:buChar char="•"/>
            </a:pPr>
            <a:r>
              <a:rPr lang="en-US"/>
              <a:t>Educational Data Governance (EDGO) Program. Web site with more info here: https://www.cde.ca.gov/ds/ed/index.asp</a:t>
            </a:r>
            <a:endParaRPr/>
          </a:p>
          <a:p>
            <a:pPr marL="171450" lvl="0" indent="-171450" algn="l" rtl="0">
              <a:lnSpc>
                <a:spcPct val="100000"/>
              </a:lnSpc>
              <a:spcBef>
                <a:spcPts val="360"/>
              </a:spcBef>
              <a:spcAft>
                <a:spcPts val="0"/>
              </a:spcAft>
              <a:buClr>
                <a:schemeClr val="dk1"/>
              </a:buClr>
              <a:buSzPts val="1200"/>
              <a:buFont typeface="Arial"/>
              <a:buChar char="•"/>
            </a:pPr>
            <a:r>
              <a:rPr lang="en-US"/>
              <a:t>Annual in-person data privacy training required for all CDE employees with access to student data</a:t>
            </a:r>
            <a:endParaRPr/>
          </a:p>
          <a:p>
            <a:pPr marL="171450" lvl="0" indent="-171450" algn="l" rtl="0">
              <a:lnSpc>
                <a:spcPct val="100000"/>
              </a:lnSpc>
              <a:spcBef>
                <a:spcPts val="360"/>
              </a:spcBef>
              <a:spcAft>
                <a:spcPts val="0"/>
              </a:spcAft>
              <a:buClr>
                <a:schemeClr val="dk1"/>
              </a:buClr>
              <a:buSzPts val="1200"/>
              <a:buFont typeface="Arial"/>
              <a:buChar char="•"/>
            </a:pPr>
            <a:r>
              <a:rPr lang="en-US"/>
              <a:t>Annual online data privacy training required for all CDE employees, regardless of access</a:t>
            </a:r>
            <a:endParaRPr/>
          </a:p>
          <a:p>
            <a:pPr marL="171450" lvl="0" indent="-171450" algn="l" rtl="0">
              <a:lnSpc>
                <a:spcPct val="100000"/>
              </a:lnSpc>
              <a:spcBef>
                <a:spcPts val="360"/>
              </a:spcBef>
              <a:spcAft>
                <a:spcPts val="0"/>
              </a:spcAft>
              <a:buClr>
                <a:schemeClr val="dk1"/>
              </a:buClr>
              <a:buSzPts val="1200"/>
              <a:buFont typeface="Arial"/>
              <a:buChar char="•"/>
            </a:pPr>
            <a:r>
              <a:rPr lang="en-US"/>
              <a:t>CDE staff attending and presenting at conferences to gain and hone data privacy expertise</a:t>
            </a:r>
            <a:endParaRPr/>
          </a:p>
          <a:p>
            <a:pPr marL="171450" lvl="0" indent="-171450" algn="l" rtl="0">
              <a:lnSpc>
                <a:spcPct val="100000"/>
              </a:lnSpc>
              <a:spcBef>
                <a:spcPts val="360"/>
              </a:spcBef>
              <a:spcAft>
                <a:spcPts val="0"/>
              </a:spcAft>
              <a:buClr>
                <a:schemeClr val="dk1"/>
              </a:buClr>
              <a:buSzPts val="1200"/>
              <a:buFont typeface="Arial"/>
              <a:buChar char="•"/>
            </a:pPr>
            <a:r>
              <a:rPr lang="en-US"/>
              <a:t>CDE’s Data Privacy Web page: https://www.cde.ca.gov/ds/ed/dataprivacy.asp</a:t>
            </a:r>
            <a:endParaRPr/>
          </a:p>
          <a:p>
            <a:pPr marL="171450" lvl="0" indent="-171450" algn="l" rtl="0">
              <a:lnSpc>
                <a:spcPct val="100000"/>
              </a:lnSpc>
              <a:spcBef>
                <a:spcPts val="360"/>
              </a:spcBef>
              <a:spcAft>
                <a:spcPts val="0"/>
              </a:spcAft>
              <a:buClr>
                <a:schemeClr val="dk1"/>
              </a:buClr>
              <a:buSzPts val="1200"/>
              <a:buFont typeface="Arial"/>
              <a:buChar char="•"/>
            </a:pPr>
            <a:r>
              <a:rPr lang="en-US"/>
              <a:t>@cdeprivacy Twitter, Facebook, and Instagram accounts</a:t>
            </a:r>
            <a:endParaRPr/>
          </a:p>
        </p:txBody>
      </p:sp>
      <p:sp>
        <p:nvSpPr>
          <p:cNvPr id="437" name="Google Shape;437;p24: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162" name="Google Shape;162;p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5" name="Google Shape;445;p2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First, let’s talk about important privacy information here at CDE. The DEAM (Department of Education Administrative Manual) articulates CDE’s policies related to a wide variety of topics, including privacy. All of these policies can be found on the CDE intranet. Section 10600 outlines general policies related to data privacy, including CDE’s general monitoring of employee activities related to data privacy. 10600 also states that “We do not disclose personally identifiable information to external parties, unless it is permitted or required by law.” Since data privacy policies are currently being updated, I encourage you to read up on these policies in their current form now and to check back in a couple of months to make sure you are aware of the most up-to-date versions of the policies.</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DEAM section 10601 pertains to student data. In addition to describing the student data CDE collects, section 10601 clarifies CDE’s responsibilities related to student data privacy.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Key takeaway: CDE DOES NOT share personally identifiable information unless permitted or required by law!</a:t>
            </a:r>
            <a:endParaRPr/>
          </a:p>
        </p:txBody>
      </p:sp>
      <p:sp>
        <p:nvSpPr>
          <p:cNvPr id="446" name="Google Shape;446;p27: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8: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453" name="Google Shape;453;p2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0" name="Google Shape;460;p2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https://ferpasherpa.org/state-laws/</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In preparation for this second round of training, I received many questions about why this training is recurring. In addition to the fact that an important topic like data privacy (like driver safety) is good to revisit occasionally, info graphics such as this one produced by the Data Quality Campaign illustrate how much the data privacy landscape is constantly changing.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With big data breaches in the news daily (OPM, Anthem Blue Cross to name a couple of the recent big ones) and increased sophistication of identity thieves and data hackers; legislators, law enforcement, and others are scrambling to keep up with the latest scams and best practices. This results in a lot of proposed legislation, new laws, and enhanced guidance.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As shown here, 28 different data privacy bills became law in 2015. Much more legislation was proposed. Laws and proposed legislation are often indicators of trends in data privacy. As an example, Illinois, Maryland, Georgia, and 7 other states passed laws this year that were at least in-part modeled after California’s 2014 SOPIPA law. SOPIPA greatly clarifies and expands responsibilities for vendors, service providers, and others who knowingly access, use, or maintain student data.</a:t>
            </a:r>
            <a:endParaRPr/>
          </a:p>
        </p:txBody>
      </p:sp>
      <p:sp>
        <p:nvSpPr>
          <p:cNvPr id="461" name="Google Shape;461;p29: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8" name="Google Shape;468;p3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Since so much of the data we handle here at CDE is student data, let’s talk about the main law pertaining to student data. As many of you are probably aware, the main law governing the handling of student data is FERPA (The Family Educational Rights to Privacy Act). FERPA is the federal law that was established to prevent the unauthorized release of student data. FERPA articulates both student and parental rights related to educational records. Except under very specific, complex, and strict conditions—release of student data is strictly prohibited. </a:t>
            </a:r>
            <a:endParaRPr/>
          </a:p>
        </p:txBody>
      </p:sp>
      <p:sp>
        <p:nvSpPr>
          <p:cNvPr id="469" name="Google Shape;469;p30: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6" name="Google Shape;476;p3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Link to accessible version of the Privacy Technical Assistance Center’s FERPA 101 video which provides a brief overview of FERPA: https://www.youtube.com/watch?v=nhlDkS8hvMU</a:t>
            </a:r>
            <a:endParaRPr/>
          </a:p>
        </p:txBody>
      </p:sp>
      <p:sp>
        <p:nvSpPr>
          <p:cNvPr id="477" name="Google Shape;477;p3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4" name="Google Shape;484;p32: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Here are some important facts to understand about FERPA. First—since FERPA is the authoritative source for educational records—both LEAs and state agencies like the CDE must rely upon federal guidance to ensure compliance with FERPA. Because FERPA is complex and the particulars of each situation dictate how it should be applied, the CDE does not provide guidance to LEAs on local FERPA issues. Instead, the CDE advises local agencies to consult their own counsel since they are in the best position to understand and advise on local FERPA issues.</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Per CDE policy, ANY disclosure or re-disclosure of CDE’s student information requires approval from both CDE Legal and the Executive Office. Even when sharing data with other State agencies or when seeking to fulfill mandated reporting requirements, terms for sharing student data must be vetted and approved before ANY sharing of student level data can occur. Given that the collection of student data is so controversial (with parent groups and others lobbying to stop it), it is essential that we are cautious and diligent when collecting, maintaining, and/or sharing data. </a:t>
            </a:r>
            <a:endParaRPr/>
          </a:p>
        </p:txBody>
      </p:sp>
      <p:sp>
        <p:nvSpPr>
          <p:cNvPr id="485" name="Google Shape;485;p32: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2" name="Google Shape;492;p3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In most cases, FERPA prohibits the disclosure/sharing of personally identifying student data without the prior written consent of the student’s legal guardian (for students under 18) or the student him/herself (if the student is over 18).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There are some limited exceptions that permit disclosure or sharing of personally identifying student data without consent. This said, all FERPA exceptions are legally complex and require consultation with CDE Legal to ensure that the specific conditions of disclosure or re-disclosure are met prior to the release of data.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Some examples of FERPA exceptions include the health and safety exception which permits disclosure of student-level data in emergency situations such as a natural disaster or a circumstance where there is concern that a student may be a danger to him/herself or others. In such situations, FERPA permits sharing personally-identifying student data with law enforcement and emergency personnel to ensure student safety. Other exceptions include information provided in response to a subpoena or court order (e.g., in response to custody-related court cases) and exceptions related to the activities of those who have been designated as authorized representatives of an LEA to perform a specific function outlined by FERPA. This might includes contractors (e.g., psychologists) who are performing services that would normally be performed by the school/LEA.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With regard to these FERPA exceptions or any others, the key takeaway is that CDE Legal must ALWAYS  be consulted to ensure that any sharing of student data complies with the complexities and nuances of FERPA and other applicable state and federal laws. If ever you are asked to share student-level data—even if you believe that a FERPA exception might apply—CONSULT CDE LEGAL!</a:t>
            </a:r>
            <a:endParaRPr/>
          </a:p>
        </p:txBody>
      </p:sp>
      <p:sp>
        <p:nvSpPr>
          <p:cNvPr id="493" name="Google Shape;493;p33: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0" name="Google Shape;500;p34: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This Common Sense Media Video (https://www.youtube.com/watch?v=0dStr6yIE_s) provides a brief overview of the Children’s Online Personal Privacy &amp; Protection Act (COPPA).</a:t>
            </a:r>
            <a:endParaRPr/>
          </a:p>
        </p:txBody>
      </p:sp>
      <p:sp>
        <p:nvSpPr>
          <p:cNvPr id="501" name="Google Shape;501;p34: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7" name="Google Shape;507;p35: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With regard to student privacy, the California Education Code is at least as restrictive as FERPA. In the case of assessment data, the CEC is actually more restrictive than FERPA. CDE employees who handle assessment data should be familiar with section CEC 60607 which articulates requirements related to the management of student assessment data. In part, EC 60607 articulates that except in very narrow circumstances, “…a pupil's results or a record of accomplishment shall be private, and may not be released to any person, other than the pupil's parent or guardian and a teacher, counselor, or administrator directly involved with the pupil, without the express written consent of either the parent or guardian of the pupil if the pupil is a minor, or the pupil if the pupil has reached the age of majority or is emancipated.”</a:t>
            </a:r>
            <a:endParaRPr/>
          </a:p>
        </p:txBody>
      </p:sp>
      <p:sp>
        <p:nvSpPr>
          <p:cNvPr id="508" name="Google Shape;508;p35: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5" name="Google Shape;515;p36: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In addition to FERPA and the California Education Code, three new laws related to student data privacy came into effect on January 1, 2016. The Student Online Person Information Protection Act (SOPIPA) prohibits anyone who knowingly has access to student data from using, disclosing, compiling, or allowing a 3rd party to use, disclose, or compile the personal information of a minor for anything other than the educational purpose for which the student data was provided. This includes prohibition of marketing/advertising to a minor and/or their parents/legal guardians, using data to amass a profile about a K–12 student, selling a student’s information, or disclosing the student’s information. SOPIPA further requires anyone with access to electronic student data to implement and maintain reasonable security procedures and practices that protect information from unauthorized access, destruction, use, modification, or disclosure. Finally, SOPIPA requires deletion of student data if a school or district requests deletion of data under the control of the school or district. SOPIPA is being used as a model for legislation in other states and SOPIPA’s language is also being considered at the federal level to update FERPA (which is 40 years old).</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AB 1584 is a companion bill to SOPIPA and requires that any contracts involving student data contain specific provisions to protect student data privacy. The key takeaways from these two new laws is this: </a:t>
            </a:r>
            <a:endParaRPr/>
          </a:p>
          <a:p>
            <a:pPr marL="0" lvl="0" indent="0" algn="l" rtl="0">
              <a:lnSpc>
                <a:spcPct val="100000"/>
              </a:lnSpc>
              <a:spcBef>
                <a:spcPts val="360"/>
              </a:spcBef>
              <a:spcAft>
                <a:spcPts val="0"/>
              </a:spcAft>
              <a:buSzPts val="1400"/>
              <a:buNone/>
            </a:pPr>
            <a:endParaRPr/>
          </a:p>
          <a:p>
            <a:pPr marL="237881" lvl="0" indent="-237881" algn="l" rtl="0">
              <a:lnSpc>
                <a:spcPct val="100000"/>
              </a:lnSpc>
              <a:spcBef>
                <a:spcPts val="360"/>
              </a:spcBef>
              <a:spcAft>
                <a:spcPts val="0"/>
              </a:spcAft>
              <a:buClr>
                <a:schemeClr val="dk1"/>
              </a:buClr>
              <a:buSzPts val="1200"/>
              <a:buFont typeface="Times"/>
              <a:buAutoNum type="arabicParenBoth"/>
            </a:pPr>
            <a:r>
              <a:rPr lang="en-US"/>
              <a:t>These laws shift the burden of protecting student data from the LEA/SEA to the vendor. Under SOPIPA and AB 1584, anyone who knowingly has access to student data is responsible for protecting it as specified under these new laws. </a:t>
            </a:r>
            <a:endParaRPr/>
          </a:p>
          <a:p>
            <a:pPr marL="237881" lvl="0" indent="-237881" algn="l" rtl="0">
              <a:lnSpc>
                <a:spcPct val="100000"/>
              </a:lnSpc>
              <a:spcBef>
                <a:spcPts val="360"/>
              </a:spcBef>
              <a:spcAft>
                <a:spcPts val="0"/>
              </a:spcAft>
              <a:buClr>
                <a:schemeClr val="dk1"/>
              </a:buClr>
              <a:buSzPts val="1200"/>
              <a:buFont typeface="Times"/>
              <a:buAutoNum type="arabicParenBoth"/>
            </a:pPr>
            <a:r>
              <a:rPr lang="en-US"/>
              <a:t>The laws apply even if the LEA/vendor hasn’t yet updated their contract language to reflect these new requirements (i.e., ignorance of the law is NOT an excuse).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With regard to AB 1584, this is a narrow and specific bill that requires that if a school or district plans to monitor the social media activities of students, they must FIRST have a public hearing to discuss the matter with parents and the broader community.</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The Student Online Person Information Protection Act (SOPIPA) prohibits anyone who knowingly has access to student data from using, disclosing, compiling, or allowing a 3rd party to use, disclose, or compile the personal information of a minor for anything other than the educational purpose for which the student data was provided. This includes prohibition of marketing/advertising to a minor and/or their parents/legal guardians, using data to amass a profile about a K–12 student, selling a student’s information, or disclosing the student’s information. SOPIPA further requires anyone with access to electronic student data to implement and maintain reasonable security procedures and practices that protect information from unauthorized access, destruction, use, modification, or disclosure. Finally, SOPIPA requires deletion of student data if a school or district requests deletion of data under the control of the school or district. SOPIPA is being used as a model for legislation in other states and SOPIPA’s language is also being considered at the federal level to update FERPA (which is 40 years old).</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AB 1584 is a companion bill to SOPIPA and requires that any contracts involving student data contain specific provisions to protect student data privacy. The key takeaways from these two new laws is this: </a:t>
            </a:r>
            <a:endParaRPr/>
          </a:p>
          <a:p>
            <a:pPr marL="0" lvl="0" indent="0" algn="l" rtl="0">
              <a:lnSpc>
                <a:spcPct val="100000"/>
              </a:lnSpc>
              <a:spcBef>
                <a:spcPts val="360"/>
              </a:spcBef>
              <a:spcAft>
                <a:spcPts val="0"/>
              </a:spcAft>
              <a:buSzPts val="1400"/>
              <a:buNone/>
            </a:pPr>
            <a:endParaRPr/>
          </a:p>
          <a:p>
            <a:pPr marL="237881" lvl="0" indent="-237881" algn="l" rtl="0">
              <a:lnSpc>
                <a:spcPct val="100000"/>
              </a:lnSpc>
              <a:spcBef>
                <a:spcPts val="360"/>
              </a:spcBef>
              <a:spcAft>
                <a:spcPts val="0"/>
              </a:spcAft>
              <a:buClr>
                <a:schemeClr val="dk1"/>
              </a:buClr>
              <a:buSzPts val="1200"/>
              <a:buFont typeface="Times"/>
              <a:buAutoNum type="arabicParenBoth"/>
            </a:pPr>
            <a:r>
              <a:rPr lang="en-US"/>
              <a:t>These laws shift the burden of protecting student data from the LEA/SEA to the vendor. Under SOPIPA and AB 1584, anyone who knowingly has access to student data is responsible for protecting it as specified under these new laws. </a:t>
            </a:r>
            <a:endParaRPr/>
          </a:p>
          <a:p>
            <a:pPr marL="237881" lvl="0" indent="-237881" algn="l" rtl="0">
              <a:lnSpc>
                <a:spcPct val="100000"/>
              </a:lnSpc>
              <a:spcBef>
                <a:spcPts val="360"/>
              </a:spcBef>
              <a:spcAft>
                <a:spcPts val="0"/>
              </a:spcAft>
              <a:buClr>
                <a:schemeClr val="dk1"/>
              </a:buClr>
              <a:buSzPts val="1200"/>
              <a:buFont typeface="Times"/>
              <a:buAutoNum type="arabicParenBoth"/>
            </a:pPr>
            <a:r>
              <a:rPr lang="en-US"/>
              <a:t>The laws apply even if the LEA/vendor hasn’t yet updated their contract language to reflect these new requirements (i.e., ignorance of the law is NOT an excuse).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With regard to AB 1442, this is a narrow and specific bill that requires that if a school or district plans to monitor the social media activities of students, they must FIRST have a public hearing to discuss the matter with parents and the broader community.</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SB 178 has implications for any school/district involved in 1:1 device deployment since this law requires a warrant or written consent from the devices’ “authorized user” to search any electronic device. LEAs/schools involved in 1:1 device deployment should work with their legal counsel to ensure that the implications of this law have been considered and addressed in district policies and contracts with student/parents who will be using electronic devices issued by the school/district.</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endParaRPr/>
          </a:p>
        </p:txBody>
      </p:sp>
      <p:sp>
        <p:nvSpPr>
          <p:cNvPr id="516" name="Google Shape;516;p36: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 name="Google Shape;169;p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First and foremost, let me start by letting you know that I am NOT an attorney! As such, nothing in this training should be considered formal legal advice. While Legal was consulted when developing this training, if you have specific legal questions pertaining to data privacy, those are best directed to Legal.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Second, please be aware that while I hope to impart a basic understanding of what must be done to protect data privacy, I am NOT savvy enough to understand the technical ins and outs of encryption and secure electronic transfer of data. If you have any specific questions related to the secure handling, storage, and/or transfer of electronic data, contact the Technology Services Division’s Information Security and Privacy Office.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My third disclaimer is this: There are MANY data privacy laws and statutes. We will NOT be covering all of them during this training. Hopefully we will touch on the ones that are most pertinent to functions here at CDE.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Having said all of this, I have been working with data privacy for many years—first as a researcher and Test Validation/Development Specialist and Personnel Selection Consultant for the State and then as an Information Practices Analyst for UC Davis. I started my tenure in the UC Davis Office of the Campus Counsel just months before the now-infamous “Pepper Spray” incident. This experience provided quite the crash course in data access and data privacy laws as I assisted in responding to the mountain of public records requests received by the campus in the wake of that event. In addition to public records requests, I have experience with litigation support, responding to subpoenas, and have also prepared many documents for release in connection with confidential processes such as personnel investigations. As such, I am hoping that some of what I have picked up along the way will prove useful as a general overview of data privacy considerations that are important when gathering/sharing data, and working as a public employee.</a:t>
            </a:r>
            <a:endParaRPr/>
          </a:p>
        </p:txBody>
      </p:sp>
      <p:sp>
        <p:nvSpPr>
          <p:cNvPr id="170" name="Google Shape;170;p3: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3" name="Google Shape;523;p3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In addition to student data, CDE gathers and manages a fair amount of non-student data. This includes teacher data and CDE staff data. When thinking about non-student data, it’s important to know about laws balancing personal privacy and public access. Since CDE is a public agency, funded by public funds—most laws recognize and assert the public’s right to access records that provide information about what’s being done with their money. Generally speaking, this means that the public has a right to ask for and (in many cases) receive records (such as emails, reports, memos, etc.) that are held by public agencies. Having said this, the law also recognizes the rights of individuals to maintain certain privacies—even if they work for a public agency. They further recognize the importance of protecting the integrity of confidential processes such as consultations with attorneys and doctors and investigations. For this reason, several laws, statutes, provisions, and exemptions have been put into place to balance public access and personal privacy. Balance is often achieved by redacting personal information (such as home email, address, phone number, etc.) before producing information in response to a request.</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Laws that balance public access and personal privacy include the “Federal Freedom of Information Act” (FOIA) which pertains to federally-held public records; the California Information Practices Act (IPA) which determines what PII can be gathered, prevents release of info the third parties, and gives individuals rights to access what’s being collected about them; and the California Public Records Act (PRA). The PRA is the law that most pertains to requests for records received by CDE.</a:t>
            </a:r>
            <a:endParaRPr/>
          </a:p>
        </p:txBody>
      </p:sp>
      <p:sp>
        <p:nvSpPr>
          <p:cNvPr id="524" name="Google Shape;524;p37: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1" name="Google Shape;531;p38: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38: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9" name="Google Shape;539;p3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The law that is most relevant to records held by public agencies in California is the California Public Records Act (PRA). The PRA is modeled after FOIA and provides guidance on when and how records are shared. The PRA also details permissible exemptions for non-disclosure.</a:t>
            </a:r>
            <a:endParaRPr/>
          </a:p>
        </p:txBody>
      </p:sp>
      <p:sp>
        <p:nvSpPr>
          <p:cNvPr id="540" name="Google Shape;540;p39: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4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 name="Google Shape;547;p4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Here are a few examples of PRA exemptions that </a:t>
            </a:r>
            <a:r>
              <a:rPr lang="en-US" i="1"/>
              <a:t>might</a:t>
            </a:r>
            <a:r>
              <a:rPr lang="en-US"/>
              <a:t> be considered when responding to a PRA request. If it can reasonably be argued that release of the information would harm the public (e.g., undermine confidence in an important governmental function), then it might be permissible to withhold information in accordance with PRA exemption provisions. If—on the other hand—it can reasonably be argued that release of information would benefit the public, chances are that a court would order release of the information. For example, private personal information (such as your home address and phone number), privileged communications, records related to ongoing  confidential processes (such as investigations)…these are all records that are protected from disclosure under the PRA. There are many examples which point to the importance of protecting the privacy of individuals and the integrity of important fact-finding processes. For this reason, sometimes drafts and records related to a decision-making can also be withheld.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However, it’s good to keep in mind that if records are TRULY temporary, the best practice is to get rid of them as soon as there isn’t a compelling reason (such as a mandate) to keep them. Since laws are changing all the time and records are evaluated on a case by case basis, it’s best to assume that ANY records that are retained could be subject to disclosure in response to a records request or subpoena. It’s also important to remember that information such as your work email/phone number and basic job information such as name, title, and salary are NOT covered by exemptions. As a public employee, these bits of information are considered public.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Since the PRA has other exemptions, this is not an exhaustive list. These are just examples of the kinds of information that </a:t>
            </a:r>
            <a:r>
              <a:rPr lang="en-US" i="1"/>
              <a:t>might </a:t>
            </a:r>
            <a:r>
              <a:rPr lang="en-US" i="0"/>
              <a:t>be withheld if there is a compelling reason for doing so</a:t>
            </a:r>
            <a:r>
              <a:rPr lang="en-US"/>
              <a:t>. As with all release of data, CDE Legal should be consulted prior to the release of information to ensure consideration of and compliance with applicable state and federal laws.</a:t>
            </a:r>
            <a:endParaRPr/>
          </a:p>
        </p:txBody>
      </p:sp>
      <p:sp>
        <p:nvSpPr>
          <p:cNvPr id="548" name="Google Shape;548;p40: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5" name="Google Shape;555;p4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p4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3" name="Google Shape;563;p42: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Here are a few important things to keep in mind with regard records requests filed under the PRA: </a:t>
            </a:r>
            <a:endParaRPr/>
          </a:p>
          <a:p>
            <a:pPr marL="241614" lvl="0" indent="-241614" algn="l" rtl="0">
              <a:lnSpc>
                <a:spcPct val="100000"/>
              </a:lnSpc>
              <a:spcBef>
                <a:spcPts val="360"/>
              </a:spcBef>
              <a:spcAft>
                <a:spcPts val="0"/>
              </a:spcAft>
              <a:buClr>
                <a:schemeClr val="dk1"/>
              </a:buClr>
              <a:buSzPts val="1200"/>
              <a:buFont typeface="Calibri"/>
              <a:buAutoNum type="arabicPeriod"/>
            </a:pPr>
            <a:r>
              <a:rPr lang="en-US"/>
              <a:t>CDE must acknowledge the request and provide a reasonable estimated response date within 10 days of receiving the request. In some cases, a 14 day extension of this requirement is possible. The key takeaway is that if you receive a request—please be in contact with Legal ASAP to coordinate a response within 10 days of the request’s receipt to minimize litigation risks. Communications should also be contacted—especially if the request is known to be from a reporter. It is important for Communications to be prepared to respond to any inquiries that may be submitted in relation to the request.</a:t>
            </a:r>
            <a:endParaRPr/>
          </a:p>
          <a:p>
            <a:pPr marL="241614" lvl="0" indent="-165414" algn="l" rtl="0">
              <a:lnSpc>
                <a:spcPct val="100000"/>
              </a:lnSpc>
              <a:spcBef>
                <a:spcPts val="360"/>
              </a:spcBef>
              <a:spcAft>
                <a:spcPts val="0"/>
              </a:spcAft>
              <a:buClr>
                <a:schemeClr val="dk1"/>
              </a:buClr>
              <a:buSzPts val="1200"/>
              <a:buFont typeface="Calibri"/>
              <a:buNone/>
            </a:pPr>
            <a:endParaRPr/>
          </a:p>
          <a:p>
            <a:pPr marL="241614" lvl="0" indent="-241614" algn="l" rtl="0">
              <a:lnSpc>
                <a:spcPct val="100000"/>
              </a:lnSpc>
              <a:spcBef>
                <a:spcPts val="360"/>
              </a:spcBef>
              <a:spcAft>
                <a:spcPts val="0"/>
              </a:spcAft>
              <a:buClr>
                <a:schemeClr val="dk1"/>
              </a:buClr>
              <a:buSzPts val="1200"/>
              <a:buFont typeface="Calibri"/>
              <a:buAutoNum type="arabicPeriod"/>
            </a:pPr>
            <a:r>
              <a:rPr lang="en-US"/>
              <a:t>With the exception of requests involving PII, most exemptions are discretionary. This means that if CDE Legal in consultation with the Executive Office decides it is in CDE’s best interest to share exempt information—CDE Legal/Execs may opt to share records—even if the information being sought would normally be withheld. For example—say </a:t>
            </a:r>
            <a:r>
              <a:rPr lang="en-US" i="1"/>
              <a:t>The Sacramento Bee </a:t>
            </a:r>
            <a:r>
              <a:rPr lang="en-US" i="0"/>
              <a:t>submits a records request seeking records on a high-profile decision made by the </a:t>
            </a:r>
            <a:r>
              <a:rPr lang="en-US"/>
              <a:t>Superintendent. CDE may opt to share records related to the decision making process in this case even if said records would normally be exempt under the deliberative process privilege. In the hypothetical example provided, it might be in the agency’s best interest to waive the exemption and share a more comprehensive picture of how the decision was made. Keep in mind that there ARE situations (e.g., educational records under FERPA) when records MUST be withheld in accordance with law.</a:t>
            </a:r>
            <a:endParaRPr/>
          </a:p>
          <a:p>
            <a:pPr marL="241614" lvl="0" indent="-165414" algn="l" rtl="0">
              <a:lnSpc>
                <a:spcPct val="100000"/>
              </a:lnSpc>
              <a:spcBef>
                <a:spcPts val="360"/>
              </a:spcBef>
              <a:spcAft>
                <a:spcPts val="0"/>
              </a:spcAft>
              <a:buClr>
                <a:schemeClr val="dk1"/>
              </a:buClr>
              <a:buSzPts val="1200"/>
              <a:buFont typeface="Calibri"/>
              <a:buNone/>
            </a:pPr>
            <a:endParaRPr/>
          </a:p>
          <a:p>
            <a:pPr marL="241614" lvl="0" indent="-165414" algn="l" rtl="0">
              <a:lnSpc>
                <a:spcPct val="100000"/>
              </a:lnSpc>
              <a:spcBef>
                <a:spcPts val="360"/>
              </a:spcBef>
              <a:spcAft>
                <a:spcPts val="0"/>
              </a:spcAft>
              <a:buClr>
                <a:schemeClr val="dk1"/>
              </a:buClr>
              <a:buSzPts val="1200"/>
              <a:buFont typeface="Calibri"/>
              <a:buNone/>
            </a:pPr>
            <a:endParaRPr/>
          </a:p>
          <a:p>
            <a:pPr marL="241614" lvl="0" indent="-241614" algn="l" rtl="0">
              <a:lnSpc>
                <a:spcPct val="100000"/>
              </a:lnSpc>
              <a:spcBef>
                <a:spcPts val="360"/>
              </a:spcBef>
              <a:spcAft>
                <a:spcPts val="0"/>
              </a:spcAft>
              <a:buClr>
                <a:schemeClr val="dk1"/>
              </a:buClr>
              <a:buSzPts val="1200"/>
              <a:buFont typeface="Calibri"/>
              <a:buAutoNum type="arabicPeriod"/>
            </a:pPr>
            <a:r>
              <a:rPr lang="en-US"/>
              <a:t>It’s good to remember that just because some information is exempt from disclosure, doesn’t mean that the entire record can be withheld. If a record contains both public information and exempt information, the record should be provided in redacted form. </a:t>
            </a:r>
            <a:endParaRPr/>
          </a:p>
          <a:p>
            <a:pPr marL="241614" lvl="0" indent="-165414" algn="l" rtl="0">
              <a:lnSpc>
                <a:spcPct val="100000"/>
              </a:lnSpc>
              <a:spcBef>
                <a:spcPts val="360"/>
              </a:spcBef>
              <a:spcAft>
                <a:spcPts val="0"/>
              </a:spcAft>
              <a:buClr>
                <a:schemeClr val="dk1"/>
              </a:buClr>
              <a:buSzPts val="1200"/>
              <a:buFont typeface="Calibri"/>
              <a:buNone/>
            </a:pPr>
            <a:endParaRPr/>
          </a:p>
          <a:p>
            <a:pPr marL="241614" lvl="0" indent="-241614" algn="l" rtl="0">
              <a:lnSpc>
                <a:spcPct val="100000"/>
              </a:lnSpc>
              <a:spcBef>
                <a:spcPts val="360"/>
              </a:spcBef>
              <a:spcAft>
                <a:spcPts val="0"/>
              </a:spcAft>
              <a:buClr>
                <a:schemeClr val="dk1"/>
              </a:buClr>
              <a:buSzPts val="1200"/>
              <a:buFont typeface="Calibri"/>
              <a:buAutoNum type="arabicPeriod"/>
            </a:pPr>
            <a:r>
              <a:rPr lang="en-US"/>
              <a:t>Recent case law shows a trend toward more openness and broader public disclosure. In one recent case, the court ruled that public employees were required to release information from their PERSONAL electronic devices (such as emails and texts) since the court deemed that the information being sought was relevant to the public’s business. Even though this case was overturned on appeal, the message here is: Be mindful that—even when communicating privately or after work hours—there is always a possibility that any records related to your work as a public employee could be subject to disclosure. Follow the same best practices you would at work (such as being polite and deleting records that do not need to be retained.)</a:t>
            </a:r>
            <a:endParaRPr/>
          </a:p>
          <a:p>
            <a:pPr marL="0" lvl="0" indent="0" algn="l" rtl="0">
              <a:lnSpc>
                <a:spcPct val="100000"/>
              </a:lnSpc>
              <a:spcBef>
                <a:spcPts val="360"/>
              </a:spcBef>
              <a:spcAft>
                <a:spcPts val="0"/>
              </a:spcAft>
              <a:buSzPts val="1400"/>
              <a:buNone/>
            </a:pPr>
            <a:endParaRPr/>
          </a:p>
          <a:p>
            <a:pPr marL="241614" lvl="0" indent="-241614" algn="l" rtl="0">
              <a:lnSpc>
                <a:spcPct val="100000"/>
              </a:lnSpc>
              <a:spcBef>
                <a:spcPts val="360"/>
              </a:spcBef>
              <a:spcAft>
                <a:spcPts val="0"/>
              </a:spcAft>
              <a:buClr>
                <a:schemeClr val="dk1"/>
              </a:buClr>
              <a:buSzPts val="1200"/>
              <a:buFont typeface="Calibri"/>
              <a:buAutoNum type="arabicPeriod"/>
            </a:pPr>
            <a:r>
              <a:rPr lang="en-US"/>
              <a:t>The PRA also contains the “Public Interest Balancing Test.” This means that in some cases, it may be determined that the public’s interest is best served by withholding information rather than providing it. The court decision that is most often cited when discussing the balancing test is </a:t>
            </a:r>
            <a:r>
              <a:rPr lang="en-US" i="1"/>
              <a:t>Times Mirror Co. v. Superior Court</a:t>
            </a:r>
            <a:r>
              <a:rPr lang="en-US" i="0"/>
              <a:t>. In that case, a newspaper had requested detailed information regarding daily operations at the governor’s office. The governor’s office argued (in part) that many of the requested details (e.g., specifics of his travel schedule) would pose a security risk since those with nefarious intentions would have ready access to his schedule. The case was argued all the way to the Superior Court and—in the end—the court sided with the governor’s office. It was determined that the public’s interest was best served by withholding some of the requested information. </a:t>
            </a:r>
            <a:endParaRPr/>
          </a:p>
          <a:p>
            <a:pPr marL="0" lvl="0" indent="0" algn="l" rtl="0">
              <a:lnSpc>
                <a:spcPct val="100000"/>
              </a:lnSpc>
              <a:spcBef>
                <a:spcPts val="360"/>
              </a:spcBef>
              <a:spcAft>
                <a:spcPts val="0"/>
              </a:spcAft>
              <a:buSzPts val="1400"/>
              <a:buNone/>
            </a:pPr>
            <a:endParaRPr i="0"/>
          </a:p>
          <a:p>
            <a:pPr marL="0" lvl="0" indent="0" algn="l" rtl="0">
              <a:lnSpc>
                <a:spcPct val="100000"/>
              </a:lnSpc>
              <a:spcBef>
                <a:spcPts val="360"/>
              </a:spcBef>
              <a:spcAft>
                <a:spcPts val="0"/>
              </a:spcAft>
              <a:buSzPts val="1400"/>
              <a:buNone/>
            </a:pPr>
            <a:r>
              <a:rPr lang="en-US"/>
              <a:t>Turn to the person on your right and let’s spend 5 minutes discussing some other instances in which the public’s interest might be better served by withholding information rather than providing it. </a:t>
            </a:r>
            <a:endParaRPr/>
          </a:p>
        </p:txBody>
      </p:sp>
      <p:sp>
        <p:nvSpPr>
          <p:cNvPr id="564" name="Google Shape;564;p42: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1" name="Google Shape;571;p4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p43: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9" name="Google Shape;579;p44: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The IPA is not a law that most CDE employees will encounter or need to worry about. This said, I’m slipping in a brief mention to promote general awareness for the few who may come across a situation involving the IPA (e.g., an HR investigation) during their time at CDE. As a reminder, the IPA determines what personal information can be gathered, prevents release of personal info the third parties, and gives individuals rights to access what’s being collected about them. The intent is to prevent the indiscriminate collection, maintenance and dissemination of personal information and to provide adequate remedies when the government goes to far.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An example of when the IPA may come into play is if an individual has been involved in an HR investigation, they may wish to see a copy of the final investigation report. Since individuals are only entitled to see information about themselves, all personally identifying information (such as names, descriptors, pronouns) related to others must be redacted before providing records. Essentially—in most cases—the individual is entitled to see what was said about them but not who said it. The one notable exception to this is that if someone in a supervisory position says something about the requestor, the requestor is entitled to see the supervisor’s identifying information. Personal information that is NOT related to the requestor must also be redacted. It is not uncommon for personal information (e.g., who was on leave and when) about other individuals to be divulged during investigations. If that information ends up in the report, such information must also be redacted before providing records.</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So…let’s take a moment to reflect back on what’s been learned so far. Break into groups of 3 and take the next 5 minutes to come up with at least 2 actions that should be taken when a public records act is received. Bonus points if you can think of more.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endParaRPr/>
          </a:p>
        </p:txBody>
      </p:sp>
      <p:sp>
        <p:nvSpPr>
          <p:cNvPr id="580" name="Google Shape;580;p44: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4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7" name="Google Shape;587;p45: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p45: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5" name="Google Shape;59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Times"/>
              <a:buNone/>
            </a:pPr>
            <a:r>
              <a:rPr lang="en-US"/>
              <a:t>This ballot measure (which was removed from the ballot after the passage of the CCPA), is an attempt to mirror some GDPR provisions.</a:t>
            </a:r>
            <a:endParaRPr/>
          </a:p>
        </p:txBody>
      </p:sp>
      <p:sp>
        <p:nvSpPr>
          <p:cNvPr id="596" name="Google Shape;596;p46:notes"/>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49</a:t>
            </a:fld>
            <a:endParaRPr sz="1400">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177" name="Google Shape;177;p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4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8" name="Google Shape;608;p4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Times"/>
                <a:ea typeface="Times"/>
                <a:cs typeface="Times"/>
                <a:sym typeface="Times"/>
              </a:rPr>
              <a:t>What CCPA will do:</a:t>
            </a:r>
            <a:endParaRPr sz="1200" b="0" i="0">
              <a:solidFill>
                <a:schemeClr val="dk1"/>
              </a:solidFill>
              <a:latin typeface="Times"/>
              <a:ea typeface="Times"/>
              <a:cs typeface="Times"/>
              <a:sym typeface="Times"/>
            </a:endParaRPr>
          </a:p>
          <a:p>
            <a:pPr marL="171450" lvl="0" indent="-171450" algn="l" rtl="0">
              <a:lnSpc>
                <a:spcPct val="100000"/>
              </a:lnSpc>
              <a:spcBef>
                <a:spcPts val="360"/>
              </a:spcBef>
              <a:spcAft>
                <a:spcPts val="0"/>
              </a:spcAft>
              <a:buClr>
                <a:schemeClr val="dk1"/>
              </a:buClr>
              <a:buSzPts val="1200"/>
              <a:buFont typeface="Arial"/>
              <a:buChar char="•"/>
            </a:pPr>
            <a:r>
              <a:rPr lang="en-US" sz="1200" b="0" i="0">
                <a:solidFill>
                  <a:schemeClr val="dk1"/>
                </a:solidFill>
                <a:latin typeface="Times"/>
                <a:ea typeface="Times"/>
                <a:cs typeface="Times"/>
                <a:sym typeface="Times"/>
              </a:rPr>
              <a:t>Provide all consumers in California with the following rights: the right to know what personal information is being collected about you; the right to know whether your personal information is sold or disclosed and to whom; the right to say no to the sale of your personal information; the right to access, download, and transfer your personal information; and the right to equal service and price if you exercise your privacy rights.</a:t>
            </a:r>
            <a:endParaRPr/>
          </a:p>
          <a:p>
            <a:pPr marL="171450" lvl="0" indent="-171450" algn="l" rtl="0">
              <a:lnSpc>
                <a:spcPct val="100000"/>
              </a:lnSpc>
              <a:spcBef>
                <a:spcPts val="360"/>
              </a:spcBef>
              <a:spcAft>
                <a:spcPts val="0"/>
              </a:spcAft>
              <a:buClr>
                <a:schemeClr val="dk1"/>
              </a:buClr>
              <a:buSzPts val="1200"/>
              <a:buFont typeface="Arial"/>
              <a:buChar char="•"/>
            </a:pPr>
            <a:r>
              <a:rPr lang="en-US" sz="1200" b="0" i="0">
                <a:solidFill>
                  <a:schemeClr val="dk1"/>
                </a:solidFill>
                <a:latin typeface="Times"/>
                <a:ea typeface="Times"/>
                <a:cs typeface="Times"/>
                <a:sym typeface="Times"/>
              </a:rPr>
              <a:t>Create special protections for your kids.</a:t>
            </a:r>
            <a:endParaRPr/>
          </a:p>
          <a:p>
            <a:pPr marL="171450" lvl="0" indent="-171450" algn="l" rtl="0">
              <a:lnSpc>
                <a:spcPct val="100000"/>
              </a:lnSpc>
              <a:spcBef>
                <a:spcPts val="360"/>
              </a:spcBef>
              <a:spcAft>
                <a:spcPts val="0"/>
              </a:spcAft>
              <a:buClr>
                <a:schemeClr val="dk1"/>
              </a:buClr>
              <a:buSzPts val="1200"/>
              <a:buFont typeface="Arial"/>
              <a:buChar char="•"/>
            </a:pPr>
            <a:r>
              <a:rPr lang="en-US" sz="1200" b="0" i="0">
                <a:solidFill>
                  <a:schemeClr val="dk1"/>
                </a:solidFill>
                <a:latin typeface="Times"/>
                <a:ea typeface="Times"/>
                <a:cs typeface="Times"/>
                <a:sym typeface="Times"/>
              </a:rPr>
              <a:t>Companies would be required to get permission before selling the data of any child under 16.</a:t>
            </a:r>
            <a:endParaRPr/>
          </a:p>
          <a:p>
            <a:pPr marL="171450" lvl="0" indent="-171450" algn="l" rtl="0">
              <a:lnSpc>
                <a:spcPct val="100000"/>
              </a:lnSpc>
              <a:spcBef>
                <a:spcPts val="360"/>
              </a:spcBef>
              <a:spcAft>
                <a:spcPts val="0"/>
              </a:spcAft>
              <a:buClr>
                <a:schemeClr val="dk1"/>
              </a:buClr>
              <a:buSzPts val="1200"/>
              <a:buFont typeface="Arial"/>
              <a:buChar char="•"/>
            </a:pPr>
            <a:r>
              <a:rPr lang="en-US" sz="1200" b="0" i="0">
                <a:solidFill>
                  <a:schemeClr val="dk1"/>
                </a:solidFill>
                <a:latin typeface="Times"/>
                <a:ea typeface="Times"/>
                <a:cs typeface="Times"/>
                <a:sym typeface="Times"/>
              </a:rPr>
              <a:t>For kids under 13, parental consent would be required.</a:t>
            </a:r>
            <a:endParaRPr/>
          </a:p>
          <a:p>
            <a:pPr marL="171450" lvl="0" indent="-171450" algn="l" rtl="0">
              <a:lnSpc>
                <a:spcPct val="100000"/>
              </a:lnSpc>
              <a:spcBef>
                <a:spcPts val="360"/>
              </a:spcBef>
              <a:spcAft>
                <a:spcPts val="0"/>
              </a:spcAft>
              <a:buClr>
                <a:schemeClr val="dk1"/>
              </a:buClr>
              <a:buSzPts val="1200"/>
              <a:buFont typeface="Arial"/>
              <a:buChar char="•"/>
            </a:pPr>
            <a:r>
              <a:rPr lang="en-US" sz="1200" b="0" i="0">
                <a:solidFill>
                  <a:schemeClr val="dk1"/>
                </a:solidFill>
                <a:latin typeface="Times"/>
                <a:ea typeface="Times"/>
                <a:cs typeface="Times"/>
                <a:sym typeface="Times"/>
              </a:rPr>
              <a:t>Allow consumers to sue in the event of a data breach of certain personal information.</a:t>
            </a:r>
            <a:endParaRPr/>
          </a:p>
          <a:p>
            <a:pPr marL="171450" lvl="0" indent="-171450" algn="l" rtl="0">
              <a:lnSpc>
                <a:spcPct val="100000"/>
              </a:lnSpc>
              <a:spcBef>
                <a:spcPts val="360"/>
              </a:spcBef>
              <a:spcAft>
                <a:spcPts val="0"/>
              </a:spcAft>
              <a:buClr>
                <a:schemeClr val="dk1"/>
              </a:buClr>
              <a:buSzPts val="1200"/>
              <a:buFont typeface="Arial"/>
              <a:buChar char="•"/>
            </a:pPr>
            <a:r>
              <a:rPr lang="en-US" sz="1200" b="0" i="0">
                <a:solidFill>
                  <a:schemeClr val="dk1"/>
                </a:solidFill>
                <a:latin typeface="Times"/>
                <a:ea typeface="Times"/>
                <a:cs typeface="Times"/>
                <a:sym typeface="Times"/>
              </a:rPr>
              <a:t>Be otherwise enforced by the California Attorney General and funded by the Consumer Privacy Fund.</a:t>
            </a:r>
            <a:endParaRPr/>
          </a:p>
          <a:p>
            <a:pPr marL="0" lvl="0" indent="0" algn="l" rtl="0">
              <a:lnSpc>
                <a:spcPct val="100000"/>
              </a:lnSpc>
              <a:spcBef>
                <a:spcPts val="360"/>
              </a:spcBef>
              <a:spcAft>
                <a:spcPts val="0"/>
              </a:spcAft>
              <a:buSzPts val="1400"/>
              <a:buNone/>
            </a:pPr>
            <a:endParaRPr/>
          </a:p>
        </p:txBody>
      </p:sp>
      <p:sp>
        <p:nvSpPr>
          <p:cNvPr id="609" name="Google Shape;609;p47: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97a27ae63e_1_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7" name="Google Shape;617;g97a27ae63e_1_2: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618" name="Google Shape;618;g97a27ae63e_1_2: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8: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627" name="Google Shape;627;p4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4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634" name="Google Shape;634;p4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5" name="Google Shape;645;p5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This screenshot of Common Sense Media’s “What Is…” (https://www.commonsensemedia.org/video/what-is) video offerings shows all the great content that is available to help parents and educators understand the apps kids are using and tips for helping kids use them safely.</a:t>
            </a:r>
            <a:endParaRPr/>
          </a:p>
        </p:txBody>
      </p:sp>
      <p:sp>
        <p:nvSpPr>
          <p:cNvPr id="646" name="Google Shape;646;p50: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5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5" name="Google Shape;655;p5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All of the Common Sense Media “What Is…” videos are chocked full of great information. After this presentation, you’re encouraged to check out all the “What Is…” videos (homepage linked at the end of the presentation). Here is just one example explaining the Musical.ly app that kids are using to make and share music videos.</a:t>
            </a:r>
            <a:endParaRPr/>
          </a:p>
        </p:txBody>
      </p:sp>
      <p:sp>
        <p:nvSpPr>
          <p:cNvPr id="656" name="Google Shape;656;p5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2: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662" name="Google Shape;662;p5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5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9" name="Google Shape;669;p5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This video (linked on the resources page at the end of this presentation) provides 5 simple tips for teachers concerned about student data privacy.</a:t>
            </a:r>
            <a:endParaRPr/>
          </a:p>
        </p:txBody>
      </p:sp>
      <p:sp>
        <p:nvSpPr>
          <p:cNvPr id="670" name="Google Shape;670;p53: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7" name="Google Shape;677;p54: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http://teachingkidsnews.com/fakenews/</a:t>
            </a:r>
            <a:endParaRPr/>
          </a:p>
          <a:p>
            <a:pPr marL="0" lvl="0" indent="0" algn="l" rtl="0">
              <a:lnSpc>
                <a:spcPct val="100000"/>
              </a:lnSpc>
              <a:spcBef>
                <a:spcPts val="360"/>
              </a:spcBef>
              <a:spcAft>
                <a:spcPts val="0"/>
              </a:spcAft>
              <a:buSzPts val="1400"/>
              <a:buNone/>
            </a:pPr>
            <a:r>
              <a:rPr lang="en-US"/>
              <a:t>http://www.pbs.org/newshour/extra/tag/fake-news/</a:t>
            </a:r>
            <a:endParaRPr/>
          </a:p>
          <a:p>
            <a:pPr marL="0" lvl="0" indent="0" algn="l" rtl="0">
              <a:lnSpc>
                <a:spcPct val="100000"/>
              </a:lnSpc>
              <a:spcBef>
                <a:spcPts val="360"/>
              </a:spcBef>
              <a:spcAft>
                <a:spcPts val="0"/>
              </a:spcAft>
              <a:buSzPts val="1400"/>
              <a:buNone/>
            </a:pPr>
            <a:r>
              <a:rPr lang="en-US"/>
              <a:t>https://newsroom.fb.com/news/2018/05/inside-feed-pbs-newshour-junk-news/</a:t>
            </a:r>
            <a:endParaRPr/>
          </a:p>
        </p:txBody>
      </p:sp>
      <p:sp>
        <p:nvSpPr>
          <p:cNvPr id="678" name="Google Shape;678;p54: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5: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685" name="Google Shape;685;p5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4" name="Google Shape;184;p5: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5: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56: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695" name="Google Shape;695;p5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5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702" name="Google Shape;702;p5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5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4" name="Google Shape;714;p58: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Regularly purging records that are no longer needed is a great way to stay organized and protect privacy. In addition to facilitating internal processes such as finding and storing important records, regular dispensation of records minimizes the risk of data privacy breaches. When data no longer exists, it does not need to be managed, maintained, or stored to protect privacy. Data that has been destroyed during the course of normal business also does not need to be recreated for production in response to any records requests that may be submitted.</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So…who can share some of the strategies they use to make sure unnecessary data gets purged regularly? What works well for you that might work well for others too?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If you can’t think of any examples of what you’re already doing, what kind of strategies can you imagine implementing after this training to keep data manageable and relevant?</a:t>
            </a:r>
            <a:endParaRPr/>
          </a:p>
        </p:txBody>
      </p:sp>
      <p:sp>
        <p:nvSpPr>
          <p:cNvPr id="715" name="Google Shape;715;p58: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5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2" name="Google Shape;722;p5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If PII must be collected, CDE is responsible for protecting such data from unauthorized access. If data is collected and stored electronically; passwords, encryption, and other means for electronically limiting access to PII should be employed. If hard copies of the data are collected, such results should be stored in a secure, locked area that is only accessed by authorized personnel. Anyone with access to the data should be properly trained on privacy laws and policies related to data privacy. Training should include information on notice-triggering data elements such as:</a:t>
            </a:r>
            <a:endParaRPr/>
          </a:p>
          <a:p>
            <a:pPr marL="0" lvl="0" indent="0" algn="l" rtl="0">
              <a:lnSpc>
                <a:spcPct val="100000"/>
              </a:lnSpc>
              <a:spcBef>
                <a:spcPts val="360"/>
              </a:spcBef>
              <a:spcAft>
                <a:spcPts val="0"/>
              </a:spcAft>
              <a:buSzPts val="1400"/>
              <a:buNone/>
            </a:pPr>
            <a:endParaRPr/>
          </a:p>
          <a:p>
            <a:pPr marL="181210" lvl="0" indent="-181210" algn="l" rtl="0">
              <a:lnSpc>
                <a:spcPct val="100000"/>
              </a:lnSpc>
              <a:spcBef>
                <a:spcPts val="360"/>
              </a:spcBef>
              <a:spcAft>
                <a:spcPts val="0"/>
              </a:spcAft>
              <a:buClr>
                <a:schemeClr val="dk1"/>
              </a:buClr>
              <a:buSzPts val="1200"/>
              <a:buFont typeface="Arial"/>
              <a:buChar char="•"/>
            </a:pPr>
            <a:r>
              <a:rPr lang="en-US"/>
              <a:t>Social Security Numbers</a:t>
            </a:r>
            <a:endParaRPr/>
          </a:p>
          <a:p>
            <a:pPr marL="181210" lvl="0" indent="-181210" algn="l" rtl="0">
              <a:lnSpc>
                <a:spcPct val="100000"/>
              </a:lnSpc>
              <a:spcBef>
                <a:spcPts val="360"/>
              </a:spcBef>
              <a:spcAft>
                <a:spcPts val="0"/>
              </a:spcAft>
              <a:buClr>
                <a:schemeClr val="dk1"/>
              </a:buClr>
              <a:buSzPts val="1200"/>
              <a:buFont typeface="Arial"/>
              <a:buChar char="•"/>
            </a:pPr>
            <a:r>
              <a:rPr lang="en-US"/>
              <a:t>Driver’s License Numbers</a:t>
            </a:r>
            <a:endParaRPr/>
          </a:p>
          <a:p>
            <a:pPr marL="181210" lvl="0" indent="-181210" algn="l" rtl="0">
              <a:lnSpc>
                <a:spcPct val="100000"/>
              </a:lnSpc>
              <a:spcBef>
                <a:spcPts val="360"/>
              </a:spcBef>
              <a:spcAft>
                <a:spcPts val="0"/>
              </a:spcAft>
              <a:buClr>
                <a:schemeClr val="dk1"/>
              </a:buClr>
              <a:buSzPts val="1200"/>
              <a:buFont typeface="Arial"/>
              <a:buChar char="•"/>
            </a:pPr>
            <a:r>
              <a:rPr lang="en-US"/>
              <a:t>Government ID Numbers (e.g., CA or Military ID Card Numbers)</a:t>
            </a:r>
            <a:endParaRPr/>
          </a:p>
          <a:p>
            <a:pPr marL="181210" lvl="0" indent="-181210" algn="l" rtl="0">
              <a:lnSpc>
                <a:spcPct val="100000"/>
              </a:lnSpc>
              <a:spcBef>
                <a:spcPts val="360"/>
              </a:spcBef>
              <a:spcAft>
                <a:spcPts val="0"/>
              </a:spcAft>
              <a:buClr>
                <a:schemeClr val="dk1"/>
              </a:buClr>
              <a:buSzPts val="1200"/>
              <a:buFont typeface="Arial"/>
              <a:buChar char="•"/>
            </a:pPr>
            <a:r>
              <a:rPr lang="en-US"/>
              <a:t>Financial Account Numbers</a:t>
            </a:r>
            <a:endParaRPr/>
          </a:p>
          <a:p>
            <a:pPr marL="181210" lvl="0" indent="-181210" algn="l" rtl="0">
              <a:lnSpc>
                <a:spcPct val="100000"/>
              </a:lnSpc>
              <a:spcBef>
                <a:spcPts val="360"/>
              </a:spcBef>
              <a:spcAft>
                <a:spcPts val="0"/>
              </a:spcAft>
              <a:buClr>
                <a:schemeClr val="dk1"/>
              </a:buClr>
              <a:buSzPts val="1200"/>
              <a:buFont typeface="Arial"/>
              <a:buChar char="•"/>
            </a:pPr>
            <a:r>
              <a:rPr lang="en-US"/>
              <a:t>Credit/Debit Card Numbers</a:t>
            </a:r>
            <a:endParaRPr/>
          </a:p>
          <a:p>
            <a:pPr marL="181210" lvl="0" indent="-181210" algn="l" rtl="0">
              <a:lnSpc>
                <a:spcPct val="100000"/>
              </a:lnSpc>
              <a:spcBef>
                <a:spcPts val="360"/>
              </a:spcBef>
              <a:spcAft>
                <a:spcPts val="0"/>
              </a:spcAft>
              <a:buClr>
                <a:schemeClr val="dk1"/>
              </a:buClr>
              <a:buSzPts val="1200"/>
              <a:buFont typeface="Arial"/>
              <a:buChar char="•"/>
            </a:pPr>
            <a:r>
              <a:rPr lang="en-US"/>
              <a:t>Codes/Passwords for Accessing Financial Information</a:t>
            </a:r>
            <a:endParaRPr/>
          </a:p>
          <a:p>
            <a:pPr marL="181210" lvl="0" indent="-181210" algn="l" rtl="0">
              <a:lnSpc>
                <a:spcPct val="100000"/>
              </a:lnSpc>
              <a:spcBef>
                <a:spcPts val="360"/>
              </a:spcBef>
              <a:spcAft>
                <a:spcPts val="0"/>
              </a:spcAft>
              <a:buClr>
                <a:schemeClr val="dk1"/>
              </a:buClr>
              <a:buSzPts val="1200"/>
              <a:buFont typeface="Arial"/>
              <a:buChar char="•"/>
            </a:pPr>
            <a:r>
              <a:rPr lang="en-US"/>
              <a:t>Confidential Health Information</a:t>
            </a:r>
            <a:endParaRPr/>
          </a:p>
          <a:p>
            <a:pPr marL="181210" lvl="0" indent="-105010" algn="l" rtl="0">
              <a:lnSpc>
                <a:spcPct val="100000"/>
              </a:lnSpc>
              <a:spcBef>
                <a:spcPts val="360"/>
              </a:spcBef>
              <a:spcAft>
                <a:spcPts val="0"/>
              </a:spcAft>
              <a:buClr>
                <a:schemeClr val="dk1"/>
              </a:buClr>
              <a:buSzPts val="1200"/>
              <a:buFont typeface="Arial"/>
              <a:buNone/>
            </a:pPr>
            <a:endParaRPr/>
          </a:p>
          <a:p>
            <a:pPr marL="0" lvl="0" indent="0" algn="l" rtl="0">
              <a:lnSpc>
                <a:spcPct val="100000"/>
              </a:lnSpc>
              <a:spcBef>
                <a:spcPts val="360"/>
              </a:spcBef>
              <a:spcAft>
                <a:spcPts val="0"/>
              </a:spcAft>
              <a:buSzPts val="1400"/>
              <a:buNone/>
            </a:pPr>
            <a:r>
              <a:rPr lang="en-US"/>
              <a:t>It’s important to note that there are special statutes in California limiting collection, storage and release of SSNs.</a:t>
            </a:r>
            <a:endParaRPr/>
          </a:p>
        </p:txBody>
      </p:sp>
      <p:sp>
        <p:nvSpPr>
          <p:cNvPr id="723" name="Google Shape;723;p59: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1" name="Google Shape;731;p6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One great way to stay informed about what’s happening with data at the CDE is to attend quarterly EDGO events! Watch your email for details! </a:t>
            </a:r>
            <a:endParaRPr/>
          </a:p>
        </p:txBody>
      </p:sp>
      <p:sp>
        <p:nvSpPr>
          <p:cNvPr id="732" name="Google Shape;732;p60: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4" name="Google Shape;744;p6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Let’s talk about some ways to protect data privacy.</a:t>
            </a:r>
            <a:endParaRPr/>
          </a:p>
        </p:txBody>
      </p:sp>
      <p:sp>
        <p:nvSpPr>
          <p:cNvPr id="745" name="Google Shape;745;p6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6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2" name="Google Shape;752;p62: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Let’s review! See if you can remember which description fits with which law.</a:t>
            </a:r>
            <a:endParaRPr i="1"/>
          </a:p>
        </p:txBody>
      </p:sp>
      <p:sp>
        <p:nvSpPr>
          <p:cNvPr id="753" name="Google Shape;753;p62: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6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0" name="Google Shape;760;p6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Occasionally, you may have a legitimate need to print/work with hard copies of confidential data. In such instances, consider where you might securely store such data when the data is not in use. Hard copies of confidential data should only ever be in one of three places: (1) In your hands, (2) In a locked cabinet/secure room, (3) In the shredder. Treat hard copies of confidential data like cash. If you wouldn’t leave a $100 bill sitting unattended and exposed in an insecure location such as your vacant desk, you shouldn’t leave confidential data there either.</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In this era of smart phones and other ever-present photo/recording devices, please also consider acceptable locations to peruse confidential data. If you’re in a public coffee shop or have a desk with a window that faces a busy street (for example), consider moving to a private location or reconfiguring your desk so that those with too much curiosity or nefarious intentions won’t have access to the confidential information you are reviewing.</a:t>
            </a:r>
            <a:endParaRPr/>
          </a:p>
        </p:txBody>
      </p:sp>
      <p:sp>
        <p:nvSpPr>
          <p:cNvPr id="761" name="Google Shape;761;p63: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6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0" name="Google Shape;770;p64: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When responding to PRAs, you must blind copy Communications and Legal.</a:t>
            </a:r>
            <a:endParaRPr/>
          </a:p>
          <a:p>
            <a:pPr marL="0" lvl="0" indent="0" algn="l" rtl="0">
              <a:lnSpc>
                <a:spcPct val="100000"/>
              </a:lnSpc>
              <a:spcBef>
                <a:spcPts val="360"/>
              </a:spcBef>
              <a:spcAft>
                <a:spcPts val="0"/>
              </a:spcAft>
              <a:buSzPts val="1400"/>
              <a:buNone/>
            </a:pPr>
            <a:endParaRPr i="1"/>
          </a:p>
          <a:p>
            <a:pPr marL="0" lvl="0" indent="0" algn="l" rtl="0">
              <a:lnSpc>
                <a:spcPct val="100000"/>
              </a:lnSpc>
              <a:spcBef>
                <a:spcPts val="360"/>
              </a:spcBef>
              <a:spcAft>
                <a:spcPts val="0"/>
              </a:spcAft>
              <a:buSzPts val="1400"/>
              <a:buNone/>
            </a:pPr>
            <a:r>
              <a:rPr lang="en-US" i="0"/>
              <a:t>Prior to sharing any PII, Legal and Exec MUST provide approval.</a:t>
            </a:r>
            <a:endParaRPr i="0"/>
          </a:p>
        </p:txBody>
      </p:sp>
      <p:sp>
        <p:nvSpPr>
          <p:cNvPr id="771" name="Google Shape;771;p64: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6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8" name="Google Shape;778;p65: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How often is in-person Data Privacy Training required for CDE employees with access to student data?</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i="1"/>
              <a:t>Answer: C</a:t>
            </a:r>
            <a:endParaRPr i="1"/>
          </a:p>
        </p:txBody>
      </p:sp>
      <p:sp>
        <p:nvSpPr>
          <p:cNvPr id="779" name="Google Shape;779;p65: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022021dc85_0_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9" name="Google Shape;209;g1022021dc85_0_1: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210" name="Google Shape;210;g1022021dc85_0_1: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6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6" name="Google Shape;786;p66: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Before we end our time together, let’s quickly review what we’ve discussed about data privacy. </a:t>
            </a:r>
            <a:endParaRPr/>
          </a:p>
          <a:p>
            <a:pPr marL="0" lvl="0" indent="0" algn="l" rtl="0">
              <a:lnSpc>
                <a:spcPct val="100000"/>
              </a:lnSpc>
              <a:spcBef>
                <a:spcPts val="360"/>
              </a:spcBef>
              <a:spcAft>
                <a:spcPts val="0"/>
              </a:spcAft>
              <a:buSzPts val="1400"/>
              <a:buNone/>
            </a:pPr>
            <a:endParaRPr/>
          </a:p>
          <a:p>
            <a:pPr marL="178391" lvl="0" indent="-178391" algn="l" rtl="0">
              <a:lnSpc>
                <a:spcPct val="100000"/>
              </a:lnSpc>
              <a:spcBef>
                <a:spcPts val="360"/>
              </a:spcBef>
              <a:spcAft>
                <a:spcPts val="0"/>
              </a:spcAft>
              <a:buClr>
                <a:schemeClr val="dk1"/>
              </a:buClr>
              <a:buSzPts val="1200"/>
              <a:buFont typeface="Arial"/>
              <a:buChar char="•"/>
            </a:pPr>
            <a:r>
              <a:rPr lang="en-US"/>
              <a:t>Name one new data privacy-related fact you learned today</a:t>
            </a:r>
            <a:endParaRPr/>
          </a:p>
          <a:p>
            <a:pPr marL="178391" lvl="0" indent="-178391" algn="l" rtl="0">
              <a:lnSpc>
                <a:spcPct val="100000"/>
              </a:lnSpc>
              <a:spcBef>
                <a:spcPts val="360"/>
              </a:spcBef>
              <a:spcAft>
                <a:spcPts val="0"/>
              </a:spcAft>
              <a:buClr>
                <a:schemeClr val="dk1"/>
              </a:buClr>
              <a:buSzPts val="1200"/>
              <a:buFont typeface="Arial"/>
              <a:buChar char="•"/>
            </a:pPr>
            <a:r>
              <a:rPr lang="en-US"/>
              <a:t>Name one new data privacy-related strategy you’ll be employing going forward</a:t>
            </a:r>
            <a:endParaRPr/>
          </a:p>
          <a:p>
            <a:pPr marL="178391" lvl="0" indent="-178391" algn="l" rtl="0">
              <a:lnSpc>
                <a:spcPct val="100000"/>
              </a:lnSpc>
              <a:spcBef>
                <a:spcPts val="360"/>
              </a:spcBef>
              <a:spcAft>
                <a:spcPts val="0"/>
              </a:spcAft>
              <a:buClr>
                <a:schemeClr val="dk1"/>
              </a:buClr>
              <a:buSzPts val="1200"/>
              <a:buFont typeface="Arial"/>
              <a:buChar char="•"/>
            </a:pPr>
            <a:r>
              <a:rPr lang="en-US"/>
              <a:t>Name one data privacy-related resource you’ll be using to stay current with data privacy issues</a:t>
            </a:r>
            <a:endParaRPr/>
          </a:p>
        </p:txBody>
      </p:sp>
      <p:sp>
        <p:nvSpPr>
          <p:cNvPr id="787" name="Google Shape;787;p66: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6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794" name="Google Shape;794;p6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c48c395bab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1" name="Google Shape;801;gc48c395bab_0_0: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802" name="Google Shape;802;gc48c395bab_0_0: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6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9" name="Google Shape;809;p6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Here are some resources for staying abreast of laws related to student data privacy. </a:t>
            </a:r>
            <a:endParaRPr/>
          </a:p>
        </p:txBody>
      </p:sp>
      <p:sp>
        <p:nvSpPr>
          <p:cNvPr id="810" name="Google Shape;810;p69: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7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17" name="Google Shape;817;p7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Here are some resources for staying abreast of student data privacy best practices.</a:t>
            </a:r>
            <a:endParaRPr/>
          </a:p>
        </p:txBody>
      </p:sp>
      <p:sp>
        <p:nvSpPr>
          <p:cNvPr id="818" name="Google Shape;818;p70: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7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5" name="Google Shape;825;p7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Here are some great resources for helping yourself, your fellow educators, and your students understand data privacy and apps.</a:t>
            </a:r>
            <a:endParaRPr/>
          </a:p>
        </p:txBody>
      </p:sp>
      <p:sp>
        <p:nvSpPr>
          <p:cNvPr id="826" name="Google Shape;826;p7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7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2" name="Google Shape;832;p7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Should you have questions after you leave today, here are the various ways you can reach me: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Email: ewisnia@cde.ca.gov</a:t>
            </a:r>
            <a:endParaRPr/>
          </a:p>
          <a:p>
            <a:pPr marL="0" lvl="0" indent="0" algn="l" rtl="0">
              <a:lnSpc>
                <a:spcPct val="100000"/>
              </a:lnSpc>
              <a:spcBef>
                <a:spcPts val="360"/>
              </a:spcBef>
              <a:spcAft>
                <a:spcPts val="0"/>
              </a:spcAft>
              <a:buSzPts val="1400"/>
              <a:buNone/>
            </a:pPr>
            <a:r>
              <a:rPr lang="en-US"/>
              <a:t>Email: privacy@cde.ca.gov</a:t>
            </a:r>
            <a:endParaRPr/>
          </a:p>
          <a:p>
            <a:pPr marL="0" lvl="0" indent="0" algn="l" rtl="0">
              <a:lnSpc>
                <a:spcPct val="100000"/>
              </a:lnSpc>
              <a:spcBef>
                <a:spcPts val="360"/>
              </a:spcBef>
              <a:spcAft>
                <a:spcPts val="0"/>
              </a:spcAft>
              <a:buSzPts val="1400"/>
              <a:buNone/>
            </a:pPr>
            <a:r>
              <a:rPr lang="en-US"/>
              <a:t>Email: edgo@cde.ca.gov</a:t>
            </a:r>
            <a:endParaRPr/>
          </a:p>
          <a:p>
            <a:pPr marL="0" lvl="0" indent="0" algn="l" rtl="0">
              <a:lnSpc>
                <a:spcPct val="100000"/>
              </a:lnSpc>
              <a:spcBef>
                <a:spcPts val="360"/>
              </a:spcBef>
              <a:spcAft>
                <a:spcPts val="0"/>
              </a:spcAft>
              <a:buSzPts val="1400"/>
              <a:buNone/>
            </a:pPr>
            <a:r>
              <a:rPr lang="en-US"/>
              <a:t>Desk Phone: 916.319.0586</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You can also check out the CDE Privacy Web page at: https://www.cde.ca.gov/ds/ed/dataprivacy.asp, the CDE Educational Data Governance Web page at: https://www.cde.ca.gov/ds/ed/index.asp, and follow @cdeprivacy on Twitter, Facebook, and Instagram</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You can also reach the CDE’s Information Security Officer (Mark Lourenco) by phone (916.322.8334) or email (iso@cde.ca.gov or mlourenco@cde.ca.gov).</a:t>
            </a:r>
            <a:endParaRPr/>
          </a:p>
        </p:txBody>
      </p:sp>
      <p:sp>
        <p:nvSpPr>
          <p:cNvPr id="833" name="Google Shape;833;p73: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da901734ff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7" name="Google Shape;217;gda901734ff_0_0: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218" name="Google Shape;218;gda901734ff_0_0: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8d9e2edb35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3" name="Google Shape;233;g8d9e2edb35_0_0: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234" name="Google Shape;234;g8d9e2edb35_0_0: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75"/>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75"/>
          <p:cNvSpPr txBox="1">
            <a:spLocks noGrp="1"/>
          </p:cNvSpPr>
          <p:nvPr>
            <p:ph type="body" idx="1"/>
          </p:nvPr>
        </p:nvSpPr>
        <p:spPr>
          <a:xfrm>
            <a:off x="982133" y="2667000"/>
            <a:ext cx="7704667" cy="3332816"/>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25" name="Google Shape;25;p75"/>
          <p:cNvSpPr txBox="1">
            <a:spLocks noGrp="1"/>
          </p:cNvSpPr>
          <p:nvPr>
            <p:ph type="dt" idx="10"/>
          </p:nvPr>
        </p:nvSpPr>
        <p:spPr>
          <a:xfrm>
            <a:off x="7344329" y="6108173"/>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75"/>
          <p:cNvSpPr txBox="1">
            <a:spLocks noGrp="1"/>
          </p:cNvSpPr>
          <p:nvPr>
            <p:ph type="ftr" idx="11"/>
          </p:nvPr>
        </p:nvSpPr>
        <p:spPr>
          <a:xfrm>
            <a:off x="1972647" y="6108173"/>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8"/>
        <p:cNvGrpSpPr/>
        <p:nvPr/>
      </p:nvGrpSpPr>
      <p:grpSpPr>
        <a:xfrm>
          <a:off x="0" y="0"/>
          <a:ext cx="0" cy="0"/>
          <a:chOff x="0" y="0"/>
          <a:chExt cx="0" cy="0"/>
        </a:xfrm>
      </p:grpSpPr>
      <p:sp>
        <p:nvSpPr>
          <p:cNvPr id="89" name="Google Shape;89;p84"/>
          <p:cNvSpPr txBox="1">
            <a:spLocks noGrp="1"/>
          </p:cNvSpPr>
          <p:nvPr>
            <p:ph type="title"/>
          </p:nvPr>
        </p:nvSpPr>
        <p:spPr>
          <a:xfrm>
            <a:off x="1113523" y="4732865"/>
            <a:ext cx="7515991" cy="566738"/>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400"/>
              <a:buFont typeface="Corbe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84"/>
          <p:cNvSpPr>
            <a:spLocks noGrp="1"/>
          </p:cNvSpPr>
          <p:nvPr>
            <p:ph type="pic" idx="2"/>
          </p:nvPr>
        </p:nvSpPr>
        <p:spPr>
          <a:xfrm>
            <a:off x="1789975" y="932112"/>
            <a:ext cx="6171065" cy="3164976"/>
          </a:xfrm>
          <a:prstGeom prst="roundRect">
            <a:avLst>
              <a:gd name="adj" fmla="val 4380"/>
            </a:avLst>
          </a:prstGeom>
          <a:noFill/>
          <a:ln w="38100" cap="flat" cmpd="sng">
            <a:solidFill>
              <a:schemeClr val="lt2"/>
            </a:solidFill>
            <a:prstDash val="solid"/>
            <a:round/>
            <a:headEnd type="none" w="sm" len="sm"/>
            <a:tailEnd type="none" w="sm" len="sm"/>
          </a:ln>
        </p:spPr>
      </p:sp>
      <p:sp>
        <p:nvSpPr>
          <p:cNvPr id="91" name="Google Shape;91;p84"/>
          <p:cNvSpPr txBox="1">
            <a:spLocks noGrp="1"/>
          </p:cNvSpPr>
          <p:nvPr>
            <p:ph type="body" idx="1"/>
          </p:nvPr>
        </p:nvSpPr>
        <p:spPr>
          <a:xfrm>
            <a:off x="1113523" y="5299603"/>
            <a:ext cx="7515991" cy="4937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280"/>
              </a:spcBef>
              <a:spcAft>
                <a:spcPts val="0"/>
              </a:spcAft>
              <a:buSzPts val="2030"/>
              <a:buNone/>
              <a:defRPr sz="14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92" name="Google Shape;92;p8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8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8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5"/>
        <p:cNvGrpSpPr/>
        <p:nvPr/>
      </p:nvGrpSpPr>
      <p:grpSpPr>
        <a:xfrm>
          <a:off x="0" y="0"/>
          <a:ext cx="0" cy="0"/>
          <a:chOff x="0" y="0"/>
          <a:chExt cx="0" cy="0"/>
        </a:xfrm>
      </p:grpSpPr>
      <p:sp>
        <p:nvSpPr>
          <p:cNvPr id="96" name="Google Shape;96;p85"/>
          <p:cNvSpPr txBox="1">
            <a:spLocks noGrp="1"/>
          </p:cNvSpPr>
          <p:nvPr>
            <p:ph type="title"/>
          </p:nvPr>
        </p:nvSpPr>
        <p:spPr>
          <a:xfrm>
            <a:off x="1113524" y="685800"/>
            <a:ext cx="7515991" cy="3048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85"/>
          <p:cNvSpPr txBox="1">
            <a:spLocks noGrp="1"/>
          </p:cNvSpPr>
          <p:nvPr>
            <p:ph type="body" idx="1"/>
          </p:nvPr>
        </p:nvSpPr>
        <p:spPr>
          <a:xfrm>
            <a:off x="1113524" y="4343400"/>
            <a:ext cx="7515992"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98" name="Google Shape;98;p85"/>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85"/>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85"/>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1"/>
        <p:cNvGrpSpPr/>
        <p:nvPr/>
      </p:nvGrpSpPr>
      <p:grpSpPr>
        <a:xfrm>
          <a:off x="0" y="0"/>
          <a:ext cx="0" cy="0"/>
          <a:chOff x="0" y="0"/>
          <a:chExt cx="0" cy="0"/>
        </a:xfrm>
      </p:grpSpPr>
      <p:sp>
        <p:nvSpPr>
          <p:cNvPr id="102" name="Google Shape;102;p86"/>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3" name="Google Shape;103;p86"/>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4" name="Google Shape;104;p86"/>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86"/>
          <p:cNvSpPr txBox="1">
            <a:spLocks noGrp="1"/>
          </p:cNvSpPr>
          <p:nvPr>
            <p:ph type="body" idx="1"/>
          </p:nvPr>
        </p:nvSpPr>
        <p:spPr>
          <a:xfrm>
            <a:off x="1598235" y="3428999"/>
            <a:ext cx="6631128" cy="3810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60"/>
              </a:spcBef>
              <a:spcAft>
                <a:spcPts val="0"/>
              </a:spcAft>
              <a:buSzPts val="2610"/>
              <a:buFont typeface="Corbel"/>
              <a:buNone/>
              <a:defRPr sz="1800"/>
            </a:lvl1pPr>
            <a:lvl2pPr marL="914400" lvl="1" indent="-228600" algn="l">
              <a:lnSpc>
                <a:spcPct val="100000"/>
              </a:lnSpc>
              <a:spcBef>
                <a:spcPts val="600"/>
              </a:spcBef>
              <a:spcAft>
                <a:spcPts val="0"/>
              </a:spcAft>
              <a:buSzPts val="2900"/>
              <a:buFont typeface="Corbel"/>
              <a:buNone/>
              <a:defRPr/>
            </a:lvl2pPr>
            <a:lvl3pPr marL="1371600" lvl="2" indent="-228600" algn="l">
              <a:lnSpc>
                <a:spcPct val="100000"/>
              </a:lnSpc>
              <a:spcBef>
                <a:spcPts val="600"/>
              </a:spcBef>
              <a:spcAft>
                <a:spcPts val="0"/>
              </a:spcAft>
              <a:buSzPts val="2610"/>
              <a:buFont typeface="Corbel"/>
              <a:buNone/>
              <a:defRPr/>
            </a:lvl3pPr>
            <a:lvl4pPr marL="1828800" lvl="3" indent="-228600" algn="l">
              <a:lnSpc>
                <a:spcPct val="100000"/>
              </a:lnSpc>
              <a:spcBef>
                <a:spcPts val="600"/>
              </a:spcBef>
              <a:spcAft>
                <a:spcPts val="0"/>
              </a:spcAft>
              <a:buSzPts val="2320"/>
              <a:buFont typeface="Corbel"/>
              <a:buNone/>
              <a:defRPr/>
            </a:lvl4pPr>
            <a:lvl5pPr marL="2286000" lvl="4" indent="-228600" algn="l">
              <a:lnSpc>
                <a:spcPct val="100000"/>
              </a:lnSpc>
              <a:spcBef>
                <a:spcPts val="600"/>
              </a:spcBef>
              <a:spcAft>
                <a:spcPts val="0"/>
              </a:spcAft>
              <a:buSzPts val="2030"/>
              <a:buFont typeface="Corbel"/>
              <a:buNone/>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106" name="Google Shape;106;p86"/>
          <p:cNvSpPr txBox="1">
            <a:spLocks noGrp="1"/>
          </p:cNvSpPr>
          <p:nvPr>
            <p:ph type="body" idx="2"/>
          </p:nvPr>
        </p:nvSpPr>
        <p:spPr>
          <a:xfrm>
            <a:off x="1113523" y="4343400"/>
            <a:ext cx="7515991"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107" name="Google Shape;107;p86"/>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86"/>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86"/>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0"/>
        <p:cNvGrpSpPr/>
        <p:nvPr/>
      </p:nvGrpSpPr>
      <p:grpSpPr>
        <a:xfrm>
          <a:off x="0" y="0"/>
          <a:ext cx="0" cy="0"/>
          <a:chOff x="0" y="0"/>
          <a:chExt cx="0" cy="0"/>
        </a:xfrm>
      </p:grpSpPr>
      <p:sp>
        <p:nvSpPr>
          <p:cNvPr id="111" name="Google Shape;111;p87"/>
          <p:cNvSpPr txBox="1">
            <a:spLocks noGrp="1"/>
          </p:cNvSpPr>
          <p:nvPr>
            <p:ph type="title"/>
          </p:nvPr>
        </p:nvSpPr>
        <p:spPr>
          <a:xfrm>
            <a:off x="1113525" y="3308581"/>
            <a:ext cx="7515989" cy="1468800"/>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3200"/>
              <a:buFont typeface="Corbel"/>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87"/>
          <p:cNvSpPr txBox="1">
            <a:spLocks noGrp="1"/>
          </p:cNvSpPr>
          <p:nvPr>
            <p:ph type="body" idx="1"/>
          </p:nvPr>
        </p:nvSpPr>
        <p:spPr>
          <a:xfrm>
            <a:off x="1113524" y="4777381"/>
            <a:ext cx="7515990"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113" name="Google Shape;113;p87"/>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87"/>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8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6"/>
        <p:cNvGrpSpPr/>
        <p:nvPr/>
      </p:nvGrpSpPr>
      <p:grpSpPr>
        <a:xfrm>
          <a:off x="0" y="0"/>
          <a:ext cx="0" cy="0"/>
          <a:chOff x="0" y="0"/>
          <a:chExt cx="0" cy="0"/>
        </a:xfrm>
      </p:grpSpPr>
      <p:sp>
        <p:nvSpPr>
          <p:cNvPr id="117" name="Google Shape;117;p88"/>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18" name="Google Shape;118;p88"/>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19" name="Google Shape;119;p88"/>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88"/>
          <p:cNvSpPr txBox="1">
            <a:spLocks noGrp="1"/>
          </p:cNvSpPr>
          <p:nvPr>
            <p:ph type="body" idx="1"/>
          </p:nvPr>
        </p:nvSpPr>
        <p:spPr>
          <a:xfrm>
            <a:off x="1113525" y="3886200"/>
            <a:ext cx="7515990" cy="889000"/>
          </a:xfrm>
          <a:prstGeom prst="rect">
            <a:avLst/>
          </a:prstGeom>
          <a:noFill/>
          <a:ln>
            <a:noFill/>
          </a:ln>
        </p:spPr>
        <p:txBody>
          <a:bodyPr spcFirstLastPara="1" wrap="square" lIns="91425" tIns="45700" rIns="91425" bIns="45700" anchor="b" anchorCtr="0">
            <a:normAutofit/>
          </a:bodyPr>
          <a:lstStyle>
            <a:lvl1pPr marL="457200" lvl="0" indent="-228600" algn="r">
              <a:lnSpc>
                <a:spcPct val="100000"/>
              </a:lnSpc>
              <a:spcBef>
                <a:spcPts val="480"/>
              </a:spcBef>
              <a:spcAft>
                <a:spcPts val="0"/>
              </a:spcAft>
              <a:buSzPts val="3480"/>
              <a:buNone/>
              <a:defRPr sz="2400" b="0" cap="none">
                <a:solidFill>
                  <a:schemeClr val="dk1"/>
                </a:solidFill>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121" name="Google Shape;121;p88"/>
          <p:cNvSpPr txBox="1">
            <a:spLocks noGrp="1"/>
          </p:cNvSpPr>
          <p:nvPr>
            <p:ph type="body" idx="2"/>
          </p:nvPr>
        </p:nvSpPr>
        <p:spPr>
          <a:xfrm>
            <a:off x="1113524" y="4775200"/>
            <a:ext cx="7515990" cy="10160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360"/>
              </a:spcBef>
              <a:spcAft>
                <a:spcPts val="0"/>
              </a:spcAft>
              <a:buSzPts val="2610"/>
              <a:buNone/>
              <a:defRPr sz="18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122" name="Google Shape;122;p88"/>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88"/>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88"/>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5"/>
        <p:cNvGrpSpPr/>
        <p:nvPr/>
      </p:nvGrpSpPr>
      <p:grpSpPr>
        <a:xfrm>
          <a:off x="0" y="0"/>
          <a:ext cx="0" cy="0"/>
          <a:chOff x="0" y="0"/>
          <a:chExt cx="0" cy="0"/>
        </a:xfrm>
      </p:grpSpPr>
      <p:sp>
        <p:nvSpPr>
          <p:cNvPr id="126" name="Google Shape;126;p89"/>
          <p:cNvSpPr txBox="1">
            <a:spLocks noGrp="1"/>
          </p:cNvSpPr>
          <p:nvPr>
            <p:ph type="title"/>
          </p:nvPr>
        </p:nvSpPr>
        <p:spPr>
          <a:xfrm>
            <a:off x="1113525" y="685801"/>
            <a:ext cx="7515991" cy="27273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89"/>
          <p:cNvSpPr txBox="1">
            <a:spLocks noGrp="1"/>
          </p:cNvSpPr>
          <p:nvPr>
            <p:ph type="body" idx="1"/>
          </p:nvPr>
        </p:nvSpPr>
        <p:spPr>
          <a:xfrm>
            <a:off x="1113524" y="3505200"/>
            <a:ext cx="7515992" cy="8382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560"/>
              </a:spcBef>
              <a:spcAft>
                <a:spcPts val="0"/>
              </a:spcAft>
              <a:buSzPts val="4060"/>
              <a:buNone/>
              <a:defRPr sz="2800" b="0" cap="none">
                <a:solidFill>
                  <a:schemeClr val="dk1"/>
                </a:solidFill>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128" name="Google Shape;128;p89"/>
          <p:cNvSpPr txBox="1">
            <a:spLocks noGrp="1"/>
          </p:cNvSpPr>
          <p:nvPr>
            <p:ph type="body" idx="2"/>
          </p:nvPr>
        </p:nvSpPr>
        <p:spPr>
          <a:xfrm>
            <a:off x="1113524" y="4343400"/>
            <a:ext cx="7515992" cy="1447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2610"/>
              <a:buNone/>
              <a:defRPr sz="18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129" name="Google Shape;129;p89"/>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89"/>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8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2"/>
        <p:cNvGrpSpPr/>
        <p:nvPr/>
      </p:nvGrpSpPr>
      <p:grpSpPr>
        <a:xfrm>
          <a:off x="0" y="0"/>
          <a:ext cx="0" cy="0"/>
          <a:chOff x="0" y="0"/>
          <a:chExt cx="0" cy="0"/>
        </a:xfrm>
      </p:grpSpPr>
      <p:sp>
        <p:nvSpPr>
          <p:cNvPr id="133" name="Google Shape;133;p90"/>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90"/>
          <p:cNvSpPr txBox="1">
            <a:spLocks noGrp="1"/>
          </p:cNvSpPr>
          <p:nvPr>
            <p:ph type="body" idx="1"/>
          </p:nvPr>
        </p:nvSpPr>
        <p:spPr>
          <a:xfrm rot="5400000">
            <a:off x="3155969" y="493164"/>
            <a:ext cx="3356995" cy="7704666"/>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135" name="Google Shape;135;p9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9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9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8"/>
        <p:cNvGrpSpPr/>
        <p:nvPr/>
      </p:nvGrpSpPr>
      <p:grpSpPr>
        <a:xfrm>
          <a:off x="0" y="0"/>
          <a:ext cx="0" cy="0"/>
          <a:chOff x="0" y="0"/>
          <a:chExt cx="0" cy="0"/>
        </a:xfrm>
      </p:grpSpPr>
      <p:sp>
        <p:nvSpPr>
          <p:cNvPr id="139" name="Google Shape;139;p91"/>
          <p:cNvSpPr txBox="1">
            <a:spLocks noGrp="1"/>
          </p:cNvSpPr>
          <p:nvPr>
            <p:ph type="title"/>
          </p:nvPr>
        </p:nvSpPr>
        <p:spPr>
          <a:xfrm rot="5400000">
            <a:off x="5412754" y="2574438"/>
            <a:ext cx="5105400" cy="132812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91"/>
          <p:cNvSpPr txBox="1">
            <a:spLocks noGrp="1"/>
          </p:cNvSpPr>
          <p:nvPr>
            <p:ph type="body" idx="1"/>
          </p:nvPr>
        </p:nvSpPr>
        <p:spPr>
          <a:xfrm rot="5400000">
            <a:off x="1569010" y="230314"/>
            <a:ext cx="5105400" cy="6016373"/>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141" name="Google Shape;141;p9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9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9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8"/>
        <p:cNvGrpSpPr/>
        <p:nvPr/>
      </p:nvGrpSpPr>
      <p:grpSpPr>
        <a:xfrm>
          <a:off x="0" y="0"/>
          <a:ext cx="0" cy="0"/>
          <a:chOff x="0" y="0"/>
          <a:chExt cx="0" cy="0"/>
        </a:xfrm>
      </p:grpSpPr>
      <p:grpSp>
        <p:nvGrpSpPr>
          <p:cNvPr id="29" name="Google Shape;29;p76"/>
          <p:cNvGrpSpPr/>
          <p:nvPr/>
        </p:nvGrpSpPr>
        <p:grpSpPr>
          <a:xfrm>
            <a:off x="203200" y="0"/>
            <a:ext cx="3778250" cy="6858001"/>
            <a:chOff x="203200" y="0"/>
            <a:chExt cx="3778250" cy="6858001"/>
          </a:xfrm>
        </p:grpSpPr>
        <p:sp>
          <p:nvSpPr>
            <p:cNvPr id="30" name="Google Shape;30;p76"/>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chemeClr val="accent1"/>
            </a:solidFill>
            <a:ln>
              <a:noFill/>
            </a:ln>
          </p:spPr>
        </p:sp>
        <p:sp>
          <p:nvSpPr>
            <p:cNvPr id="31" name="Google Shape;31;p76"/>
            <p:cNvSpPr/>
            <p:nvPr/>
          </p:nvSpPr>
          <p:spPr>
            <a:xfrm>
              <a:off x="203200" y="0"/>
              <a:ext cx="1336675" cy="3862388"/>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595959"/>
            </a:solidFill>
            <a:ln>
              <a:noFill/>
            </a:ln>
          </p:spPr>
        </p:sp>
        <p:sp>
          <p:nvSpPr>
            <p:cNvPr id="32" name="Google Shape;32;p76"/>
            <p:cNvSpPr/>
            <p:nvPr/>
          </p:nvSpPr>
          <p:spPr>
            <a:xfrm>
              <a:off x="207963" y="3776663"/>
              <a:ext cx="1936750" cy="3081338"/>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33" name="Google Shape;33;p76"/>
            <p:cNvSpPr/>
            <p:nvPr/>
          </p:nvSpPr>
          <p:spPr>
            <a:xfrm>
              <a:off x="646113" y="3886200"/>
              <a:ext cx="2373313" cy="2971800"/>
            </a:xfrm>
            <a:custGeom>
              <a:avLst/>
              <a:gdLst/>
              <a:ahLst/>
              <a:cxnLst/>
              <a:rect l="l" t="t" r="r" b="b"/>
              <a:pathLst>
                <a:path w="1495" h="1872" extrusionOk="0">
                  <a:moveTo>
                    <a:pt x="1495" y="1872"/>
                  </a:moveTo>
                  <a:lnTo>
                    <a:pt x="0" y="0"/>
                  </a:lnTo>
                  <a:lnTo>
                    <a:pt x="1442" y="1872"/>
                  </a:lnTo>
                  <a:lnTo>
                    <a:pt x="1495" y="1872"/>
                  </a:lnTo>
                  <a:close/>
                </a:path>
              </a:pathLst>
            </a:custGeom>
            <a:solidFill>
              <a:srgbClr val="0B5982"/>
            </a:solidFill>
            <a:ln>
              <a:noFill/>
            </a:ln>
          </p:spPr>
        </p:sp>
        <p:sp>
          <p:nvSpPr>
            <p:cNvPr id="34" name="Google Shape;34;p76"/>
            <p:cNvSpPr/>
            <p:nvPr/>
          </p:nvSpPr>
          <p:spPr>
            <a:xfrm>
              <a:off x="641350" y="3881438"/>
              <a:ext cx="3340100" cy="2976563"/>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1186C3"/>
            </a:solidFill>
            <a:ln>
              <a:noFill/>
            </a:ln>
          </p:spPr>
        </p:sp>
        <p:sp>
          <p:nvSpPr>
            <p:cNvPr id="35" name="Google Shape;35;p76"/>
            <p:cNvSpPr/>
            <p:nvPr/>
          </p:nvSpPr>
          <p:spPr>
            <a:xfrm>
              <a:off x="203200" y="3771900"/>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3F3F3F"/>
            </a:solidFill>
            <a:ln>
              <a:noFill/>
            </a:ln>
          </p:spPr>
        </p:sp>
      </p:grpSp>
      <p:sp>
        <p:nvSpPr>
          <p:cNvPr id="36" name="Google Shape;36;p76"/>
          <p:cNvSpPr txBox="1">
            <a:spLocks noGrp="1"/>
          </p:cNvSpPr>
          <p:nvPr>
            <p:ph type="ctrTitle"/>
          </p:nvPr>
        </p:nvSpPr>
        <p:spPr>
          <a:xfrm>
            <a:off x="1739673" y="914401"/>
            <a:ext cx="6947127" cy="3488266"/>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5400"/>
              <a:buFont typeface="Corbe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76"/>
          <p:cNvSpPr txBox="1">
            <a:spLocks noGrp="1"/>
          </p:cNvSpPr>
          <p:nvPr>
            <p:ph type="subTitle" idx="1"/>
          </p:nvPr>
        </p:nvSpPr>
        <p:spPr>
          <a:xfrm>
            <a:off x="2924238" y="4402666"/>
            <a:ext cx="5762563" cy="1364531"/>
          </a:xfrm>
          <a:prstGeom prst="rect">
            <a:avLst/>
          </a:prstGeom>
          <a:noFill/>
          <a:ln>
            <a:noFill/>
          </a:ln>
        </p:spPr>
        <p:txBody>
          <a:bodyPr spcFirstLastPara="1" wrap="square" lIns="91425" tIns="45700" rIns="91425" bIns="45700" anchor="t" anchorCtr="0">
            <a:normAutofit/>
          </a:bodyPr>
          <a:lstStyle>
            <a:lvl1pPr lvl="0" algn="r">
              <a:lnSpc>
                <a:spcPct val="100000"/>
              </a:lnSpc>
              <a:spcBef>
                <a:spcPts val="360"/>
              </a:spcBef>
              <a:spcAft>
                <a:spcPts val="0"/>
              </a:spcAft>
              <a:buSzPts val="2610"/>
              <a:buNone/>
              <a:defRPr sz="1800">
                <a:solidFill>
                  <a:schemeClr val="dk1"/>
                </a:solidFill>
              </a:defRPr>
            </a:lvl1pPr>
            <a:lvl2pPr lvl="1" algn="ctr">
              <a:lnSpc>
                <a:spcPct val="100000"/>
              </a:lnSpc>
              <a:spcBef>
                <a:spcPts val="600"/>
              </a:spcBef>
              <a:spcAft>
                <a:spcPts val="0"/>
              </a:spcAft>
              <a:buSzPts val="2900"/>
              <a:buNone/>
              <a:defRPr>
                <a:solidFill>
                  <a:srgbClr val="888888"/>
                </a:solidFill>
              </a:defRPr>
            </a:lvl2pPr>
            <a:lvl3pPr lvl="2" algn="ctr">
              <a:lnSpc>
                <a:spcPct val="100000"/>
              </a:lnSpc>
              <a:spcBef>
                <a:spcPts val="600"/>
              </a:spcBef>
              <a:spcAft>
                <a:spcPts val="0"/>
              </a:spcAft>
              <a:buSzPts val="2610"/>
              <a:buNone/>
              <a:defRPr>
                <a:solidFill>
                  <a:srgbClr val="888888"/>
                </a:solidFill>
              </a:defRPr>
            </a:lvl3pPr>
            <a:lvl4pPr lvl="3" algn="ctr">
              <a:lnSpc>
                <a:spcPct val="100000"/>
              </a:lnSpc>
              <a:spcBef>
                <a:spcPts val="600"/>
              </a:spcBef>
              <a:spcAft>
                <a:spcPts val="0"/>
              </a:spcAft>
              <a:buSzPts val="2320"/>
              <a:buNone/>
              <a:defRPr>
                <a:solidFill>
                  <a:srgbClr val="888888"/>
                </a:solidFill>
              </a:defRPr>
            </a:lvl4pPr>
            <a:lvl5pPr lvl="4" algn="ctr">
              <a:lnSpc>
                <a:spcPct val="100000"/>
              </a:lnSpc>
              <a:spcBef>
                <a:spcPts val="600"/>
              </a:spcBef>
              <a:spcAft>
                <a:spcPts val="0"/>
              </a:spcAft>
              <a:buSzPts val="2030"/>
              <a:buNone/>
              <a:defRPr>
                <a:solidFill>
                  <a:srgbClr val="888888"/>
                </a:solidFill>
              </a:defRPr>
            </a:lvl5pPr>
            <a:lvl6pPr lvl="5" algn="ctr">
              <a:lnSpc>
                <a:spcPct val="100000"/>
              </a:lnSpc>
              <a:spcBef>
                <a:spcPts val="600"/>
              </a:spcBef>
              <a:spcAft>
                <a:spcPts val="0"/>
              </a:spcAft>
              <a:buSzPts val="2030"/>
              <a:buNone/>
              <a:defRPr>
                <a:solidFill>
                  <a:srgbClr val="888888"/>
                </a:solidFill>
              </a:defRPr>
            </a:lvl6pPr>
            <a:lvl7pPr lvl="6" algn="ctr">
              <a:lnSpc>
                <a:spcPct val="100000"/>
              </a:lnSpc>
              <a:spcBef>
                <a:spcPts val="600"/>
              </a:spcBef>
              <a:spcAft>
                <a:spcPts val="0"/>
              </a:spcAft>
              <a:buSzPts val="2030"/>
              <a:buNone/>
              <a:defRPr>
                <a:solidFill>
                  <a:srgbClr val="888888"/>
                </a:solidFill>
              </a:defRPr>
            </a:lvl7pPr>
            <a:lvl8pPr lvl="7" algn="ctr">
              <a:lnSpc>
                <a:spcPct val="100000"/>
              </a:lnSpc>
              <a:spcBef>
                <a:spcPts val="600"/>
              </a:spcBef>
              <a:spcAft>
                <a:spcPts val="0"/>
              </a:spcAft>
              <a:buSzPts val="2030"/>
              <a:buNone/>
              <a:defRPr>
                <a:solidFill>
                  <a:srgbClr val="888888"/>
                </a:solidFill>
              </a:defRPr>
            </a:lvl8pPr>
            <a:lvl9pPr lvl="8" algn="ctr">
              <a:lnSpc>
                <a:spcPct val="100000"/>
              </a:lnSpc>
              <a:spcBef>
                <a:spcPts val="600"/>
              </a:spcBef>
              <a:spcAft>
                <a:spcPts val="600"/>
              </a:spcAft>
              <a:buSzPts val="2030"/>
              <a:buNone/>
              <a:defRPr>
                <a:solidFill>
                  <a:srgbClr val="888888"/>
                </a:solidFill>
              </a:defRPr>
            </a:lvl9pPr>
          </a:lstStyle>
          <a:p>
            <a:endParaRPr/>
          </a:p>
        </p:txBody>
      </p:sp>
      <p:sp>
        <p:nvSpPr>
          <p:cNvPr id="38" name="Google Shape;38;p76"/>
          <p:cNvSpPr txBox="1">
            <a:spLocks noGrp="1"/>
          </p:cNvSpPr>
          <p:nvPr>
            <p:ph type="dt" idx="10"/>
          </p:nvPr>
        </p:nvSpPr>
        <p:spPr>
          <a:xfrm>
            <a:off x="7325773" y="6117336"/>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6"/>
          <p:cNvSpPr txBox="1">
            <a:spLocks noGrp="1"/>
          </p:cNvSpPr>
          <p:nvPr>
            <p:ph type="ftr" idx="11"/>
          </p:nvPr>
        </p:nvSpPr>
        <p:spPr>
          <a:xfrm>
            <a:off x="3623733" y="6117336"/>
            <a:ext cx="36094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6"/>
          <p:cNvSpPr txBox="1">
            <a:spLocks noGrp="1"/>
          </p:cNvSpPr>
          <p:nvPr>
            <p:ph type="sldNum" idx="12"/>
          </p:nvPr>
        </p:nvSpPr>
        <p:spPr>
          <a:xfrm>
            <a:off x="8275320" y="6117336"/>
            <a:ext cx="41148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76"/>
          <p:cNvSpPr/>
          <p:nvPr/>
        </p:nvSpPr>
        <p:spPr>
          <a:xfrm>
            <a:off x="203200" y="3771900"/>
            <a:ext cx="36195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sp>
      <p:sp>
        <p:nvSpPr>
          <p:cNvPr id="42" name="Google Shape;42;p76"/>
          <p:cNvSpPr/>
          <p:nvPr/>
        </p:nvSpPr>
        <p:spPr>
          <a:xfrm>
            <a:off x="560388" y="3867150"/>
            <a:ext cx="61913"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7"/>
          <p:cNvSpPr txBox="1">
            <a:spLocks noGrp="1"/>
          </p:cNvSpPr>
          <p:nvPr>
            <p:ph type="title"/>
          </p:nvPr>
        </p:nvSpPr>
        <p:spPr>
          <a:xfrm>
            <a:off x="1986995" y="2666998"/>
            <a:ext cx="6699805" cy="2360071"/>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4000"/>
              <a:buFont typeface="Corbel"/>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7"/>
          <p:cNvSpPr txBox="1">
            <a:spLocks noGrp="1"/>
          </p:cNvSpPr>
          <p:nvPr>
            <p:ph type="body" idx="1"/>
          </p:nvPr>
        </p:nvSpPr>
        <p:spPr>
          <a:xfrm>
            <a:off x="1986998" y="5027070"/>
            <a:ext cx="6699802"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46" name="Google Shape;46;p77"/>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7"/>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78"/>
          <p:cNvSpPr txBox="1">
            <a:spLocks noGrp="1"/>
          </p:cNvSpPr>
          <p:nvPr>
            <p:ph type="title"/>
          </p:nvPr>
        </p:nvSpPr>
        <p:spPr>
          <a:xfrm>
            <a:off x="982133" y="685801"/>
            <a:ext cx="7704667" cy="17525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8"/>
          <p:cNvSpPr txBox="1">
            <a:spLocks noGrp="1"/>
          </p:cNvSpPr>
          <p:nvPr>
            <p:ph type="body" idx="1"/>
          </p:nvPr>
        </p:nvSpPr>
        <p:spPr>
          <a:xfrm>
            <a:off x="982133" y="2667000"/>
            <a:ext cx="3739896" cy="3368674"/>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52" name="Google Shape;52;p78"/>
          <p:cNvSpPr txBox="1">
            <a:spLocks noGrp="1"/>
          </p:cNvSpPr>
          <p:nvPr>
            <p:ph type="body" idx="2"/>
          </p:nvPr>
        </p:nvSpPr>
        <p:spPr>
          <a:xfrm>
            <a:off x="4946904" y="2667000"/>
            <a:ext cx="3739896" cy="3346824"/>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53" name="Google Shape;53;p78"/>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8"/>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8"/>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79"/>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9"/>
          <p:cNvSpPr txBox="1">
            <a:spLocks noGrp="1"/>
          </p:cNvSpPr>
          <p:nvPr>
            <p:ph type="body" idx="1"/>
          </p:nvPr>
        </p:nvSpPr>
        <p:spPr>
          <a:xfrm>
            <a:off x="1329481" y="2658533"/>
            <a:ext cx="3456291"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4060"/>
              <a:buNone/>
              <a:defRPr sz="2800" b="0">
                <a:solidFill>
                  <a:srgbClr val="1186C3"/>
                </a:solidFill>
              </a:defRPr>
            </a:lvl1pPr>
            <a:lvl2pPr marL="914400" lvl="1" indent="-228600" algn="l">
              <a:lnSpc>
                <a:spcPct val="100000"/>
              </a:lnSpc>
              <a:spcBef>
                <a:spcPts val="600"/>
              </a:spcBef>
              <a:spcAft>
                <a:spcPts val="0"/>
              </a:spcAft>
              <a:buSzPts val="2900"/>
              <a:buNone/>
              <a:defRPr sz="2000" b="1"/>
            </a:lvl2pPr>
            <a:lvl3pPr marL="1371600" lvl="2" indent="-228600" algn="l">
              <a:lnSpc>
                <a:spcPct val="100000"/>
              </a:lnSpc>
              <a:spcBef>
                <a:spcPts val="600"/>
              </a:spcBef>
              <a:spcAft>
                <a:spcPts val="0"/>
              </a:spcAft>
              <a:buSzPts val="2610"/>
              <a:buNone/>
              <a:defRPr sz="1800" b="1"/>
            </a:lvl3pPr>
            <a:lvl4pPr marL="1828800" lvl="3" indent="-228600" algn="l">
              <a:lnSpc>
                <a:spcPct val="100000"/>
              </a:lnSpc>
              <a:spcBef>
                <a:spcPts val="600"/>
              </a:spcBef>
              <a:spcAft>
                <a:spcPts val="0"/>
              </a:spcAft>
              <a:buSzPts val="2320"/>
              <a:buNone/>
              <a:defRPr sz="1600" b="1"/>
            </a:lvl4pPr>
            <a:lvl5pPr marL="2286000" lvl="4" indent="-228600" algn="l">
              <a:lnSpc>
                <a:spcPct val="100000"/>
              </a:lnSpc>
              <a:spcBef>
                <a:spcPts val="600"/>
              </a:spcBef>
              <a:spcAft>
                <a:spcPts val="0"/>
              </a:spcAft>
              <a:buSzPts val="2320"/>
              <a:buNone/>
              <a:defRPr sz="1600" b="1"/>
            </a:lvl5pPr>
            <a:lvl6pPr marL="2743200" lvl="5" indent="-228600" algn="l">
              <a:lnSpc>
                <a:spcPct val="100000"/>
              </a:lnSpc>
              <a:spcBef>
                <a:spcPts val="600"/>
              </a:spcBef>
              <a:spcAft>
                <a:spcPts val="0"/>
              </a:spcAft>
              <a:buSzPts val="2320"/>
              <a:buNone/>
              <a:defRPr sz="1600" b="1"/>
            </a:lvl6pPr>
            <a:lvl7pPr marL="3200400" lvl="6" indent="-228600" algn="l">
              <a:lnSpc>
                <a:spcPct val="100000"/>
              </a:lnSpc>
              <a:spcBef>
                <a:spcPts val="600"/>
              </a:spcBef>
              <a:spcAft>
                <a:spcPts val="0"/>
              </a:spcAft>
              <a:buSzPts val="2320"/>
              <a:buNone/>
              <a:defRPr sz="1600" b="1"/>
            </a:lvl7pPr>
            <a:lvl8pPr marL="3657600" lvl="7" indent="-228600" algn="l">
              <a:lnSpc>
                <a:spcPct val="100000"/>
              </a:lnSpc>
              <a:spcBef>
                <a:spcPts val="600"/>
              </a:spcBef>
              <a:spcAft>
                <a:spcPts val="0"/>
              </a:spcAft>
              <a:buSzPts val="2320"/>
              <a:buNone/>
              <a:defRPr sz="1600" b="1"/>
            </a:lvl8pPr>
            <a:lvl9pPr marL="4114800" lvl="8" indent="-228600" algn="l">
              <a:lnSpc>
                <a:spcPct val="100000"/>
              </a:lnSpc>
              <a:spcBef>
                <a:spcPts val="600"/>
              </a:spcBef>
              <a:spcAft>
                <a:spcPts val="600"/>
              </a:spcAft>
              <a:buSzPts val="2320"/>
              <a:buNone/>
              <a:defRPr sz="1600" b="1"/>
            </a:lvl9pPr>
          </a:lstStyle>
          <a:p>
            <a:endParaRPr/>
          </a:p>
        </p:txBody>
      </p:sp>
      <p:sp>
        <p:nvSpPr>
          <p:cNvPr id="59" name="Google Shape;59;p79"/>
          <p:cNvSpPr txBox="1">
            <a:spLocks noGrp="1"/>
          </p:cNvSpPr>
          <p:nvPr>
            <p:ph type="body" idx="2"/>
          </p:nvPr>
        </p:nvSpPr>
        <p:spPr>
          <a:xfrm>
            <a:off x="1113523"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60" name="Google Shape;60;p79"/>
          <p:cNvSpPr txBox="1">
            <a:spLocks noGrp="1"/>
          </p:cNvSpPr>
          <p:nvPr>
            <p:ph type="body" idx="3"/>
          </p:nvPr>
        </p:nvSpPr>
        <p:spPr>
          <a:xfrm>
            <a:off x="5161710" y="2667000"/>
            <a:ext cx="3467806"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4060"/>
              <a:buNone/>
              <a:defRPr sz="2800" b="0">
                <a:solidFill>
                  <a:srgbClr val="1186C3"/>
                </a:solidFill>
              </a:defRPr>
            </a:lvl1pPr>
            <a:lvl2pPr marL="914400" lvl="1" indent="-228600" algn="l">
              <a:lnSpc>
                <a:spcPct val="100000"/>
              </a:lnSpc>
              <a:spcBef>
                <a:spcPts val="600"/>
              </a:spcBef>
              <a:spcAft>
                <a:spcPts val="0"/>
              </a:spcAft>
              <a:buSzPts val="2900"/>
              <a:buNone/>
              <a:defRPr sz="2000" b="1"/>
            </a:lvl2pPr>
            <a:lvl3pPr marL="1371600" lvl="2" indent="-228600" algn="l">
              <a:lnSpc>
                <a:spcPct val="100000"/>
              </a:lnSpc>
              <a:spcBef>
                <a:spcPts val="600"/>
              </a:spcBef>
              <a:spcAft>
                <a:spcPts val="0"/>
              </a:spcAft>
              <a:buSzPts val="2610"/>
              <a:buNone/>
              <a:defRPr sz="1800" b="1"/>
            </a:lvl3pPr>
            <a:lvl4pPr marL="1828800" lvl="3" indent="-228600" algn="l">
              <a:lnSpc>
                <a:spcPct val="100000"/>
              </a:lnSpc>
              <a:spcBef>
                <a:spcPts val="600"/>
              </a:spcBef>
              <a:spcAft>
                <a:spcPts val="0"/>
              </a:spcAft>
              <a:buSzPts val="2320"/>
              <a:buNone/>
              <a:defRPr sz="1600" b="1"/>
            </a:lvl4pPr>
            <a:lvl5pPr marL="2286000" lvl="4" indent="-228600" algn="l">
              <a:lnSpc>
                <a:spcPct val="100000"/>
              </a:lnSpc>
              <a:spcBef>
                <a:spcPts val="600"/>
              </a:spcBef>
              <a:spcAft>
                <a:spcPts val="0"/>
              </a:spcAft>
              <a:buSzPts val="2320"/>
              <a:buNone/>
              <a:defRPr sz="1600" b="1"/>
            </a:lvl5pPr>
            <a:lvl6pPr marL="2743200" lvl="5" indent="-228600" algn="l">
              <a:lnSpc>
                <a:spcPct val="100000"/>
              </a:lnSpc>
              <a:spcBef>
                <a:spcPts val="600"/>
              </a:spcBef>
              <a:spcAft>
                <a:spcPts val="0"/>
              </a:spcAft>
              <a:buSzPts val="2320"/>
              <a:buNone/>
              <a:defRPr sz="1600" b="1"/>
            </a:lvl6pPr>
            <a:lvl7pPr marL="3200400" lvl="6" indent="-228600" algn="l">
              <a:lnSpc>
                <a:spcPct val="100000"/>
              </a:lnSpc>
              <a:spcBef>
                <a:spcPts val="600"/>
              </a:spcBef>
              <a:spcAft>
                <a:spcPts val="0"/>
              </a:spcAft>
              <a:buSzPts val="2320"/>
              <a:buNone/>
              <a:defRPr sz="1600" b="1"/>
            </a:lvl7pPr>
            <a:lvl8pPr marL="3657600" lvl="7" indent="-228600" algn="l">
              <a:lnSpc>
                <a:spcPct val="100000"/>
              </a:lnSpc>
              <a:spcBef>
                <a:spcPts val="600"/>
              </a:spcBef>
              <a:spcAft>
                <a:spcPts val="0"/>
              </a:spcAft>
              <a:buSzPts val="2320"/>
              <a:buNone/>
              <a:defRPr sz="1600" b="1"/>
            </a:lvl8pPr>
            <a:lvl9pPr marL="4114800" lvl="8" indent="-228600" algn="l">
              <a:lnSpc>
                <a:spcPct val="100000"/>
              </a:lnSpc>
              <a:spcBef>
                <a:spcPts val="600"/>
              </a:spcBef>
              <a:spcAft>
                <a:spcPts val="600"/>
              </a:spcAft>
              <a:buSzPts val="2320"/>
              <a:buNone/>
              <a:defRPr sz="1600" b="1"/>
            </a:lvl9pPr>
          </a:lstStyle>
          <a:p>
            <a:endParaRPr/>
          </a:p>
        </p:txBody>
      </p:sp>
      <p:sp>
        <p:nvSpPr>
          <p:cNvPr id="61" name="Google Shape;61;p79"/>
          <p:cNvSpPr txBox="1">
            <a:spLocks noGrp="1"/>
          </p:cNvSpPr>
          <p:nvPr>
            <p:ph type="body" idx="4"/>
          </p:nvPr>
        </p:nvSpPr>
        <p:spPr>
          <a:xfrm>
            <a:off x="4957266"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62" name="Google Shape;62;p79"/>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9"/>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80"/>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8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8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8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82"/>
          <p:cNvSpPr txBox="1">
            <a:spLocks noGrp="1"/>
          </p:cNvSpPr>
          <p:nvPr>
            <p:ph type="title"/>
          </p:nvPr>
        </p:nvSpPr>
        <p:spPr>
          <a:xfrm>
            <a:off x="1113524" y="1600200"/>
            <a:ext cx="2662534"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400"/>
              <a:buFont typeface="Corbe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2"/>
          <p:cNvSpPr txBox="1">
            <a:spLocks noGrp="1"/>
          </p:cNvSpPr>
          <p:nvPr>
            <p:ph type="body" idx="1"/>
          </p:nvPr>
        </p:nvSpPr>
        <p:spPr>
          <a:xfrm>
            <a:off x="3947553" y="685800"/>
            <a:ext cx="4681962" cy="5105401"/>
          </a:xfrm>
          <a:prstGeom prst="rect">
            <a:avLst/>
          </a:prstGeom>
          <a:noFill/>
          <a:ln>
            <a:noFill/>
          </a:ln>
        </p:spPr>
        <p:txBody>
          <a:bodyPr spcFirstLastPara="1" wrap="square" lIns="91425" tIns="45700" rIns="91425" bIns="45700" anchor="ctr" anchorCtr="0">
            <a:normAutofit/>
          </a:bodyPr>
          <a:lstStyle>
            <a:lvl1pPr marL="457200" lvl="0" indent="-412750" algn="l">
              <a:lnSpc>
                <a:spcPct val="100000"/>
              </a:lnSpc>
              <a:spcBef>
                <a:spcPts val="400"/>
              </a:spcBef>
              <a:spcAft>
                <a:spcPts val="0"/>
              </a:spcAft>
              <a:buSzPts val="2900"/>
              <a:buChar char="•"/>
              <a:defRPr sz="2000"/>
            </a:lvl1pPr>
            <a:lvl2pPr marL="914400" lvl="1" indent="-394335" algn="l">
              <a:lnSpc>
                <a:spcPct val="100000"/>
              </a:lnSpc>
              <a:spcBef>
                <a:spcPts val="600"/>
              </a:spcBef>
              <a:spcAft>
                <a:spcPts val="0"/>
              </a:spcAft>
              <a:buSzPts val="2610"/>
              <a:buChar char="•"/>
              <a:defRPr sz="1800"/>
            </a:lvl2pPr>
            <a:lvl3pPr marL="1371600" lvl="2" indent="-375919" algn="l">
              <a:lnSpc>
                <a:spcPct val="100000"/>
              </a:lnSpc>
              <a:spcBef>
                <a:spcPts val="600"/>
              </a:spcBef>
              <a:spcAft>
                <a:spcPts val="0"/>
              </a:spcAft>
              <a:buSzPts val="2320"/>
              <a:buChar char="•"/>
              <a:defRPr sz="1600"/>
            </a:lvl3pPr>
            <a:lvl4pPr marL="1828800" lvl="3" indent="-357505" algn="l">
              <a:lnSpc>
                <a:spcPct val="100000"/>
              </a:lnSpc>
              <a:spcBef>
                <a:spcPts val="600"/>
              </a:spcBef>
              <a:spcAft>
                <a:spcPts val="0"/>
              </a:spcAft>
              <a:buSzPts val="2030"/>
              <a:buChar char="•"/>
              <a:defRPr sz="1400"/>
            </a:lvl4pPr>
            <a:lvl5pPr marL="2286000" lvl="4" indent="-357504" algn="l">
              <a:lnSpc>
                <a:spcPct val="100000"/>
              </a:lnSpc>
              <a:spcBef>
                <a:spcPts val="600"/>
              </a:spcBef>
              <a:spcAft>
                <a:spcPts val="0"/>
              </a:spcAft>
              <a:buSzPts val="2030"/>
              <a:buChar char="•"/>
              <a:defRPr sz="1400"/>
            </a:lvl5pPr>
            <a:lvl6pPr marL="2743200" lvl="5" indent="-357504" algn="l">
              <a:lnSpc>
                <a:spcPct val="100000"/>
              </a:lnSpc>
              <a:spcBef>
                <a:spcPts val="600"/>
              </a:spcBef>
              <a:spcAft>
                <a:spcPts val="0"/>
              </a:spcAft>
              <a:buSzPts val="2030"/>
              <a:buChar char="•"/>
              <a:defRPr sz="1400"/>
            </a:lvl6pPr>
            <a:lvl7pPr marL="3200400" lvl="6" indent="-357504" algn="l">
              <a:lnSpc>
                <a:spcPct val="100000"/>
              </a:lnSpc>
              <a:spcBef>
                <a:spcPts val="600"/>
              </a:spcBef>
              <a:spcAft>
                <a:spcPts val="0"/>
              </a:spcAft>
              <a:buSzPts val="2030"/>
              <a:buChar char="•"/>
              <a:defRPr sz="1400"/>
            </a:lvl7pPr>
            <a:lvl8pPr marL="3657600" lvl="7" indent="-357504" algn="l">
              <a:lnSpc>
                <a:spcPct val="100000"/>
              </a:lnSpc>
              <a:spcBef>
                <a:spcPts val="600"/>
              </a:spcBef>
              <a:spcAft>
                <a:spcPts val="0"/>
              </a:spcAft>
              <a:buSzPts val="2030"/>
              <a:buChar char="•"/>
              <a:defRPr sz="1400"/>
            </a:lvl8pPr>
            <a:lvl9pPr marL="4114800" lvl="8" indent="-357504" algn="l">
              <a:lnSpc>
                <a:spcPct val="100000"/>
              </a:lnSpc>
              <a:spcBef>
                <a:spcPts val="600"/>
              </a:spcBef>
              <a:spcAft>
                <a:spcPts val="600"/>
              </a:spcAft>
              <a:buSzPts val="2030"/>
              <a:buChar char="•"/>
              <a:defRPr sz="1400"/>
            </a:lvl9pPr>
          </a:lstStyle>
          <a:p>
            <a:endParaRPr/>
          </a:p>
        </p:txBody>
      </p:sp>
      <p:sp>
        <p:nvSpPr>
          <p:cNvPr id="77" name="Google Shape;77;p82"/>
          <p:cNvSpPr txBox="1">
            <a:spLocks noGrp="1"/>
          </p:cNvSpPr>
          <p:nvPr>
            <p:ph type="body" idx="2"/>
          </p:nvPr>
        </p:nvSpPr>
        <p:spPr>
          <a:xfrm>
            <a:off x="1113524" y="2971800"/>
            <a:ext cx="2662534"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20"/>
              </a:spcBef>
              <a:spcAft>
                <a:spcPts val="0"/>
              </a:spcAft>
              <a:buSzPts val="2320"/>
              <a:buNone/>
              <a:defRPr sz="16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78" name="Google Shape;78;p82"/>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2"/>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83"/>
          <p:cNvSpPr txBox="1">
            <a:spLocks noGrp="1"/>
          </p:cNvSpPr>
          <p:nvPr>
            <p:ph type="title"/>
          </p:nvPr>
        </p:nvSpPr>
        <p:spPr>
          <a:xfrm>
            <a:off x="1112332" y="1752599"/>
            <a:ext cx="4070679"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800"/>
              <a:buFont typeface="Corbel"/>
              <a:buNone/>
              <a:defRPr sz="2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83"/>
          <p:cNvSpPr>
            <a:spLocks noGrp="1"/>
          </p:cNvSpPr>
          <p:nvPr>
            <p:ph type="pic" idx="2"/>
          </p:nvPr>
        </p:nvSpPr>
        <p:spPr>
          <a:xfrm>
            <a:off x="5697495" y="914400"/>
            <a:ext cx="2461371"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84" name="Google Shape;84;p83"/>
          <p:cNvSpPr txBox="1">
            <a:spLocks noGrp="1"/>
          </p:cNvSpPr>
          <p:nvPr>
            <p:ph type="body" idx="1"/>
          </p:nvPr>
        </p:nvSpPr>
        <p:spPr>
          <a:xfrm>
            <a:off x="1112332" y="3124199"/>
            <a:ext cx="4070679"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60"/>
              </a:spcBef>
              <a:spcAft>
                <a:spcPts val="0"/>
              </a:spcAft>
              <a:buSzPts val="2610"/>
              <a:buNone/>
              <a:defRPr sz="18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85" name="Google Shape;85;p83"/>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83"/>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8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cstate="email">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grpSp>
        <p:nvGrpSpPr>
          <p:cNvPr id="10" name="Google Shape;10;p74"/>
          <p:cNvGrpSpPr/>
          <p:nvPr/>
        </p:nvGrpSpPr>
        <p:grpSpPr>
          <a:xfrm>
            <a:off x="0" y="0"/>
            <a:ext cx="2132013" cy="6858001"/>
            <a:chOff x="0" y="0"/>
            <a:chExt cx="2132013" cy="6858001"/>
          </a:xfrm>
        </p:grpSpPr>
        <p:sp>
          <p:nvSpPr>
            <p:cNvPr id="11" name="Google Shape;11;p74"/>
            <p:cNvSpPr/>
            <p:nvPr/>
          </p:nvSpPr>
          <p:spPr>
            <a:xfrm>
              <a:off x="0" y="0"/>
              <a:ext cx="1073150" cy="5291138"/>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sp>
        <p:sp>
          <p:nvSpPr>
            <p:cNvPr id="12" name="Google Shape;12;p74"/>
            <p:cNvSpPr/>
            <p:nvPr/>
          </p:nvSpPr>
          <p:spPr>
            <a:xfrm>
              <a:off x="0" y="0"/>
              <a:ext cx="758825" cy="4624388"/>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sp>
        <p:sp>
          <p:nvSpPr>
            <p:cNvPr id="13" name="Google Shape;13;p74"/>
            <p:cNvSpPr/>
            <p:nvPr/>
          </p:nvSpPr>
          <p:spPr>
            <a:xfrm>
              <a:off x="0" y="5662613"/>
              <a:ext cx="906463" cy="1195388"/>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sp>
        <p:sp>
          <p:nvSpPr>
            <p:cNvPr id="14" name="Google Shape;14;p74"/>
            <p:cNvSpPr/>
            <p:nvPr/>
          </p:nvSpPr>
          <p:spPr>
            <a:xfrm>
              <a:off x="0" y="5295900"/>
              <a:ext cx="1487488" cy="1562100"/>
            </a:xfrm>
            <a:custGeom>
              <a:avLst/>
              <a:gdLst/>
              <a:ahLst/>
              <a:cxnLst/>
              <a:rect l="l" t="t" r="r" b="b"/>
              <a:pathLst>
                <a:path w="937" h="984" extrusionOk="0">
                  <a:moveTo>
                    <a:pt x="0" y="0"/>
                  </a:moveTo>
                  <a:lnTo>
                    <a:pt x="0" y="3"/>
                  </a:lnTo>
                  <a:lnTo>
                    <a:pt x="901" y="984"/>
                  </a:lnTo>
                  <a:lnTo>
                    <a:pt x="937" y="984"/>
                  </a:lnTo>
                  <a:lnTo>
                    <a:pt x="0" y="0"/>
                  </a:lnTo>
                  <a:close/>
                </a:path>
              </a:pathLst>
            </a:custGeom>
            <a:solidFill>
              <a:srgbClr val="0B5982"/>
            </a:solidFill>
            <a:ln>
              <a:noFill/>
            </a:ln>
          </p:spPr>
        </p:sp>
        <p:sp>
          <p:nvSpPr>
            <p:cNvPr id="15" name="Google Shape;15;p74"/>
            <p:cNvSpPr/>
            <p:nvPr/>
          </p:nvSpPr>
          <p:spPr>
            <a:xfrm>
              <a:off x="0" y="5257800"/>
              <a:ext cx="2132013" cy="1600200"/>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1186C3"/>
            </a:solidFill>
            <a:ln>
              <a:noFill/>
            </a:ln>
          </p:spPr>
        </p:sp>
        <p:sp>
          <p:nvSpPr>
            <p:cNvPr id="16" name="Google Shape;16;p74"/>
            <p:cNvSpPr/>
            <p:nvPr/>
          </p:nvSpPr>
          <p:spPr>
            <a:xfrm>
              <a:off x="0" y="5357813"/>
              <a:ext cx="1377950" cy="1500188"/>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3F3F3F"/>
            </a:solidFill>
            <a:ln>
              <a:noFill/>
            </a:ln>
          </p:spPr>
        </p:sp>
      </p:grpSp>
      <p:sp>
        <p:nvSpPr>
          <p:cNvPr id="17" name="Google Shape;17;p74"/>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8" name="Google Shape;18;p74"/>
          <p:cNvSpPr txBox="1">
            <a:spLocks noGrp="1"/>
          </p:cNvSpPr>
          <p:nvPr>
            <p:ph type="body" idx="1"/>
          </p:nvPr>
        </p:nvSpPr>
        <p:spPr>
          <a:xfrm>
            <a:off x="982134" y="2667000"/>
            <a:ext cx="7704666" cy="3356995"/>
          </a:xfrm>
          <a:prstGeom prst="rect">
            <a:avLst/>
          </a:prstGeom>
          <a:noFill/>
          <a:ln>
            <a:noFill/>
          </a:ln>
        </p:spPr>
        <p:txBody>
          <a:bodyPr spcFirstLastPara="1" wrap="square" lIns="91425" tIns="45700" rIns="91425" bIns="45700" anchor="ctr" anchorCtr="0">
            <a:normAutofit/>
          </a:bodyPr>
          <a:lstStyle>
            <a:lvl1pPr marL="457200" marR="0" lvl="0" indent="-449580" algn="l" rtl="0">
              <a:lnSpc>
                <a:spcPct val="100000"/>
              </a:lnSpc>
              <a:spcBef>
                <a:spcPts val="480"/>
              </a:spcBef>
              <a:spcAft>
                <a:spcPts val="0"/>
              </a:spcAft>
              <a:buClr>
                <a:srgbClr val="1186C3"/>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lnSpc>
                <a:spcPct val="100000"/>
              </a:lnSpc>
              <a:spcBef>
                <a:spcPts val="600"/>
              </a:spcBef>
              <a:spcAft>
                <a:spcPts val="0"/>
              </a:spcAft>
              <a:buClr>
                <a:srgbClr val="1186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lnSpc>
                <a:spcPct val="100000"/>
              </a:lnSpc>
              <a:spcBef>
                <a:spcPts val="60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lnSpc>
                <a:spcPct val="100000"/>
              </a:lnSpc>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lnSpc>
                <a:spcPct val="100000"/>
              </a:lnSpc>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lnSpc>
                <a:spcPct val="100000"/>
              </a:lnSpc>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lnSpc>
                <a:spcPct val="100000"/>
              </a:lnSpc>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lnSpc>
                <a:spcPct val="100000"/>
              </a:lnSpc>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lnSpc>
                <a:spcPct val="100000"/>
              </a:lnSpc>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9" name="Google Shape;19;p7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9pPr>
          </a:lstStyle>
          <a:p>
            <a:endParaRPr/>
          </a:p>
        </p:txBody>
      </p:sp>
      <p:sp>
        <p:nvSpPr>
          <p:cNvPr id="20" name="Google Shape;20;p7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9pPr>
          </a:lstStyle>
          <a:p>
            <a:endParaRPr/>
          </a:p>
        </p:txBody>
      </p:sp>
      <p:sp>
        <p:nvSpPr>
          <p:cNvPr id="21" name="Google Shape;21;p7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hyperlink" Target="https://www.commonsensemedia.org/blog/talking-to-kids-about-the-violence-at-the-us-capitol" TargetMode="External"/><Relationship Id="rId18" Type="http://schemas.openxmlformats.org/officeDocument/2006/relationships/image" Target="../media/image40.jpeg"/><Relationship Id="rId3" Type="http://schemas.openxmlformats.org/officeDocument/2006/relationships/hyperlink" Target="https://www.npr.org/2020/05/21/860091230/pandemic-makes-evident-grotesque-gender-inequality-in-household-work" TargetMode="External"/><Relationship Id="rId21" Type="http://schemas.openxmlformats.org/officeDocument/2006/relationships/hyperlink" Target="https://www.edweek.org/technology/a-digital-divide-haunts-schools-adapting-to-virus-hurdles/2022/01" TargetMode="External"/><Relationship Id="rId7" Type="http://schemas.openxmlformats.org/officeDocument/2006/relationships/hyperlink" Target="https://www.npr.org/sections/health-shots/2020/05/19/858551813/anxious-meditation-can-help-you-relax-into-the-uncertainty-of-the-pandemic" TargetMode="External"/><Relationship Id="rId12" Type="http://schemas.openxmlformats.org/officeDocument/2006/relationships/image" Target="../media/image37.jpeg"/><Relationship Id="rId17" Type="http://schemas.openxmlformats.org/officeDocument/2006/relationships/hyperlink" Target="http://www.youtube.com/watch?v=sJwNR3usjz4" TargetMode="External"/><Relationship Id="rId2" Type="http://schemas.openxmlformats.org/officeDocument/2006/relationships/notesSlide" Target="../notesSlides/notesSlide10.xml"/><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hyperlink" Target="http://www.youtube.com/watch?v=HgF-59MkRRg" TargetMode="External"/><Relationship Id="rId5" Type="http://schemas.openxmlformats.org/officeDocument/2006/relationships/hyperlink" Target="https://www.npr.org/sections/coronavirus-live-updates/2020/05/27/862705225/survey-shows-big-remote-learning-gaps-for-low-income-and-special-needs-children" TargetMode="External"/><Relationship Id="rId15" Type="http://schemas.openxmlformats.org/officeDocument/2006/relationships/hyperlink" Target="https://www.zdnet.com/article/welcome-to-the-era-of-the-mega-hack/?ftag=TRE49e8aa0&amp;bhid=29711077491429876172527988130690&amp;mid=13302305&amp;cid=2362198529" TargetMode="External"/><Relationship Id="rId10" Type="http://schemas.openxmlformats.org/officeDocument/2006/relationships/image" Target="../media/image36.png"/><Relationship Id="rId19" Type="http://schemas.openxmlformats.org/officeDocument/2006/relationships/hyperlink" Target="https://www.cnn.com/2022/01/10/us/california-schools-covid/index.html" TargetMode="External"/><Relationship Id="rId4" Type="http://schemas.openxmlformats.org/officeDocument/2006/relationships/image" Target="../media/image33.png"/><Relationship Id="rId9" Type="http://schemas.openxmlformats.org/officeDocument/2006/relationships/hyperlink" Target="https://fortune.com/2020/06/16/privacy-preserving-a-i-is-the-future-of-a-i/" TargetMode="External"/><Relationship Id="rId14" Type="http://schemas.openxmlformats.org/officeDocument/2006/relationships/image" Target="../media/image38.png"/><Relationship Id="rId22"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https://www.npr.org/series/973275370/untangling-disinformation" TargetMode="External"/><Relationship Id="rId18" Type="http://schemas.openxmlformats.org/officeDocument/2006/relationships/image" Target="../media/image50.png"/><Relationship Id="rId3" Type="http://schemas.openxmlformats.org/officeDocument/2006/relationships/hyperlink" Target="https://amp.commonsense.org/blog/b049a6ad-edbc-441f-9afa-3e2fe66fd6bc" TargetMode="External"/><Relationship Id="rId21" Type="http://schemas.openxmlformats.org/officeDocument/2006/relationships/hyperlink" Target="http://www.youtube.com/watch?v=sIIYiEXWNAw" TargetMode="External"/><Relationship Id="rId7" Type="http://schemas.openxmlformats.org/officeDocument/2006/relationships/hyperlink" Target="https://www.wired.com/story/deepfakes-not-very-good-nor-tools-detect/?bxid=5be9dbea24c17c6adf419e55&amp;cndid=53818980&amp;esrc=bounceX&amp;source=EDT_WIR_NEWSLETTER_0_DAILY_ZZ&amp;utm_brand=wired&amp;utm_campaign=aud-dev&amp;utm_mailing=WIR_Daily_061320&amp;utm_medium=email&amp;utm_source=nl&amp;utm_term=list2_p5" TargetMode="External"/><Relationship Id="rId12" Type="http://schemas.openxmlformats.org/officeDocument/2006/relationships/image" Target="../media/image47.png"/><Relationship Id="rId17" Type="http://schemas.openxmlformats.org/officeDocument/2006/relationships/hyperlink" Target="https://www.npr.org/2021/03/09/975032249/instagram-suggested-posts-to-users-it-served-up-covid-19-falsehoods-study-finds" TargetMode="External"/><Relationship Id="rId2" Type="http://schemas.openxmlformats.org/officeDocument/2006/relationships/notesSlide" Target="../notesSlides/notesSlide11.xml"/><Relationship Id="rId16" Type="http://schemas.openxmlformats.org/officeDocument/2006/relationships/image" Target="../media/image49.jpeg"/><Relationship Id="rId20"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hyperlink" Target="https://www.huffpost.com/entry/parents-teach-kids-media-literacy_l_5fab43e3c5b6ed84597c3fc4?guccounter=1&amp;guce_referrer=aHR0cHM6Ly90LmNvLw&amp;guce_referrer_sig=AQAAAJP4hLRCkspkxtXsGLfo4p1xlAh5aRsrz95Ti-S8BHqFh3Y5Eq3UVEyUA33V1oam_M7GGm0HBAe5wNlV9KHtu8gQQavRLNgnNBCw3oqztGc8XX4l9kuseA5zHfvmG0-BlOiD8UvyoG4c8CwfhtGR-ISoThyNCZ1GWe-JJ9cBjBxz" TargetMode="External"/><Relationship Id="rId5" Type="http://schemas.openxmlformats.org/officeDocument/2006/relationships/hyperlink" Target="http://www.youtube.com/watch?v=SoWCDJAMk2Y" TargetMode="External"/><Relationship Id="rId15" Type="http://schemas.openxmlformats.org/officeDocument/2006/relationships/hyperlink" Target="http://www.youtube.com/watch?v=nwOywe7xLhs" TargetMode="External"/><Relationship Id="rId10" Type="http://schemas.openxmlformats.org/officeDocument/2006/relationships/image" Target="../media/image46.png"/><Relationship Id="rId19" Type="http://schemas.openxmlformats.org/officeDocument/2006/relationships/hyperlink" Target="http://www.youtube.com/watch?v=EIKT-cKKiZ4" TargetMode="External"/><Relationship Id="rId4" Type="http://schemas.openxmlformats.org/officeDocument/2006/relationships/image" Target="../media/image43.png"/><Relationship Id="rId9" Type="http://schemas.openxmlformats.org/officeDocument/2006/relationships/hyperlink" Target="https://www.washingtonpost.com/technology/2020/06/05/stop-spreading-misinformation/" TargetMode="External"/><Relationship Id="rId14" Type="http://schemas.openxmlformats.org/officeDocument/2006/relationships/image" Target="../media/image48.png"/><Relationship Id="rId22"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hyperlink" Target="https://www.nytimes.com/2020/01/18/technology/clearview-privacy-facial-recognition.htm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xl6WHHlpkZc"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hyperlink" Target="http://www.youtube.com/watch?v=YRPUZ3pufAg" TargetMode="External"/><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www.visualcapitalist.com/happens-internet-minute-2017/" TargetMode="External"/><Relationship Id="rId7" Type="http://schemas.openxmlformats.org/officeDocument/2006/relationships/hyperlink" Target="https://www.visualcapitalist.com/what-happens-in-an-internet-minute-in-2019/internet-minute-2019/"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hyperlink" Target="http://www.visualcapitalist.com/happens-internet-minute-2018/" TargetMode="External"/><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hyperlink" Target="https://www.visualcapitalist.com/every-minute-internet-2020/"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www.youtube.com/watch?v=cFJUuO7pQWE" TargetMode="External"/><Relationship Id="rId7" Type="http://schemas.openxmlformats.org/officeDocument/2006/relationships/hyperlink" Target="http://www.youtube.com/watch?v=oZZSIA_2DtI"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hyperlink" Target="https://www.washingtonpost.com/technology/2019/09/18/you-watch-tv-your-tv-watches-back/" TargetMode="External"/><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hyperlink" Target="http://www.youtube.com/watch?v=EW14SgVTtoA"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hyperlink" Target="https://edscoop.com/texas-school-paid-547k-ransomware-jam/" TargetMode="External"/><Relationship Id="rId18" Type="http://schemas.openxmlformats.org/officeDocument/2006/relationships/image" Target="../media/image74.jpeg"/><Relationship Id="rId3" Type="http://schemas.openxmlformats.org/officeDocument/2006/relationships/hyperlink" Target="http://www.youtube.com/watch?v=IEAtGCkbq5Y" TargetMode="External"/><Relationship Id="rId21" Type="http://schemas.openxmlformats.org/officeDocument/2006/relationships/hyperlink" Target="https://www.zdnet.com/article/texas-california-new-york-and-louisiana-missouri-lead-list-of-states-with-most-ransomware-attacks-on-schools-report/" TargetMode="External"/><Relationship Id="rId7" Type="http://schemas.openxmlformats.org/officeDocument/2006/relationships/hyperlink" Target="https://www.wired.com/story/how-to-protect-files-ransomware-tips/?bxid=5be9dbea24c17c6adf419e55&amp;cndid=53818980&amp;esrc=bounceX&amp;source=EDT_WIR_NEWSLETTER_0_DAILY_ZZ&amp;utm_brand=wired&amp;utm_campaign=aud-dev&amp;utm_mailing=WIR_Daily_060621&amp;utm_medium=email&amp;utm_source=nl&amp;utm_term=list1_p1" TargetMode="External"/><Relationship Id="rId12" Type="http://schemas.openxmlformats.org/officeDocument/2006/relationships/image" Target="../media/image71.png"/><Relationship Id="rId17" Type="http://schemas.openxmlformats.org/officeDocument/2006/relationships/hyperlink" Target="http://www.youtube.com/watch?v=4qSLO4qSVgA" TargetMode="External"/><Relationship Id="rId2" Type="http://schemas.openxmlformats.org/officeDocument/2006/relationships/notesSlide" Target="../notesSlides/notesSlide18.xml"/><Relationship Id="rId16" Type="http://schemas.openxmlformats.org/officeDocument/2006/relationships/image" Target="../media/image73.png"/><Relationship Id="rId20"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hyperlink" Target="https://www.cisa.gov/stopransomware?fbclid=IwAR0s1BdI2JigLW-J2fBhVPq1vCSg78Brb-AU-77uT0G7YAcqZMvI-nJbgY8" TargetMode="External"/><Relationship Id="rId24" Type="http://schemas.openxmlformats.org/officeDocument/2006/relationships/image" Target="../media/image77.png"/><Relationship Id="rId5" Type="http://schemas.openxmlformats.org/officeDocument/2006/relationships/hyperlink" Target="https://www.cyberscoop.com/ransomware-cyber-insurance-cost-beazley-coalition/" TargetMode="External"/><Relationship Id="rId15" Type="http://schemas.openxmlformats.org/officeDocument/2006/relationships/hyperlink" Target="https://www.cisa.gov/stopransomware/ransomware-reference-materials-k-12-school-and-school-district-it-staff" TargetMode="External"/><Relationship Id="rId23" Type="http://schemas.openxmlformats.org/officeDocument/2006/relationships/hyperlink" Target="https://www.zdnet.com/article/hackers-hijacking-instagram-accounts-of-companies-and-influencers-demanding-ransom/?ftag=TRE-03-10aaa6b&amp;bhid=%7B%24external_id%7D&amp;mid=%7B%24MESSAGE_ID%7D&amp;cid=%7B%24contact_id%7D&amp;eh=%7B%24CF_emailHash%7D" TargetMode="External"/><Relationship Id="rId10" Type="http://schemas.openxmlformats.org/officeDocument/2006/relationships/image" Target="../media/image70.png"/><Relationship Id="rId19" Type="http://schemas.openxmlformats.org/officeDocument/2006/relationships/hyperlink" Target="https://www.wired.com/story/ransomware-hacks-holidays-weekends/?utm_source=twitter&amp;utm_medium=social&amp;utm_campaign=onsite-share&amp;utm_brand=wired&amp;utm_social-type=earned" TargetMode="External"/><Relationship Id="rId4" Type="http://schemas.openxmlformats.org/officeDocument/2006/relationships/image" Target="../media/image67.png"/><Relationship Id="rId9" Type="http://schemas.openxmlformats.org/officeDocument/2006/relationships/hyperlink" Target="https://www.zdnet.com/article/fbi-warns-of-rise-in-pysa-ransomware-operators-targeting-schools-in-us-uk/?ftag=TRE49e8aa0&amp;bhid=29711077491429876172527988130690&amp;mid=13302305&amp;cid=2362198529" TargetMode="External"/><Relationship Id="rId14" Type="http://schemas.openxmlformats.org/officeDocument/2006/relationships/image" Target="../media/image72.png"/><Relationship Id="rId22"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k12cybersecure.com/map/"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edscoop.com/k12-cyberattacks-rose-2021/" TargetMode="External"/><Relationship Id="rId7" Type="http://schemas.openxmlformats.org/officeDocument/2006/relationships/hyperlink" Target="https://edscoop.com/senate-approves-bill-dhs-review-k12-cybersecurity/" TargetMode="External"/><Relationship Id="rId12"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hyperlink" Target="https://www.edweek.org/technology/thousands-of-school-websites-went-down-in-a-cyberattack-itll-happen-again-experts-say/2022/01" TargetMode="External"/><Relationship Id="rId5" Type="http://schemas.openxmlformats.org/officeDocument/2006/relationships/hyperlink" Target="https://edscoop.com/cyber-incidents-k12-schools-expected-rise-86-percent/" TargetMode="External"/><Relationship Id="rId10" Type="http://schemas.openxmlformats.org/officeDocument/2006/relationships/image" Target="../media/image84.jpg"/><Relationship Id="rId4" Type="http://schemas.openxmlformats.org/officeDocument/2006/relationships/image" Target="../media/image81.png"/><Relationship Id="rId9" Type="http://schemas.openxmlformats.org/officeDocument/2006/relationships/hyperlink" Target="http://www.youtube.com/watch?v=HjWIQZfvLCc"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OvaExJr8nbQ" TargetMode="External"/><Relationship Id="rId7"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studentprivacycompass.org/teacher-security/" TargetMode="External"/><Relationship Id="rId7" Type="http://schemas.openxmlformats.org/officeDocument/2006/relationships/hyperlink" Target="https://www.commonsense.org/education/digital-citizenship"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hyperlink" Target="https://studentprivacycompass.org/resources/educatortraining/" TargetMode="Externa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hyperlink" Target="https://video.edweek.org/detail/video/6016071761001/k-12-cybersecurity-steps-districts-can-take-to-protect-themselves?autoStart=true&amp;cmp=eml-enl-vid-p4"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www.cde.ca.gov/ds/ed/index.asp"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omicbookmama.com/category/fabulously-festive/gluten-free-cooking-bakin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ferpasherpa.org/state-law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nhlDkS8hvMU"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0dStr6yIE_s"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intranet.cde.ca.gov/ac/bd/l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intranet.cde.ca.gov/ac/bd/ts/ofisec.aspx"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cholar.google.com/scholar_case?case=8964105940954501303&amp;q=Times+Mirror+Co.+V.+Superior+Court&amp;hl=en&amp;as_sdt=2006&amp;as_vis=1"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_J5IZxI_xKk"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s://www.caprivacy.org/" TargetMode="External"/><Relationship Id="rId7" Type="http://schemas.openxmlformats.org/officeDocument/2006/relationships/hyperlink" Target="https://www.cnet.com/news/privacy-ballot-measure-could-give-you-more-control-over-personal-data-again/"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hyperlink" Target="https://www.wired.com/story/one-clear-message-voters-election-more-privacy/?bxid=5be9dbea24c17c6adf419e55&amp;cndid=53818980&amp;esrc=bounceX&amp;mbid=CRMWIR092120&amp;source=EDT_WIR_NEWSLETTER_0_TRANSPORTATION_ZZ&amp;utm_brand=wired&amp;utm_campaign=aud-dev&amp;utm_mailing=WIR_FastForwardTopClickers%202020-11-09&amp;utm_medium=email&amp;utm_source=nl&amp;utm_term=WIR_TopClickers_EXCLUDE_Transportation&amp;fbclid=IwAR051hMvJILv6hm2atjxW7XAW4jct-Idm1o1MLI9DfQyQ0iEygWn4GVvCMY" TargetMode="External"/><Relationship Id="rId10" Type="http://schemas.openxmlformats.org/officeDocument/2006/relationships/hyperlink" Target="https://www.theverge.com/2021/3/16/22333506/california-bans-dark-patterns-opt-out-selling-data" TargetMode="External"/><Relationship Id="rId4" Type="http://schemas.openxmlformats.org/officeDocument/2006/relationships/image" Target="../media/image101.png"/><Relationship Id="rId9" Type="http://schemas.openxmlformats.org/officeDocument/2006/relationships/image" Target="../media/image10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leginfo.legislature.ca.gov/faces/billTextClient.xhtml?bill_id=201720180AB375"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hyperlink" Target="https://www.natlawreview.com/article/new-california-privacy-rights-act-2020-ballot"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hyperlink" Target="http://www.youtube.com/watch?v=X9Htg8V3eik" TargetMode="External"/><Relationship Id="rId7" Type="http://schemas.openxmlformats.org/officeDocument/2006/relationships/hyperlink" Target="http://www.youtube.com/watch?v=bAcLoThw6I4" TargetMode="External"/><Relationship Id="rId12"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09.png"/><Relationship Id="rId11" Type="http://schemas.openxmlformats.org/officeDocument/2006/relationships/hyperlink" Target="https://www.wired.com/story/parental-controls-google-apple-microsoft-account/?bxid=5be9dbea24c17c6adf419e55&amp;cndid=53818980&amp;esrc=bounceX&amp;mbid=CRMWIR092120&amp;source=EDT_WIR_NEWSLETTER_0_DAILY_ZZ&amp;utm_brand=wired&amp;utm_campaign=aud-dev&amp;utm_content=Final&amp;utm_mailing=WIR_Daily_110820&amp;utm_medium=email&amp;utm_source=nl&amp;utm_term=list1_p2&amp;fbclid=IwAR173LJKf78K4As00fjf7QqNC5Q2bKzKLv4RCp14eShdb6DZkbtsIuGG_4k" TargetMode="External"/><Relationship Id="rId5" Type="http://schemas.openxmlformats.org/officeDocument/2006/relationships/hyperlink" Target="http://www.youtube.com/watch?v=J5D2SP45oxA" TargetMode="External"/><Relationship Id="rId10" Type="http://schemas.openxmlformats.org/officeDocument/2006/relationships/image" Target="../media/image111.png"/><Relationship Id="rId4" Type="http://schemas.openxmlformats.org/officeDocument/2006/relationships/image" Target="../media/image108.png"/><Relationship Id="rId9" Type="http://schemas.openxmlformats.org/officeDocument/2006/relationships/hyperlink" Target="https://www.commonsensemedia.org/blog/teaching-kids-media-smarts-during-breaking-news?utm_source=%5Btwitter%5D&amp;utm_medium=social&amp;utm_campaign=&amp;utm_term=&amp;utm_content=&amp;fbclid=IwAR1iNDhWyGkHY0kCBEuw_chWJxQdRogc5T3eEU1MgxKvlnrKH01IpO0k7L4"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www.commonsensemedia.org/video/what-is" TargetMode="External"/><Relationship Id="rId7" Type="http://schemas.openxmlformats.org/officeDocument/2006/relationships/hyperlink" Target="https://www.commonsensemedia.org/videos/smart-speakers-your-privacy?j=7571443&amp;sfmc_sub=171313917&amp;l=2048712_HTML&amp;u=139054512&amp;mid=6409703&amp;jb=255&amp;utm_source=edu_nl_20191210&amp;utm_medium=email"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hyperlink" Target="https://www.commonsensemedia.org/blog/ask-your-kids-school-these-essential-student-privacy-and-safety-questions" TargetMode="External"/><Relationship Id="rId10" Type="http://schemas.openxmlformats.org/officeDocument/2006/relationships/image" Target="../media/image116.png"/><Relationship Id="rId4" Type="http://schemas.openxmlformats.org/officeDocument/2006/relationships/image" Target="../media/image113.png"/><Relationship Id="rId9" Type="http://schemas.openxmlformats.org/officeDocument/2006/relationships/hyperlink" Target="https://www.zdnet.com/article/best-password-manager/?ftag=TRE49e8aa0&amp;bhid=29711077491429876172527988130690&amp;mid=13271053&amp;cid=2362198529"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youtube.com/watch?v=xvq0gI3q7o8"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hyperlink" Target="https://www.npr.org/2021/03/16/977769873/the-age-of-automation-is-now-heres-how-to-futureproof-yourself?fbclid=IwAR00GiMvhk4tGcHRTfqmSyCc3tgArdz7qNseQo4u18_tHUV4KlHdaKrqxpU"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watch?v=Qfae6zy_EiA"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hyperlink" Target="http://www.youtube.com/watch?v=YEztyhevYlk" TargetMode="External"/><Relationship Id="rId4" Type="http://schemas.openxmlformats.org/officeDocument/2006/relationships/image" Target="../media/image119.png"/></Relationships>
</file>

<file path=ppt/slides/_rels/slide58.xml.rels><?xml version="1.0" encoding="UTF-8" standalone="yes"?>
<Relationships xmlns="http://schemas.openxmlformats.org/package/2006/relationships"><Relationship Id="rId3" Type="http://schemas.openxmlformats.org/officeDocument/2006/relationships/hyperlink" Target="http://www.allgeneralizationsarefalse.com/"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hyperlink" Target="https://www.pbs.org/newshour/show/why-we-should-be-more-like-cats-than-dogs-when-it-comes-to-social-media" TargetMode="External"/><Relationship Id="rId7" Type="http://schemas.openxmlformats.org/officeDocument/2006/relationships/hyperlink" Target="https://staysafeonline.org/resource/security-tips-for-remote-workers/"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hyperlink" Target="https://www.wired.com/story/delete-old-twitter-facebook-instagram-posts/?utm_source=twitter&amp;utm_medium=social&amp;utm_campaign=onsite-share&amp;utm_brand=wired&amp;utm_social-type=earned" TargetMode="External"/><Relationship Id="rId10" Type="http://schemas.openxmlformats.org/officeDocument/2006/relationships/image" Target="../media/image125.jpeg"/><Relationship Id="rId4" Type="http://schemas.openxmlformats.org/officeDocument/2006/relationships/image" Target="../media/image122.png"/><Relationship Id="rId9" Type="http://schemas.openxmlformats.org/officeDocument/2006/relationships/hyperlink" Target="http://www.youtube.com/watch?v=iX8GxLP1FHo"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www.wsbtv.com/video/local-video/report-points-privacy-accuracy-concerns-with-facial-recognition-technology/d9075356-62d4-4e94-a29c-2d964b3ed0b0/?fbclid=IwAR2KwOPB1ZjGhgenmMlg3XCo1XOy9YXpPqzVJ4LwTnWz2qZzjWzo2tVriV0" TargetMode="External"/><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hyperlink" Target="https://ferpasherpa.org/covid19resources/" TargetMode="External"/><Relationship Id="rId21" Type="http://schemas.openxmlformats.org/officeDocument/2006/relationships/hyperlink" Target="http://www.youtube.com/watch?v=kCRbkYf5kL8" TargetMode="External"/><Relationship Id="rId34" Type="http://schemas.openxmlformats.org/officeDocument/2006/relationships/image" Target="../media/image18.png"/><Relationship Id="rId7" Type="http://schemas.openxmlformats.org/officeDocument/2006/relationships/hyperlink" Target="http://www.youtube.com/watch?v=ViA0xR5q_w4" TargetMode="External"/><Relationship Id="rId12" Type="http://schemas.openxmlformats.org/officeDocument/2006/relationships/image" Target="../media/image7.png"/><Relationship Id="rId17" Type="http://schemas.openxmlformats.org/officeDocument/2006/relationships/hyperlink" Target="https://www.zdnet.com/article/iranian-cyberspies-behind-major-christmas-sms-spear-phishing-campaign/" TargetMode="External"/><Relationship Id="rId25" Type="http://schemas.openxmlformats.org/officeDocument/2006/relationships/hyperlink" Target="https://www.vox.com/recode/22175021/school-cheating-student-privacy-remote-learning?utm_campaign=vox&amp;utm_content=entry&amp;utm_medium=social&amp;utm_source=twitter" TargetMode="External"/><Relationship Id="rId33" Type="http://schemas.openxmlformats.org/officeDocument/2006/relationships/hyperlink" Target="https://www.forbes.com/sites/martingiles/2021/03/09/microsoft-exchange-hackers-are-targeting-email/?utm_source=newsletter&amp;utm_medium=email&amp;utm_campaign=cio&amp;cdlcid=5d16705f1802c8c524c4ea5a&amp;sh=7c17155f174e" TargetMode="External"/><Relationship Id="rId38" Type="http://schemas.openxmlformats.org/officeDocument/2006/relationships/image" Target="../media/image20.png"/><Relationship Id="rId2" Type="http://schemas.openxmlformats.org/officeDocument/2006/relationships/notesSlide" Target="../notesSlides/notesSlide6.xml"/><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hyperlink" Target="https://josephsteinberg.com/do-not-post-your-covid-19-vaccination-card-on-social-media/"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www.npr.org/2020/06/22/881845711/tech-companies-are-limiting-police-use-of-facial-recognition-heres-why?utm_campaign=storyshare&amp;utm_source=twitter.com&amp;utm_medium=social" TargetMode="External"/><Relationship Id="rId24" Type="http://schemas.openxmlformats.org/officeDocument/2006/relationships/image" Target="../media/image13.jpeg"/><Relationship Id="rId32" Type="http://schemas.openxmlformats.org/officeDocument/2006/relationships/image" Target="../media/image17.png"/><Relationship Id="rId37" Type="http://schemas.openxmlformats.org/officeDocument/2006/relationships/hyperlink" Target="https://www.washingtonpost.com/technology/2021/09/24/remote-work-from-home-surveillance/" TargetMode="External"/><Relationship Id="rId5" Type="http://schemas.openxmlformats.org/officeDocument/2006/relationships/hyperlink" Target="https://www.forbes.com/sites/thomasbrewster/2020/06/03/huge-cyber-attacks-attempt-to-silence-black-rights-movement-with-ddos-attacks/?utm_source=newsletter&amp;utm_medium=email&amp;utm_campaign=dailydozen&amp;cdlcid=5d16705f1802c8c524c4ea5a#4936c276742b" TargetMode="External"/><Relationship Id="rId15" Type="http://schemas.openxmlformats.org/officeDocument/2006/relationships/hyperlink" Target="https://www.wired.com/story/nsa-warns-russia-attacking-vmware-remote-work-platforms/?bxid=5be9dbea24c17c6adf419e55&amp;cndid=53818980&amp;esrc=bounceX&amp;source=EDT_WIR_NEWSLETTER_0_DAILY_ZZ&amp;utm_brand=wired&amp;utm_campaign=aud-dev&amp;utm_content=Final&amp;utm_mailing=WIR_Daily_120720&amp;utm_medium=email&amp;utm_source=nl&amp;utm_term=list1_p4&amp;fbclid=IwAR04Q4pIYPDfXN3jNZJswhYAcjP8DjzHqXraLatbBqOxzWAYIdr4hcIcwbY" TargetMode="External"/><Relationship Id="rId23" Type="http://schemas.openxmlformats.org/officeDocument/2006/relationships/hyperlink" Target="http://www.youtube.com/watch?v=CUj2tZo3MEI" TargetMode="External"/><Relationship Id="rId28" Type="http://schemas.openxmlformats.org/officeDocument/2006/relationships/image" Target="../media/image15.png"/><Relationship Id="rId36" Type="http://schemas.openxmlformats.org/officeDocument/2006/relationships/image" Target="../media/image19.jpeg"/><Relationship Id="rId10" Type="http://schemas.openxmlformats.org/officeDocument/2006/relationships/image" Target="../media/image6.png"/><Relationship Id="rId19" Type="http://schemas.openxmlformats.org/officeDocument/2006/relationships/hyperlink" Target="https://www.wired.com/story/solarwinds-russia-hackers-turla-malware/?utm_source=twitter&amp;utm_medium=social&amp;utm_campaign=onsite-share&amp;utm_brand=wired&amp;utm_social-type=earned" TargetMode="External"/><Relationship Id="rId31" Type="http://schemas.openxmlformats.org/officeDocument/2006/relationships/hyperlink" Target="https://www.zdnet.com/article/fbi-one-type-of-scam-is-costing-business-the-most/?ftag=TRE-03-10aaa6b&amp;bhid=29711077491429876172527988130690&amp;mid=13303351&amp;cid=2362198529" TargetMode="External"/><Relationship Id="rId4" Type="http://schemas.openxmlformats.org/officeDocument/2006/relationships/image" Target="../media/image3.png"/><Relationship Id="rId9" Type="http://schemas.openxmlformats.org/officeDocument/2006/relationships/hyperlink" Target="https://www.wsj.com/articles/how-political-groups-are-harvesting-data-from-protesters-11592156142?campaign_id=158&amp;emc=edit_ot_20200615&amp;instance_id=19406&amp;nl=on-tech-with-shira-ovide&amp;regi_id=84418792&amp;segment_id=30951&amp;te=1&amp;user_id=7ceda6a82b8258ef57a058207c572e0a" TargetMode="External"/><Relationship Id="rId14" Type="http://schemas.openxmlformats.org/officeDocument/2006/relationships/image" Target="../media/image8.png"/><Relationship Id="rId22" Type="http://schemas.openxmlformats.org/officeDocument/2006/relationships/image" Target="../media/image12.jpeg"/><Relationship Id="rId27" Type="http://schemas.openxmlformats.org/officeDocument/2006/relationships/hyperlink" Target="https://www.wired.com/story/covid-19-phishing-excel-ios-14-data-breaches/" TargetMode="External"/><Relationship Id="rId30" Type="http://schemas.openxmlformats.org/officeDocument/2006/relationships/image" Target="../media/image16.png"/><Relationship Id="rId35" Type="http://schemas.openxmlformats.org/officeDocument/2006/relationships/hyperlink" Target="http://www.youtube.com/watch?v=Y0Aktte_088"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hyperlink" Target="https://www.commonsense.org/education/privacy" TargetMode="External"/><Relationship Id="rId13" Type="http://schemas.openxmlformats.org/officeDocument/2006/relationships/image" Target="../media/image132.png"/><Relationship Id="rId3" Type="http://schemas.openxmlformats.org/officeDocument/2006/relationships/hyperlink" Target="https://staysafeonline.org/stay-safe-online/managing-your-privacy/manage-privacy-settings/" TargetMode="External"/><Relationship Id="rId7" Type="http://schemas.openxmlformats.org/officeDocument/2006/relationships/image" Target="../media/image129.png"/><Relationship Id="rId12" Type="http://schemas.openxmlformats.org/officeDocument/2006/relationships/hyperlink" Target="https://studentprivacycompass.org/resource/student-privacy-communications-toolkit-for-schools-districts/"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28.png"/><Relationship Id="rId11" Type="http://schemas.openxmlformats.org/officeDocument/2006/relationships/image" Target="../media/image131.png"/><Relationship Id="rId5" Type="http://schemas.openxmlformats.org/officeDocument/2006/relationships/hyperlink" Target="https://staysafeonline.org/" TargetMode="External"/><Relationship Id="rId10" Type="http://schemas.openxmlformats.org/officeDocument/2006/relationships/hyperlink" Target="https://www.commonsense.org/education/" TargetMode="External"/><Relationship Id="rId4" Type="http://schemas.openxmlformats.org/officeDocument/2006/relationships/image" Target="../media/image127.png"/><Relationship Id="rId9" Type="http://schemas.openxmlformats.org/officeDocument/2006/relationships/image" Target="../media/image13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135.jpg"/><Relationship Id="rId3" Type="http://schemas.openxmlformats.org/officeDocument/2006/relationships/hyperlink" Target="https://www.instagram.com/cdeprivacy/" TargetMode="External"/><Relationship Id="rId7" Type="http://schemas.openxmlformats.org/officeDocument/2006/relationships/hyperlink" Target="https://twitter.com/cdeprivacy"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34.jpg"/><Relationship Id="rId5" Type="http://schemas.openxmlformats.org/officeDocument/2006/relationships/hyperlink" Target="https://www.facebook.com/cdeprivacy/" TargetMode="External"/><Relationship Id="rId4" Type="http://schemas.openxmlformats.org/officeDocument/2006/relationships/image" Target="../media/image133.png"/><Relationship Id="rId9" Type="http://schemas.openxmlformats.org/officeDocument/2006/relationships/hyperlink" Target="mailto:privacy@cde.ca.gov"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38.png"/><Relationship Id="rId4" Type="http://schemas.openxmlformats.org/officeDocument/2006/relationships/image" Target="../media/image13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www.zdnet.com/article/online-security-101-how-to-protect-your-privacy-from-hackers-spies-and-the-government/" TargetMode="External"/><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73.xml.rels><?xml version="1.0" encoding="UTF-8" standalone="yes"?>
<Relationships xmlns="http://schemas.openxmlformats.org/package/2006/relationships"><Relationship Id="rId3" Type="http://schemas.openxmlformats.org/officeDocument/2006/relationships/hyperlink" Target="http://ccsesa.org/wp-content/uploads/2015/09/Data-Privacy-Guidebook.pdf" TargetMode="External"/><Relationship Id="rId7" Type="http://schemas.openxmlformats.org/officeDocument/2006/relationships/hyperlink" Target="https://studentprivacycompass.org/state-laws/" TargetMode="External"/><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hyperlink" Target="https://ferpasherpa.org/resource/the-policymakers-guide-to-student-privacy/" TargetMode="External"/><Relationship Id="rId5" Type="http://schemas.openxmlformats.org/officeDocument/2006/relationships/hyperlink" Target="https://leginfo.legislature.ca.gov/faces/billTextClient.xhtml?bill_id=201720180AB375" TargetMode="External"/><Relationship Id="rId4" Type="http://schemas.openxmlformats.org/officeDocument/2006/relationships/hyperlink" Target="https://leginfo.legislature.ca.gov/faces/billNavClient.xhtml?bill_id=201520160SB178"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www.cde.ca.gov/ds/dp/" TargetMode="External"/><Relationship Id="rId3" Type="http://schemas.openxmlformats.org/officeDocument/2006/relationships/hyperlink" Target="https://studentprivacy.ed.gov/" TargetMode="External"/><Relationship Id="rId7" Type="http://schemas.openxmlformats.org/officeDocument/2006/relationships/hyperlink" Target="https://studentprivacycompass.org/" TargetMode="External"/><Relationship Id="rId12" Type="http://schemas.openxmlformats.org/officeDocument/2006/relationships/hyperlink" Target="https://cite.org/page/StuPrivacy"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hyperlink" Target="http://nces.ed.gov/pubsearch/pubsinfo.asp?pubid=2011602" TargetMode="External"/><Relationship Id="rId11" Type="http://schemas.openxmlformats.org/officeDocument/2006/relationships/hyperlink" Target="https://futureready.org/about-the-effort/framework/" TargetMode="External"/><Relationship Id="rId5" Type="http://schemas.openxmlformats.org/officeDocument/2006/relationships/hyperlink" Target="https://www.commonsense.org/education/privacy" TargetMode="External"/><Relationship Id="rId10" Type="http://schemas.openxmlformats.org/officeDocument/2006/relationships/hyperlink" Target="https://k12cybersecure.com/" TargetMode="External"/><Relationship Id="rId4" Type="http://schemas.openxmlformats.org/officeDocument/2006/relationships/hyperlink" Target="http://nces.ed.gov/pubs2016/2016096.pdf" TargetMode="External"/><Relationship Id="rId9" Type="http://schemas.openxmlformats.org/officeDocument/2006/relationships/hyperlink" Target="https://www.youtube.com/channel/UCu1bCN7xLIpA1-9sT_mvqiw"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tolerance.org/" TargetMode="External"/><Relationship Id="rId3" Type="http://schemas.openxmlformats.org/officeDocument/2006/relationships/hyperlink" Target="https://www.commonsense.org/education/digital-citizenship" TargetMode="External"/><Relationship Id="rId7" Type="http://schemas.openxmlformats.org/officeDocument/2006/relationships/hyperlink" Target="https://www.icanhelpdeletenegativity.org/" TargetMode="External"/><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hyperlink" Target="https://studentprivacycompass.org/" TargetMode="External"/><Relationship Id="rId5" Type="http://schemas.openxmlformats.org/officeDocument/2006/relationships/hyperlink" Target="https://studentprivacy.ed.gov/" TargetMode="External"/><Relationship Id="rId10" Type="http://schemas.openxmlformats.org/officeDocument/2006/relationships/hyperlink" Target="https://newslit.org/" TargetMode="External"/><Relationship Id="rId4" Type="http://schemas.openxmlformats.org/officeDocument/2006/relationships/hyperlink" Target="https://www.commonsensemedia.org/video/what-is" TargetMode="External"/><Relationship Id="rId9" Type="http://schemas.openxmlformats.org/officeDocument/2006/relationships/hyperlink" Target="https://www.pbs.org/newshour/tag/junk-news"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www.instagram.com/cdeprivacy/" TargetMode="External"/><Relationship Id="rId13" Type="http://schemas.openxmlformats.org/officeDocument/2006/relationships/image" Target="../media/image135.jpg"/><Relationship Id="rId3" Type="http://schemas.openxmlformats.org/officeDocument/2006/relationships/hyperlink" Target="mailto:ewisnia@cde.ca.gov" TargetMode="External"/><Relationship Id="rId7" Type="http://schemas.openxmlformats.org/officeDocument/2006/relationships/hyperlink" Target="mailto:iso@cde.ca.gov" TargetMode="External"/><Relationship Id="rId12" Type="http://schemas.openxmlformats.org/officeDocument/2006/relationships/hyperlink" Target="https://twitter.com/cdeprivacy"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hyperlink" Target="mailto:mlourenco@cde.ca.gov" TargetMode="External"/><Relationship Id="rId11" Type="http://schemas.openxmlformats.org/officeDocument/2006/relationships/image" Target="../media/image134.jpg"/><Relationship Id="rId5" Type="http://schemas.openxmlformats.org/officeDocument/2006/relationships/hyperlink" Target="mailto:edgo@cde.ca.gov" TargetMode="External"/><Relationship Id="rId10" Type="http://schemas.openxmlformats.org/officeDocument/2006/relationships/hyperlink" Target="https://www.facebook.com/cdeprivacy/" TargetMode="External"/><Relationship Id="rId4" Type="http://schemas.openxmlformats.org/officeDocument/2006/relationships/hyperlink" Target="mailto:privacy@cde.ca.gov" TargetMode="External"/><Relationship Id="rId9" Type="http://schemas.openxmlformats.org/officeDocument/2006/relationships/image" Target="../media/image14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www.wired.com/story/mystery-malware-stole-26-million-passwords-from-windows-computers/#:~:text=09%3A00%20AM-,A%20Mystery%20Malware%20Stole%2026%20Million%20Passwords%20From%20Windows%20PCs,extracted%20between%202018%20and%202020.&amp;text=Additionally%2C%20the%20malware%20made%20a,picture%20using%20the%20device's%20webcam." TargetMode="External"/><Relationship Id="rId18" Type="http://schemas.openxmlformats.org/officeDocument/2006/relationships/image" Target="../media/image29.png"/><Relationship Id="rId3" Type="http://schemas.openxmlformats.org/officeDocument/2006/relationships/hyperlink" Target="https://www.washingtonpost.com/technology/2021/05/15/ransomware-colonial-darkside-cyber-security/" TargetMode="External"/><Relationship Id="rId7" Type="http://schemas.openxmlformats.org/officeDocument/2006/relationships/hyperlink" Target="https://www.zdnet.com/article/microsoft-warns-watch-out-for-this-new-malware-that-steals-passwords-webcam-and-browser-data/" TargetMode="External"/><Relationship Id="rId12" Type="http://schemas.openxmlformats.org/officeDocument/2006/relationships/image" Target="../media/image26.png"/><Relationship Id="rId17" Type="http://schemas.openxmlformats.org/officeDocument/2006/relationships/hyperlink" Target="https://www.zdnet.com/article/nato-series-of-cyberattacks-could-be-seen-as-the-same-threat-as-an-armed-attack/?ftag=TRE-03-10aaa6b&amp;bhid=29711077491429876172527988130690&amp;mid=13402665&amp;cid=2362198529&amp;eh=424d6a0cd0048b5c00d1f2af995cd3d787d68e976aff50a901bf4861dab18d19" TargetMode="External"/><Relationship Id="rId2" Type="http://schemas.openxmlformats.org/officeDocument/2006/relationships/notesSlide" Target="../notesSlides/notesSlide8.xml"/><Relationship Id="rId16" Type="http://schemas.openxmlformats.org/officeDocument/2006/relationships/image" Target="../media/image28.png"/><Relationship Id="rId20"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hyperlink" Target="https://www.wired.com/story/ransomware-double-encryption/?utm_source=twitter&amp;utm_medium=social&amp;utm_campaign=onsite-share&amp;utm_brand=wired&amp;utm_social-type=earned" TargetMode="External"/><Relationship Id="rId5" Type="http://schemas.openxmlformats.org/officeDocument/2006/relationships/hyperlink" Target="https://www.zdnet.com/article/significant-ransomware-attack-forces-irelands-health-service-to-shuts-down-it-systems/" TargetMode="External"/><Relationship Id="rId15" Type="http://schemas.openxmlformats.org/officeDocument/2006/relationships/hyperlink" Target="https://www.npr.org/2021/06/10/1005093802/inner-workings-of-darkside-cybergang-reveal-its-run-like-any-other-business" TargetMode="External"/><Relationship Id="rId10" Type="http://schemas.openxmlformats.org/officeDocument/2006/relationships/image" Target="../media/image25.png"/><Relationship Id="rId19" Type="http://schemas.openxmlformats.org/officeDocument/2006/relationships/hyperlink" Target="https://staysafeonline.org/blog/practicing-the-basics-makes-you-safer-and-more-secure/" TargetMode="External"/><Relationship Id="rId4" Type="http://schemas.openxmlformats.org/officeDocument/2006/relationships/image" Target="../media/image22.png"/><Relationship Id="rId9" Type="http://schemas.openxmlformats.org/officeDocument/2006/relationships/hyperlink" Target="https://www.wired.com/story/frag-attack-wi-fi-vulnerabilities/?utm_source=twitter&amp;utm_medium=social&amp;utm_campaign=onsite-share&amp;utm_brand=wired&amp;utm_social-type=earned" TargetMode="External"/><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fKHGrhZxE3Y"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hyperlink" Target="http://www.youtube.com/watch?v=uaaC57tcci0" TargetMode="Externa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
          <p:cNvSpPr txBox="1">
            <a:spLocks noGrp="1"/>
          </p:cNvSpPr>
          <p:nvPr>
            <p:ph type="title"/>
          </p:nvPr>
        </p:nvSpPr>
        <p:spPr>
          <a:xfrm>
            <a:off x="1171996" y="266900"/>
            <a:ext cx="7467600" cy="339530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5400"/>
              <a:buFont typeface="Corbel"/>
              <a:buNone/>
            </a:pPr>
            <a:r>
              <a:rPr lang="en-US" sz="5400" b="1"/>
              <a:t>Data Privacy PLUS: Laws, Policies, and Best Practices for Living in a Digital World</a:t>
            </a:r>
            <a:endParaRPr sz="5400"/>
          </a:p>
        </p:txBody>
      </p:sp>
      <p:sp>
        <p:nvSpPr>
          <p:cNvPr id="150" name="Google Shape;150;p1"/>
          <p:cNvSpPr txBox="1">
            <a:spLocks noGrp="1"/>
          </p:cNvSpPr>
          <p:nvPr>
            <p:ph type="body" idx="1"/>
          </p:nvPr>
        </p:nvSpPr>
        <p:spPr>
          <a:xfrm>
            <a:off x="620535" y="3894587"/>
            <a:ext cx="8097933" cy="198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480"/>
              <a:buNone/>
            </a:pPr>
            <a:r>
              <a:rPr lang="en-US"/>
              <a:t>Presented by: </a:t>
            </a:r>
            <a:br>
              <a:rPr lang="en-US"/>
            </a:br>
            <a:br>
              <a:rPr lang="en-US"/>
            </a:br>
            <a:r>
              <a:rPr lang="en-US"/>
              <a:t>Elizabeth Wisnia</a:t>
            </a:r>
            <a:br>
              <a:rPr lang="en-US"/>
            </a:br>
            <a:r>
              <a:rPr lang="en-US"/>
              <a:t>Education Programs Consultant Education Data Office</a:t>
            </a:r>
            <a:br>
              <a:rPr lang="en-US"/>
            </a:br>
            <a:r>
              <a:rPr lang="en-US"/>
              <a:t>Educational Data Management Division</a:t>
            </a:r>
            <a:endParaRPr/>
          </a:p>
          <a:p>
            <a:pPr marL="285750" lvl="0" indent="-64770" algn="l" rtl="0">
              <a:lnSpc>
                <a:spcPct val="90000"/>
              </a:lnSpc>
              <a:spcBef>
                <a:spcPts val="1080"/>
              </a:spcBef>
              <a:spcAft>
                <a:spcPts val="0"/>
              </a:spcAft>
              <a:buSzPts val="3480"/>
              <a:buNone/>
            </a:pPr>
            <a:endParaRPr/>
          </a:p>
        </p:txBody>
      </p:sp>
      <p:sp>
        <p:nvSpPr>
          <p:cNvPr id="151" name="Google Shape;151;p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6"/>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10</a:t>
            </a:fld>
            <a:endParaRPr/>
          </a:p>
        </p:txBody>
      </p:sp>
      <p:sp>
        <p:nvSpPr>
          <p:cNvPr id="246" name="Google Shape;246;p6"/>
          <p:cNvSpPr txBox="1">
            <a:spLocks noGrp="1"/>
          </p:cNvSpPr>
          <p:nvPr>
            <p:ph type="title"/>
          </p:nvPr>
        </p:nvSpPr>
        <p:spPr>
          <a:xfrm>
            <a:off x="603550" y="53100"/>
            <a:ext cx="8330100" cy="8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3500"/>
              <a:t>Privacy &amp; Learning in Anxious, Unsettled Times</a:t>
            </a:r>
            <a:endParaRPr sz="3100"/>
          </a:p>
        </p:txBody>
      </p:sp>
      <p:pic>
        <p:nvPicPr>
          <p:cNvPr id="247" name="Google Shape;247;p6">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526516" y="742782"/>
            <a:ext cx="3035483" cy="127468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248" name="Google Shape;248;p6">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873300" y="2963212"/>
            <a:ext cx="5100474" cy="163122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249" name="Google Shape;249;p6">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972884" y="1658768"/>
            <a:ext cx="3000901" cy="146287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176"/>
              </a:srgbClr>
            </a:outerShdw>
          </a:effectLst>
        </p:spPr>
      </p:pic>
      <p:pic>
        <p:nvPicPr>
          <p:cNvPr id="250" name="Google Shape;250;p6">
            <a:hlinkClick r:id="rId9"/>
          </p:cNvPr>
          <p:cNvPicPr preferRelativeResize="0"/>
          <p:nvPr/>
        </p:nvPicPr>
        <p:blipFill rotWithShape="1">
          <a:blip r:embed="rId10">
            <a:alphaModFix/>
          </a:blip>
          <a:srcRect/>
          <a:stretch/>
        </p:blipFill>
        <p:spPr>
          <a:xfrm>
            <a:off x="-55762" y="2795588"/>
            <a:ext cx="3429000" cy="1266825"/>
          </a:xfrm>
          <a:prstGeom prst="rect">
            <a:avLst/>
          </a:prstGeom>
          <a:noFill/>
          <a:ln>
            <a:noFill/>
          </a:ln>
        </p:spPr>
      </p:pic>
      <p:pic>
        <p:nvPicPr>
          <p:cNvPr id="251" name="Google Shape;251;p6" descr="More than 50 million students were forced to switch to online learning because of COVID-19 — but for those without broadband access, the ‘homework gap’ is only getting worse.&#10;» Subscribe to NowThis: http://go.nowth.is/News_Subscribe&#10;» Sign up for our newsletter KnowThis to get the biggest stories of the day delivered straight to your inbox: https://go.nowth.is/KnowThis&#10;&#10;#COVID19 #HomeWorkGap #Education #News #NowThis #NowThisNews&#10;&#10;Connect with NowThis&#10;» Like us on Facebook: http://go.nowth.is/News_Facebook&#10;» Tweet us on Twitter: http://go.nowth.is/News_Twitter&#10;» Follow us on Instagram: http://go.nowth.is/News_Instagram&#10;» Find us on Snapchat Discover: http://go.nowth.is/News_Snapchat&#10;&#10;NowThis is your premier news outlet providing you with all the videos you need to stay up to date on all the latest in trending news. From entertainment to politics, to viral videos and breaking news stories, we’re delivering all you need to know straight to your social feeds. We live where you live.&#10;&#10;http://www.youtube.com/nowthisnews&#10;@nowthisnews" title="Remote Learning is Intensifying America's 'Homework Gap' | NowThis">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6240400" y="4669948"/>
            <a:ext cx="2693250" cy="2019927"/>
          </a:xfrm>
          <a:prstGeom prst="rect">
            <a:avLst/>
          </a:prstGeom>
          <a:noFill/>
          <a:ln>
            <a:noFill/>
          </a:ln>
        </p:spPr>
      </p:pic>
      <p:pic>
        <p:nvPicPr>
          <p:cNvPr id="252" name="Google Shape;252;p6">
            <a:hlinkClick r:id="rId13"/>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81811" y="4062436"/>
            <a:ext cx="2693239" cy="1917913"/>
          </a:xfrm>
          <a:prstGeom prst="rect">
            <a:avLst/>
          </a:prstGeom>
          <a:noFill/>
          <a:ln w="19050" cap="flat" cmpd="sng">
            <a:solidFill>
              <a:schemeClr val="dk2"/>
            </a:solidFill>
            <a:prstDash val="solid"/>
            <a:round/>
            <a:headEnd type="none" w="sm" len="sm"/>
            <a:tailEnd type="none" w="sm" len="sm"/>
          </a:ln>
        </p:spPr>
      </p:pic>
      <p:pic>
        <p:nvPicPr>
          <p:cNvPr id="253" name="Google Shape;253;p6">
            <a:hlinkClick r:id="rId15"/>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81800" y="6351725"/>
            <a:ext cx="4021178" cy="444650"/>
          </a:xfrm>
          <a:prstGeom prst="rect">
            <a:avLst/>
          </a:prstGeom>
          <a:noFill/>
          <a:ln w="19050" cap="flat" cmpd="sng">
            <a:solidFill>
              <a:schemeClr val="dk2"/>
            </a:solidFill>
            <a:prstDash val="solid"/>
            <a:round/>
            <a:headEnd type="none" w="sm" len="sm"/>
            <a:tailEnd type="none" w="sm" len="sm"/>
          </a:ln>
        </p:spPr>
      </p:pic>
      <p:pic>
        <p:nvPicPr>
          <p:cNvPr id="254" name="Google Shape;254;p6" descr="Teens and young adults will require tools and support for their mental health as they come out of the pandemic and reenter the classroom and the world. Mental health is a  fundamental aspect of building and sustaining a healthy digital ecosystem. The Digital Health, Social Media and Depression report is a review of how teens and young adults are leveraging social media and digital tools to access health and mental health information and communities." title="Coping with COVID-19: How Young People Use Digital Media to Manage Their Mental Health">
            <a:hlinkClick r:id="rId17"/>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2931425" y="1017125"/>
            <a:ext cx="2445425" cy="1834050"/>
          </a:xfrm>
          <a:prstGeom prst="rect">
            <a:avLst/>
          </a:prstGeom>
          <a:noFill/>
          <a:ln>
            <a:noFill/>
          </a:ln>
        </p:spPr>
      </p:pic>
      <p:pic>
        <p:nvPicPr>
          <p:cNvPr id="255" name="Google Shape;255;p6">
            <a:hlinkClick r:id="rId19"/>
          </p:cNvPr>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1781050" y="4386262"/>
            <a:ext cx="4379339" cy="1917925"/>
          </a:xfrm>
          <a:prstGeom prst="rect">
            <a:avLst/>
          </a:prstGeom>
          <a:noFill/>
          <a:ln w="19050" cap="flat" cmpd="sng">
            <a:solidFill>
              <a:schemeClr val="dk2"/>
            </a:solidFill>
            <a:prstDash val="solid"/>
            <a:round/>
            <a:headEnd type="none" w="sm" len="sm"/>
            <a:tailEnd type="none" w="sm" len="sm"/>
          </a:ln>
        </p:spPr>
      </p:pic>
      <p:pic>
        <p:nvPicPr>
          <p:cNvPr id="256" name="Google Shape;256;p6">
            <a:hlinkClick r:id="rId21"/>
          </p:cNvPr>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5550" y="637475"/>
            <a:ext cx="2867942" cy="1917925"/>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7"/>
          <p:cNvSpPr txBox="1">
            <a:spLocks noGrp="1"/>
          </p:cNvSpPr>
          <p:nvPr>
            <p:ph type="title"/>
          </p:nvPr>
        </p:nvSpPr>
        <p:spPr>
          <a:xfrm>
            <a:off x="1439333" y="11"/>
            <a:ext cx="7704600" cy="914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Fact or Fiction?</a:t>
            </a:r>
            <a:endParaRPr/>
          </a:p>
        </p:txBody>
      </p:sp>
      <p:sp>
        <p:nvSpPr>
          <p:cNvPr id="262" name="Google Shape;262;p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11</a:t>
            </a:fld>
            <a:endParaRPr/>
          </a:p>
        </p:txBody>
      </p:sp>
      <p:pic>
        <p:nvPicPr>
          <p:cNvPr id="263" name="Google Shape;263;p7">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l="-97" r="-1"/>
          <a:stretch/>
        </p:blipFill>
        <p:spPr>
          <a:xfrm>
            <a:off x="-93875" y="0"/>
            <a:ext cx="2837076" cy="218635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264" name="Google Shape;264;p7">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066153" y="771527"/>
            <a:ext cx="4077842" cy="2749777"/>
          </a:xfrm>
          <a:prstGeom prst="rect">
            <a:avLst/>
          </a:prstGeom>
          <a:noFill/>
          <a:ln>
            <a:noFill/>
          </a:ln>
        </p:spPr>
      </p:pic>
      <p:pic>
        <p:nvPicPr>
          <p:cNvPr id="265" name="Google Shape;265;p7">
            <a:hlinkClick r:id="rId7"/>
          </p:cNvPr>
          <p:cNvPicPr preferRelativeResize="0"/>
          <p:nvPr/>
        </p:nvPicPr>
        <p:blipFill rotWithShape="1">
          <a:blip r:embed="rId8">
            <a:alphaModFix/>
          </a:blip>
          <a:srcRect/>
          <a:stretch/>
        </p:blipFill>
        <p:spPr>
          <a:xfrm>
            <a:off x="2649050" y="914388"/>
            <a:ext cx="2114550" cy="1552575"/>
          </a:xfrm>
          <a:prstGeom prst="rect">
            <a:avLst/>
          </a:prstGeom>
          <a:noFill/>
          <a:ln w="19050" cap="flat" cmpd="sng">
            <a:solidFill>
              <a:schemeClr val="dk2"/>
            </a:solidFill>
            <a:prstDash val="solid"/>
            <a:round/>
            <a:headEnd type="none" w="sm" len="sm"/>
            <a:tailEnd type="none" w="sm" len="sm"/>
          </a:ln>
        </p:spPr>
      </p:pic>
      <p:pic>
        <p:nvPicPr>
          <p:cNvPr id="266" name="Google Shape;266;p7">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0" y="2355625"/>
            <a:ext cx="4869795" cy="1315200"/>
          </a:xfrm>
          <a:prstGeom prst="rect">
            <a:avLst/>
          </a:prstGeom>
          <a:noFill/>
          <a:ln>
            <a:noFill/>
          </a:ln>
        </p:spPr>
      </p:pic>
      <p:pic>
        <p:nvPicPr>
          <p:cNvPr id="267" name="Google Shape;267;p7">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6647200" y="3304200"/>
            <a:ext cx="2496725" cy="1809550"/>
          </a:xfrm>
          <a:prstGeom prst="rect">
            <a:avLst/>
          </a:prstGeom>
          <a:noFill/>
          <a:ln w="19050" cap="flat" cmpd="sng">
            <a:solidFill>
              <a:schemeClr val="dk2"/>
            </a:solidFill>
            <a:prstDash val="solid"/>
            <a:round/>
            <a:headEnd type="none" w="sm" len="sm"/>
            <a:tailEnd type="none" w="sm" len="sm"/>
          </a:ln>
        </p:spPr>
      </p:pic>
      <p:pic>
        <p:nvPicPr>
          <p:cNvPr id="268" name="Google Shape;268;p7">
            <a:hlinkClick r:id="rId13"/>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3913437" y="5543399"/>
            <a:ext cx="2837075" cy="1204600"/>
          </a:xfrm>
          <a:prstGeom prst="rect">
            <a:avLst/>
          </a:prstGeom>
          <a:noFill/>
          <a:ln w="19050" cap="flat" cmpd="sng">
            <a:solidFill>
              <a:schemeClr val="dk2"/>
            </a:solidFill>
            <a:prstDash val="solid"/>
            <a:round/>
            <a:headEnd type="none" w="sm" len="sm"/>
            <a:tailEnd type="none" w="sm" len="sm"/>
          </a:ln>
        </p:spPr>
      </p:pic>
      <p:pic>
        <p:nvPicPr>
          <p:cNvPr id="269" name="Google Shape;269;p7" descr="DeepTomCruise Viral Tiktok Video Reel.&#10;&#10;In colaboration with the talented Miles Fisher :  https://linktr.ee/milesfisher​&#10;&#10;Instagram : https://www.instagram.com/vfxchrisume/​​&#10;Website : https://www.vfxchrisume.com​​&#10;Twitter : https://twitter.com/Chris_Ume​​&#10;&#10;Software I've used creating this :&#10;Deepfacelab by Iperov : https://github.com/iperov/DeepFaceLab​​&#10;Machine Editor by Jesterx : https://github.com/MachineEditor/Mach​...&#10;&#10;#deepfake​ #deeptomcruise​ #tiktok​ #viral​ #vfxchrisume​ #tomcruise​ #miles​ #fisher" title="The Chronicles of DeepTomCruise (Viral Tiktok Videos)">
            <a:hlinkClick r:id="rId15"/>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6943801" y="5196200"/>
            <a:ext cx="2114550" cy="1585918"/>
          </a:xfrm>
          <a:prstGeom prst="rect">
            <a:avLst/>
          </a:prstGeom>
          <a:noFill/>
          <a:ln>
            <a:noFill/>
          </a:ln>
        </p:spPr>
      </p:pic>
      <p:pic>
        <p:nvPicPr>
          <p:cNvPr id="270" name="Google Shape;270;p7">
            <a:hlinkClick r:id="rId17"/>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1294505" y="5212875"/>
            <a:ext cx="2280794" cy="1552575"/>
          </a:xfrm>
          <a:prstGeom prst="rect">
            <a:avLst/>
          </a:prstGeom>
          <a:noFill/>
          <a:ln w="19050" cap="flat" cmpd="sng">
            <a:solidFill>
              <a:schemeClr val="dk2"/>
            </a:solidFill>
            <a:prstDash val="solid"/>
            <a:round/>
            <a:headEnd type="none" w="sm" len="sm"/>
            <a:tailEnd type="none" w="sm" len="sm"/>
          </a:ln>
        </p:spPr>
      </p:pic>
      <p:pic>
        <p:nvPicPr>
          <p:cNvPr id="271" name="Google Shape;271;p7" descr="Surgeon General Dr. Vivek Murthy speaks at the White House Press Briefing to combat misinformation about Covid-19 vaccines.&#10;&#10;For more on why it's personal to him:&#10;https://www.forbes.com/sites/jemimamcevoy/2021/07/15/surgeon-general-reveals-hes-lost-10-relatives-to-covid-as-he-campaigns-against-vaccine-misinformation/?sh=19f99e1e14d7&#10;&#10;Stay Connected&#10;Forbes on Facebook: http://fb.com/forbes&#10;Forbes Video on Twitter: http://www.twitter.com/forbes&#10;Forbes Video on Instagram: http://instagram.com/forbes&#10;More From Forbes:  http://forbes.com" title="Surgeon General Issues Advisory On Threat Of Health Misinformation Especially For Covid Vaccines">
            <a:hlinkClick r:id="rId19"/>
          </p:cNvPr>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297275" y="3650438"/>
            <a:ext cx="2351776" cy="1763825"/>
          </a:xfrm>
          <a:prstGeom prst="rect">
            <a:avLst/>
          </a:prstGeom>
          <a:noFill/>
          <a:ln>
            <a:noFill/>
          </a:ln>
        </p:spPr>
      </p:pic>
      <p:pic>
        <p:nvPicPr>
          <p:cNvPr id="272" name="Google Shape;272;p7" descr="Teachers! Looking for a lesson plan to go with this video? Visit: https://www.commonsense.org/education/articles/is-breaking-news-broken-on-social-media&#10;&#10;The internet and social media give us tools to find out what’s happening almost instantly – sometimes even in real time. But how much can we trust the breaking news we see online? In this video, hear from two experts on the topic -- Renee DiResta and David Barstow -- as they break down some of the ins and outs of how we interpret the breaking news we see online." title="Social Media: Is Your Breaking News Broken?">
            <a:hlinkClick r:id="rId21"/>
          </p:cNvPr>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3658829" y="3521300"/>
            <a:ext cx="2412733" cy="1809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1000"/>
                                        <p:tgtEl>
                                          <p:spTgt spid="2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000"/>
                                        <p:tgtEl>
                                          <p:spTgt spid="2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2"/>
                                        </p:tgtEl>
                                        <p:attrNameLst>
                                          <p:attrName>style.visibility</p:attrName>
                                        </p:attrNameLst>
                                      </p:cBhvr>
                                      <p:to>
                                        <p:strVal val="visible"/>
                                      </p:to>
                                    </p:set>
                                    <p:animEffect transition="in" filter="fade">
                                      <p:cBhvr>
                                        <p:cTn id="17" dur="10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8"/>
          <p:cNvSpPr txBox="1">
            <a:spLocks noGrp="1"/>
          </p:cNvSpPr>
          <p:nvPr>
            <p:ph type="title"/>
          </p:nvPr>
        </p:nvSpPr>
        <p:spPr>
          <a:xfrm>
            <a:off x="3352800" y="-16329"/>
            <a:ext cx="2999014" cy="7619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Unreal!</a:t>
            </a:r>
            <a:endParaRPr/>
          </a:p>
        </p:txBody>
      </p:sp>
      <p:sp>
        <p:nvSpPr>
          <p:cNvPr id="279" name="Google Shape;279;p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12</a:t>
            </a:fld>
            <a:endParaRPr/>
          </a:p>
        </p:txBody>
      </p:sp>
      <p:pic>
        <p:nvPicPr>
          <p:cNvPr id="280" name="Google Shape;280;p8" descr="Screen Clipping" title="AI Generated Faces">
            <a:hlinkClick r:id="rId3"/>
          </p:cNvPr>
          <p:cNvPicPr preferRelativeResize="0"/>
          <p:nvPr/>
        </p:nvPicPr>
        <p:blipFill rotWithShape="1">
          <a:blip r:embed="rId4">
            <a:alphaModFix/>
          </a:blip>
          <a:srcRect/>
          <a:stretch/>
        </p:blipFill>
        <p:spPr>
          <a:xfrm>
            <a:off x="609600" y="800099"/>
            <a:ext cx="3238920" cy="499162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281" name="Google Shape;281;p8" descr="Screen Clipping" title="Table of AI Generated Face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267200" y="745670"/>
            <a:ext cx="4686953" cy="592792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9"/>
          <p:cNvSpPr txBox="1">
            <a:spLocks noGrp="1"/>
          </p:cNvSpPr>
          <p:nvPr>
            <p:ph type="title"/>
          </p:nvPr>
        </p:nvSpPr>
        <p:spPr>
          <a:xfrm>
            <a:off x="976690" y="152400"/>
            <a:ext cx="7704667" cy="8381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Perfect Match???</a:t>
            </a:r>
            <a:endParaRPr/>
          </a:p>
        </p:txBody>
      </p:sp>
      <p:sp>
        <p:nvSpPr>
          <p:cNvPr id="288" name="Google Shape;288;p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13</a:t>
            </a:fld>
            <a:endParaRPr/>
          </a:p>
        </p:txBody>
      </p:sp>
      <p:pic>
        <p:nvPicPr>
          <p:cNvPr id="289" name="Google Shape;289;p9" descr="AI Used to Match Faces Across the Web" title="NYT Facial Recognition Article">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1000" y="1143000"/>
            <a:ext cx="8500926" cy="44958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0"/>
          <p:cNvSpPr txBox="1">
            <a:spLocks noGrp="1"/>
          </p:cNvSpPr>
          <p:nvPr>
            <p:ph type="title"/>
          </p:nvPr>
        </p:nvSpPr>
        <p:spPr>
          <a:xfrm>
            <a:off x="789418" y="108764"/>
            <a:ext cx="7704667" cy="6857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Oversharing</a:t>
            </a:r>
            <a:endParaRPr/>
          </a:p>
        </p:txBody>
      </p:sp>
      <p:sp>
        <p:nvSpPr>
          <p:cNvPr id="295" name="Google Shape;295;p10"/>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14</a:t>
            </a:fld>
            <a:endParaRPr/>
          </a:p>
        </p:txBody>
      </p:sp>
      <p:pic>
        <p:nvPicPr>
          <p:cNvPr id="296" name="Google Shape;296;p10" descr="If you use a computer, cell phone, or tablet, you are most likely bombarded with advertisements. When these ads get personal, it can become creepy. Fast Company hit the streets of New York to ask—is targeted advertising as bad as it seems?&#10;&#10;#facebook #google #ads&#10;&#10;Fast Company is the world's leading progressive business media brand, with a unique editorial focus on innovation in technology, leadership, and design.&#10;&#10;Follow us on:&#10;https://www.facebook.com/FastCompany/&#10;https://twitter.com/FastCompany&#10;https://www.instagram.com/fastcompany/&#10;https://www.linkedin.com/company/fast-company/" title="How New Yorkers Really Feel About “Surveillance Capitalism” | Fast Company">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72000" y="3428988"/>
            <a:ext cx="4267200" cy="3200400"/>
          </a:xfrm>
          <a:prstGeom prst="rect">
            <a:avLst/>
          </a:prstGeom>
          <a:noFill/>
          <a:ln>
            <a:noFill/>
          </a:ln>
        </p:spPr>
      </p:pic>
      <p:pic>
        <p:nvPicPr>
          <p:cNvPr id="297" name="Google Shape;297;p10" descr="While we often hear parents caution their children about safety, this time the tables are turned. In the video op-ed above, three children confront their mothers about “sharenting.” They are members of the first generation whose entire life could be documented on social media. It’s a generation that’s digitally savvy and concerned about what parents post online.&#10;&#10;The U.S. law meant to protect kids online (COPPA) “places parents in control over what information is collected from their young children online.” But innocent posts from parents can carry unintended consequences. Studies estimate that by 2030, “sharenting” will play a role in two-thirds of identity fraud cases facing the young generation. Parents also risk unwittingly exposing their children to data broker profiling, hacking, facial recognition tracking, pedophilia and other threats to privacy and security.&#10;&#10;The New York Times is interested in your feedback! Please click here to participate in our survey: http://nyt.qualtrics.com/jfe/form/SV_0v35ISpZRmczSuh&#10;&#10;Subscribe: http://bit.ly/U8Ys7n&#10;More from The New York Times Video:  http://nytimes.com/video&#10;----------&#10;Whether it's reporting on conflicts abroad and political divisions at home, or covering the latest style trends and scientific developments, New York Times video journalists provide a revealing and unforgettable view of the world. It's all the news that's fit to watch." title="Why Kids Are Confronting Their Parents About 'Sharenting' | NYT Opinion">
            <a:hlinkClick r:id="rId5"/>
          </p:cNvPr>
          <p:cNvPicPr preferRelativeResize="0"/>
          <p:nvPr/>
        </p:nvPicPr>
        <p:blipFill rotWithShape="1">
          <a:blip r:embed="rId6">
            <a:alphaModFix/>
          </a:blip>
          <a:srcRect/>
          <a:stretch/>
        </p:blipFill>
        <p:spPr>
          <a:xfrm>
            <a:off x="152400" y="946975"/>
            <a:ext cx="5013900" cy="3760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1"/>
          <p:cNvSpPr txBox="1">
            <a:spLocks noGrp="1"/>
          </p:cNvSpPr>
          <p:nvPr>
            <p:ph type="title"/>
          </p:nvPr>
        </p:nvSpPr>
        <p:spPr>
          <a:xfrm>
            <a:off x="1219200" y="2057400"/>
            <a:ext cx="1905000" cy="2819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000"/>
              <a:buFont typeface="Corbel"/>
              <a:buNone/>
            </a:pPr>
            <a:r>
              <a:rPr lang="en-US"/>
              <a:t>The Good Ole Days…</a:t>
            </a:r>
            <a:endParaRPr sz="4000"/>
          </a:p>
        </p:txBody>
      </p:sp>
      <p:pic>
        <p:nvPicPr>
          <p:cNvPr id="304" name="Google Shape;304;p11" descr="Picture of Radio Shack ad from 1991 showing larger and more expensive seperate tech devices (e.g., answering machine, fax, desktop computer, video camera, etc.) that would have been required to do what the average smart phone can do now." title="Times Have Changed"/>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3490926" y="24740"/>
            <a:ext cx="4946331" cy="6858000"/>
          </a:xfrm>
          <a:prstGeom prst="rect">
            <a:avLst/>
          </a:prstGeom>
          <a:noFill/>
          <a:ln>
            <a:noFill/>
          </a:ln>
        </p:spPr>
      </p:pic>
      <p:sp>
        <p:nvSpPr>
          <p:cNvPr id="305" name="Google Shape;305;p1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a:spLocks noGrp="1"/>
          </p:cNvSpPr>
          <p:nvPr>
            <p:ph type="sldNum" idx="12"/>
          </p:nvPr>
        </p:nvSpPr>
        <p:spPr>
          <a:xfrm>
            <a:off x="7315200" y="6383997"/>
            <a:ext cx="1600200" cy="273825"/>
          </a:xfrm>
          <a:prstGeom prst="rect">
            <a:avLst/>
          </a:prstGeom>
          <a:noFill/>
          <a:ln>
            <a:noFill/>
          </a:ln>
        </p:spPr>
        <p:txBody>
          <a:bodyPr spcFirstLastPara="1" wrap="square" lIns="68550" tIns="34275" rIns="68550" bIns="34275" anchor="ctr" anchorCtr="0">
            <a:noAutofit/>
          </a:bodyPr>
          <a:lstStyle/>
          <a:p>
            <a:pPr marL="0" lvl="0" indent="0" algn="r" rtl="0">
              <a:lnSpc>
                <a:spcPct val="100000"/>
              </a:lnSpc>
              <a:spcBef>
                <a:spcPts val="0"/>
              </a:spcBef>
              <a:spcAft>
                <a:spcPts val="0"/>
              </a:spcAft>
              <a:buSzPts val="1000"/>
              <a:buNone/>
            </a:pPr>
            <a:fld id="{00000000-1234-1234-1234-123412341234}" type="slidenum">
              <a:rPr lang="en-US"/>
              <a:t>16</a:t>
            </a:fld>
            <a:endParaRPr/>
          </a:p>
        </p:txBody>
      </p:sp>
      <p:pic>
        <p:nvPicPr>
          <p:cNvPr id="312" name="Google Shape;312;p12" descr="Pie chart of some of tech things that happen in 60 minutes of tech found here: http://www.visualcapitalist.com/happens-internet-minute-2017/&#10;" title="2017 Internet Minute Infographic">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750" y="47300"/>
            <a:ext cx="2758047" cy="295244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
        <p:nvSpPr>
          <p:cNvPr id="313" name="Google Shape;313;p12"/>
          <p:cNvSpPr txBox="1">
            <a:spLocks noGrp="1"/>
          </p:cNvSpPr>
          <p:nvPr>
            <p:ph type="title"/>
          </p:nvPr>
        </p:nvSpPr>
        <p:spPr>
          <a:xfrm>
            <a:off x="1651906" y="6318821"/>
            <a:ext cx="6477000" cy="49067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00"/>
              <a:buFont typeface="Corbel"/>
              <a:buNone/>
            </a:pPr>
            <a:r>
              <a:rPr lang="en-US" sz="3000"/>
              <a:t>What Happens in One Tech Minute?</a:t>
            </a:r>
            <a:endParaRPr/>
          </a:p>
        </p:txBody>
      </p:sp>
      <p:pic>
        <p:nvPicPr>
          <p:cNvPr id="314" name="Google Shape;314;p12" descr="Screen Clipping" title="2018 Internet Minute">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248364" y="47300"/>
            <a:ext cx="2554437" cy="28795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315" name="Google Shape;315;p12" descr="Screen Clipping" title="2019 Internet Minute Infographic">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226850" y="47300"/>
            <a:ext cx="2855200" cy="295245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316" name="Google Shape;316;p12">
            <a:hlinkClick r:id="rId9"/>
          </p:cNvPr>
          <p:cNvPicPr preferRelativeResize="0"/>
          <p:nvPr/>
        </p:nvPicPr>
        <p:blipFill rotWithShape="1">
          <a:blip r:embed="rId10">
            <a:alphaModFix/>
          </a:blip>
          <a:srcRect/>
          <a:stretch/>
        </p:blipFill>
        <p:spPr>
          <a:xfrm>
            <a:off x="2797550" y="2926800"/>
            <a:ext cx="3456050" cy="34358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3"/>
          <p:cNvSpPr txBox="1">
            <a:spLocks noGrp="1"/>
          </p:cNvSpPr>
          <p:nvPr>
            <p:ph type="title"/>
          </p:nvPr>
        </p:nvSpPr>
        <p:spPr>
          <a:xfrm>
            <a:off x="1045029" y="108555"/>
            <a:ext cx="7620000" cy="7619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I0T: Convenience &amp; Comfort v. Privacy</a:t>
            </a:r>
            <a:endParaRPr/>
          </a:p>
        </p:txBody>
      </p:sp>
      <p:sp>
        <p:nvSpPr>
          <p:cNvPr id="323" name="Google Shape;323;p1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17</a:t>
            </a:fld>
            <a:endParaRPr/>
          </a:p>
        </p:txBody>
      </p:sp>
      <p:pic>
        <p:nvPicPr>
          <p:cNvPr id="324" name="Google Shape;324;p13" descr="In this video, Washington Post Tech Columnist Geoffrey Fowler explores the creepy potential of doorbell cameras. Here’s the link to the video: https://www.youtube.com/watch?v=cFJUuO7pQWE" title="Doorbell Cameras: Cool or Creepy?">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45287" y="2816474"/>
            <a:ext cx="5257800" cy="2956227"/>
          </a:xfrm>
          <a:prstGeom prst="rect">
            <a:avLst/>
          </a:prstGeom>
          <a:noFill/>
          <a:ln>
            <a:noFill/>
          </a:ln>
        </p:spPr>
      </p:pic>
      <p:pic>
        <p:nvPicPr>
          <p:cNvPr id="325" name="Google Shape;325;p13" descr="Washington Post video about data collected when watching TV" title="Your TV is Watching You">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114800" y="3977395"/>
            <a:ext cx="4877927" cy="27432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326" name="Google Shape;326;p13">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470162" y="922425"/>
            <a:ext cx="4428551" cy="2807673"/>
          </a:xfrm>
          <a:prstGeom prst="rect">
            <a:avLst/>
          </a:prstGeom>
          <a:noFill/>
          <a:ln>
            <a:noFill/>
          </a:ln>
        </p:spPr>
      </p:pic>
      <p:pic>
        <p:nvPicPr>
          <p:cNvPr id="327" name="Google Shape;327;p13" descr="Screen Clipping">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219200" y="943571"/>
            <a:ext cx="2690414" cy="1524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4"/>
          <p:cNvSpPr txBox="1">
            <a:spLocks noGrp="1"/>
          </p:cNvSpPr>
          <p:nvPr>
            <p:ph type="title"/>
          </p:nvPr>
        </p:nvSpPr>
        <p:spPr>
          <a:xfrm>
            <a:off x="1578300" y="6108163"/>
            <a:ext cx="7413300" cy="684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4400"/>
              <a:buFont typeface="Corbel"/>
              <a:buNone/>
            </a:pPr>
            <a:r>
              <a:rPr lang="en-US" sz="4400"/>
              <a:t>Your Data Has Been Encrypted</a:t>
            </a:r>
            <a:endParaRPr/>
          </a:p>
        </p:txBody>
      </p:sp>
      <p:sp>
        <p:nvSpPr>
          <p:cNvPr id="334" name="Google Shape;334;p14"/>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18</a:t>
            </a:fld>
            <a:endParaRPr/>
          </a:p>
        </p:txBody>
      </p:sp>
      <p:pic>
        <p:nvPicPr>
          <p:cNvPr id="335" name="Google Shape;335;p14"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8150" y="-8663"/>
            <a:ext cx="2939850" cy="1645477"/>
          </a:xfrm>
          <a:prstGeom prst="rect">
            <a:avLst/>
          </a:prstGeom>
          <a:noFill/>
          <a:ln>
            <a:noFill/>
          </a:ln>
        </p:spPr>
      </p:pic>
      <p:pic>
        <p:nvPicPr>
          <p:cNvPr id="336" name="Google Shape;336;p14">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973558" y="86775"/>
            <a:ext cx="3171843" cy="1270775"/>
          </a:xfrm>
          <a:prstGeom prst="rect">
            <a:avLst/>
          </a:prstGeom>
          <a:noFill/>
          <a:ln w="19050" cap="flat" cmpd="sng">
            <a:solidFill>
              <a:schemeClr val="dk2"/>
            </a:solidFill>
            <a:prstDash val="solid"/>
            <a:round/>
            <a:headEnd type="none" w="sm" len="sm"/>
            <a:tailEnd type="none" w="sm" len="sm"/>
          </a:ln>
        </p:spPr>
      </p:pic>
      <p:pic>
        <p:nvPicPr>
          <p:cNvPr id="337" name="Google Shape;337;p14">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797850" y="1528150"/>
            <a:ext cx="4193750" cy="1061870"/>
          </a:xfrm>
          <a:prstGeom prst="rect">
            <a:avLst/>
          </a:prstGeom>
          <a:noFill/>
          <a:ln w="19050" cap="flat" cmpd="sng">
            <a:solidFill>
              <a:schemeClr val="dk2"/>
            </a:solidFill>
            <a:prstDash val="solid"/>
            <a:round/>
            <a:headEnd type="none" w="sm" len="sm"/>
            <a:tailEnd type="none" w="sm" len="sm"/>
          </a:ln>
        </p:spPr>
      </p:pic>
      <p:pic>
        <p:nvPicPr>
          <p:cNvPr id="338" name="Google Shape;338;p14">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08150" y="1783300"/>
            <a:ext cx="4193750" cy="819950"/>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pic>
      <p:pic>
        <p:nvPicPr>
          <p:cNvPr id="339" name="Google Shape;339;p14">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788344" y="3892000"/>
            <a:ext cx="4770006" cy="2140375"/>
          </a:xfrm>
          <a:prstGeom prst="rect">
            <a:avLst/>
          </a:prstGeom>
          <a:noFill/>
          <a:ln w="19050" cap="flat" cmpd="sng">
            <a:solidFill>
              <a:schemeClr val="dk2"/>
            </a:solidFill>
            <a:prstDash val="solid"/>
            <a:round/>
            <a:headEnd type="none" w="sm" len="sm"/>
            <a:tailEnd type="none" w="sm" len="sm"/>
          </a:ln>
        </p:spPr>
      </p:pic>
      <p:pic>
        <p:nvPicPr>
          <p:cNvPr id="340" name="Google Shape;340;p14">
            <a:hlinkClick r:id="rId13"/>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5893162" y="4718463"/>
            <a:ext cx="2632200" cy="1108625"/>
          </a:xfrm>
          <a:prstGeom prst="rect">
            <a:avLst/>
          </a:prstGeom>
          <a:noFill/>
          <a:ln w="19050" cap="flat" cmpd="sng">
            <a:solidFill>
              <a:schemeClr val="dk2"/>
            </a:solidFill>
            <a:prstDash val="solid"/>
            <a:round/>
            <a:headEnd type="none" w="sm" len="sm"/>
            <a:tailEnd type="none" w="sm" len="sm"/>
          </a:ln>
        </p:spPr>
      </p:pic>
      <p:pic>
        <p:nvPicPr>
          <p:cNvPr id="341" name="Google Shape;341;p14">
            <a:hlinkClick r:id="rId15"/>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108150" y="5108663"/>
            <a:ext cx="3564675" cy="1123473"/>
          </a:xfrm>
          <a:prstGeom prst="rect">
            <a:avLst/>
          </a:prstGeom>
          <a:noFill/>
          <a:ln w="19050" cap="flat" cmpd="sng">
            <a:solidFill>
              <a:schemeClr val="dk2"/>
            </a:solidFill>
            <a:prstDash val="solid"/>
            <a:round/>
            <a:headEnd type="none" w="sm" len="sm"/>
            <a:tailEnd type="none" w="sm" len="sm"/>
          </a:ln>
        </p:spPr>
      </p:pic>
      <p:pic>
        <p:nvPicPr>
          <p:cNvPr id="342" name="Google Shape;342;p14" descr="The FBI director is linking many of the ransomware attacks to Russia and drawing a response from President Vladimir Putin himself. &#10;&#10;Subscribe to GMA's YouTube page:  https://bit.ly/2Zq0dU5 &#10;&#10;Visit Good Morning America's homepage:&#10;https://www.goodmorningamerica.com/ &#10;&#10;Follow GMA:&#10;Facebook: https://www.facebook.com/GoodMorningAmerica&#10;Twitter: https://twitter.com/gma&#10;Instagram: https://instagram.com/goodmorningamerica&#10;&#10;Watch full episodes of GMA:&#10;http://abc.go.com/shows/good-morning-america&#10;https://hulu.tv/2YnifTH&#10;&#10;#Hackers #Ransomware #DOJ #FBI #Russia" title="DOJ official declares ransomware national security threat l GMA">
            <a:hlinkClick r:id="rId17"/>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5893150" y="2603256"/>
            <a:ext cx="2939850" cy="2204894"/>
          </a:xfrm>
          <a:prstGeom prst="rect">
            <a:avLst/>
          </a:prstGeom>
          <a:noFill/>
          <a:ln>
            <a:noFill/>
          </a:ln>
        </p:spPr>
      </p:pic>
      <p:pic>
        <p:nvPicPr>
          <p:cNvPr id="343" name="Google Shape;343;p14">
            <a:hlinkClick r:id="rId19"/>
          </p:cNvPr>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3505300" y="2426349"/>
            <a:ext cx="2802000" cy="1270770"/>
          </a:xfrm>
          <a:prstGeom prst="rect">
            <a:avLst/>
          </a:prstGeom>
          <a:noFill/>
          <a:ln w="19050" cap="flat" cmpd="sng">
            <a:solidFill>
              <a:schemeClr val="dk2"/>
            </a:solidFill>
            <a:prstDash val="solid"/>
            <a:round/>
            <a:headEnd type="none" w="sm" len="sm"/>
            <a:tailEnd type="none" w="sm" len="sm"/>
          </a:ln>
        </p:spPr>
      </p:pic>
      <p:pic>
        <p:nvPicPr>
          <p:cNvPr id="344" name="Google Shape;344;p14">
            <a:hlinkClick r:id="rId21"/>
          </p:cNvPr>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37925" y="2639170"/>
            <a:ext cx="3467375" cy="1216900"/>
          </a:xfrm>
          <a:prstGeom prst="rect">
            <a:avLst/>
          </a:prstGeom>
          <a:noFill/>
          <a:ln w="19050" cap="flat" cmpd="sng">
            <a:solidFill>
              <a:schemeClr val="dk2"/>
            </a:solidFill>
            <a:prstDash val="solid"/>
            <a:round/>
            <a:headEnd type="none" w="sm" len="sm"/>
            <a:tailEnd type="none" w="sm" len="sm"/>
          </a:ln>
        </p:spPr>
      </p:pic>
      <p:pic>
        <p:nvPicPr>
          <p:cNvPr id="345" name="Google Shape;345;p14">
            <a:hlinkClick r:id="rId23"/>
          </p:cNvPr>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2113550" y="818300"/>
            <a:ext cx="4193750" cy="929078"/>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15" descr="data-privacy-one-pager-copy-bulletted.pdf - Adobe Acrobat Pr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5800" y="1676400"/>
            <a:ext cx="8160208" cy="48395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
        <p:nvSpPr>
          <p:cNvPr id="352" name="Google Shape;352;p15"/>
          <p:cNvSpPr txBox="1">
            <a:spLocks noGrp="1"/>
          </p:cNvSpPr>
          <p:nvPr>
            <p:ph type="title"/>
          </p:nvPr>
        </p:nvSpPr>
        <p:spPr>
          <a:xfrm>
            <a:off x="685800" y="0"/>
            <a:ext cx="8610600" cy="1676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Corbel"/>
              <a:buNone/>
            </a:pPr>
            <a:r>
              <a:rPr lang="en-US" sz="4000"/>
              <a:t>Scams are Evolving, Becoming More Sophisticated</a:t>
            </a:r>
            <a:endParaRPr/>
          </a:p>
        </p:txBody>
      </p:sp>
      <p:sp>
        <p:nvSpPr>
          <p:cNvPr id="353" name="Google Shape;353;p1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87fe51c027_0_0"/>
          <p:cNvSpPr txBox="1">
            <a:spLocks noGrp="1"/>
          </p:cNvSpPr>
          <p:nvPr>
            <p:ph type="title"/>
          </p:nvPr>
        </p:nvSpPr>
        <p:spPr>
          <a:xfrm>
            <a:off x="982125" y="457200"/>
            <a:ext cx="7704600" cy="1175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Today’s Presentation...</a:t>
            </a:r>
            <a:endParaRPr/>
          </a:p>
        </p:txBody>
      </p:sp>
      <p:sp>
        <p:nvSpPr>
          <p:cNvPr id="158" name="Google Shape;158;g87fe51c027_0_0"/>
          <p:cNvSpPr txBox="1">
            <a:spLocks noGrp="1"/>
          </p:cNvSpPr>
          <p:nvPr>
            <p:ph type="body" idx="1"/>
          </p:nvPr>
        </p:nvSpPr>
        <p:spPr>
          <a:xfrm>
            <a:off x="982125" y="1559075"/>
            <a:ext cx="7704600" cy="4198200"/>
          </a:xfrm>
          <a:prstGeom prst="rect">
            <a:avLst/>
          </a:prstGeom>
          <a:noFill/>
          <a:ln>
            <a:noFill/>
          </a:ln>
        </p:spPr>
        <p:txBody>
          <a:bodyPr spcFirstLastPara="1" wrap="square" lIns="91425" tIns="45700" rIns="91425" bIns="45700" anchor="ctr" anchorCtr="0">
            <a:noAutofit/>
          </a:bodyPr>
          <a:lstStyle/>
          <a:p>
            <a:pPr marL="457200" lvl="0" indent="-432435" algn="l" rtl="0">
              <a:lnSpc>
                <a:spcPct val="100000"/>
              </a:lnSpc>
              <a:spcBef>
                <a:spcPts val="360"/>
              </a:spcBef>
              <a:spcAft>
                <a:spcPts val="0"/>
              </a:spcAft>
              <a:buSzPts val="3210"/>
              <a:buChar char="•"/>
            </a:pPr>
            <a:r>
              <a:rPr lang="en-US" sz="3000"/>
              <a:t>Make sure your screen name reflects who you are to ensure credit for attendance</a:t>
            </a:r>
            <a:endParaRPr sz="3000"/>
          </a:p>
          <a:p>
            <a:pPr marL="457200" lvl="0" indent="-432435" algn="l" rtl="0">
              <a:lnSpc>
                <a:spcPct val="100000"/>
              </a:lnSpc>
              <a:spcBef>
                <a:spcPts val="1000"/>
              </a:spcBef>
              <a:spcAft>
                <a:spcPts val="0"/>
              </a:spcAft>
              <a:buSzPts val="3210"/>
              <a:buChar char="•"/>
            </a:pPr>
            <a:r>
              <a:rPr lang="en-US" sz="3000"/>
              <a:t>Please mute yourself unless you’re speaking</a:t>
            </a:r>
            <a:endParaRPr sz="3000"/>
          </a:p>
          <a:p>
            <a:pPr marL="457200" lvl="0" indent="-432435" algn="l" rtl="0">
              <a:lnSpc>
                <a:spcPct val="100000"/>
              </a:lnSpc>
              <a:spcBef>
                <a:spcPts val="1000"/>
              </a:spcBef>
              <a:spcAft>
                <a:spcPts val="0"/>
              </a:spcAft>
              <a:buSzPts val="3210"/>
              <a:buChar char="•"/>
            </a:pPr>
            <a:r>
              <a:rPr lang="en-US" sz="3000"/>
              <a:t>Three ways to ask questions: raise hand, put it in chat,  wait for periodic pauses</a:t>
            </a:r>
            <a:endParaRPr sz="3000"/>
          </a:p>
          <a:p>
            <a:pPr marL="457200" lvl="0" indent="-432435" algn="l" rtl="0">
              <a:lnSpc>
                <a:spcPct val="100000"/>
              </a:lnSpc>
              <a:spcBef>
                <a:spcPts val="1000"/>
              </a:spcBef>
              <a:spcAft>
                <a:spcPts val="1000"/>
              </a:spcAft>
              <a:buSzPts val="3210"/>
              <a:buChar char="•"/>
            </a:pPr>
            <a:r>
              <a:rPr lang="en-US" sz="3000"/>
              <a:t>A soft copy of the presentation will be provided after the session</a:t>
            </a:r>
            <a:endParaRPr sz="3000"/>
          </a:p>
        </p:txBody>
      </p:sp>
      <p:sp>
        <p:nvSpPr>
          <p:cNvPr id="159" name="Google Shape;159;g87fe51c027_0_0"/>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16" descr="Data Privacy One Pager.pdf - Adobe Acrobat Pr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94147" y="3894436"/>
            <a:ext cx="7475291" cy="2578862"/>
          </a:xfrm>
          <a:prstGeom prst="rect">
            <a:avLst/>
          </a:prstGeom>
          <a:noFill/>
          <a:ln w="9525"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
        <p:nvSpPr>
          <p:cNvPr id="359" name="Google Shape;359;p16"/>
          <p:cNvSpPr txBox="1">
            <a:spLocks noGrp="1"/>
          </p:cNvSpPr>
          <p:nvPr>
            <p:ph type="title"/>
          </p:nvPr>
        </p:nvSpPr>
        <p:spPr>
          <a:xfrm>
            <a:off x="1828800" y="304800"/>
            <a:ext cx="6554869" cy="609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Privacy v. Security</a:t>
            </a:r>
            <a:endParaRPr/>
          </a:p>
        </p:txBody>
      </p:sp>
      <p:sp>
        <p:nvSpPr>
          <p:cNvPr id="360" name="Google Shape;360;p16"/>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20</a:t>
            </a:fld>
            <a:endParaRPr/>
          </a:p>
        </p:txBody>
      </p:sp>
      <p:graphicFrame>
        <p:nvGraphicFramePr>
          <p:cNvPr id="361" name="Google Shape;361;p16" descr="Graphic showing how privacy encompasses policies, procedures, laws/guidance, behavior while security encompasses hardware, software, encryption, access rights, and tech infrastructure" title="Privacy v Security"/>
          <p:cNvGraphicFramePr/>
          <p:nvPr/>
        </p:nvGraphicFramePr>
        <p:xfrm>
          <a:off x="1194147" y="1139298"/>
          <a:ext cx="3000000" cy="3000000"/>
        </p:xfrm>
        <a:graphic>
          <a:graphicData uri="http://schemas.openxmlformats.org/drawingml/2006/table">
            <a:tbl>
              <a:tblPr>
                <a:noFill/>
                <a:tableStyleId>{FF8F4E5C-5CBB-4D1B-91F4-9C27DF5DF336}</a:tableStyleId>
              </a:tblPr>
              <a:tblGrid>
                <a:gridCol w="3737650">
                  <a:extLst>
                    <a:ext uri="{9D8B030D-6E8A-4147-A177-3AD203B41FA5}">
                      <a16:colId xmlns:a16="http://schemas.microsoft.com/office/drawing/2014/main" val="20000"/>
                    </a:ext>
                  </a:extLst>
                </a:gridCol>
                <a:gridCol w="3737650">
                  <a:extLst>
                    <a:ext uri="{9D8B030D-6E8A-4147-A177-3AD203B41FA5}">
                      <a16:colId xmlns:a16="http://schemas.microsoft.com/office/drawing/2014/main" val="20001"/>
                    </a:ext>
                  </a:extLst>
                </a:gridCol>
              </a:tblGrid>
              <a:tr h="530825">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a:solidFill>
                            <a:srgbClr val="171717"/>
                          </a:solidFill>
                        </a:rPr>
                        <a:t>PRIVACY</a:t>
                      </a:r>
                      <a:endParaRPr sz="1400" u="none" strike="noStrike" cap="none"/>
                    </a:p>
                  </a:txBody>
                  <a:tcPr marL="34300" marR="34300" marT="34300" marB="34300">
                    <a:solidFill>
                      <a:srgbClr val="CBE6B7"/>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a:solidFill>
                            <a:schemeClr val="dk1"/>
                          </a:solidFill>
                        </a:rPr>
                        <a:t>SECURITY</a:t>
                      </a:r>
                      <a:endParaRPr sz="1400" u="none" strike="noStrike" cap="none"/>
                    </a:p>
                  </a:txBody>
                  <a:tcPr marL="34300" marR="34300" marT="34300" marB="34300">
                    <a:solidFill>
                      <a:srgbClr val="ABDDF7"/>
                    </a:solidFill>
                  </a:tcPr>
                </a:tc>
                <a:extLst>
                  <a:ext uri="{0D108BD9-81ED-4DB2-BD59-A6C34878D82A}">
                    <a16:rowId xmlns:a16="http://schemas.microsoft.com/office/drawing/2014/main" val="10000"/>
                  </a:ext>
                </a:extLst>
              </a:tr>
              <a:tr h="397200">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Policies</a:t>
                      </a:r>
                      <a:endParaRPr sz="1400" u="none" strike="noStrike" cap="none"/>
                    </a:p>
                  </a:txBody>
                  <a:tcPr marL="34300" marR="34300" marT="34300" marB="34300">
                    <a:solidFill>
                      <a:srgbClr val="CBE6B7"/>
                    </a:solidFill>
                  </a:tcPr>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solidFill>
                            <a:schemeClr val="dk1"/>
                          </a:solidFill>
                        </a:rPr>
                        <a:t>Hardware</a:t>
                      </a:r>
                      <a:endParaRPr sz="1400" u="none" strike="noStrike" cap="none"/>
                    </a:p>
                  </a:txBody>
                  <a:tcPr marL="34300" marR="34300" marT="34300" marB="34300">
                    <a:solidFill>
                      <a:srgbClr val="ABDDF7"/>
                    </a:solidFill>
                  </a:tcPr>
                </a:tc>
                <a:extLst>
                  <a:ext uri="{0D108BD9-81ED-4DB2-BD59-A6C34878D82A}">
                    <a16:rowId xmlns:a16="http://schemas.microsoft.com/office/drawing/2014/main" val="10001"/>
                  </a:ext>
                </a:extLst>
              </a:tr>
              <a:tr h="397200">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Procedures</a:t>
                      </a:r>
                      <a:endParaRPr sz="1400" u="none" strike="noStrike" cap="none"/>
                    </a:p>
                  </a:txBody>
                  <a:tcPr marL="34300" marR="34300" marT="34300" marB="34300">
                    <a:solidFill>
                      <a:srgbClr val="CBE6B7"/>
                    </a:solidFill>
                  </a:tcPr>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solidFill>
                            <a:schemeClr val="dk1"/>
                          </a:solidFill>
                        </a:rPr>
                        <a:t>Software</a:t>
                      </a:r>
                      <a:endParaRPr sz="1400" u="none" strike="noStrike" cap="none"/>
                    </a:p>
                  </a:txBody>
                  <a:tcPr marL="34300" marR="34300" marT="34300" marB="34300">
                    <a:solidFill>
                      <a:srgbClr val="ABDDF7"/>
                    </a:solidFill>
                  </a:tcPr>
                </a:tc>
                <a:extLst>
                  <a:ext uri="{0D108BD9-81ED-4DB2-BD59-A6C34878D82A}">
                    <a16:rowId xmlns:a16="http://schemas.microsoft.com/office/drawing/2014/main" val="10002"/>
                  </a:ext>
                </a:extLst>
              </a:tr>
              <a:tr h="714950">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Laws/Guidance</a:t>
                      </a:r>
                      <a:endParaRPr sz="1400" u="none" strike="noStrike" cap="none"/>
                    </a:p>
                  </a:txBody>
                  <a:tcPr marL="34300" marR="34300" marT="34300" marB="34300">
                    <a:solidFill>
                      <a:srgbClr val="CBE6B7"/>
                    </a:solidFill>
                  </a:tcPr>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solidFill>
                            <a:schemeClr val="dk1"/>
                          </a:solidFill>
                        </a:rPr>
                        <a:t>Encryption Methods/Access Rights</a:t>
                      </a:r>
                      <a:endParaRPr sz="1400" u="none" strike="noStrike" cap="none"/>
                    </a:p>
                  </a:txBody>
                  <a:tcPr marL="34300" marR="34300" marT="34300" marB="34300">
                    <a:solidFill>
                      <a:srgbClr val="ABDDF7"/>
                    </a:solidFill>
                  </a:tcPr>
                </a:tc>
                <a:extLst>
                  <a:ext uri="{0D108BD9-81ED-4DB2-BD59-A6C34878D82A}">
                    <a16:rowId xmlns:a16="http://schemas.microsoft.com/office/drawing/2014/main" val="10003"/>
                  </a:ext>
                </a:extLst>
              </a:tr>
              <a:tr h="714950">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Behavioral Best Practices</a:t>
                      </a:r>
                      <a:endParaRPr sz="1400" u="none" strike="noStrike" cap="none"/>
                    </a:p>
                  </a:txBody>
                  <a:tcPr marL="34300" marR="34300" marT="34300" marB="34300">
                    <a:solidFill>
                      <a:srgbClr val="CBE6B7"/>
                    </a:solidFill>
                  </a:tcPr>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solidFill>
                            <a:schemeClr val="dk1"/>
                          </a:solidFill>
                        </a:rPr>
                        <a:t>Infrastructure Best Practices</a:t>
                      </a:r>
                      <a:endParaRPr sz="1400" u="none" strike="noStrike" cap="none"/>
                    </a:p>
                  </a:txBody>
                  <a:tcPr marL="34300" marR="34300" marT="34300" marB="34300">
                    <a:solidFill>
                      <a:srgbClr val="ABDDF7"/>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7"/>
          <p:cNvSpPr txBox="1">
            <a:spLocks noGrp="1"/>
          </p:cNvSpPr>
          <p:nvPr>
            <p:ph type="title"/>
          </p:nvPr>
        </p:nvSpPr>
        <p:spPr>
          <a:xfrm>
            <a:off x="982133" y="457201"/>
            <a:ext cx="7704667" cy="11429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orbel"/>
              <a:buNone/>
            </a:pPr>
            <a:r>
              <a:rPr lang="en-US" sz="6000"/>
              <a:t>Privacy in Schools</a:t>
            </a:r>
            <a:endParaRPr/>
          </a:p>
        </p:txBody>
      </p:sp>
      <p:sp>
        <p:nvSpPr>
          <p:cNvPr id="367" name="Google Shape;367;p17"/>
          <p:cNvSpPr txBox="1">
            <a:spLocks noGrp="1"/>
          </p:cNvSpPr>
          <p:nvPr>
            <p:ph type="body" idx="1"/>
          </p:nvPr>
        </p:nvSpPr>
        <p:spPr>
          <a:xfrm rot="-842783">
            <a:off x="1704337" y="2944010"/>
            <a:ext cx="6172200" cy="990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7250"/>
              <a:buNone/>
            </a:pPr>
            <a:r>
              <a:rPr lang="en-US" sz="5000">
                <a:solidFill>
                  <a:srgbClr val="0B5982"/>
                </a:solidFill>
              </a:rPr>
              <a:t>#Educational Context</a:t>
            </a:r>
            <a:endParaRPr/>
          </a:p>
        </p:txBody>
      </p:sp>
      <p:sp>
        <p:nvSpPr>
          <p:cNvPr id="368" name="Google Shape;368;p1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22</a:t>
            </a:fld>
            <a:endParaRPr/>
          </a:p>
        </p:txBody>
      </p:sp>
      <p:sp>
        <p:nvSpPr>
          <p:cNvPr id="375" name="Google Shape;375;p18"/>
          <p:cNvSpPr txBox="1">
            <a:spLocks noGrp="1"/>
          </p:cNvSpPr>
          <p:nvPr>
            <p:ph type="title"/>
          </p:nvPr>
        </p:nvSpPr>
        <p:spPr>
          <a:xfrm>
            <a:off x="0" y="152400"/>
            <a:ext cx="7704667"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orbel"/>
              <a:buNone/>
            </a:pPr>
            <a:r>
              <a:rPr lang="en-US" sz="3600"/>
              <a:t>The K-12 Cyber Incident Map</a:t>
            </a:r>
            <a:br>
              <a:rPr lang="en-US" sz="3600"/>
            </a:br>
            <a:endParaRPr sz="3600"/>
          </a:p>
        </p:txBody>
      </p:sp>
      <p:sp>
        <p:nvSpPr>
          <p:cNvPr id="376" name="Google Shape;376;p18"/>
          <p:cNvSpPr txBox="1"/>
          <p:nvPr/>
        </p:nvSpPr>
        <p:spPr>
          <a:xfrm>
            <a:off x="1676400" y="5195372"/>
            <a:ext cx="6582567" cy="14758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B5982"/>
              </a:buClr>
              <a:buSzPts val="1350"/>
              <a:buFont typeface="Corbel"/>
              <a:buNone/>
            </a:pPr>
            <a:r>
              <a:rPr lang="en-US" sz="1350" b="1" i="0" u="sng" strike="noStrike" cap="none">
                <a:solidFill>
                  <a:srgbClr val="0B5982"/>
                </a:solidFill>
                <a:latin typeface="Corbel"/>
                <a:ea typeface="Corbel"/>
                <a:cs typeface="Corbel"/>
                <a:sym typeface="Corbel"/>
              </a:rPr>
              <a:t>BLUE</a:t>
            </a:r>
            <a:r>
              <a:rPr lang="en-US" sz="1350" b="0" i="0" u="none" strike="noStrike" cap="none">
                <a:solidFill>
                  <a:schemeClr val="dk1"/>
                </a:solidFill>
                <a:latin typeface="Corbel"/>
                <a:ea typeface="Corbel"/>
                <a:cs typeface="Corbel"/>
                <a:sym typeface="Corbel"/>
              </a:rPr>
              <a:t>: phishing attacks </a:t>
            </a:r>
            <a:br>
              <a:rPr lang="en-US" sz="1350" b="0" i="0" u="none" strike="noStrike" cap="none">
                <a:solidFill>
                  <a:schemeClr val="dk1"/>
                </a:solidFill>
                <a:latin typeface="Corbel"/>
                <a:ea typeface="Corbel"/>
                <a:cs typeface="Corbel"/>
                <a:sym typeface="Corbel"/>
              </a:rPr>
            </a:br>
            <a:r>
              <a:rPr lang="en-US" sz="1350" b="1" i="0" u="sng" strike="noStrike" cap="none">
                <a:solidFill>
                  <a:srgbClr val="531A88"/>
                </a:solidFill>
                <a:latin typeface="Corbel"/>
                <a:ea typeface="Corbel"/>
                <a:cs typeface="Corbel"/>
                <a:sym typeface="Corbel"/>
              </a:rPr>
              <a:t>PURPLE</a:t>
            </a:r>
            <a:r>
              <a:rPr lang="en-US" sz="1350" b="0" i="0" u="none" strike="noStrike" cap="none">
                <a:solidFill>
                  <a:schemeClr val="dk1"/>
                </a:solidFill>
                <a:latin typeface="Corbel"/>
                <a:ea typeface="Corbel"/>
                <a:cs typeface="Corbel"/>
                <a:sym typeface="Corbel"/>
              </a:rPr>
              <a:t>: breaches or hacks resulting in the disclosure of personal data </a:t>
            </a:r>
            <a:br>
              <a:rPr lang="en-US" sz="1350" b="0" i="0" u="none" strike="noStrike" cap="none">
                <a:solidFill>
                  <a:schemeClr val="dk1"/>
                </a:solidFill>
                <a:latin typeface="Corbel"/>
                <a:ea typeface="Corbel"/>
                <a:cs typeface="Corbel"/>
                <a:sym typeface="Corbel"/>
              </a:rPr>
            </a:br>
            <a:r>
              <a:rPr lang="en-US" sz="1350" b="1" i="0" u="sng" strike="noStrike" cap="none">
                <a:solidFill>
                  <a:srgbClr val="FFFF00"/>
                </a:solidFill>
                <a:latin typeface="Corbel"/>
                <a:ea typeface="Corbel"/>
                <a:cs typeface="Corbel"/>
                <a:sym typeface="Corbel"/>
              </a:rPr>
              <a:t>YELLOW</a:t>
            </a:r>
            <a:r>
              <a:rPr lang="en-US" sz="1350" b="0" i="0" u="none" strike="noStrike" cap="none">
                <a:solidFill>
                  <a:schemeClr val="dk1"/>
                </a:solidFill>
                <a:latin typeface="Corbel"/>
                <a:ea typeface="Corbel"/>
                <a:cs typeface="Corbel"/>
                <a:sym typeface="Corbel"/>
              </a:rPr>
              <a:t>: ransomware attacks </a:t>
            </a:r>
            <a:br>
              <a:rPr lang="en-US" sz="1350" b="0" i="0" u="none" strike="noStrike" cap="none">
                <a:solidFill>
                  <a:schemeClr val="dk1"/>
                </a:solidFill>
                <a:latin typeface="Corbel"/>
                <a:ea typeface="Corbel"/>
                <a:cs typeface="Corbel"/>
                <a:sym typeface="Corbel"/>
              </a:rPr>
            </a:br>
            <a:r>
              <a:rPr lang="en-US" sz="1350" b="1" i="0" u="sng" strike="noStrike" cap="none">
                <a:solidFill>
                  <a:srgbClr val="3F6622"/>
                </a:solidFill>
                <a:latin typeface="Corbel"/>
                <a:ea typeface="Corbel"/>
                <a:cs typeface="Corbel"/>
                <a:sym typeface="Corbel"/>
              </a:rPr>
              <a:t>GREEN</a:t>
            </a:r>
            <a:r>
              <a:rPr lang="en-US" sz="1350" b="0" i="0" u="none" strike="noStrike" cap="none">
                <a:solidFill>
                  <a:schemeClr val="dk1"/>
                </a:solidFill>
                <a:latin typeface="Corbel"/>
                <a:ea typeface="Corbel"/>
                <a:cs typeface="Corbel"/>
                <a:sym typeface="Corbel"/>
              </a:rPr>
              <a:t>: denial-of-service attacks (green pins); and</a:t>
            </a:r>
            <a:br>
              <a:rPr lang="en-US" sz="1350" b="0" i="0" u="none" strike="noStrike" cap="none">
                <a:solidFill>
                  <a:schemeClr val="dk1"/>
                </a:solidFill>
                <a:latin typeface="Corbel"/>
                <a:ea typeface="Corbel"/>
                <a:cs typeface="Corbel"/>
                <a:sym typeface="Corbel"/>
              </a:rPr>
            </a:br>
            <a:r>
              <a:rPr lang="en-US" sz="1350" b="1" i="0" u="sng" strike="noStrike" cap="none">
                <a:solidFill>
                  <a:srgbClr val="C00000"/>
                </a:solidFill>
                <a:latin typeface="Corbel"/>
                <a:ea typeface="Corbel"/>
                <a:cs typeface="Corbel"/>
                <a:sym typeface="Corbel"/>
              </a:rPr>
              <a:t>RED</a:t>
            </a:r>
            <a:r>
              <a:rPr lang="en-US" sz="1350" b="0" i="0" u="none" strike="noStrike" cap="none">
                <a:solidFill>
                  <a:schemeClr val="dk1"/>
                </a:solidFill>
                <a:latin typeface="Corbel"/>
                <a:ea typeface="Corbel"/>
                <a:cs typeface="Corbel"/>
                <a:sym typeface="Corbel"/>
              </a:rPr>
              <a:t>: other cyber incidents resulting in school disruptions &amp; unauthorized disclosures</a:t>
            </a:r>
            <a:endParaRPr sz="1400" b="0" i="0" u="none" strike="noStrike" cap="none">
              <a:solidFill>
                <a:srgbClr val="000000"/>
              </a:solidFill>
              <a:latin typeface="Arial"/>
              <a:ea typeface="Arial"/>
              <a:cs typeface="Arial"/>
              <a:sym typeface="Arial"/>
            </a:endParaRPr>
          </a:p>
        </p:txBody>
      </p:sp>
      <p:pic>
        <p:nvPicPr>
          <p:cNvPr id="377" name="Google Shape;377;p18">
            <a:hlinkClick r:id="rId3"/>
          </p:cNvPr>
          <p:cNvPicPr preferRelativeResize="0"/>
          <p:nvPr/>
        </p:nvPicPr>
        <p:blipFill rotWithShape="1">
          <a:blip r:embed="rId4">
            <a:alphaModFix/>
          </a:blip>
          <a:srcRect/>
          <a:stretch/>
        </p:blipFill>
        <p:spPr>
          <a:xfrm>
            <a:off x="203313" y="1173875"/>
            <a:ext cx="8737374" cy="3990625"/>
          </a:xfrm>
          <a:prstGeom prst="rect">
            <a:avLst/>
          </a:prstGeom>
          <a:noFill/>
          <a:ln w="19050" cap="flat" cmpd="sng">
            <a:solidFill>
              <a:schemeClr val="dk2"/>
            </a:solidFill>
            <a:prstDash val="solid"/>
            <a:round/>
            <a:headEnd type="none" w="sm" len="sm"/>
            <a:tailEnd type="none" w="sm" len="sm"/>
          </a:ln>
        </p:spPr>
      </p:pic>
      <p:sp>
        <p:nvSpPr>
          <p:cNvPr id="378" name="Google Shape;378;p18"/>
          <p:cNvSpPr/>
          <p:nvPr/>
        </p:nvSpPr>
        <p:spPr>
          <a:xfrm rot="-665529">
            <a:off x="6221795" y="590645"/>
            <a:ext cx="2739782" cy="785039"/>
          </a:xfrm>
          <a:prstGeom prst="roundRect">
            <a:avLst>
              <a:gd name="adj" fmla="val 16667"/>
            </a:avLst>
          </a:prstGeom>
          <a:solidFill>
            <a:srgbClr val="FFFF00"/>
          </a:solidFill>
          <a:ln w="158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1,180 KNOWN Incidents since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Jan 1, 2016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9"/>
          <p:cNvSpPr txBox="1">
            <a:spLocks noGrp="1"/>
          </p:cNvSpPr>
          <p:nvPr>
            <p:ph type="title"/>
          </p:nvPr>
        </p:nvSpPr>
        <p:spPr>
          <a:xfrm>
            <a:off x="787430" y="59895"/>
            <a:ext cx="8364487" cy="113929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orbel"/>
              <a:buNone/>
            </a:pPr>
            <a:r>
              <a:rPr lang="en-US" sz="3600"/>
              <a:t>Developing Minds + Varying Levels of Skill + Insufficient Training + Hackers = …</a:t>
            </a:r>
            <a:endParaRPr/>
          </a:p>
        </p:txBody>
      </p:sp>
      <p:sp>
        <p:nvSpPr>
          <p:cNvPr id="384" name="Google Shape;384;p1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23</a:t>
            </a:fld>
            <a:endParaRPr/>
          </a:p>
        </p:txBody>
      </p:sp>
      <p:pic>
        <p:nvPicPr>
          <p:cNvPr id="385" name="Google Shape;385;p19">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62275" y="1199193"/>
            <a:ext cx="3652125" cy="2183081"/>
          </a:xfrm>
          <a:prstGeom prst="rect">
            <a:avLst/>
          </a:prstGeom>
          <a:noFill/>
          <a:ln w="19050" cap="flat" cmpd="sng">
            <a:solidFill>
              <a:schemeClr val="dk2"/>
            </a:solidFill>
            <a:prstDash val="solid"/>
            <a:round/>
            <a:headEnd type="none" w="sm" len="sm"/>
            <a:tailEnd type="none" w="sm" len="sm"/>
          </a:ln>
        </p:spPr>
      </p:pic>
      <p:pic>
        <p:nvPicPr>
          <p:cNvPr id="386" name="Google Shape;386;p19">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62275" y="3429000"/>
            <a:ext cx="3879076" cy="1862650"/>
          </a:xfrm>
          <a:prstGeom prst="rect">
            <a:avLst/>
          </a:prstGeom>
          <a:noFill/>
          <a:ln w="19050" cap="flat" cmpd="sng">
            <a:solidFill>
              <a:schemeClr val="dk2"/>
            </a:solidFill>
            <a:prstDash val="solid"/>
            <a:round/>
            <a:headEnd type="none" w="sm" len="sm"/>
            <a:tailEnd type="none" w="sm" len="sm"/>
          </a:ln>
        </p:spPr>
      </p:pic>
      <p:pic>
        <p:nvPicPr>
          <p:cNvPr id="387" name="Google Shape;387;p19">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547963" y="1293425"/>
            <a:ext cx="4077275" cy="2135575"/>
          </a:xfrm>
          <a:prstGeom prst="rect">
            <a:avLst/>
          </a:prstGeom>
          <a:noFill/>
          <a:ln w="19050" cap="flat" cmpd="sng">
            <a:solidFill>
              <a:schemeClr val="dk2"/>
            </a:solidFill>
            <a:prstDash val="solid"/>
            <a:round/>
            <a:headEnd type="none" w="sm" len="sm"/>
            <a:tailEnd type="none" w="sm" len="sm"/>
          </a:ln>
        </p:spPr>
      </p:pic>
      <p:pic>
        <p:nvPicPr>
          <p:cNvPr id="388" name="Google Shape;388;p19" descr="Data leaks at schools and colleges across the US" title="Data leaks at schools and colleges across the US">
            <a:hlinkClick r:id="rId9"/>
          </p:cNvPr>
          <p:cNvPicPr preferRelativeResize="0"/>
          <p:nvPr/>
        </p:nvPicPr>
        <p:blipFill rotWithShape="1">
          <a:blip r:embed="rId10">
            <a:alphaModFix/>
          </a:blip>
          <a:srcRect/>
          <a:stretch/>
        </p:blipFill>
        <p:spPr>
          <a:xfrm>
            <a:off x="4183875" y="3096051"/>
            <a:ext cx="4805450" cy="3604075"/>
          </a:xfrm>
          <a:prstGeom prst="rect">
            <a:avLst/>
          </a:prstGeom>
          <a:noFill/>
          <a:ln>
            <a:noFill/>
          </a:ln>
        </p:spPr>
      </p:pic>
      <p:pic>
        <p:nvPicPr>
          <p:cNvPr id="389" name="Google Shape;389;p19">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62275" y="4655050"/>
            <a:ext cx="4514959" cy="20450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0"/>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24</a:t>
            </a:fld>
            <a:endParaRPr/>
          </a:p>
        </p:txBody>
      </p:sp>
      <p:pic>
        <p:nvPicPr>
          <p:cNvPr id="396" name="Google Shape;396;p20" descr="Screen shots showing how hackers are using cell phone info captured by school data systems to send terrifying targeted texts to parents in an attempt to extort money." title="Dark Overload Hack Screen Shot">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30795"/>
            <a:ext cx="5988664" cy="3702593"/>
          </a:xfrm>
          <a:prstGeom prst="rect">
            <a:avLst/>
          </a:prstGeom>
          <a:noFill/>
          <a:ln>
            <a:noFill/>
          </a:ln>
        </p:spPr>
      </p:pic>
      <p:pic>
        <p:nvPicPr>
          <p:cNvPr id="397" name="Google Shape;397;p20" descr="Screen shots showing how hackers are using cell phone info captured by school data systems to send terrifying targeted texts to parents in an attempt to extort money." title="Dark Overlord Screen Shot"/>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1046155">
            <a:off x="4724400" y="749532"/>
            <a:ext cx="4038600" cy="250832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398" name="Google Shape;398;p20" descr="Screen shots showing how hackers are using cell phone info captured by school data systems to send terrifying targeted texts to parents in an attempt to extort money." title="Dark Overlord Screen Shot"/>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124200" y="2711875"/>
            <a:ext cx="3886200" cy="160020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
        <p:nvSpPr>
          <p:cNvPr id="399" name="Google Shape;399;p20"/>
          <p:cNvSpPr txBox="1">
            <a:spLocks noGrp="1"/>
          </p:cNvSpPr>
          <p:nvPr>
            <p:ph type="title"/>
          </p:nvPr>
        </p:nvSpPr>
        <p:spPr>
          <a:xfrm>
            <a:off x="1208307" y="5639305"/>
            <a:ext cx="3668400" cy="1302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Creepy!</a:t>
            </a:r>
            <a:endParaRPr/>
          </a:p>
        </p:txBody>
      </p:sp>
      <p:pic>
        <p:nvPicPr>
          <p:cNvPr id="400" name="Google Shape;400;p20" descr="Screen Clippin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335275" y="4492624"/>
            <a:ext cx="5234151" cy="14350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1"/>
          <p:cNvSpPr txBox="1">
            <a:spLocks noGrp="1"/>
          </p:cNvSpPr>
          <p:nvPr>
            <p:ph type="title"/>
          </p:nvPr>
        </p:nvSpPr>
        <p:spPr>
          <a:xfrm>
            <a:off x="1039925" y="0"/>
            <a:ext cx="8001000" cy="75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Digital Citizenship &amp; Training Matter!</a:t>
            </a:r>
            <a:endParaRPr/>
          </a:p>
        </p:txBody>
      </p:sp>
      <p:sp>
        <p:nvSpPr>
          <p:cNvPr id="406" name="Google Shape;406;p2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25</a:t>
            </a:fld>
            <a:endParaRPr/>
          </a:p>
        </p:txBody>
      </p:sp>
      <p:pic>
        <p:nvPicPr>
          <p:cNvPr id="407" name="Google Shape;407;p21">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35500" y="852075"/>
            <a:ext cx="4620225" cy="2305550"/>
          </a:xfrm>
          <a:prstGeom prst="rect">
            <a:avLst/>
          </a:prstGeom>
          <a:noFill/>
          <a:ln w="19050" cap="flat" cmpd="sng">
            <a:solidFill>
              <a:schemeClr val="dk2"/>
            </a:solidFill>
            <a:prstDash val="solid"/>
            <a:round/>
            <a:headEnd type="none" w="sm" len="sm"/>
            <a:tailEnd type="none" w="sm" len="sm"/>
          </a:ln>
        </p:spPr>
      </p:pic>
      <p:pic>
        <p:nvPicPr>
          <p:cNvPr id="408" name="Google Shape;408;p21">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808975" y="3066551"/>
            <a:ext cx="5124525" cy="2044875"/>
          </a:xfrm>
          <a:prstGeom prst="rect">
            <a:avLst/>
          </a:prstGeom>
          <a:noFill/>
          <a:ln w="19050" cap="flat" cmpd="sng">
            <a:solidFill>
              <a:schemeClr val="dk2"/>
            </a:solidFill>
            <a:prstDash val="solid"/>
            <a:round/>
            <a:headEnd type="none" w="sm" len="sm"/>
            <a:tailEnd type="none" w="sm" len="sm"/>
          </a:ln>
        </p:spPr>
      </p:pic>
      <p:pic>
        <p:nvPicPr>
          <p:cNvPr id="409" name="Google Shape;409;p21">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4673" y="4665198"/>
            <a:ext cx="4740601" cy="2106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2"/>
          <p:cNvSpPr txBox="1">
            <a:spLocks noGrp="1"/>
          </p:cNvSpPr>
          <p:nvPr>
            <p:ph type="title"/>
          </p:nvPr>
        </p:nvSpPr>
        <p:spPr>
          <a:xfrm>
            <a:off x="867352" y="76200"/>
            <a:ext cx="7704667" cy="94310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Cybersecurity Tips for Schools </a:t>
            </a:r>
            <a:endParaRPr/>
          </a:p>
        </p:txBody>
      </p:sp>
      <p:sp>
        <p:nvSpPr>
          <p:cNvPr id="416" name="Google Shape;416;p2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26</a:t>
            </a:fld>
            <a:endParaRPr/>
          </a:p>
        </p:txBody>
      </p:sp>
      <p:pic>
        <p:nvPicPr>
          <p:cNvPr id="417" name="Google Shape;417;p22" descr="Education Week Video" title="Cybersecurity Tips for School">
            <a:hlinkClick r:id="rId3"/>
          </p:cNvPr>
          <p:cNvPicPr preferRelativeResize="0"/>
          <p:nvPr/>
        </p:nvPicPr>
        <p:blipFill rotWithShape="1">
          <a:blip r:embed="rId4">
            <a:alphaModFix/>
          </a:blip>
          <a:srcRect/>
          <a:stretch/>
        </p:blipFill>
        <p:spPr>
          <a:xfrm>
            <a:off x="647358" y="1142999"/>
            <a:ext cx="8144657" cy="457200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3"/>
          <p:cNvSpPr txBox="1">
            <a:spLocks noGrp="1"/>
          </p:cNvSpPr>
          <p:nvPr>
            <p:ph type="title"/>
          </p:nvPr>
        </p:nvSpPr>
        <p:spPr>
          <a:xfrm>
            <a:off x="1524000" y="685800"/>
            <a:ext cx="6172200" cy="83819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6000"/>
              <a:buFont typeface="Corbel"/>
              <a:buNone/>
            </a:pPr>
            <a:r>
              <a:rPr lang="en-US" sz="6000"/>
              <a:t>Privacy @ CDE</a:t>
            </a:r>
            <a:endParaRPr/>
          </a:p>
        </p:txBody>
      </p:sp>
      <p:sp>
        <p:nvSpPr>
          <p:cNvPr id="423" name="Google Shape;423;p23"/>
          <p:cNvSpPr txBox="1">
            <a:spLocks noGrp="1"/>
          </p:cNvSpPr>
          <p:nvPr>
            <p:ph type="body" idx="1"/>
          </p:nvPr>
        </p:nvSpPr>
        <p:spPr>
          <a:xfrm rot="-821448">
            <a:off x="1475528" y="2946208"/>
            <a:ext cx="6705600" cy="125080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7250"/>
              <a:buNone/>
            </a:pPr>
            <a:r>
              <a:rPr lang="en-US" sz="5000">
                <a:solidFill>
                  <a:srgbClr val="0B5982"/>
                </a:solidFill>
              </a:rPr>
              <a:t>#OrganizationalContext</a:t>
            </a:r>
            <a:endParaRPr sz="5000">
              <a:solidFill>
                <a:srgbClr val="0B5982"/>
              </a:solidFill>
            </a:endParaRPr>
          </a:p>
        </p:txBody>
      </p:sp>
      <p:sp>
        <p:nvSpPr>
          <p:cNvPr id="424" name="Google Shape;424;p2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8c174bf929_0_5"/>
          <p:cNvSpPr txBox="1">
            <a:spLocks noGrp="1"/>
          </p:cNvSpPr>
          <p:nvPr>
            <p:ph type="title"/>
          </p:nvPr>
        </p:nvSpPr>
        <p:spPr>
          <a:xfrm>
            <a:off x="982175" y="0"/>
            <a:ext cx="7704600" cy="786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Practical Example</a:t>
            </a:r>
            <a:endParaRPr/>
          </a:p>
        </p:txBody>
      </p:sp>
      <p:sp>
        <p:nvSpPr>
          <p:cNvPr id="431" name="Google Shape;431;g8c174bf929_0_5"/>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28</a:t>
            </a:fld>
            <a:endParaRPr/>
          </a:p>
        </p:txBody>
      </p:sp>
      <p:pic>
        <p:nvPicPr>
          <p:cNvPr id="432" name="Google Shape;432;g8c174bf929_0_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1989" y="877100"/>
            <a:ext cx="4419600" cy="5819872"/>
          </a:xfrm>
          <a:prstGeom prst="rect">
            <a:avLst/>
          </a:prstGeom>
          <a:noFill/>
          <a:ln w="19050" cap="flat" cmpd="sng">
            <a:solidFill>
              <a:schemeClr val="dk2"/>
            </a:solidFill>
            <a:prstDash val="solid"/>
            <a:round/>
            <a:headEnd type="none" w="sm" len="sm"/>
            <a:tailEnd type="none" w="sm" len="sm"/>
          </a:ln>
        </p:spPr>
      </p:pic>
      <p:pic>
        <p:nvPicPr>
          <p:cNvPr id="433" name="Google Shape;433;g8c174bf929_0_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29525" y="897575"/>
            <a:ext cx="4419599" cy="5821140"/>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 calcmode="lin" valueType="num">
                                      <p:cBhvr additive="base">
                                        <p:cTn id="7" dur="1000"/>
                                        <p:tgtEl>
                                          <p:spTgt spid="432"/>
                                        </p:tgtEl>
                                        <p:attrNameLst>
                                          <p:attrName>ppt_w</p:attrName>
                                        </p:attrNameLst>
                                      </p:cBhvr>
                                      <p:tavLst>
                                        <p:tav tm="0">
                                          <p:val>
                                            <p:strVal val="0"/>
                                          </p:val>
                                        </p:tav>
                                        <p:tav tm="100000">
                                          <p:val>
                                            <p:strVal val="#ppt_w"/>
                                          </p:val>
                                        </p:tav>
                                      </p:tavLst>
                                    </p:anim>
                                    <p:anim calcmode="lin" valueType="num">
                                      <p:cBhvr additive="base">
                                        <p:cTn id="8" dur="1000"/>
                                        <p:tgtEl>
                                          <p:spTgt spid="43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33"/>
                                        </p:tgtEl>
                                        <p:attrNameLst>
                                          <p:attrName>style.visibility</p:attrName>
                                        </p:attrNameLst>
                                      </p:cBhvr>
                                      <p:to>
                                        <p:strVal val="visible"/>
                                      </p:to>
                                    </p:set>
                                    <p:anim calcmode="lin" valueType="num">
                                      <p:cBhvr additive="base">
                                        <p:cTn id="13" dur="1000"/>
                                        <p:tgtEl>
                                          <p:spTgt spid="433"/>
                                        </p:tgtEl>
                                        <p:attrNameLst>
                                          <p:attrName>ppt_w</p:attrName>
                                        </p:attrNameLst>
                                      </p:cBhvr>
                                      <p:tavLst>
                                        <p:tav tm="0">
                                          <p:val>
                                            <p:strVal val="0"/>
                                          </p:val>
                                        </p:tav>
                                        <p:tav tm="100000">
                                          <p:val>
                                            <p:strVal val="#ppt_w"/>
                                          </p:val>
                                        </p:tav>
                                      </p:tavLst>
                                    </p:anim>
                                    <p:anim calcmode="lin" valueType="num">
                                      <p:cBhvr additive="base">
                                        <p:cTn id="14" dur="1000"/>
                                        <p:tgtEl>
                                          <p:spTgt spid="43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4"/>
          <p:cNvSpPr txBox="1">
            <a:spLocks noGrp="1"/>
          </p:cNvSpPr>
          <p:nvPr>
            <p:ph type="title"/>
          </p:nvPr>
        </p:nvSpPr>
        <p:spPr>
          <a:xfrm>
            <a:off x="497748" y="53561"/>
            <a:ext cx="8646252"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Protecting Privacy at the CDE</a:t>
            </a:r>
            <a:endParaRPr/>
          </a:p>
        </p:txBody>
      </p:sp>
      <p:pic>
        <p:nvPicPr>
          <p:cNvPr id="440" name="Google Shape;440;p24" descr="Data Privacy One Pager.pdf - Adobe Acrobat Pro"/>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674364" y="1198540"/>
            <a:ext cx="8129628" cy="451646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
        <p:nvSpPr>
          <p:cNvPr id="441" name="Google Shape;441;p24"/>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29</a:t>
            </a:fld>
            <a:endParaRPr/>
          </a:p>
        </p:txBody>
      </p:sp>
      <p:sp>
        <p:nvSpPr>
          <p:cNvPr id="442" name="Google Shape;442;p24"/>
          <p:cNvSpPr/>
          <p:nvPr/>
        </p:nvSpPr>
        <p:spPr>
          <a:xfrm>
            <a:off x="2057400" y="5947835"/>
            <a:ext cx="6019800" cy="685800"/>
          </a:xfrm>
          <a:prstGeom prst="rect">
            <a:avLst/>
          </a:prstGeom>
          <a:solidFill>
            <a:srgbClr val="ABDDF7"/>
          </a:solidFill>
          <a:ln w="158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171717"/>
                </a:solidFill>
                <a:latin typeface="Arial"/>
                <a:ea typeface="Arial"/>
                <a:cs typeface="Arial"/>
                <a:sym typeface="Arial"/>
              </a:rPr>
              <a:t>External Data Governance </a:t>
            </a:r>
            <a:r>
              <a:rPr lang="en-US" sz="2000" b="1" i="0" u="sng" strike="noStrike" cap="none">
                <a:solidFill>
                  <a:srgbClr val="171717"/>
                </a:solidFill>
                <a:latin typeface="Arial"/>
                <a:ea typeface="Arial"/>
                <a:cs typeface="Arial"/>
                <a:sym typeface="Arial"/>
                <a:hlinkClick r:id="rId4">
                  <a:extLst>
                    <a:ext uri="{A12FA001-AC4F-418D-AE19-62706E023703}">
                      <ahyp:hlinkClr xmlns:ahyp="http://schemas.microsoft.com/office/drawing/2018/hyperlinkcolor" val="tx"/>
                    </a:ext>
                  </a:extLst>
                </a:hlinkClick>
              </a:rPr>
              <a:t>Resources</a:t>
            </a:r>
            <a:r>
              <a:rPr lang="en-US" sz="2000" b="1" i="0" u="none" strike="noStrike" cap="none">
                <a:solidFill>
                  <a:srgbClr val="171717"/>
                </a:solidFill>
                <a:latin typeface="Arial"/>
                <a:ea typeface="Arial"/>
                <a:cs typeface="Arial"/>
                <a:sym typeface="Arial"/>
              </a:rPr>
              <a:t> for LEAs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171717"/>
                </a:solidFill>
                <a:latin typeface="Arial"/>
                <a:ea typeface="Arial"/>
                <a:cs typeface="Arial"/>
                <a:sym typeface="Arial"/>
              </a:rPr>
              <a:t>Now Available on the CDE Web Site!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
          <p:cNvSpPr txBox="1">
            <a:spLocks noGrp="1"/>
          </p:cNvSpPr>
          <p:nvPr>
            <p:ph type="title"/>
          </p:nvPr>
        </p:nvSpPr>
        <p:spPr>
          <a:xfrm>
            <a:off x="982133" y="76201"/>
            <a:ext cx="7704667" cy="685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Gluten Free Chocolate Chip Cookies</a:t>
            </a:r>
            <a:endParaRPr/>
          </a:p>
        </p:txBody>
      </p:sp>
      <p:sp>
        <p:nvSpPr>
          <p:cNvPr id="165" name="Google Shape;165;p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a:t>
            </a:fld>
            <a:endParaRPr/>
          </a:p>
        </p:txBody>
      </p:sp>
      <p:pic>
        <p:nvPicPr>
          <p:cNvPr id="166" name="Google Shape;166;p2">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438400" y="838200"/>
            <a:ext cx="4451544" cy="575022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7"/>
          <p:cNvSpPr txBox="1">
            <a:spLocks noGrp="1"/>
          </p:cNvSpPr>
          <p:nvPr>
            <p:ph type="title"/>
          </p:nvPr>
        </p:nvSpPr>
        <p:spPr>
          <a:xfrm>
            <a:off x="1524000" y="152400"/>
            <a:ext cx="5714999"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Privacy Policies</a:t>
            </a:r>
            <a:endParaRPr/>
          </a:p>
        </p:txBody>
      </p:sp>
      <p:sp>
        <p:nvSpPr>
          <p:cNvPr id="449" name="Google Shape;449;p27"/>
          <p:cNvSpPr txBox="1">
            <a:spLocks noGrp="1"/>
          </p:cNvSpPr>
          <p:nvPr>
            <p:ph type="body" idx="1"/>
          </p:nvPr>
        </p:nvSpPr>
        <p:spPr>
          <a:xfrm>
            <a:off x="1066799" y="1489170"/>
            <a:ext cx="7620001" cy="4800600"/>
          </a:xfrm>
          <a:prstGeom prst="rect">
            <a:avLst/>
          </a:prstGeom>
          <a:noFill/>
          <a:ln>
            <a:noFill/>
          </a:ln>
        </p:spPr>
        <p:txBody>
          <a:bodyPr spcFirstLastPara="1" wrap="square" lIns="91425" tIns="45700" rIns="91425" bIns="45700" anchor="ctr" anchorCtr="0">
            <a:normAutofit/>
          </a:bodyPr>
          <a:lstStyle/>
          <a:p>
            <a:pPr marL="285750" lvl="0" indent="-285750" algn="l" rtl="0">
              <a:lnSpc>
                <a:spcPct val="80000"/>
              </a:lnSpc>
              <a:spcBef>
                <a:spcPts val="0"/>
              </a:spcBef>
              <a:spcAft>
                <a:spcPts val="0"/>
              </a:spcAft>
              <a:buSzPts val="3483"/>
              <a:buChar char="•"/>
            </a:pPr>
            <a:r>
              <a:rPr lang="en-US" sz="2402"/>
              <a:t>Department of Education Administrative Manual (DEAM) sections 10600 and 10601</a:t>
            </a:r>
            <a:endParaRPr/>
          </a:p>
          <a:p>
            <a:pPr marL="285750" lvl="0" indent="-64585" algn="l" rtl="0">
              <a:lnSpc>
                <a:spcPct val="80000"/>
              </a:lnSpc>
              <a:spcBef>
                <a:spcPts val="1080"/>
              </a:spcBef>
              <a:spcAft>
                <a:spcPts val="0"/>
              </a:spcAft>
              <a:buSzPts val="3483"/>
              <a:buNone/>
            </a:pPr>
            <a:endParaRPr sz="2402"/>
          </a:p>
          <a:p>
            <a:pPr marL="742950" lvl="1" indent="-285750" algn="l" rtl="0">
              <a:lnSpc>
                <a:spcPct val="80000"/>
              </a:lnSpc>
              <a:spcBef>
                <a:spcPts val="1080"/>
              </a:spcBef>
              <a:spcAft>
                <a:spcPts val="0"/>
              </a:spcAft>
              <a:buSzPts val="3483"/>
              <a:buFont typeface="Arial"/>
              <a:buChar char="-"/>
            </a:pPr>
            <a:r>
              <a:rPr lang="en-US" sz="2402"/>
              <a:t>The CDE only allows access to personally identifiable information (PII) when required/allowed by law</a:t>
            </a:r>
            <a:endParaRPr/>
          </a:p>
          <a:p>
            <a:pPr marL="742950" lvl="1" indent="-64585" algn="l" rtl="0">
              <a:lnSpc>
                <a:spcPct val="80000"/>
              </a:lnSpc>
              <a:spcBef>
                <a:spcPts val="1080"/>
              </a:spcBef>
              <a:spcAft>
                <a:spcPts val="0"/>
              </a:spcAft>
              <a:buSzPts val="3483"/>
              <a:buFont typeface="Noto Sans Symbols"/>
              <a:buNone/>
            </a:pPr>
            <a:endParaRPr sz="2402"/>
          </a:p>
          <a:p>
            <a:pPr marL="742950" lvl="1" indent="-285750" algn="l" rtl="0">
              <a:lnSpc>
                <a:spcPct val="80000"/>
              </a:lnSpc>
              <a:spcBef>
                <a:spcPts val="1080"/>
              </a:spcBef>
              <a:spcAft>
                <a:spcPts val="0"/>
              </a:spcAft>
              <a:buSzPts val="3483"/>
              <a:buFont typeface="Arial"/>
              <a:buChar char="-"/>
            </a:pPr>
            <a:r>
              <a:rPr lang="en-US" sz="2402"/>
              <a:t>The CDE has established policies and procedures to ensure secure handling of PII</a:t>
            </a:r>
            <a:endParaRPr/>
          </a:p>
          <a:p>
            <a:pPr marL="742950" lvl="1" indent="-64585" algn="l" rtl="0">
              <a:lnSpc>
                <a:spcPct val="80000"/>
              </a:lnSpc>
              <a:spcBef>
                <a:spcPts val="1080"/>
              </a:spcBef>
              <a:spcAft>
                <a:spcPts val="0"/>
              </a:spcAft>
              <a:buSzPts val="3483"/>
              <a:buFont typeface="Arial"/>
              <a:buNone/>
            </a:pPr>
            <a:endParaRPr sz="2402"/>
          </a:p>
          <a:p>
            <a:pPr marL="457200" lvl="1" indent="0" algn="l" rtl="0">
              <a:lnSpc>
                <a:spcPct val="80000"/>
              </a:lnSpc>
              <a:spcBef>
                <a:spcPts val="1080"/>
              </a:spcBef>
              <a:spcAft>
                <a:spcPts val="0"/>
              </a:spcAft>
              <a:buSzPts val="3483"/>
              <a:buNone/>
            </a:pPr>
            <a:r>
              <a:rPr lang="en-US" sz="2402"/>
              <a:t>Key takeaway: The CDE </a:t>
            </a:r>
            <a:r>
              <a:rPr lang="en-US" sz="2402" b="1" u="sng"/>
              <a:t>DOES NOT </a:t>
            </a:r>
            <a:r>
              <a:rPr lang="en-US" sz="2402"/>
              <a:t>share personally identifiable information unless permitted or required by law!</a:t>
            </a:r>
            <a:endParaRPr/>
          </a:p>
          <a:p>
            <a:pPr marL="457200" lvl="1" indent="0" algn="l" rtl="0">
              <a:lnSpc>
                <a:spcPct val="80000"/>
              </a:lnSpc>
              <a:spcBef>
                <a:spcPts val="1034"/>
              </a:spcBef>
              <a:spcAft>
                <a:spcPts val="0"/>
              </a:spcAft>
              <a:buSzPts val="3147"/>
              <a:buNone/>
            </a:pPr>
            <a:endParaRPr sz="2170"/>
          </a:p>
          <a:p>
            <a:pPr marL="742950" lvl="1" indent="-143032" algn="l" rtl="0">
              <a:lnSpc>
                <a:spcPct val="80000"/>
              </a:lnSpc>
              <a:spcBef>
                <a:spcPts val="910"/>
              </a:spcBef>
              <a:spcAft>
                <a:spcPts val="0"/>
              </a:spcAft>
              <a:buSzPts val="2248"/>
              <a:buFont typeface="Noto Sans Symbols"/>
              <a:buNone/>
            </a:pPr>
            <a:endParaRPr sz="1550"/>
          </a:p>
        </p:txBody>
      </p:sp>
      <p:sp>
        <p:nvSpPr>
          <p:cNvPr id="450" name="Google Shape;450;p2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8"/>
          <p:cNvSpPr txBox="1">
            <a:spLocks noGrp="1"/>
          </p:cNvSpPr>
          <p:nvPr>
            <p:ph type="title"/>
          </p:nvPr>
        </p:nvSpPr>
        <p:spPr>
          <a:xfrm>
            <a:off x="832414" y="762000"/>
            <a:ext cx="8305799" cy="11429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orbel"/>
              <a:buNone/>
            </a:pPr>
            <a:r>
              <a:rPr lang="en-US" sz="6000"/>
              <a:t>There Ought to be a Law!</a:t>
            </a:r>
            <a:endParaRPr/>
          </a:p>
        </p:txBody>
      </p:sp>
      <p:sp>
        <p:nvSpPr>
          <p:cNvPr id="456" name="Google Shape;456;p28"/>
          <p:cNvSpPr txBox="1">
            <a:spLocks noGrp="1"/>
          </p:cNvSpPr>
          <p:nvPr>
            <p:ph type="body" idx="1"/>
          </p:nvPr>
        </p:nvSpPr>
        <p:spPr>
          <a:xfrm rot="-691351">
            <a:off x="2027924" y="3022138"/>
            <a:ext cx="5181600" cy="990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7250"/>
              <a:buNone/>
            </a:pPr>
            <a:r>
              <a:rPr lang="en-US" sz="5000">
                <a:solidFill>
                  <a:srgbClr val="0B5982"/>
                </a:solidFill>
              </a:rPr>
              <a:t>#LegalContext</a:t>
            </a:r>
            <a:endParaRPr sz="5000">
              <a:solidFill>
                <a:srgbClr val="0B5982"/>
              </a:solidFill>
            </a:endParaRPr>
          </a:p>
        </p:txBody>
      </p:sp>
      <p:sp>
        <p:nvSpPr>
          <p:cNvPr id="457" name="Google Shape;457;p2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9"/>
          <p:cNvSpPr txBox="1">
            <a:spLocks noGrp="1"/>
          </p:cNvSpPr>
          <p:nvPr>
            <p:ph type="title"/>
          </p:nvPr>
        </p:nvSpPr>
        <p:spPr>
          <a:xfrm>
            <a:off x="1219200" y="0"/>
            <a:ext cx="6934200" cy="78443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00"/>
              <a:buFont typeface="Corbel"/>
              <a:buNone/>
            </a:pPr>
            <a:r>
              <a:rPr lang="en-US" sz="3200"/>
              <a:t>Changing Landscape of Data Privacy</a:t>
            </a:r>
            <a:endParaRPr/>
          </a:p>
        </p:txBody>
      </p:sp>
      <p:sp>
        <p:nvSpPr>
          <p:cNvPr id="464" name="Google Shape;464;p2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32</a:t>
            </a:fld>
            <a:endParaRPr/>
          </a:p>
        </p:txBody>
      </p:sp>
      <p:pic>
        <p:nvPicPr>
          <p:cNvPr id="465" name="Google Shape;465;p29"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19200" y="784437"/>
            <a:ext cx="6934200" cy="58828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0"/>
          <p:cNvSpPr txBox="1">
            <a:spLocks noGrp="1"/>
          </p:cNvSpPr>
          <p:nvPr>
            <p:ph type="title"/>
          </p:nvPr>
        </p:nvSpPr>
        <p:spPr>
          <a:xfrm>
            <a:off x="396607" y="304800"/>
            <a:ext cx="8763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Student Privacy: It is the Law!</a:t>
            </a:r>
            <a:endParaRPr/>
          </a:p>
        </p:txBody>
      </p:sp>
      <p:sp>
        <p:nvSpPr>
          <p:cNvPr id="472" name="Google Shape;472;p30"/>
          <p:cNvSpPr txBox="1">
            <a:spLocks noGrp="1"/>
          </p:cNvSpPr>
          <p:nvPr>
            <p:ph type="body" idx="1"/>
          </p:nvPr>
        </p:nvSpPr>
        <p:spPr>
          <a:xfrm>
            <a:off x="1143000" y="1530086"/>
            <a:ext cx="7772400" cy="4495800"/>
          </a:xfrm>
          <a:prstGeom prst="rect">
            <a:avLst/>
          </a:prstGeom>
          <a:noFill/>
          <a:ln>
            <a:noFill/>
          </a:ln>
        </p:spPr>
        <p:txBody>
          <a:bodyPr spcFirstLastPara="1" wrap="square" lIns="91425" tIns="45700" rIns="91425" bIns="45700" anchor="ctr" anchorCtr="0">
            <a:normAutofit/>
          </a:bodyPr>
          <a:lstStyle/>
          <a:p>
            <a:pPr marL="57150" lvl="1" indent="0" algn="l" rtl="0">
              <a:lnSpc>
                <a:spcPct val="90000"/>
              </a:lnSpc>
              <a:spcBef>
                <a:spcPts val="0"/>
              </a:spcBef>
              <a:spcAft>
                <a:spcPts val="0"/>
              </a:spcAft>
              <a:buSzPts val="3770"/>
              <a:buNone/>
            </a:pPr>
            <a:r>
              <a:rPr lang="en-US" sz="2600"/>
              <a:t>Family Educational Rights and Privacy Act (FERPA) (20 U.S.C. sections 1232(g)/Title 34 Code of Federal Regulations [CFR] Part 99)</a:t>
            </a:r>
            <a:endParaRPr/>
          </a:p>
          <a:p>
            <a:pPr marL="400050" lvl="1" indent="-103504" algn="l" rtl="0">
              <a:lnSpc>
                <a:spcPct val="90000"/>
              </a:lnSpc>
              <a:spcBef>
                <a:spcPts val="1120"/>
              </a:spcBef>
              <a:spcAft>
                <a:spcPts val="0"/>
              </a:spcAft>
              <a:buSzPts val="3770"/>
              <a:buFont typeface="Arial"/>
              <a:buNone/>
            </a:pPr>
            <a:endParaRPr sz="2600"/>
          </a:p>
          <a:p>
            <a:pPr marL="342900" lvl="1" indent="-342900" algn="l" rtl="0">
              <a:lnSpc>
                <a:spcPct val="90000"/>
              </a:lnSpc>
              <a:spcBef>
                <a:spcPts val="1120"/>
              </a:spcBef>
              <a:spcAft>
                <a:spcPts val="0"/>
              </a:spcAft>
              <a:buSzPts val="3770"/>
              <a:buFont typeface="Arial"/>
              <a:buChar char="•"/>
            </a:pPr>
            <a:r>
              <a:rPr lang="en-US" sz="2600"/>
              <a:t>Designed to protect student and parental rights related to student privacy.</a:t>
            </a:r>
            <a:endParaRPr/>
          </a:p>
          <a:p>
            <a:pPr marL="0" lvl="1" indent="0" algn="l" rtl="0">
              <a:lnSpc>
                <a:spcPct val="90000"/>
              </a:lnSpc>
              <a:spcBef>
                <a:spcPts val="1120"/>
              </a:spcBef>
              <a:spcAft>
                <a:spcPts val="0"/>
              </a:spcAft>
              <a:buSzPts val="3770"/>
              <a:buNone/>
            </a:pPr>
            <a:r>
              <a:rPr lang="en-US" sz="2600"/>
              <a:t> </a:t>
            </a:r>
            <a:endParaRPr/>
          </a:p>
          <a:p>
            <a:pPr marL="342900" lvl="1" indent="-342900" algn="l" rtl="0">
              <a:lnSpc>
                <a:spcPct val="90000"/>
              </a:lnSpc>
              <a:spcBef>
                <a:spcPts val="1120"/>
              </a:spcBef>
              <a:spcAft>
                <a:spcPts val="0"/>
              </a:spcAft>
              <a:buSzPts val="3770"/>
              <a:buFont typeface="Arial"/>
              <a:buChar char="•"/>
            </a:pPr>
            <a:r>
              <a:rPr lang="en-US" sz="2600"/>
              <a:t>Prohibits release </a:t>
            </a:r>
            <a:r>
              <a:rPr lang="en-US" sz="2600" b="1"/>
              <a:t>and</a:t>
            </a:r>
            <a:r>
              <a:rPr lang="en-US" sz="2600"/>
              <a:t> re-release of personally identifiable student data unless very nuanced, legally complex conditions are met.</a:t>
            </a:r>
            <a:endParaRPr/>
          </a:p>
          <a:p>
            <a:pPr marL="285750" lvl="0" indent="-64770" algn="l" rtl="0">
              <a:lnSpc>
                <a:spcPct val="90000"/>
              </a:lnSpc>
              <a:spcBef>
                <a:spcPts val="1080"/>
              </a:spcBef>
              <a:spcAft>
                <a:spcPts val="0"/>
              </a:spcAft>
              <a:buSzPts val="3480"/>
              <a:buNone/>
            </a:pPr>
            <a:endParaRPr/>
          </a:p>
        </p:txBody>
      </p:sp>
      <p:sp>
        <p:nvSpPr>
          <p:cNvPr id="473" name="Google Shape;473;p30"/>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1"/>
          <p:cNvSpPr txBox="1">
            <a:spLocks noGrp="1"/>
          </p:cNvSpPr>
          <p:nvPr>
            <p:ph type="title"/>
          </p:nvPr>
        </p:nvSpPr>
        <p:spPr>
          <a:xfrm>
            <a:off x="2711226" y="152400"/>
            <a:ext cx="3357750" cy="762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orbel"/>
              <a:buNone/>
            </a:pPr>
            <a:r>
              <a:rPr lang="en-US" sz="4400"/>
              <a:t>FERPA 101</a:t>
            </a:r>
            <a:endParaRPr/>
          </a:p>
        </p:txBody>
      </p:sp>
      <p:sp>
        <p:nvSpPr>
          <p:cNvPr id="480" name="Google Shape;480;p3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34</a:t>
            </a:fld>
            <a:endParaRPr/>
          </a:p>
        </p:txBody>
      </p:sp>
      <p:pic>
        <p:nvPicPr>
          <p:cNvPr id="481" name="Google Shape;481;p31"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8600" y="914400"/>
            <a:ext cx="8680893" cy="497444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2"/>
          <p:cNvSpPr txBox="1">
            <a:spLocks noGrp="1"/>
          </p:cNvSpPr>
          <p:nvPr>
            <p:ph type="title"/>
          </p:nvPr>
        </p:nvSpPr>
        <p:spPr>
          <a:xfrm>
            <a:off x="2371015" y="152400"/>
            <a:ext cx="46482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orbel"/>
              <a:buNone/>
            </a:pPr>
            <a:r>
              <a:rPr lang="en-US" sz="4400"/>
              <a:t>FERPA Facts</a:t>
            </a:r>
            <a:endParaRPr/>
          </a:p>
        </p:txBody>
      </p:sp>
      <p:sp>
        <p:nvSpPr>
          <p:cNvPr id="488" name="Google Shape;488;p32"/>
          <p:cNvSpPr txBox="1">
            <a:spLocks noGrp="1"/>
          </p:cNvSpPr>
          <p:nvPr>
            <p:ph type="body" idx="1"/>
          </p:nvPr>
        </p:nvSpPr>
        <p:spPr>
          <a:xfrm>
            <a:off x="932032" y="1447800"/>
            <a:ext cx="7526167" cy="4953000"/>
          </a:xfrm>
          <a:prstGeom prst="rect">
            <a:avLst/>
          </a:prstGeom>
          <a:noFill/>
          <a:ln>
            <a:noFill/>
          </a:ln>
        </p:spPr>
        <p:txBody>
          <a:bodyPr spcFirstLastPara="1" wrap="square" lIns="91425" tIns="45700" rIns="91425" bIns="45700" anchor="ctr" anchorCtr="0">
            <a:noAutofit/>
          </a:bodyPr>
          <a:lstStyle/>
          <a:p>
            <a:pPr marL="342900" lvl="1" indent="-342900" algn="l" rtl="0">
              <a:lnSpc>
                <a:spcPct val="100000"/>
              </a:lnSpc>
              <a:spcBef>
                <a:spcPts val="0"/>
              </a:spcBef>
              <a:spcAft>
                <a:spcPts val="0"/>
              </a:spcAft>
              <a:buSzPts val="4060"/>
              <a:buFont typeface="Arial"/>
              <a:buChar char="•"/>
            </a:pPr>
            <a:r>
              <a:rPr lang="en-US" sz="2800"/>
              <a:t>Local educational agencies (LEAs) have primary obligation to safeguard student data and are allowed to share student data with the CDE under very specific provisions of state and federal laws.</a:t>
            </a:r>
            <a:endParaRPr/>
          </a:p>
          <a:p>
            <a:pPr marL="0" lvl="1" indent="0" algn="l" rtl="0">
              <a:lnSpc>
                <a:spcPct val="100000"/>
              </a:lnSpc>
              <a:spcBef>
                <a:spcPts val="1160"/>
              </a:spcBef>
              <a:spcAft>
                <a:spcPts val="0"/>
              </a:spcAft>
              <a:buSzPts val="4060"/>
              <a:buNone/>
            </a:pPr>
            <a:endParaRPr sz="2800"/>
          </a:p>
          <a:p>
            <a:pPr marL="342900" lvl="1" indent="-342900" algn="l" rtl="0">
              <a:lnSpc>
                <a:spcPct val="100000"/>
              </a:lnSpc>
              <a:spcBef>
                <a:spcPts val="1160"/>
              </a:spcBef>
              <a:spcAft>
                <a:spcPts val="0"/>
              </a:spcAft>
              <a:buSzPts val="4060"/>
              <a:buFont typeface="Arial"/>
              <a:buChar char="•"/>
            </a:pPr>
            <a:r>
              <a:rPr lang="en-US" sz="2800" b="1"/>
              <a:t>At the CDE, legal and executive approval are required for any release of personally identifiable student data!</a:t>
            </a:r>
            <a:endParaRPr sz="2800"/>
          </a:p>
          <a:p>
            <a:pPr marL="285750" lvl="0" indent="-27940" algn="l" rtl="0">
              <a:lnSpc>
                <a:spcPct val="100000"/>
              </a:lnSpc>
              <a:spcBef>
                <a:spcPts val="1160"/>
              </a:spcBef>
              <a:spcAft>
                <a:spcPts val="0"/>
              </a:spcAft>
              <a:buSzPts val="4060"/>
              <a:buNone/>
            </a:pPr>
            <a:endParaRPr sz="2800"/>
          </a:p>
        </p:txBody>
      </p:sp>
      <p:sp>
        <p:nvSpPr>
          <p:cNvPr id="489" name="Google Shape;489;p3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3"/>
          <p:cNvSpPr txBox="1">
            <a:spLocks noGrp="1"/>
          </p:cNvSpPr>
          <p:nvPr>
            <p:ph type="title"/>
          </p:nvPr>
        </p:nvSpPr>
        <p:spPr>
          <a:xfrm>
            <a:off x="1143000" y="228600"/>
            <a:ext cx="6858000" cy="1219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FERPA Exceptions: Consult CDE Legal Staff</a:t>
            </a:r>
            <a:endParaRPr/>
          </a:p>
        </p:txBody>
      </p:sp>
      <p:sp>
        <p:nvSpPr>
          <p:cNvPr id="496" name="Google Shape;496;p33"/>
          <p:cNvSpPr txBox="1">
            <a:spLocks noGrp="1"/>
          </p:cNvSpPr>
          <p:nvPr>
            <p:ph type="body" idx="1"/>
          </p:nvPr>
        </p:nvSpPr>
        <p:spPr>
          <a:xfrm>
            <a:off x="1828800" y="1524000"/>
            <a:ext cx="6858000" cy="5029200"/>
          </a:xfrm>
          <a:prstGeom prst="rect">
            <a:avLst/>
          </a:prstGeom>
          <a:noFill/>
          <a:ln>
            <a:noFill/>
          </a:ln>
        </p:spPr>
        <p:txBody>
          <a:bodyPr spcFirstLastPara="1" wrap="square" lIns="91425" tIns="45700" rIns="91425" bIns="45700" anchor="ctr" anchorCtr="0">
            <a:normAutofit/>
          </a:bodyPr>
          <a:lstStyle/>
          <a:p>
            <a:pPr marL="68263" lvl="3" indent="0" algn="l" rtl="0">
              <a:lnSpc>
                <a:spcPct val="100000"/>
              </a:lnSpc>
              <a:spcBef>
                <a:spcPts val="0"/>
              </a:spcBef>
              <a:spcAft>
                <a:spcPts val="0"/>
              </a:spcAft>
              <a:buSzPts val="3352"/>
              <a:buNone/>
            </a:pPr>
            <a:r>
              <a:rPr lang="en-US" sz="2312"/>
              <a:t>Examples…</a:t>
            </a:r>
            <a:endParaRPr/>
          </a:p>
          <a:p>
            <a:pPr marL="68263" lvl="3" indent="0" algn="l" rtl="0">
              <a:lnSpc>
                <a:spcPct val="100000"/>
              </a:lnSpc>
              <a:spcBef>
                <a:spcPts val="822"/>
              </a:spcBef>
              <a:spcAft>
                <a:spcPts val="0"/>
              </a:spcAft>
              <a:buSzPts val="1609"/>
              <a:buNone/>
            </a:pPr>
            <a:endParaRPr sz="1110"/>
          </a:p>
          <a:p>
            <a:pPr marL="525463" lvl="3" indent="-457200" algn="l" rtl="0">
              <a:lnSpc>
                <a:spcPct val="100000"/>
              </a:lnSpc>
              <a:spcBef>
                <a:spcPts val="1062"/>
              </a:spcBef>
              <a:spcAft>
                <a:spcPts val="0"/>
              </a:spcAft>
              <a:buSzPts val="3352"/>
              <a:buFont typeface="Arial"/>
              <a:buChar char="•"/>
            </a:pPr>
            <a:r>
              <a:rPr lang="en-US" sz="2312"/>
              <a:t>Emergencies/Health and Safety</a:t>
            </a:r>
            <a:endParaRPr/>
          </a:p>
          <a:p>
            <a:pPr marL="525463" lvl="3" indent="-406097" algn="l" rtl="0">
              <a:lnSpc>
                <a:spcPct val="100000"/>
              </a:lnSpc>
              <a:spcBef>
                <a:spcPts val="711"/>
              </a:spcBef>
              <a:spcAft>
                <a:spcPts val="0"/>
              </a:spcAft>
              <a:buSzPts val="805"/>
              <a:buFont typeface="Arial"/>
              <a:buNone/>
            </a:pPr>
            <a:endParaRPr sz="555"/>
          </a:p>
          <a:p>
            <a:pPr marL="525463" lvl="3" indent="-457200" algn="l" rtl="0">
              <a:lnSpc>
                <a:spcPct val="100000"/>
              </a:lnSpc>
              <a:spcBef>
                <a:spcPts val="1062"/>
              </a:spcBef>
              <a:spcAft>
                <a:spcPts val="0"/>
              </a:spcAft>
              <a:buSzPts val="3352"/>
              <a:buFont typeface="Arial"/>
              <a:buChar char="•"/>
            </a:pPr>
            <a:r>
              <a:rPr lang="en-US" sz="2312"/>
              <a:t>Subpoenas/Court Orders</a:t>
            </a:r>
            <a:endParaRPr/>
          </a:p>
          <a:p>
            <a:pPr marL="525463" lvl="3" indent="-406097" algn="l" rtl="0">
              <a:lnSpc>
                <a:spcPct val="100000"/>
              </a:lnSpc>
              <a:spcBef>
                <a:spcPts val="711"/>
              </a:spcBef>
              <a:spcAft>
                <a:spcPts val="0"/>
              </a:spcAft>
              <a:buSzPts val="805"/>
              <a:buFont typeface="Arial"/>
              <a:buNone/>
            </a:pPr>
            <a:endParaRPr sz="555"/>
          </a:p>
          <a:p>
            <a:pPr marL="525463" lvl="3" indent="-457200" algn="l" rtl="0">
              <a:lnSpc>
                <a:spcPct val="100000"/>
              </a:lnSpc>
              <a:spcBef>
                <a:spcPts val="1062"/>
              </a:spcBef>
              <a:spcAft>
                <a:spcPts val="0"/>
              </a:spcAft>
              <a:buSzPts val="3352"/>
              <a:buFont typeface="Arial"/>
              <a:buChar char="•"/>
            </a:pPr>
            <a:r>
              <a:rPr lang="en-US" sz="2312"/>
              <a:t>Authorized representatives acting for/on behalf of an LEA or State Educational Agency (SEA) for (and ONLY for) specific purposes designated in a written agreement that articulates obligations under both state and federal laws</a:t>
            </a:r>
            <a:endParaRPr/>
          </a:p>
          <a:p>
            <a:pPr marL="68263" lvl="3" indent="0" algn="l" rtl="0">
              <a:lnSpc>
                <a:spcPct val="100000"/>
              </a:lnSpc>
              <a:spcBef>
                <a:spcPts val="822"/>
              </a:spcBef>
              <a:spcAft>
                <a:spcPts val="0"/>
              </a:spcAft>
              <a:buSzPts val="1609"/>
              <a:buNone/>
            </a:pPr>
            <a:endParaRPr sz="1110"/>
          </a:p>
          <a:p>
            <a:pPr marL="68263" lvl="3" indent="0" algn="l" rtl="0">
              <a:lnSpc>
                <a:spcPct val="100000"/>
              </a:lnSpc>
              <a:spcBef>
                <a:spcPts val="1062"/>
              </a:spcBef>
              <a:spcAft>
                <a:spcPts val="0"/>
              </a:spcAft>
              <a:buSzPts val="3352"/>
              <a:buNone/>
            </a:pPr>
            <a:endParaRPr/>
          </a:p>
        </p:txBody>
      </p:sp>
      <p:sp>
        <p:nvSpPr>
          <p:cNvPr id="497" name="Google Shape;497;p3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4"/>
          <p:cNvSpPr txBox="1">
            <a:spLocks noGrp="1"/>
          </p:cNvSpPr>
          <p:nvPr>
            <p:ph type="title"/>
          </p:nvPr>
        </p:nvSpPr>
        <p:spPr>
          <a:xfrm>
            <a:off x="2743200" y="17683"/>
            <a:ext cx="4038600" cy="78579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orbel"/>
              <a:buNone/>
            </a:pPr>
            <a:r>
              <a:rPr lang="en-US" sz="3600"/>
              <a:t>COPPA Overview</a:t>
            </a:r>
            <a:endParaRPr/>
          </a:p>
        </p:txBody>
      </p:sp>
      <p:pic>
        <p:nvPicPr>
          <p:cNvPr id="504" name="Google Shape;504;p34"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303" y="803475"/>
            <a:ext cx="8906087" cy="5029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5"/>
          <p:cNvSpPr txBox="1">
            <a:spLocks noGrp="1"/>
          </p:cNvSpPr>
          <p:nvPr>
            <p:ph type="title"/>
          </p:nvPr>
        </p:nvSpPr>
        <p:spPr>
          <a:xfrm>
            <a:off x="1066800" y="228600"/>
            <a:ext cx="8077200" cy="762000"/>
          </a:xfrm>
          <a:prstGeom prst="rect">
            <a:avLst/>
          </a:prstGeom>
          <a:noFill/>
          <a:ln>
            <a:noFill/>
          </a:ln>
        </p:spPr>
        <p:txBody>
          <a:bodyPr spcFirstLastPara="1" wrap="square" lIns="91425" tIns="45700" rIns="91425" bIns="45700" anchor="ctr" anchorCtr="0">
            <a:normAutofit/>
          </a:bodyPr>
          <a:lstStyle/>
          <a:p>
            <a:pPr marL="0" lvl="1" indent="0" algn="l" rtl="0">
              <a:lnSpc>
                <a:spcPct val="100000"/>
              </a:lnSpc>
              <a:spcBef>
                <a:spcPts val="0"/>
              </a:spcBef>
              <a:spcAft>
                <a:spcPts val="0"/>
              </a:spcAft>
              <a:buSzPts val="1400"/>
              <a:buNone/>
            </a:pPr>
            <a:r>
              <a:rPr lang="en-US" sz="4400">
                <a:solidFill>
                  <a:schemeClr val="dk1"/>
                </a:solidFill>
                <a:latin typeface="Corbel"/>
                <a:ea typeface="Corbel"/>
                <a:cs typeface="Corbel"/>
                <a:sym typeface="Corbel"/>
              </a:rPr>
              <a:t>CALIFORNIA EDUCATION CODE</a:t>
            </a:r>
            <a:endParaRPr/>
          </a:p>
        </p:txBody>
      </p:sp>
      <p:sp>
        <p:nvSpPr>
          <p:cNvPr id="511" name="Google Shape;511;p35"/>
          <p:cNvSpPr txBox="1">
            <a:spLocks noGrp="1"/>
          </p:cNvSpPr>
          <p:nvPr>
            <p:ph type="body" idx="1"/>
          </p:nvPr>
        </p:nvSpPr>
        <p:spPr>
          <a:xfrm>
            <a:off x="1143000" y="1188522"/>
            <a:ext cx="8174133" cy="5638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350"/>
              <a:buNone/>
            </a:pPr>
            <a:r>
              <a:rPr lang="en-US" sz="3000"/>
              <a:t>(</a:t>
            </a:r>
            <a:r>
              <a:rPr lang="en-US" sz="3000" i="1"/>
              <a:t>EC</a:t>
            </a:r>
            <a:r>
              <a:rPr lang="en-US" sz="3000"/>
              <a:t> sections 49079.5 -.7 and Section 60607)</a:t>
            </a:r>
            <a:br>
              <a:rPr lang="en-US" sz="3600"/>
            </a:br>
            <a:endParaRPr sz="1500"/>
          </a:p>
          <a:p>
            <a:pPr marL="457200" lvl="1" indent="-457200" algn="l" rtl="0">
              <a:lnSpc>
                <a:spcPct val="100000"/>
              </a:lnSpc>
              <a:spcBef>
                <a:spcPts val="1200"/>
              </a:spcBef>
              <a:spcAft>
                <a:spcPts val="0"/>
              </a:spcAft>
              <a:buSzPts val="4350"/>
              <a:buFont typeface="Arial"/>
              <a:buChar char="•"/>
            </a:pPr>
            <a:r>
              <a:rPr lang="en-US" sz="3000"/>
              <a:t>At least as restrictive as FERPA, sometimes </a:t>
            </a:r>
            <a:r>
              <a:rPr lang="en-US" sz="3000" b="1"/>
              <a:t>more</a:t>
            </a:r>
            <a:endParaRPr/>
          </a:p>
          <a:p>
            <a:pPr marL="457200" lvl="1" indent="-457200" algn="l" rtl="0">
              <a:lnSpc>
                <a:spcPct val="100000"/>
              </a:lnSpc>
              <a:spcBef>
                <a:spcPts val="1200"/>
              </a:spcBef>
              <a:spcAft>
                <a:spcPts val="0"/>
              </a:spcAft>
              <a:buSzPts val="4350"/>
              <a:buFont typeface="Arial"/>
              <a:buChar char="•"/>
            </a:pPr>
            <a:r>
              <a:rPr lang="en-US" sz="3000"/>
              <a:t>Provides some guidance for interagency data sharing</a:t>
            </a:r>
            <a:endParaRPr/>
          </a:p>
          <a:p>
            <a:pPr marL="457200" lvl="1" indent="-457200" algn="l" rtl="0">
              <a:lnSpc>
                <a:spcPct val="100000"/>
              </a:lnSpc>
              <a:spcBef>
                <a:spcPts val="1200"/>
              </a:spcBef>
              <a:spcAft>
                <a:spcPts val="0"/>
              </a:spcAft>
              <a:buSzPts val="4350"/>
              <a:buFont typeface="Arial"/>
              <a:buChar char="•"/>
            </a:pPr>
            <a:r>
              <a:rPr lang="en-US" sz="3000"/>
              <a:t>Provides specific restrictions on the release of assessment data (</a:t>
            </a:r>
            <a:r>
              <a:rPr lang="en-US" sz="3000" i="1"/>
              <a:t>EC</a:t>
            </a:r>
            <a:r>
              <a:rPr lang="en-US" sz="3000"/>
              <a:t> Section 60607) and school lunch information (</a:t>
            </a:r>
            <a:r>
              <a:rPr lang="en-US" sz="3000" i="1"/>
              <a:t>EC </a:t>
            </a:r>
            <a:r>
              <a:rPr lang="en-US" sz="3000"/>
              <a:t>Section 49558)</a:t>
            </a:r>
            <a:endParaRPr/>
          </a:p>
          <a:p>
            <a:pPr marL="628650" lvl="2" indent="-120015" algn="l" rtl="0">
              <a:lnSpc>
                <a:spcPct val="100000"/>
              </a:lnSpc>
              <a:spcBef>
                <a:spcPts val="960"/>
              </a:spcBef>
              <a:spcAft>
                <a:spcPts val="0"/>
              </a:spcAft>
              <a:buSzPts val="2610"/>
              <a:buFont typeface="Noto Sans Symbols"/>
              <a:buNone/>
            </a:pPr>
            <a:endParaRPr/>
          </a:p>
        </p:txBody>
      </p:sp>
      <p:sp>
        <p:nvSpPr>
          <p:cNvPr id="512" name="Google Shape;512;p3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6"/>
          <p:cNvSpPr txBox="1">
            <a:spLocks noGrp="1"/>
          </p:cNvSpPr>
          <p:nvPr>
            <p:ph type="title"/>
          </p:nvPr>
        </p:nvSpPr>
        <p:spPr>
          <a:xfrm>
            <a:off x="1066800" y="304800"/>
            <a:ext cx="7772400" cy="152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California Student Data Privacy Laws</a:t>
            </a:r>
            <a:endParaRPr/>
          </a:p>
        </p:txBody>
      </p:sp>
      <p:sp>
        <p:nvSpPr>
          <p:cNvPr id="519" name="Google Shape;519;p36"/>
          <p:cNvSpPr txBox="1">
            <a:spLocks noGrp="1"/>
          </p:cNvSpPr>
          <p:nvPr>
            <p:ph type="body" idx="1"/>
          </p:nvPr>
        </p:nvSpPr>
        <p:spPr>
          <a:xfrm>
            <a:off x="1233883" y="2133600"/>
            <a:ext cx="7239000" cy="2821379"/>
          </a:xfrm>
          <a:prstGeom prst="rect">
            <a:avLst/>
          </a:prstGeom>
          <a:noFill/>
          <a:ln>
            <a:noFill/>
          </a:ln>
        </p:spPr>
        <p:txBody>
          <a:bodyPr spcFirstLastPara="1" wrap="square" lIns="91425" tIns="45700" rIns="91425" bIns="45700" anchor="ctr" anchorCtr="0">
            <a:normAutofit/>
          </a:bodyPr>
          <a:lstStyle/>
          <a:p>
            <a:pPr marL="285750" lvl="0" indent="-285750" algn="l" rtl="0">
              <a:lnSpc>
                <a:spcPct val="100000"/>
              </a:lnSpc>
              <a:spcBef>
                <a:spcPts val="0"/>
              </a:spcBef>
              <a:spcAft>
                <a:spcPts val="0"/>
              </a:spcAft>
              <a:buSzPts val="4060"/>
              <a:buChar char="•"/>
            </a:pPr>
            <a:r>
              <a:rPr lang="en-US" sz="2800"/>
              <a:t>Student Online Personal Information Protection Act (SOPIPA)</a:t>
            </a:r>
            <a:endParaRPr/>
          </a:p>
          <a:p>
            <a:pPr marL="285750" lvl="0" indent="-285750" algn="l" rtl="0">
              <a:lnSpc>
                <a:spcPct val="100000"/>
              </a:lnSpc>
              <a:spcBef>
                <a:spcPts val="1160"/>
              </a:spcBef>
              <a:spcAft>
                <a:spcPts val="0"/>
              </a:spcAft>
              <a:buSzPts val="4060"/>
              <a:buChar char="•"/>
            </a:pPr>
            <a:r>
              <a:rPr lang="en-US" sz="2800"/>
              <a:t>AB 1584 (Contracts)</a:t>
            </a:r>
            <a:endParaRPr/>
          </a:p>
          <a:p>
            <a:pPr marL="285750" lvl="0" indent="-285750" algn="l" rtl="0">
              <a:lnSpc>
                <a:spcPct val="100000"/>
              </a:lnSpc>
              <a:spcBef>
                <a:spcPts val="1160"/>
              </a:spcBef>
              <a:spcAft>
                <a:spcPts val="0"/>
              </a:spcAft>
              <a:buSzPts val="4060"/>
              <a:buChar char="•"/>
            </a:pPr>
            <a:r>
              <a:rPr lang="en-US" sz="2800"/>
              <a:t>AB 1442 (Social Media)</a:t>
            </a:r>
            <a:endParaRPr/>
          </a:p>
          <a:p>
            <a:pPr marL="285750" lvl="0" indent="-285750" algn="l" rtl="0">
              <a:lnSpc>
                <a:spcPct val="100000"/>
              </a:lnSpc>
              <a:spcBef>
                <a:spcPts val="1160"/>
              </a:spcBef>
              <a:spcAft>
                <a:spcPts val="0"/>
              </a:spcAft>
              <a:buSzPts val="4060"/>
              <a:buChar char="•"/>
            </a:pPr>
            <a:r>
              <a:rPr lang="en-US" sz="2800"/>
              <a:t>SB 178 (Electronic Devices)</a:t>
            </a:r>
            <a:endParaRPr/>
          </a:p>
        </p:txBody>
      </p:sp>
      <p:sp>
        <p:nvSpPr>
          <p:cNvPr id="520" name="Google Shape;520;p36"/>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
          <p:cNvSpPr txBox="1">
            <a:spLocks noGrp="1"/>
          </p:cNvSpPr>
          <p:nvPr>
            <p:ph type="title"/>
          </p:nvPr>
        </p:nvSpPr>
        <p:spPr>
          <a:xfrm>
            <a:off x="685239" y="61224"/>
            <a:ext cx="7696200" cy="61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Background/Disclaimer</a:t>
            </a:r>
            <a:endParaRPr/>
          </a:p>
        </p:txBody>
      </p:sp>
      <p:sp>
        <p:nvSpPr>
          <p:cNvPr id="173" name="Google Shape;173;p3"/>
          <p:cNvSpPr txBox="1">
            <a:spLocks noGrp="1"/>
          </p:cNvSpPr>
          <p:nvPr>
            <p:ph type="body" idx="1"/>
          </p:nvPr>
        </p:nvSpPr>
        <p:spPr>
          <a:xfrm>
            <a:off x="1168854" y="1123075"/>
            <a:ext cx="7848600" cy="5277600"/>
          </a:xfrm>
          <a:prstGeom prst="rect">
            <a:avLst/>
          </a:prstGeom>
          <a:noFill/>
          <a:ln>
            <a:noFill/>
          </a:ln>
        </p:spPr>
        <p:txBody>
          <a:bodyPr spcFirstLastPara="1" wrap="square" lIns="91425" tIns="45700" rIns="91425" bIns="45700" anchor="ctr" anchorCtr="0">
            <a:normAutofit/>
          </a:bodyPr>
          <a:lstStyle/>
          <a:p>
            <a:pPr marL="285750" lvl="0" indent="-285750" algn="l" rtl="0">
              <a:lnSpc>
                <a:spcPct val="90000"/>
              </a:lnSpc>
              <a:spcBef>
                <a:spcPts val="0"/>
              </a:spcBef>
              <a:spcAft>
                <a:spcPts val="0"/>
              </a:spcAft>
              <a:buSzPts val="3480"/>
              <a:buChar char="•"/>
            </a:pPr>
            <a:r>
              <a:rPr lang="en-US"/>
              <a:t>Disclaimer 1: </a:t>
            </a:r>
            <a:r>
              <a:rPr lang="en-US" sz="3100"/>
              <a:t>I am NOT…</a:t>
            </a:r>
            <a:endParaRPr/>
          </a:p>
          <a:p>
            <a:pPr marL="742950" lvl="1" indent="-285750" algn="l" rtl="0">
              <a:lnSpc>
                <a:spcPct val="90000"/>
              </a:lnSpc>
              <a:spcBef>
                <a:spcPts val="1140"/>
              </a:spcBef>
              <a:spcAft>
                <a:spcPts val="0"/>
              </a:spcAft>
              <a:buSzPts val="3915"/>
              <a:buFont typeface="Arial"/>
              <a:buChar char="-"/>
            </a:pPr>
            <a:r>
              <a:rPr lang="en-US" sz="2700"/>
              <a:t> </a:t>
            </a:r>
            <a:r>
              <a:rPr lang="en-US" sz="2400"/>
              <a:t>an attorney</a:t>
            </a:r>
            <a:endParaRPr sz="1700"/>
          </a:p>
          <a:p>
            <a:pPr marL="1200150" lvl="2" indent="-285750" algn="l" rtl="0">
              <a:lnSpc>
                <a:spcPct val="90000"/>
              </a:lnSpc>
              <a:spcBef>
                <a:spcPts val="1000"/>
              </a:spcBef>
              <a:spcAft>
                <a:spcPts val="0"/>
              </a:spcAft>
              <a:buSzPts val="2900"/>
              <a:buChar char="•"/>
            </a:pPr>
            <a:r>
              <a:rPr lang="en-US" sz="2000"/>
              <a:t>Consult </a:t>
            </a:r>
            <a:r>
              <a:rPr lang="en-US" sz="2000" u="sng">
                <a:solidFill>
                  <a:schemeClr val="hlink"/>
                </a:solidFill>
                <a:hlinkClick r:id="rId3"/>
              </a:rPr>
              <a:t>Legal Division</a:t>
            </a:r>
            <a:r>
              <a:rPr lang="en-US" sz="2000"/>
              <a:t> for specific legal questions</a:t>
            </a:r>
            <a:endParaRPr/>
          </a:p>
          <a:p>
            <a:pPr marL="742950" lvl="1" indent="-311150" algn="l" rtl="0">
              <a:lnSpc>
                <a:spcPct val="90000"/>
              </a:lnSpc>
              <a:spcBef>
                <a:spcPts val="1000"/>
              </a:spcBef>
              <a:spcAft>
                <a:spcPts val="0"/>
              </a:spcAft>
              <a:buSzPts val="3300"/>
              <a:buFont typeface="Arial"/>
              <a:buChar char="-"/>
            </a:pPr>
            <a:r>
              <a:rPr lang="en-US" sz="2400"/>
              <a:t>a technology expert</a:t>
            </a:r>
            <a:endParaRPr sz="2400"/>
          </a:p>
          <a:p>
            <a:pPr marL="1200150" lvl="2" indent="-285750" algn="l" rtl="0">
              <a:lnSpc>
                <a:spcPct val="90000"/>
              </a:lnSpc>
              <a:spcBef>
                <a:spcPts val="1000"/>
              </a:spcBef>
              <a:spcAft>
                <a:spcPts val="0"/>
              </a:spcAft>
              <a:buSzPts val="2900"/>
              <a:buChar char="•"/>
            </a:pPr>
            <a:r>
              <a:rPr lang="en-US" sz="2000"/>
              <a:t>Consult the </a:t>
            </a:r>
            <a:r>
              <a:rPr lang="en-US" sz="2000" u="sng">
                <a:solidFill>
                  <a:schemeClr val="hlink"/>
                </a:solidFill>
                <a:hlinkClick r:id="rId4"/>
              </a:rPr>
              <a:t>Technology Services Division</a:t>
            </a:r>
            <a:r>
              <a:rPr lang="en-US" sz="2000"/>
              <a:t> (TSD) for specific technical questions</a:t>
            </a:r>
            <a:endParaRPr/>
          </a:p>
          <a:p>
            <a:pPr marL="457200" lvl="1" indent="0" algn="l" rtl="0">
              <a:lnSpc>
                <a:spcPct val="90000"/>
              </a:lnSpc>
              <a:spcBef>
                <a:spcPts val="840"/>
              </a:spcBef>
              <a:spcAft>
                <a:spcPts val="0"/>
              </a:spcAft>
              <a:buSzPts val="1740"/>
              <a:buNone/>
            </a:pPr>
            <a:endParaRPr sz="1200"/>
          </a:p>
          <a:p>
            <a:pPr marL="285750" lvl="0" indent="-285750" algn="l" rtl="0">
              <a:lnSpc>
                <a:spcPct val="90000"/>
              </a:lnSpc>
              <a:spcBef>
                <a:spcPts val="1080"/>
              </a:spcBef>
              <a:spcAft>
                <a:spcPts val="0"/>
              </a:spcAft>
              <a:buSzPts val="3480"/>
              <a:buChar char="•"/>
            </a:pPr>
            <a:r>
              <a:rPr lang="en-US"/>
              <a:t>Disclaimer 2: We will not cover everything</a:t>
            </a:r>
            <a:endParaRPr/>
          </a:p>
          <a:p>
            <a:pPr marL="285750" lvl="0" indent="-285750" algn="l" rtl="0">
              <a:lnSpc>
                <a:spcPct val="90000"/>
              </a:lnSpc>
              <a:spcBef>
                <a:spcPts val="1080"/>
              </a:spcBef>
              <a:spcAft>
                <a:spcPts val="0"/>
              </a:spcAft>
              <a:buSzPts val="3480"/>
              <a:buChar char="•"/>
            </a:pPr>
            <a:r>
              <a:rPr lang="en-US"/>
              <a:t>Data Privacy Experience</a:t>
            </a:r>
            <a:endParaRPr/>
          </a:p>
          <a:p>
            <a:pPr marL="742950" lvl="1" indent="-285750" algn="l" rtl="0">
              <a:lnSpc>
                <a:spcPct val="90000"/>
              </a:lnSpc>
              <a:spcBef>
                <a:spcPts val="1080"/>
              </a:spcBef>
              <a:spcAft>
                <a:spcPts val="0"/>
              </a:spcAft>
              <a:buSzPts val="3480"/>
              <a:buFont typeface="Arial"/>
              <a:buChar char="-"/>
            </a:pPr>
            <a:r>
              <a:rPr lang="en-US" sz="2400"/>
              <a:t>State of California</a:t>
            </a:r>
            <a:endParaRPr/>
          </a:p>
          <a:p>
            <a:pPr marL="742950" lvl="1" indent="-285750" algn="l" rtl="0">
              <a:lnSpc>
                <a:spcPct val="90000"/>
              </a:lnSpc>
              <a:spcBef>
                <a:spcPts val="1080"/>
              </a:spcBef>
              <a:spcAft>
                <a:spcPts val="0"/>
              </a:spcAft>
              <a:buSzPts val="3480"/>
              <a:buFont typeface="Arial"/>
              <a:buChar char="-"/>
            </a:pPr>
            <a:r>
              <a:rPr lang="en-US" sz="2400"/>
              <a:t>University of California Davis</a:t>
            </a:r>
            <a:endParaRPr/>
          </a:p>
        </p:txBody>
      </p:sp>
      <p:sp>
        <p:nvSpPr>
          <p:cNvPr id="174" name="Google Shape;174;p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7"/>
          <p:cNvSpPr txBox="1">
            <a:spLocks noGrp="1"/>
          </p:cNvSpPr>
          <p:nvPr>
            <p:ph type="title"/>
          </p:nvPr>
        </p:nvSpPr>
        <p:spPr>
          <a:xfrm>
            <a:off x="1066800" y="152400"/>
            <a:ext cx="7924800" cy="1295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Laws Balancing Personal Privacy and Public Access</a:t>
            </a:r>
            <a:endParaRPr/>
          </a:p>
        </p:txBody>
      </p:sp>
      <p:sp>
        <p:nvSpPr>
          <p:cNvPr id="527" name="Google Shape;527;p37"/>
          <p:cNvSpPr txBox="1">
            <a:spLocks noGrp="1"/>
          </p:cNvSpPr>
          <p:nvPr>
            <p:ph type="body" idx="1"/>
          </p:nvPr>
        </p:nvSpPr>
        <p:spPr>
          <a:xfrm>
            <a:off x="761999" y="1828800"/>
            <a:ext cx="8373737" cy="6096000"/>
          </a:xfrm>
          <a:prstGeom prst="rect">
            <a:avLst/>
          </a:prstGeom>
          <a:noFill/>
          <a:ln>
            <a:noFill/>
          </a:ln>
        </p:spPr>
        <p:txBody>
          <a:bodyPr spcFirstLastPara="1" wrap="square" lIns="91425" tIns="45700" rIns="91425" bIns="45700" anchor="ctr" anchorCtr="0">
            <a:normAutofit/>
          </a:bodyPr>
          <a:lstStyle/>
          <a:p>
            <a:pPr marL="331470" lvl="1" indent="-331470" algn="l" rtl="0">
              <a:lnSpc>
                <a:spcPct val="100000"/>
              </a:lnSpc>
              <a:spcBef>
                <a:spcPts val="0"/>
              </a:spcBef>
              <a:spcAft>
                <a:spcPts val="0"/>
              </a:spcAft>
              <a:buSzPts val="4350"/>
              <a:buFont typeface="Arial"/>
              <a:buChar char="•"/>
            </a:pPr>
            <a:r>
              <a:rPr lang="en-US" sz="3000"/>
              <a:t>Affirm the public’s right to access information regarding how public money is managed/spent</a:t>
            </a:r>
            <a:endParaRPr/>
          </a:p>
          <a:p>
            <a:pPr marL="457200" lvl="1" indent="-180975" algn="l" rtl="0">
              <a:lnSpc>
                <a:spcPct val="100000"/>
              </a:lnSpc>
              <a:spcBef>
                <a:spcPts val="1200"/>
              </a:spcBef>
              <a:spcAft>
                <a:spcPts val="0"/>
              </a:spcAft>
              <a:buSzPts val="4350"/>
              <a:buNone/>
            </a:pPr>
            <a:endParaRPr sz="3000"/>
          </a:p>
          <a:p>
            <a:pPr marL="331470" lvl="1" indent="-331470" algn="l" rtl="0">
              <a:lnSpc>
                <a:spcPct val="100000"/>
              </a:lnSpc>
              <a:spcBef>
                <a:spcPts val="1200"/>
              </a:spcBef>
              <a:spcAft>
                <a:spcPts val="0"/>
              </a:spcAft>
              <a:buSzPts val="4350"/>
              <a:buFont typeface="Arial"/>
              <a:buChar char="•"/>
            </a:pPr>
            <a:r>
              <a:rPr lang="en-US" sz="3000"/>
              <a:t>Inform conditions for release of public records (including permissible exemptions for nondisclosure)</a:t>
            </a:r>
            <a:endParaRPr/>
          </a:p>
          <a:p>
            <a:pPr marL="744538" lvl="1" indent="-342899" algn="l" rtl="0">
              <a:lnSpc>
                <a:spcPct val="100000"/>
              </a:lnSpc>
              <a:spcBef>
                <a:spcPts val="1080"/>
              </a:spcBef>
              <a:spcAft>
                <a:spcPts val="0"/>
              </a:spcAft>
              <a:buSzPts val="3480"/>
              <a:buChar char="•"/>
            </a:pPr>
            <a:r>
              <a:rPr lang="en-US" sz="2400"/>
              <a:t>“Balance” often achieved through redaction of exempt material</a:t>
            </a:r>
            <a:endParaRPr/>
          </a:p>
          <a:p>
            <a:pPr marL="0" lvl="1" indent="0" algn="l" rtl="0">
              <a:lnSpc>
                <a:spcPct val="100000"/>
              </a:lnSpc>
              <a:spcBef>
                <a:spcPts val="1000"/>
              </a:spcBef>
              <a:spcAft>
                <a:spcPts val="0"/>
              </a:spcAft>
              <a:buSzPts val="2900"/>
              <a:buNone/>
            </a:pPr>
            <a:endParaRPr sz="2000"/>
          </a:p>
          <a:p>
            <a:pPr marL="274320" lvl="1" indent="-90170" algn="l" rtl="0">
              <a:lnSpc>
                <a:spcPct val="100000"/>
              </a:lnSpc>
              <a:spcBef>
                <a:spcPts val="1000"/>
              </a:spcBef>
              <a:spcAft>
                <a:spcPts val="0"/>
              </a:spcAft>
              <a:buSzPts val="2900"/>
              <a:buFont typeface="Noto Sans Symbols"/>
              <a:buNone/>
            </a:pPr>
            <a:endParaRPr/>
          </a:p>
          <a:p>
            <a:pPr marL="388620" lvl="2" indent="0" algn="l" rtl="0">
              <a:lnSpc>
                <a:spcPct val="100000"/>
              </a:lnSpc>
              <a:spcBef>
                <a:spcPts val="900"/>
              </a:spcBef>
              <a:spcAft>
                <a:spcPts val="0"/>
              </a:spcAft>
              <a:buSzPts val="2175"/>
              <a:buFont typeface="Corbel"/>
              <a:buNone/>
            </a:pPr>
            <a:endParaRPr sz="1500"/>
          </a:p>
          <a:p>
            <a:pPr marL="388620" lvl="2" indent="0" algn="l" rtl="0">
              <a:lnSpc>
                <a:spcPct val="100000"/>
              </a:lnSpc>
              <a:spcBef>
                <a:spcPts val="900"/>
              </a:spcBef>
              <a:spcAft>
                <a:spcPts val="0"/>
              </a:spcAft>
              <a:buSzPts val="2175"/>
              <a:buFont typeface="Corbel"/>
              <a:buNone/>
            </a:pPr>
            <a:endParaRPr sz="1500"/>
          </a:p>
          <a:p>
            <a:pPr marL="285750" lvl="0" indent="-64770" algn="l" rtl="0">
              <a:lnSpc>
                <a:spcPct val="100000"/>
              </a:lnSpc>
              <a:spcBef>
                <a:spcPts val="1080"/>
              </a:spcBef>
              <a:spcAft>
                <a:spcPts val="0"/>
              </a:spcAft>
              <a:buSzPts val="3480"/>
              <a:buNone/>
            </a:pPr>
            <a:endParaRPr/>
          </a:p>
        </p:txBody>
      </p:sp>
      <p:sp>
        <p:nvSpPr>
          <p:cNvPr id="528" name="Google Shape;528;p3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8"/>
          <p:cNvSpPr txBox="1">
            <a:spLocks noGrp="1"/>
          </p:cNvSpPr>
          <p:nvPr>
            <p:ph type="title"/>
          </p:nvPr>
        </p:nvSpPr>
        <p:spPr>
          <a:xfrm>
            <a:off x="914400" y="152400"/>
            <a:ext cx="7826566"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orbel"/>
              <a:buNone/>
            </a:pPr>
            <a:r>
              <a:rPr lang="en-US" sz="3600"/>
              <a:t>Laws Balancing Personal Privacy and Public Access</a:t>
            </a:r>
            <a:endParaRPr/>
          </a:p>
        </p:txBody>
      </p:sp>
      <p:sp>
        <p:nvSpPr>
          <p:cNvPr id="535" name="Google Shape;535;p38"/>
          <p:cNvSpPr txBox="1">
            <a:spLocks noGrp="1"/>
          </p:cNvSpPr>
          <p:nvPr>
            <p:ph type="body" idx="1"/>
          </p:nvPr>
        </p:nvSpPr>
        <p:spPr>
          <a:xfrm>
            <a:off x="914400" y="1676400"/>
            <a:ext cx="7848600" cy="4114800"/>
          </a:xfrm>
          <a:prstGeom prst="rect">
            <a:avLst/>
          </a:prstGeom>
          <a:noFill/>
          <a:ln>
            <a:noFill/>
          </a:ln>
        </p:spPr>
        <p:txBody>
          <a:bodyPr spcFirstLastPara="1" wrap="square" lIns="91425" tIns="45700" rIns="91425" bIns="45700" anchor="ctr" anchorCtr="0">
            <a:normAutofit/>
          </a:bodyPr>
          <a:lstStyle/>
          <a:p>
            <a:pPr marL="331470" lvl="1" indent="-331470" algn="l" rtl="0">
              <a:lnSpc>
                <a:spcPct val="100000"/>
              </a:lnSpc>
              <a:spcBef>
                <a:spcPts val="0"/>
              </a:spcBef>
              <a:spcAft>
                <a:spcPts val="0"/>
              </a:spcAft>
              <a:buSzPts val="4350"/>
              <a:buFont typeface="Arial"/>
              <a:buChar char="•"/>
            </a:pPr>
            <a:r>
              <a:rPr lang="en-US" sz="3000"/>
              <a:t>Includes laws such as the federal Freedom of Information Act (FOIA) (5 U.S.C. Section 552), the California Information Practices Act (IPA) (</a:t>
            </a:r>
            <a:r>
              <a:rPr lang="en-US" sz="3000" i="1"/>
              <a:t>Civil Code </a:t>
            </a:r>
            <a:r>
              <a:rPr lang="en-US" sz="3000"/>
              <a:t>sections1798 et seq. 1798.3) and…</a:t>
            </a:r>
            <a:endParaRPr/>
          </a:p>
          <a:p>
            <a:pPr marL="331470" lvl="1" indent="-55245" algn="l" rtl="0">
              <a:lnSpc>
                <a:spcPct val="100000"/>
              </a:lnSpc>
              <a:spcBef>
                <a:spcPts val="1200"/>
              </a:spcBef>
              <a:spcAft>
                <a:spcPts val="0"/>
              </a:spcAft>
              <a:buSzPts val="4350"/>
              <a:buFont typeface="Arial"/>
              <a:buNone/>
            </a:pPr>
            <a:endParaRPr sz="3000"/>
          </a:p>
          <a:p>
            <a:pPr marL="342900" lvl="1" indent="-342900" algn="l" rtl="0">
              <a:lnSpc>
                <a:spcPct val="100000"/>
              </a:lnSpc>
              <a:spcBef>
                <a:spcPts val="1200"/>
              </a:spcBef>
              <a:spcAft>
                <a:spcPts val="0"/>
              </a:spcAft>
              <a:buSzPts val="4350"/>
              <a:buFont typeface="Arial"/>
              <a:buChar char="•"/>
            </a:pPr>
            <a:r>
              <a:rPr lang="en-US" sz="3000"/>
              <a:t>The California Public Records Act (PRA) (</a:t>
            </a:r>
            <a:r>
              <a:rPr lang="en-US" sz="3000" i="1"/>
              <a:t>Government Code</a:t>
            </a:r>
            <a:r>
              <a:rPr lang="en-US" sz="3000"/>
              <a:t> sections 6250-6276.48)</a:t>
            </a:r>
            <a:endParaRPr/>
          </a:p>
          <a:p>
            <a:pPr marL="285750" lvl="0" indent="-64770" algn="l" rtl="0">
              <a:lnSpc>
                <a:spcPct val="100000"/>
              </a:lnSpc>
              <a:spcBef>
                <a:spcPts val="1080"/>
              </a:spcBef>
              <a:spcAft>
                <a:spcPts val="0"/>
              </a:spcAft>
              <a:buSzPts val="3480"/>
              <a:buNone/>
            </a:pPr>
            <a:endParaRPr/>
          </a:p>
        </p:txBody>
      </p:sp>
      <p:sp>
        <p:nvSpPr>
          <p:cNvPr id="536" name="Google Shape;536;p3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9"/>
          <p:cNvSpPr txBox="1">
            <a:spLocks noGrp="1"/>
          </p:cNvSpPr>
          <p:nvPr>
            <p:ph type="title"/>
          </p:nvPr>
        </p:nvSpPr>
        <p:spPr>
          <a:xfrm>
            <a:off x="249332" y="152400"/>
            <a:ext cx="8666067" cy="1066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870"/>
              <a:buFont typeface="Corbel"/>
              <a:buNone/>
            </a:pPr>
            <a:r>
              <a:rPr lang="en-US" sz="3870"/>
              <a:t>California Public Records Act</a:t>
            </a:r>
            <a:br>
              <a:rPr lang="en-US" sz="3600"/>
            </a:br>
            <a:endParaRPr sz="2520"/>
          </a:p>
        </p:txBody>
      </p:sp>
      <p:sp>
        <p:nvSpPr>
          <p:cNvPr id="543" name="Google Shape;543;p39"/>
          <p:cNvSpPr txBox="1">
            <a:spLocks noGrp="1"/>
          </p:cNvSpPr>
          <p:nvPr>
            <p:ph type="body" idx="1"/>
          </p:nvPr>
        </p:nvSpPr>
        <p:spPr>
          <a:xfrm>
            <a:off x="1066800" y="1371600"/>
            <a:ext cx="7303264" cy="5029200"/>
          </a:xfrm>
          <a:prstGeom prst="rect">
            <a:avLst/>
          </a:prstGeom>
          <a:noFill/>
          <a:ln>
            <a:noFill/>
          </a:ln>
        </p:spPr>
        <p:txBody>
          <a:bodyPr spcFirstLastPara="1" wrap="square" lIns="91425" tIns="45700" rIns="91425" bIns="45700" anchor="ctr" anchorCtr="0">
            <a:normAutofit/>
          </a:bodyPr>
          <a:lstStyle/>
          <a:p>
            <a:pPr marL="0" lvl="1" indent="0" algn="l" rtl="0">
              <a:lnSpc>
                <a:spcPct val="80000"/>
              </a:lnSpc>
              <a:spcBef>
                <a:spcPts val="0"/>
              </a:spcBef>
              <a:spcAft>
                <a:spcPts val="0"/>
              </a:spcAft>
              <a:buSzPts val="4067"/>
              <a:buNone/>
            </a:pPr>
            <a:r>
              <a:rPr lang="en-US" sz="2805"/>
              <a:t>(</a:t>
            </a:r>
            <a:r>
              <a:rPr lang="en-US" sz="2805" i="1"/>
              <a:t>Govt. Code </a:t>
            </a:r>
            <a:r>
              <a:rPr lang="en-US" sz="2805"/>
              <a:t>sections 6250-6276.48)</a:t>
            </a:r>
            <a:endParaRPr/>
          </a:p>
          <a:p>
            <a:pPr marL="0" lvl="1" indent="0" algn="l" rtl="0">
              <a:lnSpc>
                <a:spcPct val="80000"/>
              </a:lnSpc>
              <a:spcBef>
                <a:spcPts val="1161"/>
              </a:spcBef>
              <a:spcAft>
                <a:spcPts val="0"/>
              </a:spcAft>
              <a:buSzPts val="4067"/>
              <a:buNone/>
            </a:pPr>
            <a:endParaRPr sz="2805"/>
          </a:p>
          <a:p>
            <a:pPr marL="445769" lvl="1" indent="-445769" algn="l" rtl="0">
              <a:lnSpc>
                <a:spcPct val="80000"/>
              </a:lnSpc>
              <a:spcBef>
                <a:spcPts val="1161"/>
              </a:spcBef>
              <a:spcAft>
                <a:spcPts val="0"/>
              </a:spcAft>
              <a:buSzPts val="4067"/>
              <a:buFont typeface="Arial"/>
              <a:buChar char="•"/>
            </a:pPr>
            <a:r>
              <a:rPr lang="en-US" sz="2805"/>
              <a:t>Modeled after FOIA, details conditions for release of State and local public records</a:t>
            </a:r>
            <a:endParaRPr/>
          </a:p>
          <a:p>
            <a:pPr marL="331470" lvl="1" indent="-73199" algn="l" rtl="0">
              <a:lnSpc>
                <a:spcPct val="80000"/>
              </a:lnSpc>
              <a:spcBef>
                <a:spcPts val="1161"/>
              </a:spcBef>
              <a:spcAft>
                <a:spcPts val="0"/>
              </a:spcAft>
              <a:buSzPts val="4067"/>
              <a:buFont typeface="Arial"/>
              <a:buNone/>
            </a:pPr>
            <a:endParaRPr sz="2805"/>
          </a:p>
          <a:p>
            <a:pPr marL="445769" lvl="1" indent="-445769" algn="l" rtl="0">
              <a:lnSpc>
                <a:spcPct val="80000"/>
              </a:lnSpc>
              <a:spcBef>
                <a:spcPts val="1161"/>
              </a:spcBef>
              <a:spcAft>
                <a:spcPts val="0"/>
              </a:spcAft>
              <a:buSzPts val="4067"/>
              <a:buFont typeface="Arial"/>
              <a:buChar char="•"/>
            </a:pPr>
            <a:r>
              <a:rPr lang="en-US" sz="2805"/>
              <a:t>Defines records broadly to include hard copy records, electronic records, video and audio recordings, etc.</a:t>
            </a:r>
            <a:endParaRPr/>
          </a:p>
          <a:p>
            <a:pPr marL="331470" lvl="1" indent="-73199" algn="l" rtl="0">
              <a:lnSpc>
                <a:spcPct val="80000"/>
              </a:lnSpc>
              <a:spcBef>
                <a:spcPts val="1161"/>
              </a:spcBef>
              <a:spcAft>
                <a:spcPts val="0"/>
              </a:spcAft>
              <a:buSzPts val="4067"/>
              <a:buFont typeface="Arial"/>
              <a:buNone/>
            </a:pPr>
            <a:endParaRPr sz="2805"/>
          </a:p>
          <a:p>
            <a:pPr marL="445769" lvl="1" indent="-445769" algn="l" rtl="0">
              <a:lnSpc>
                <a:spcPct val="80000"/>
              </a:lnSpc>
              <a:spcBef>
                <a:spcPts val="1161"/>
              </a:spcBef>
              <a:spcAft>
                <a:spcPts val="0"/>
              </a:spcAft>
              <a:buSzPts val="4067"/>
              <a:buFont typeface="Arial"/>
              <a:buChar char="•"/>
            </a:pPr>
            <a:r>
              <a:rPr lang="en-US" sz="2805"/>
              <a:t>Provides permissible exemptions for nondisclosure</a:t>
            </a:r>
            <a:endParaRPr/>
          </a:p>
          <a:p>
            <a:pPr marL="285750" lvl="0" indent="-97917" algn="l" rtl="0">
              <a:lnSpc>
                <a:spcPct val="80000"/>
              </a:lnSpc>
              <a:spcBef>
                <a:spcPts val="1008"/>
              </a:spcBef>
              <a:spcAft>
                <a:spcPts val="0"/>
              </a:spcAft>
              <a:buSzPts val="2958"/>
              <a:buNone/>
            </a:pPr>
            <a:endParaRPr sz="2040"/>
          </a:p>
        </p:txBody>
      </p:sp>
      <p:sp>
        <p:nvSpPr>
          <p:cNvPr id="544" name="Google Shape;544;p3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40"/>
          <p:cNvSpPr txBox="1">
            <a:spLocks noGrp="1"/>
          </p:cNvSpPr>
          <p:nvPr>
            <p:ph type="title"/>
          </p:nvPr>
        </p:nvSpPr>
        <p:spPr>
          <a:xfrm>
            <a:off x="1219200" y="81150"/>
            <a:ext cx="7848600" cy="833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780"/>
              <a:buFont typeface="Corbel"/>
              <a:buNone/>
            </a:pPr>
            <a:r>
              <a:rPr lang="en-US" sz="3780"/>
              <a:t>Potential PRA Exemptions: Examples</a:t>
            </a:r>
            <a:endParaRPr/>
          </a:p>
        </p:txBody>
      </p:sp>
      <p:sp>
        <p:nvSpPr>
          <p:cNvPr id="551" name="Google Shape;551;p40"/>
          <p:cNvSpPr txBox="1">
            <a:spLocks noGrp="1"/>
          </p:cNvSpPr>
          <p:nvPr>
            <p:ph type="body" idx="1"/>
          </p:nvPr>
        </p:nvSpPr>
        <p:spPr>
          <a:xfrm>
            <a:off x="1524000" y="914400"/>
            <a:ext cx="7391400" cy="5638800"/>
          </a:xfrm>
          <a:prstGeom prst="rect">
            <a:avLst/>
          </a:prstGeom>
          <a:noFill/>
          <a:ln>
            <a:noFill/>
          </a:ln>
        </p:spPr>
        <p:txBody>
          <a:bodyPr spcFirstLastPara="1" wrap="square" lIns="91425" tIns="45700" rIns="91425" bIns="45700" anchor="ctr" anchorCtr="0">
            <a:normAutofit/>
          </a:bodyPr>
          <a:lstStyle/>
          <a:p>
            <a:pPr marL="285750" lvl="0" indent="-285750" algn="l" rtl="0">
              <a:lnSpc>
                <a:spcPct val="90000"/>
              </a:lnSpc>
              <a:spcBef>
                <a:spcPts val="0"/>
              </a:spcBef>
              <a:spcAft>
                <a:spcPts val="0"/>
              </a:spcAft>
              <a:buSzPts val="3770"/>
              <a:buChar char="•"/>
            </a:pPr>
            <a:r>
              <a:rPr lang="en-US" sz="2600"/>
              <a:t>Records exempted/prohibited from disclosure by federal or state law (e.g., educational records protected by FERPA) (</a:t>
            </a:r>
            <a:r>
              <a:rPr lang="en-US" sz="2600" i="1"/>
              <a:t>Government Code </a:t>
            </a:r>
            <a:r>
              <a:rPr lang="en-US" sz="2600"/>
              <a:t>Section 6254[k])</a:t>
            </a:r>
            <a:endParaRPr/>
          </a:p>
          <a:p>
            <a:pPr marL="285750" lvl="0" indent="-230505" algn="l" rtl="0">
              <a:lnSpc>
                <a:spcPct val="90000"/>
              </a:lnSpc>
              <a:spcBef>
                <a:spcPts val="720"/>
              </a:spcBef>
              <a:spcAft>
                <a:spcPts val="0"/>
              </a:spcAft>
              <a:buSzPts val="870"/>
              <a:buNone/>
            </a:pPr>
            <a:endParaRPr sz="600"/>
          </a:p>
          <a:p>
            <a:pPr marL="285750" lvl="0" indent="-285750" algn="l" rtl="0">
              <a:lnSpc>
                <a:spcPct val="90000"/>
              </a:lnSpc>
              <a:spcBef>
                <a:spcPts val="1120"/>
              </a:spcBef>
              <a:spcAft>
                <a:spcPts val="0"/>
              </a:spcAft>
              <a:buSzPts val="3770"/>
              <a:buChar char="•"/>
            </a:pPr>
            <a:r>
              <a:rPr lang="en-US" sz="2600"/>
              <a:t>Personnel, medical, or similar files (</a:t>
            </a:r>
            <a:r>
              <a:rPr lang="en-US" sz="2600" i="1"/>
              <a:t>Government Code </a:t>
            </a:r>
            <a:r>
              <a:rPr lang="en-US" sz="2600"/>
              <a:t>Section 6254[c])*</a:t>
            </a:r>
            <a:endParaRPr/>
          </a:p>
          <a:p>
            <a:pPr marL="285750" lvl="0" indent="-230505" algn="l" rtl="0">
              <a:lnSpc>
                <a:spcPct val="90000"/>
              </a:lnSpc>
              <a:spcBef>
                <a:spcPts val="720"/>
              </a:spcBef>
              <a:spcAft>
                <a:spcPts val="0"/>
              </a:spcAft>
              <a:buSzPts val="870"/>
              <a:buNone/>
            </a:pPr>
            <a:endParaRPr sz="600"/>
          </a:p>
          <a:p>
            <a:pPr marL="285750" lvl="0" indent="-285750" algn="l" rtl="0">
              <a:lnSpc>
                <a:spcPct val="90000"/>
              </a:lnSpc>
              <a:spcBef>
                <a:spcPts val="1120"/>
              </a:spcBef>
              <a:spcAft>
                <a:spcPts val="0"/>
              </a:spcAft>
              <a:buSzPts val="3770"/>
              <a:buChar char="•"/>
            </a:pPr>
            <a:r>
              <a:rPr lang="en-US" sz="2600"/>
              <a:t>Drafts, notes, and memoranda not kept as part of normal business practice (</a:t>
            </a:r>
            <a:r>
              <a:rPr lang="en-US" sz="2600" i="1"/>
              <a:t>Government Code </a:t>
            </a:r>
            <a:r>
              <a:rPr lang="en-US" sz="2600"/>
              <a:t>Section 6254[a])*</a:t>
            </a:r>
            <a:endParaRPr/>
          </a:p>
          <a:p>
            <a:pPr marL="285750" lvl="0" indent="-193675" algn="l" rtl="0">
              <a:lnSpc>
                <a:spcPct val="90000"/>
              </a:lnSpc>
              <a:spcBef>
                <a:spcPts val="800"/>
              </a:spcBef>
              <a:spcAft>
                <a:spcPts val="0"/>
              </a:spcAft>
              <a:buSzPts val="1450"/>
              <a:buNone/>
            </a:pPr>
            <a:endParaRPr sz="1000"/>
          </a:p>
          <a:p>
            <a:pPr marL="0" lvl="0" indent="0" algn="l" rtl="0">
              <a:lnSpc>
                <a:spcPct val="90000"/>
              </a:lnSpc>
              <a:spcBef>
                <a:spcPts val="1040"/>
              </a:spcBef>
              <a:spcAft>
                <a:spcPts val="0"/>
              </a:spcAft>
              <a:buSzPts val="3190"/>
              <a:buNone/>
            </a:pPr>
            <a:r>
              <a:rPr lang="en-US" sz="2200"/>
              <a:t>*Best practice is to delete/destroy records that are no longer needed for business necessity since ANY records that are retained could be subject to disclosure in response to a records request or subpoena.</a:t>
            </a:r>
            <a:endParaRPr/>
          </a:p>
        </p:txBody>
      </p:sp>
      <p:sp>
        <p:nvSpPr>
          <p:cNvPr id="552" name="Google Shape;552;p40"/>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41"/>
          <p:cNvSpPr txBox="1">
            <a:spLocks noGrp="1"/>
          </p:cNvSpPr>
          <p:nvPr>
            <p:ph type="title"/>
          </p:nvPr>
        </p:nvSpPr>
        <p:spPr>
          <a:xfrm>
            <a:off x="990600" y="152400"/>
            <a:ext cx="8001000" cy="99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Corbel"/>
              <a:buNone/>
            </a:pPr>
            <a:r>
              <a:rPr lang="en-US" sz="4000"/>
              <a:t>Potential PRA Exemptions: Examples</a:t>
            </a:r>
            <a:endParaRPr/>
          </a:p>
        </p:txBody>
      </p:sp>
      <p:sp>
        <p:nvSpPr>
          <p:cNvPr id="559" name="Google Shape;559;p41"/>
          <p:cNvSpPr txBox="1">
            <a:spLocks noGrp="1"/>
          </p:cNvSpPr>
          <p:nvPr>
            <p:ph type="body" idx="1"/>
          </p:nvPr>
        </p:nvSpPr>
        <p:spPr>
          <a:xfrm>
            <a:off x="990600" y="1159525"/>
            <a:ext cx="7876142" cy="4876800"/>
          </a:xfrm>
          <a:prstGeom prst="rect">
            <a:avLst/>
          </a:prstGeom>
          <a:noFill/>
          <a:ln>
            <a:noFill/>
          </a:ln>
        </p:spPr>
        <p:txBody>
          <a:bodyPr spcFirstLastPara="1" wrap="square" lIns="91425" tIns="45700" rIns="91425" bIns="45700" anchor="ctr" anchorCtr="0">
            <a:normAutofit/>
          </a:bodyPr>
          <a:lstStyle/>
          <a:p>
            <a:pPr marL="285750" lvl="0" indent="-175260" algn="l" rtl="0">
              <a:lnSpc>
                <a:spcPct val="90000"/>
              </a:lnSpc>
              <a:spcBef>
                <a:spcPts val="0"/>
              </a:spcBef>
              <a:spcAft>
                <a:spcPts val="0"/>
              </a:spcAft>
              <a:buSzPts val="1740"/>
              <a:buNone/>
            </a:pPr>
            <a:endParaRPr sz="1200"/>
          </a:p>
          <a:p>
            <a:pPr marL="285750" lvl="0" indent="-285750" algn="l" rtl="0">
              <a:lnSpc>
                <a:spcPct val="90000"/>
              </a:lnSpc>
              <a:spcBef>
                <a:spcPts val="1060"/>
              </a:spcBef>
              <a:spcAft>
                <a:spcPts val="0"/>
              </a:spcAft>
              <a:buSzPts val="3335"/>
              <a:buChar char="•"/>
            </a:pPr>
            <a:r>
              <a:rPr lang="en-US" sz="2300"/>
              <a:t>Privileged communications (</a:t>
            </a:r>
            <a:r>
              <a:rPr lang="en-US" sz="2300" i="1"/>
              <a:t>Government Code </a:t>
            </a:r>
            <a:r>
              <a:rPr lang="en-US" sz="2300"/>
              <a:t>Section 6254[k])</a:t>
            </a:r>
            <a:endParaRPr/>
          </a:p>
          <a:p>
            <a:pPr marL="285750" lvl="0" indent="-175260" algn="l" rtl="0">
              <a:lnSpc>
                <a:spcPct val="90000"/>
              </a:lnSpc>
              <a:spcBef>
                <a:spcPts val="840"/>
              </a:spcBef>
              <a:spcAft>
                <a:spcPts val="0"/>
              </a:spcAft>
              <a:buSzPts val="1740"/>
              <a:buNone/>
            </a:pPr>
            <a:endParaRPr sz="1200"/>
          </a:p>
          <a:p>
            <a:pPr marL="285750" lvl="0" indent="-285750" algn="l" rtl="0">
              <a:lnSpc>
                <a:spcPct val="90000"/>
              </a:lnSpc>
              <a:spcBef>
                <a:spcPts val="1060"/>
              </a:spcBef>
              <a:spcAft>
                <a:spcPts val="0"/>
              </a:spcAft>
              <a:buSzPts val="3335"/>
              <a:buChar char="•"/>
            </a:pPr>
            <a:r>
              <a:rPr lang="en-US" sz="2300"/>
              <a:t>Records Reflecting Deliberative Process of Decision Makers (</a:t>
            </a:r>
            <a:r>
              <a:rPr lang="en-US" sz="2300" i="1"/>
              <a:t>Government Code</a:t>
            </a:r>
            <a:r>
              <a:rPr lang="en-US" sz="2300"/>
              <a:t> Section 6255, </a:t>
            </a:r>
            <a:r>
              <a:rPr lang="en-US" sz="2300" u="sng">
                <a:solidFill>
                  <a:schemeClr val="hlink"/>
                </a:solidFill>
                <a:hlinkClick r:id="rId3"/>
              </a:rPr>
              <a:t>Times Mirror Co. V. Superior Court, 53 Cal.3d 1325 [1991]</a:t>
            </a:r>
            <a:r>
              <a:rPr lang="en-US" sz="2300"/>
              <a:t>)*</a:t>
            </a:r>
            <a:endParaRPr/>
          </a:p>
          <a:p>
            <a:pPr marL="285750" lvl="0" indent="-175260" algn="l" rtl="0">
              <a:lnSpc>
                <a:spcPct val="90000"/>
              </a:lnSpc>
              <a:spcBef>
                <a:spcPts val="840"/>
              </a:spcBef>
              <a:spcAft>
                <a:spcPts val="0"/>
              </a:spcAft>
              <a:buSzPts val="1740"/>
              <a:buNone/>
            </a:pPr>
            <a:endParaRPr sz="1200"/>
          </a:p>
          <a:p>
            <a:pPr marL="285750" lvl="0" indent="-285750" algn="l" rtl="0">
              <a:lnSpc>
                <a:spcPct val="90000"/>
              </a:lnSpc>
              <a:spcBef>
                <a:spcPts val="1060"/>
              </a:spcBef>
              <a:spcAft>
                <a:spcPts val="0"/>
              </a:spcAft>
              <a:buSzPts val="3335"/>
              <a:buChar char="•"/>
            </a:pPr>
            <a:r>
              <a:rPr lang="en-US" sz="2300"/>
              <a:t>Records that could impact an ongoing investigation, litigation, or law enforcement process</a:t>
            </a:r>
            <a:endParaRPr/>
          </a:p>
          <a:p>
            <a:pPr marL="0" lvl="0" indent="0" algn="l" rtl="0">
              <a:lnSpc>
                <a:spcPct val="90000"/>
              </a:lnSpc>
              <a:spcBef>
                <a:spcPts val="840"/>
              </a:spcBef>
              <a:spcAft>
                <a:spcPts val="0"/>
              </a:spcAft>
              <a:buSzPts val="1740"/>
              <a:buNone/>
            </a:pPr>
            <a:endParaRPr sz="1200"/>
          </a:p>
          <a:p>
            <a:pPr marL="0" lvl="0" indent="0" algn="l" rtl="0">
              <a:lnSpc>
                <a:spcPct val="90000"/>
              </a:lnSpc>
              <a:spcBef>
                <a:spcPts val="1080"/>
              </a:spcBef>
              <a:spcAft>
                <a:spcPts val="0"/>
              </a:spcAft>
              <a:buSzPts val="3480"/>
              <a:buNone/>
            </a:pPr>
            <a:r>
              <a:rPr lang="en-US" sz="2400"/>
              <a:t>*Note: All of these exemptions employ the public interest balancing test to determine if they apply.</a:t>
            </a:r>
            <a:endParaRPr/>
          </a:p>
          <a:p>
            <a:pPr marL="285750" lvl="0" indent="-64770" algn="l" rtl="0">
              <a:lnSpc>
                <a:spcPct val="90000"/>
              </a:lnSpc>
              <a:spcBef>
                <a:spcPts val="1080"/>
              </a:spcBef>
              <a:spcAft>
                <a:spcPts val="0"/>
              </a:spcAft>
              <a:buSzPts val="3480"/>
              <a:buNone/>
            </a:pPr>
            <a:endParaRPr/>
          </a:p>
        </p:txBody>
      </p:sp>
      <p:sp>
        <p:nvSpPr>
          <p:cNvPr id="560" name="Google Shape;560;p4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2"/>
          <p:cNvSpPr txBox="1">
            <a:spLocks noGrp="1"/>
          </p:cNvSpPr>
          <p:nvPr>
            <p:ph type="title"/>
          </p:nvPr>
        </p:nvSpPr>
        <p:spPr>
          <a:xfrm>
            <a:off x="1600200" y="152400"/>
            <a:ext cx="7391400" cy="762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000"/>
              <a:buFont typeface="Corbel"/>
              <a:buNone/>
            </a:pPr>
            <a:r>
              <a:rPr lang="en-US" sz="4000"/>
              <a:t>Important PRA Considerations</a:t>
            </a:r>
            <a:endParaRPr/>
          </a:p>
        </p:txBody>
      </p:sp>
      <p:sp>
        <p:nvSpPr>
          <p:cNvPr id="567" name="Google Shape;567;p42"/>
          <p:cNvSpPr txBox="1">
            <a:spLocks noGrp="1"/>
          </p:cNvSpPr>
          <p:nvPr>
            <p:ph type="body" idx="1"/>
          </p:nvPr>
        </p:nvSpPr>
        <p:spPr>
          <a:xfrm>
            <a:off x="1066800" y="1066800"/>
            <a:ext cx="8001000" cy="5486400"/>
          </a:xfrm>
          <a:prstGeom prst="rect">
            <a:avLst/>
          </a:prstGeom>
          <a:noFill/>
          <a:ln>
            <a:noFill/>
          </a:ln>
        </p:spPr>
        <p:txBody>
          <a:bodyPr spcFirstLastPara="1" wrap="square" lIns="91425" tIns="45700" rIns="91425" bIns="45700" anchor="ctr" anchorCtr="0">
            <a:normAutofit/>
          </a:bodyPr>
          <a:lstStyle/>
          <a:p>
            <a:pPr marL="285750" lvl="0" indent="-285750" algn="l" rtl="0">
              <a:lnSpc>
                <a:spcPct val="100000"/>
              </a:lnSpc>
              <a:spcBef>
                <a:spcPts val="0"/>
              </a:spcBef>
              <a:spcAft>
                <a:spcPts val="0"/>
              </a:spcAft>
              <a:buSzPts val="4350"/>
              <a:buChar char="•"/>
            </a:pPr>
            <a:r>
              <a:rPr lang="en-US" sz="3000"/>
              <a:t>The CDE must provide a written response within 10 days of receiving a request indicating what responsive records (if any) exist, what determinations have been made about the records, and when records are estimated for production.</a:t>
            </a:r>
            <a:endParaRPr/>
          </a:p>
          <a:p>
            <a:pPr marL="285750" lvl="0" indent="-175260" algn="l" rtl="0">
              <a:lnSpc>
                <a:spcPct val="100000"/>
              </a:lnSpc>
              <a:spcBef>
                <a:spcPts val="840"/>
              </a:spcBef>
              <a:spcAft>
                <a:spcPts val="0"/>
              </a:spcAft>
              <a:buSzPts val="1740"/>
              <a:buNone/>
            </a:pPr>
            <a:endParaRPr sz="1200"/>
          </a:p>
          <a:p>
            <a:pPr marL="742950" lvl="1" indent="-285750" algn="l" rtl="0">
              <a:lnSpc>
                <a:spcPct val="100000"/>
              </a:lnSpc>
              <a:spcBef>
                <a:spcPts val="1200"/>
              </a:spcBef>
              <a:spcAft>
                <a:spcPts val="0"/>
              </a:spcAft>
              <a:buSzPts val="4350"/>
              <a:buFont typeface="Arial"/>
              <a:buChar char="-"/>
            </a:pPr>
            <a:r>
              <a:rPr lang="en-US" sz="3000" b="1"/>
              <a:t>Legal and Communications Divisions must both be informed when PRA requests are received.</a:t>
            </a:r>
            <a:endParaRPr/>
          </a:p>
          <a:p>
            <a:pPr marL="285750" lvl="0" indent="-175260" algn="l" rtl="0">
              <a:lnSpc>
                <a:spcPct val="100000"/>
              </a:lnSpc>
              <a:spcBef>
                <a:spcPts val="840"/>
              </a:spcBef>
              <a:spcAft>
                <a:spcPts val="0"/>
              </a:spcAft>
              <a:buSzPts val="1740"/>
              <a:buNone/>
            </a:pPr>
            <a:endParaRPr sz="1200"/>
          </a:p>
          <a:p>
            <a:pPr marL="285750" lvl="0" indent="-166052" algn="l" rtl="0">
              <a:lnSpc>
                <a:spcPct val="100000"/>
              </a:lnSpc>
              <a:spcBef>
                <a:spcPts val="860"/>
              </a:spcBef>
              <a:spcAft>
                <a:spcPts val="0"/>
              </a:spcAft>
              <a:buSzPts val="1885"/>
              <a:buNone/>
            </a:pPr>
            <a:endParaRPr sz="1300"/>
          </a:p>
          <a:p>
            <a:pPr marL="285750" lvl="0" indent="-212090" algn="l" rtl="0">
              <a:lnSpc>
                <a:spcPct val="100000"/>
              </a:lnSpc>
              <a:spcBef>
                <a:spcPts val="760"/>
              </a:spcBef>
              <a:spcAft>
                <a:spcPts val="0"/>
              </a:spcAft>
              <a:buSzPts val="1160"/>
              <a:buNone/>
            </a:pPr>
            <a:endParaRPr sz="800"/>
          </a:p>
        </p:txBody>
      </p:sp>
      <p:sp>
        <p:nvSpPr>
          <p:cNvPr id="568" name="Google Shape;568;p4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3"/>
          <p:cNvSpPr txBox="1">
            <a:spLocks noGrp="1"/>
          </p:cNvSpPr>
          <p:nvPr>
            <p:ph type="title"/>
          </p:nvPr>
        </p:nvSpPr>
        <p:spPr>
          <a:xfrm>
            <a:off x="838200" y="0"/>
            <a:ext cx="8077200" cy="990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sz="4000"/>
              <a:t>Important PRA Considerations</a:t>
            </a:r>
            <a:endParaRPr/>
          </a:p>
        </p:txBody>
      </p:sp>
      <p:sp>
        <p:nvSpPr>
          <p:cNvPr id="575" name="Google Shape;575;p43"/>
          <p:cNvSpPr txBox="1">
            <a:spLocks noGrp="1"/>
          </p:cNvSpPr>
          <p:nvPr>
            <p:ph type="body" idx="1"/>
          </p:nvPr>
        </p:nvSpPr>
        <p:spPr>
          <a:xfrm>
            <a:off x="990599" y="1177105"/>
            <a:ext cx="8144219" cy="4931068"/>
          </a:xfrm>
          <a:prstGeom prst="rect">
            <a:avLst/>
          </a:prstGeom>
          <a:noFill/>
          <a:ln>
            <a:noFill/>
          </a:ln>
        </p:spPr>
        <p:txBody>
          <a:bodyPr spcFirstLastPara="1" wrap="square" lIns="91425" tIns="45700" rIns="91425" bIns="45700" anchor="ctr" anchorCtr="0">
            <a:normAutofit/>
          </a:bodyPr>
          <a:lstStyle/>
          <a:p>
            <a:pPr marL="285750" lvl="0" indent="-285750" algn="l" rtl="0">
              <a:lnSpc>
                <a:spcPct val="100000"/>
              </a:lnSpc>
              <a:spcBef>
                <a:spcPts val="0"/>
              </a:spcBef>
              <a:spcAft>
                <a:spcPts val="0"/>
              </a:spcAft>
              <a:buSzPts val="3770"/>
              <a:buChar char="•"/>
            </a:pPr>
            <a:r>
              <a:rPr lang="en-US" sz="2600"/>
              <a:t>For discretionary exemptions, the CDE Legal Division and Executive Office can determine whether or not to assert permissible exemptions.</a:t>
            </a:r>
            <a:endParaRPr/>
          </a:p>
          <a:p>
            <a:pPr marL="742950" lvl="1" indent="-285750" algn="l" rtl="0">
              <a:lnSpc>
                <a:spcPct val="100000"/>
              </a:lnSpc>
              <a:spcBef>
                <a:spcPts val="1080"/>
              </a:spcBef>
              <a:spcAft>
                <a:spcPts val="0"/>
              </a:spcAft>
              <a:buSzPts val="3480"/>
              <a:buChar char="•"/>
            </a:pPr>
            <a:r>
              <a:rPr lang="en-US" sz="2400"/>
              <a:t>Note: Some laws (e.g., FERPA) prohibit disclosure of PII. Such info</a:t>
            </a:r>
            <a:r>
              <a:rPr lang="en-US" sz="2400" b="1"/>
              <a:t> must </a:t>
            </a:r>
            <a:r>
              <a:rPr lang="en-US" sz="2400"/>
              <a:t>be withheld.</a:t>
            </a:r>
            <a:endParaRPr/>
          </a:p>
          <a:p>
            <a:pPr marL="285750" lvl="0" indent="-285750" algn="l" rtl="0">
              <a:lnSpc>
                <a:spcPct val="100000"/>
              </a:lnSpc>
              <a:spcBef>
                <a:spcPts val="1120"/>
              </a:spcBef>
              <a:spcAft>
                <a:spcPts val="0"/>
              </a:spcAft>
              <a:buSzPts val="3770"/>
              <a:buChar char="•"/>
            </a:pPr>
            <a:r>
              <a:rPr lang="en-US" sz="2600"/>
              <a:t>Exemption of </a:t>
            </a:r>
            <a:r>
              <a:rPr lang="en-US" sz="2600" b="1"/>
              <a:t>some</a:t>
            </a:r>
            <a:r>
              <a:rPr lang="en-US" sz="2600"/>
              <a:t> materials or records does not equal withholding of ALL materials. Redactions are often in order before providing materials.</a:t>
            </a:r>
            <a:endParaRPr/>
          </a:p>
          <a:p>
            <a:pPr marL="285750" lvl="0" indent="-285750" algn="l" rtl="0">
              <a:lnSpc>
                <a:spcPct val="100000"/>
              </a:lnSpc>
              <a:spcBef>
                <a:spcPts val="1120"/>
              </a:spcBef>
              <a:spcAft>
                <a:spcPts val="0"/>
              </a:spcAft>
              <a:buSzPts val="3770"/>
              <a:buChar char="•"/>
            </a:pPr>
            <a:r>
              <a:rPr lang="en-US" sz="2600"/>
              <a:t>Public Interest Balancing Test</a:t>
            </a:r>
            <a:endParaRPr/>
          </a:p>
          <a:p>
            <a:pPr marL="742950" lvl="1" indent="-285750" algn="l" rtl="0">
              <a:lnSpc>
                <a:spcPct val="100000"/>
              </a:lnSpc>
              <a:spcBef>
                <a:spcPts val="1040"/>
              </a:spcBef>
              <a:spcAft>
                <a:spcPts val="0"/>
              </a:spcAft>
              <a:buSzPts val="3190"/>
              <a:buChar char="•"/>
            </a:pPr>
            <a:r>
              <a:rPr lang="en-US" sz="2200"/>
              <a:t>Input from the CDE Legal Division is </a:t>
            </a:r>
            <a:r>
              <a:rPr lang="en-US" sz="2200" b="1"/>
              <a:t>always</a:t>
            </a:r>
            <a:r>
              <a:rPr lang="en-US" sz="2200"/>
              <a:t> required.</a:t>
            </a:r>
            <a:endParaRPr/>
          </a:p>
        </p:txBody>
      </p:sp>
      <p:sp>
        <p:nvSpPr>
          <p:cNvPr id="576" name="Google Shape;576;p4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4"/>
          <p:cNvSpPr txBox="1">
            <a:spLocks noGrp="1"/>
          </p:cNvSpPr>
          <p:nvPr>
            <p:ph type="title"/>
          </p:nvPr>
        </p:nvSpPr>
        <p:spPr>
          <a:xfrm>
            <a:off x="1676400" y="152400"/>
            <a:ext cx="7086600" cy="175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sz="4000"/>
              <a:t>California Information Practices Act (IPA) </a:t>
            </a:r>
            <a:br>
              <a:rPr lang="en-US"/>
            </a:br>
            <a:r>
              <a:rPr lang="en-US" sz="2800"/>
              <a:t>(</a:t>
            </a:r>
            <a:r>
              <a:rPr lang="en-US" sz="2800" i="1"/>
              <a:t>Civil Code </a:t>
            </a:r>
            <a:r>
              <a:rPr lang="en-US" sz="2800"/>
              <a:t>sections 1798 et seq. 1798.3)</a:t>
            </a:r>
            <a:endParaRPr/>
          </a:p>
        </p:txBody>
      </p:sp>
      <p:sp>
        <p:nvSpPr>
          <p:cNvPr id="583" name="Google Shape;583;p44"/>
          <p:cNvSpPr txBox="1">
            <a:spLocks noGrp="1"/>
          </p:cNvSpPr>
          <p:nvPr>
            <p:ph type="body" idx="1"/>
          </p:nvPr>
        </p:nvSpPr>
        <p:spPr>
          <a:xfrm>
            <a:off x="1295400" y="1981200"/>
            <a:ext cx="7543800" cy="4419600"/>
          </a:xfrm>
          <a:prstGeom prst="rect">
            <a:avLst/>
          </a:prstGeom>
          <a:noFill/>
          <a:ln>
            <a:noFill/>
          </a:ln>
        </p:spPr>
        <p:txBody>
          <a:bodyPr spcFirstLastPara="1" wrap="square" lIns="91425" tIns="45700" rIns="91425" bIns="45700" anchor="ctr" anchorCtr="0">
            <a:normAutofit/>
          </a:bodyPr>
          <a:lstStyle/>
          <a:p>
            <a:pPr marL="285750" lvl="0" indent="-285750" algn="l" rtl="0">
              <a:lnSpc>
                <a:spcPct val="90000"/>
              </a:lnSpc>
              <a:spcBef>
                <a:spcPts val="0"/>
              </a:spcBef>
              <a:spcAft>
                <a:spcPts val="0"/>
              </a:spcAft>
              <a:buSzPts val="3219"/>
              <a:buChar char="•"/>
            </a:pPr>
            <a:r>
              <a:rPr lang="en-US" sz="2220"/>
              <a:t>Articulates…</a:t>
            </a:r>
            <a:endParaRPr/>
          </a:p>
          <a:p>
            <a:pPr marL="0" lvl="0" indent="0" algn="l" rtl="0">
              <a:lnSpc>
                <a:spcPct val="90000"/>
              </a:lnSpc>
              <a:spcBef>
                <a:spcPts val="822"/>
              </a:spcBef>
              <a:spcAft>
                <a:spcPts val="0"/>
              </a:spcAft>
              <a:buSzPts val="1609"/>
              <a:buNone/>
            </a:pPr>
            <a:endParaRPr sz="1110"/>
          </a:p>
          <a:p>
            <a:pPr marL="742950" lvl="1" indent="-285750" algn="l" rtl="0">
              <a:lnSpc>
                <a:spcPct val="90000"/>
              </a:lnSpc>
              <a:spcBef>
                <a:spcPts val="1044"/>
              </a:spcBef>
              <a:spcAft>
                <a:spcPts val="0"/>
              </a:spcAft>
              <a:buSzPts val="3219"/>
              <a:buFont typeface="Arial"/>
              <a:buChar char="-"/>
            </a:pPr>
            <a:r>
              <a:rPr lang="en-US" sz="2220"/>
              <a:t>What personal information public agencies can collect maintain and disseminate</a:t>
            </a:r>
            <a:endParaRPr/>
          </a:p>
          <a:p>
            <a:pPr marL="742950" lvl="1" indent="-285750" algn="l" rtl="0">
              <a:lnSpc>
                <a:spcPct val="90000"/>
              </a:lnSpc>
              <a:spcBef>
                <a:spcPts val="1044"/>
              </a:spcBef>
              <a:spcAft>
                <a:spcPts val="0"/>
              </a:spcAft>
              <a:buSzPts val="3219"/>
              <a:buFont typeface="Arial"/>
              <a:buChar char="-"/>
            </a:pPr>
            <a:r>
              <a:rPr lang="en-US" sz="2220"/>
              <a:t>What information can be disclosed to third parties without consent of the individual(s) who could be identified/affected if records were released</a:t>
            </a:r>
            <a:endParaRPr/>
          </a:p>
          <a:p>
            <a:pPr marL="742950" lvl="1" indent="-285750" algn="l" rtl="0">
              <a:lnSpc>
                <a:spcPct val="90000"/>
              </a:lnSpc>
              <a:spcBef>
                <a:spcPts val="1044"/>
              </a:spcBef>
              <a:spcAft>
                <a:spcPts val="0"/>
              </a:spcAft>
              <a:buSzPts val="3219"/>
              <a:buFont typeface="Arial"/>
              <a:buChar char="-"/>
            </a:pPr>
            <a:r>
              <a:rPr lang="en-US" sz="2220"/>
              <a:t>Access rights individuals have to records maintained about them by a public agency</a:t>
            </a:r>
            <a:endParaRPr/>
          </a:p>
          <a:p>
            <a:pPr marL="0" lvl="0" indent="0" algn="l" rtl="0">
              <a:lnSpc>
                <a:spcPct val="90000"/>
              </a:lnSpc>
              <a:spcBef>
                <a:spcPts val="822"/>
              </a:spcBef>
              <a:spcAft>
                <a:spcPts val="0"/>
              </a:spcAft>
              <a:buSzPts val="1609"/>
              <a:buNone/>
            </a:pPr>
            <a:endParaRPr sz="1110"/>
          </a:p>
          <a:p>
            <a:pPr marL="0" lvl="0" indent="0" algn="l" rtl="0">
              <a:lnSpc>
                <a:spcPct val="90000"/>
              </a:lnSpc>
              <a:spcBef>
                <a:spcPts val="1025"/>
              </a:spcBef>
              <a:spcAft>
                <a:spcPts val="0"/>
              </a:spcAft>
              <a:buSzPts val="3084"/>
              <a:buNone/>
            </a:pPr>
            <a:r>
              <a:rPr lang="en-US" sz="2127"/>
              <a:t>Note: Employees are entitled to see what is said about them in records created by their supervisors.</a:t>
            </a:r>
            <a:endParaRPr/>
          </a:p>
        </p:txBody>
      </p:sp>
      <p:sp>
        <p:nvSpPr>
          <p:cNvPr id="584" name="Google Shape;584;p44"/>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5"/>
          <p:cNvSpPr txBox="1">
            <a:spLocks noGrp="1"/>
          </p:cNvSpPr>
          <p:nvPr>
            <p:ph type="title"/>
          </p:nvPr>
        </p:nvSpPr>
        <p:spPr>
          <a:xfrm>
            <a:off x="982133" y="152400"/>
            <a:ext cx="7704667" cy="8381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GDPR???</a:t>
            </a:r>
            <a:endParaRPr/>
          </a:p>
        </p:txBody>
      </p:sp>
      <p:sp>
        <p:nvSpPr>
          <p:cNvPr id="591" name="Google Shape;591;p4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48</a:t>
            </a:fld>
            <a:endParaRPr/>
          </a:p>
        </p:txBody>
      </p:sp>
      <p:pic>
        <p:nvPicPr>
          <p:cNvPr id="592" name="Google Shape;592;p45" descr="Screen Clipping">
            <a:hlinkClick r:id="rId3"/>
          </p:cNvPr>
          <p:cNvPicPr preferRelativeResize="0"/>
          <p:nvPr/>
        </p:nvPicPr>
        <p:blipFill rotWithShape="1">
          <a:blip r:embed="rId4">
            <a:alphaModFix/>
          </a:blip>
          <a:srcRect/>
          <a:stretch/>
        </p:blipFill>
        <p:spPr>
          <a:xfrm>
            <a:off x="152400" y="990599"/>
            <a:ext cx="8800004" cy="496552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6" descr="Screen Shot" title="CA Consumer Privacy Act Home Page"/>
          <p:cNvSpPr txBox="1">
            <a:spLocks noGrp="1"/>
          </p:cNvSpPr>
          <p:nvPr>
            <p:ph type="title"/>
          </p:nvPr>
        </p:nvSpPr>
        <p:spPr>
          <a:xfrm>
            <a:off x="785265" y="93755"/>
            <a:ext cx="7848600" cy="53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2400"/>
              <a:buFont typeface="Corbel"/>
              <a:buNone/>
            </a:pPr>
            <a:r>
              <a:rPr lang="en-US" sz="3600"/>
              <a:t>CCPA &amp; CPRA</a:t>
            </a:r>
            <a:endParaRPr sz="3600"/>
          </a:p>
        </p:txBody>
      </p:sp>
      <p:sp>
        <p:nvSpPr>
          <p:cNvPr id="599" name="Google Shape;599;p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1B1D1E"/>
              </a:buClr>
              <a:buSzPts val="1400"/>
              <a:buFont typeface="Calibri"/>
              <a:buNone/>
            </a:pPr>
            <a:fld id="{00000000-1234-1234-1234-123412341234}" type="slidenum">
              <a:rPr lang="en-US"/>
              <a:t>49</a:t>
            </a:fld>
            <a:endParaRPr/>
          </a:p>
        </p:txBody>
      </p:sp>
      <p:pic>
        <p:nvPicPr>
          <p:cNvPr id="600" name="Google Shape;600;p46" title="Scren ">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6350" y="627150"/>
            <a:ext cx="4291948" cy="2532525"/>
          </a:xfrm>
          <a:prstGeom prst="rect">
            <a:avLst/>
          </a:prstGeom>
          <a:noFill/>
          <a:ln>
            <a:noFill/>
          </a:ln>
        </p:spPr>
      </p:pic>
      <p:pic>
        <p:nvPicPr>
          <p:cNvPr id="601" name="Google Shape;601;p46">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062047" y="575775"/>
            <a:ext cx="3761100" cy="2532525"/>
          </a:xfrm>
          <a:prstGeom prst="rect">
            <a:avLst/>
          </a:prstGeom>
          <a:noFill/>
          <a:ln w="19050" cap="flat" cmpd="sng">
            <a:solidFill>
              <a:schemeClr val="dk2"/>
            </a:solidFill>
            <a:prstDash val="solid"/>
            <a:round/>
            <a:headEnd type="none" w="sm" len="sm"/>
            <a:tailEnd type="none" w="sm" len="sm"/>
          </a:ln>
        </p:spPr>
      </p:pic>
      <p:sp>
        <p:nvSpPr>
          <p:cNvPr id="602" name="Google Shape;602;p46"/>
          <p:cNvSpPr/>
          <p:nvPr/>
        </p:nvSpPr>
        <p:spPr>
          <a:xfrm rot="1061625">
            <a:off x="2901470" y="580942"/>
            <a:ext cx="2721951" cy="2244168"/>
          </a:xfrm>
          <a:prstGeom prst="irregularSeal1">
            <a:avLst/>
          </a:prstGeom>
          <a:solidFill>
            <a:srgbClr val="FFC000"/>
          </a:solidFill>
          <a:ln w="15875" cap="rnd" cmpd="sng">
            <a:solidFill>
              <a:srgbClr val="A472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CCPA passed/signed June 28, 2018!</a:t>
            </a:r>
            <a:endParaRPr sz="1400" b="0" i="0" u="none" strike="noStrike" cap="none">
              <a:solidFill>
                <a:srgbClr val="000000"/>
              </a:solidFill>
              <a:latin typeface="Arial"/>
              <a:ea typeface="Arial"/>
              <a:cs typeface="Arial"/>
              <a:sym typeface="Arial"/>
            </a:endParaRPr>
          </a:p>
        </p:txBody>
      </p:sp>
      <p:pic>
        <p:nvPicPr>
          <p:cNvPr id="603" name="Google Shape;603;p46">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624850" y="3108301"/>
            <a:ext cx="4926700" cy="1389575"/>
          </a:xfrm>
          <a:prstGeom prst="rect">
            <a:avLst/>
          </a:prstGeom>
          <a:noFill/>
          <a:ln w="19050" cap="flat" cmpd="sng">
            <a:solidFill>
              <a:schemeClr val="dk2"/>
            </a:solidFill>
            <a:prstDash val="solid"/>
            <a:round/>
            <a:headEnd type="none" w="sm" len="sm"/>
            <a:tailEnd type="none" w="sm" len="sm"/>
          </a:ln>
        </p:spPr>
      </p:pic>
      <p:pic>
        <p:nvPicPr>
          <p:cNvPr id="604" name="Google Shape;604;p46" descr="Screen Clipping"/>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rot="1444449">
            <a:off x="-450" y="4249135"/>
            <a:ext cx="5595501" cy="119093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176"/>
              </a:srgbClr>
            </a:outerShdw>
          </a:effectLst>
        </p:spPr>
      </p:pic>
      <p:pic>
        <p:nvPicPr>
          <p:cNvPr id="605" name="Google Shape;605;p46">
            <a:hlinkClick r:id="rId10"/>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5426019" y="4701375"/>
            <a:ext cx="3593007" cy="20200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
          <p:cNvSpPr txBox="1">
            <a:spLocks noGrp="1"/>
          </p:cNvSpPr>
          <p:nvPr>
            <p:ph type="title"/>
          </p:nvPr>
        </p:nvSpPr>
        <p:spPr>
          <a:xfrm>
            <a:off x="768216" y="457200"/>
            <a:ext cx="7704667" cy="83819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6000"/>
              <a:buFont typeface="Corbel"/>
              <a:buNone/>
            </a:pPr>
            <a:r>
              <a:rPr lang="en-US" sz="6000"/>
              <a:t>Setting the Stage</a:t>
            </a:r>
            <a:endParaRPr/>
          </a:p>
        </p:txBody>
      </p:sp>
      <p:sp>
        <p:nvSpPr>
          <p:cNvPr id="180" name="Google Shape;180;p4"/>
          <p:cNvSpPr txBox="1">
            <a:spLocks noGrp="1"/>
          </p:cNvSpPr>
          <p:nvPr>
            <p:ph type="body" idx="1"/>
          </p:nvPr>
        </p:nvSpPr>
        <p:spPr>
          <a:xfrm rot="-769517">
            <a:off x="2052927" y="2677546"/>
            <a:ext cx="5037149" cy="1212382"/>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SzPts val="7250"/>
              <a:buNone/>
            </a:pPr>
            <a:r>
              <a:rPr lang="en-US" sz="5000">
                <a:solidFill>
                  <a:srgbClr val="0B5982"/>
                </a:solidFill>
              </a:rPr>
              <a:t>#CuturalContext</a:t>
            </a:r>
            <a:endParaRPr sz="5000">
              <a:solidFill>
                <a:srgbClr val="0B5982"/>
              </a:solidFill>
            </a:endParaRPr>
          </a:p>
        </p:txBody>
      </p:sp>
      <p:sp>
        <p:nvSpPr>
          <p:cNvPr id="181" name="Google Shape;181;p4"/>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47"/>
          <p:cNvSpPr txBox="1">
            <a:spLocks noGrp="1"/>
          </p:cNvSpPr>
          <p:nvPr>
            <p:ph type="title"/>
          </p:nvPr>
        </p:nvSpPr>
        <p:spPr>
          <a:xfrm rot="-1494265">
            <a:off x="150552" y="886072"/>
            <a:ext cx="6025022" cy="100855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300"/>
              <a:buFont typeface="Corbel"/>
              <a:buNone/>
            </a:pPr>
            <a:r>
              <a:rPr lang="en-US" sz="2300"/>
              <a:t>Legislation Effective January 1, 2020: </a:t>
            </a:r>
            <a:br>
              <a:rPr lang="en-US" sz="2300"/>
            </a:br>
            <a:r>
              <a:rPr lang="en-US" sz="2300" u="sng">
                <a:solidFill>
                  <a:schemeClr val="hlink"/>
                </a:solidFill>
                <a:hlinkClick r:id="rId3"/>
              </a:rPr>
              <a:t>California Consumer Privacy Act of 2018 (CCPA)</a:t>
            </a:r>
            <a:endParaRPr sz="2300"/>
          </a:p>
        </p:txBody>
      </p:sp>
      <p:sp>
        <p:nvSpPr>
          <p:cNvPr id="612" name="Google Shape;612;p4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50</a:t>
            </a:fld>
            <a:endParaRPr/>
          </a:p>
        </p:txBody>
      </p:sp>
      <p:sp>
        <p:nvSpPr>
          <p:cNvPr id="613" name="Google Shape;613;p47"/>
          <p:cNvSpPr txBox="1">
            <a:spLocks noGrp="1"/>
          </p:cNvSpPr>
          <p:nvPr>
            <p:ph type="body" idx="1"/>
          </p:nvPr>
        </p:nvSpPr>
        <p:spPr>
          <a:xfrm>
            <a:off x="1488896" y="2505180"/>
            <a:ext cx="4343400" cy="4111098"/>
          </a:xfrm>
          <a:prstGeom prst="rect">
            <a:avLst/>
          </a:prstGeom>
          <a:noFill/>
          <a:ln>
            <a:noFill/>
          </a:ln>
        </p:spPr>
        <p:txBody>
          <a:bodyPr spcFirstLastPara="1" wrap="square" lIns="91425" tIns="45700" rIns="91425" bIns="45700" anchor="ctr" anchorCtr="0">
            <a:normAutofit/>
          </a:bodyPr>
          <a:lstStyle/>
          <a:p>
            <a:pPr marL="285750" lvl="0" indent="-285750" algn="l" rtl="0">
              <a:lnSpc>
                <a:spcPct val="80000"/>
              </a:lnSpc>
              <a:spcBef>
                <a:spcPts val="0"/>
              </a:spcBef>
              <a:spcAft>
                <a:spcPts val="0"/>
              </a:spcAft>
              <a:buSzPts val="2538"/>
              <a:buChar char="•"/>
            </a:pPr>
            <a:r>
              <a:rPr lang="en-US" sz="1750"/>
              <a:t>Notice: Guarantees consumers the right to know what data is being collected</a:t>
            </a:r>
            <a:endParaRPr/>
          </a:p>
          <a:p>
            <a:pPr marL="285750" lvl="0" indent="-285750" algn="l" rtl="0">
              <a:lnSpc>
                <a:spcPct val="80000"/>
              </a:lnSpc>
              <a:spcBef>
                <a:spcPts val="950"/>
              </a:spcBef>
              <a:spcAft>
                <a:spcPts val="0"/>
              </a:spcAft>
              <a:buSzPts val="2538"/>
              <a:buChar char="•"/>
            </a:pPr>
            <a:r>
              <a:rPr lang="en-US" sz="1750"/>
              <a:t>Consent: Guarantees consumers the right to opt out of that data collection</a:t>
            </a:r>
            <a:endParaRPr/>
          </a:p>
          <a:p>
            <a:pPr marL="285750" lvl="0" indent="-285750" algn="l" rtl="0">
              <a:lnSpc>
                <a:spcPct val="80000"/>
              </a:lnSpc>
              <a:spcBef>
                <a:spcPts val="950"/>
              </a:spcBef>
              <a:spcAft>
                <a:spcPts val="0"/>
              </a:spcAft>
              <a:buSzPts val="2538"/>
              <a:buChar char="•"/>
            </a:pPr>
            <a:r>
              <a:rPr lang="en-US" sz="1750"/>
              <a:t>Deletion: Guarantees consumers the right to delete all their private data</a:t>
            </a:r>
            <a:endParaRPr/>
          </a:p>
          <a:p>
            <a:pPr marL="285750" lvl="0" indent="-285750" algn="l" rtl="0">
              <a:lnSpc>
                <a:spcPct val="80000"/>
              </a:lnSpc>
              <a:spcBef>
                <a:spcPts val="950"/>
              </a:spcBef>
              <a:spcAft>
                <a:spcPts val="0"/>
              </a:spcAft>
              <a:buSzPts val="2538"/>
              <a:buChar char="•"/>
            </a:pPr>
            <a:r>
              <a:rPr lang="en-US" sz="1750"/>
              <a:t>Access: Guarantees consumers the rights to access, download, or transfer their data</a:t>
            </a:r>
            <a:endParaRPr/>
          </a:p>
          <a:p>
            <a:pPr marL="285750" lvl="0" indent="-285750" algn="l" rtl="0">
              <a:lnSpc>
                <a:spcPct val="80000"/>
              </a:lnSpc>
              <a:spcBef>
                <a:spcPts val="950"/>
              </a:spcBef>
              <a:spcAft>
                <a:spcPts val="0"/>
              </a:spcAft>
              <a:buSzPts val="2538"/>
              <a:buChar char="•"/>
            </a:pPr>
            <a:r>
              <a:rPr lang="en-US" sz="1750"/>
              <a:t>Kids' Rights: Kids under 16 must opt in to consent to the sale of their data</a:t>
            </a:r>
            <a:endParaRPr/>
          </a:p>
          <a:p>
            <a:pPr marL="285750" lvl="0" indent="-285750" algn="l" rtl="0">
              <a:lnSpc>
                <a:spcPct val="80000"/>
              </a:lnSpc>
              <a:spcBef>
                <a:spcPts val="950"/>
              </a:spcBef>
              <a:spcAft>
                <a:spcPts val="0"/>
              </a:spcAft>
              <a:buSzPts val="2538"/>
              <a:buChar char="•"/>
            </a:pPr>
            <a:r>
              <a:rPr lang="en-US" sz="1750"/>
              <a:t>Enforcement: The attorney general can levy fines, consumers can sue for breaches</a:t>
            </a:r>
            <a:endParaRPr sz="1500"/>
          </a:p>
        </p:txBody>
      </p:sp>
      <p:pic>
        <p:nvPicPr>
          <p:cNvPr id="614" name="Google Shape;614;p47" descr="Chart comparing and contrasting the GPDR and the CCPA" title="GDPR vs. CCP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943601" y="55651"/>
            <a:ext cx="3155578" cy="670560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97a27ae63e_1_2"/>
          <p:cNvSpPr txBox="1">
            <a:spLocks noGrp="1"/>
          </p:cNvSpPr>
          <p:nvPr>
            <p:ph type="title"/>
          </p:nvPr>
        </p:nvSpPr>
        <p:spPr>
          <a:xfrm>
            <a:off x="982175" y="0"/>
            <a:ext cx="7704600" cy="70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The Plot Thickens</a:t>
            </a:r>
            <a:endParaRPr/>
          </a:p>
        </p:txBody>
      </p:sp>
      <p:sp>
        <p:nvSpPr>
          <p:cNvPr id="621" name="Google Shape;621;g97a27ae63e_1_2"/>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51</a:t>
            </a:fld>
            <a:endParaRPr/>
          </a:p>
        </p:txBody>
      </p:sp>
      <p:pic>
        <p:nvPicPr>
          <p:cNvPr id="622" name="Google Shape;622;g97a27ae63e_1_2">
            <a:hlinkClick r:id="rId3"/>
          </p:cNvPr>
          <p:cNvPicPr preferRelativeResize="0"/>
          <p:nvPr/>
        </p:nvPicPr>
        <p:blipFill rotWithShape="1">
          <a:blip r:embed="rId4">
            <a:alphaModFix/>
          </a:blip>
          <a:srcRect/>
          <a:stretch/>
        </p:blipFill>
        <p:spPr>
          <a:xfrm>
            <a:off x="1389425" y="811200"/>
            <a:ext cx="6637550" cy="3584700"/>
          </a:xfrm>
          <a:prstGeom prst="rect">
            <a:avLst/>
          </a:prstGeom>
          <a:noFill/>
          <a:ln w="19050" cap="flat" cmpd="sng">
            <a:solidFill>
              <a:schemeClr val="dk2"/>
            </a:solidFill>
            <a:prstDash val="solid"/>
            <a:round/>
            <a:headEnd type="none" w="sm" len="sm"/>
            <a:tailEnd type="none" w="sm" len="sm"/>
          </a:ln>
        </p:spPr>
      </p:pic>
      <p:sp>
        <p:nvSpPr>
          <p:cNvPr id="623" name="Google Shape;623;g97a27ae63e_1_2"/>
          <p:cNvSpPr txBox="1"/>
          <p:nvPr/>
        </p:nvSpPr>
        <p:spPr>
          <a:xfrm>
            <a:off x="10027575" y="5009075"/>
            <a:ext cx="5433600" cy="63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624" name="Google Shape;624;g97a27ae63e_1_2"/>
          <p:cNvSpPr txBox="1"/>
          <p:nvPr/>
        </p:nvSpPr>
        <p:spPr>
          <a:xfrm>
            <a:off x="1249775" y="4641175"/>
            <a:ext cx="7169400" cy="1934100"/>
          </a:xfrm>
          <a:prstGeom prst="rect">
            <a:avLst/>
          </a:prstGeom>
          <a:solidFill>
            <a:srgbClr val="CFE2F3"/>
          </a:solidFill>
          <a:ln w="19050" cap="flat" cmpd="sng">
            <a:solidFill>
              <a:srgbClr val="1C4587"/>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orbel"/>
                <a:ea typeface="Corbel"/>
                <a:cs typeface="Corbel"/>
                <a:sym typeface="Corbel"/>
              </a:rPr>
              <a:t>Highlights</a:t>
            </a:r>
            <a:endParaRPr sz="1800" b="1"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a:p>
            <a:pPr marL="457200" marR="0" lvl="0" indent="-323850" algn="l" rtl="0">
              <a:lnSpc>
                <a:spcPct val="100000"/>
              </a:lnSpc>
              <a:spcBef>
                <a:spcPts val="0"/>
              </a:spcBef>
              <a:spcAft>
                <a:spcPts val="0"/>
              </a:spcAft>
              <a:buClr>
                <a:srgbClr val="000000"/>
              </a:buClr>
              <a:buSzPts val="1500"/>
              <a:buFont typeface="Corbel"/>
              <a:buChar char="●"/>
            </a:pPr>
            <a:r>
              <a:rPr lang="en-US" sz="1500" b="0" i="0" u="none" strike="noStrike" cap="none">
                <a:solidFill>
                  <a:srgbClr val="000000"/>
                </a:solidFill>
                <a:latin typeface="Corbel"/>
                <a:ea typeface="Corbel"/>
                <a:cs typeface="Corbel"/>
                <a:sym typeface="Corbel"/>
              </a:rPr>
              <a:t>Creation of CA Privacy Agency to enforce CCPA</a:t>
            </a:r>
            <a:endParaRPr sz="1500" b="0" i="0" u="none" strike="noStrike" cap="none">
              <a:solidFill>
                <a:srgbClr val="000000"/>
              </a:solidFill>
              <a:latin typeface="Corbel"/>
              <a:ea typeface="Corbel"/>
              <a:cs typeface="Corbel"/>
              <a:sym typeface="Corbel"/>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orbel"/>
              <a:ea typeface="Corbel"/>
              <a:cs typeface="Corbel"/>
              <a:sym typeface="Corbel"/>
            </a:endParaRPr>
          </a:p>
          <a:p>
            <a:pPr marL="457200" marR="0" lvl="0" indent="-323850" algn="l" rtl="0">
              <a:lnSpc>
                <a:spcPct val="100000"/>
              </a:lnSpc>
              <a:spcBef>
                <a:spcPts val="0"/>
              </a:spcBef>
              <a:spcAft>
                <a:spcPts val="0"/>
              </a:spcAft>
              <a:buClr>
                <a:srgbClr val="000000"/>
              </a:buClr>
              <a:buSzPts val="1500"/>
              <a:buFont typeface="Corbel"/>
              <a:buChar char="●"/>
            </a:pPr>
            <a:r>
              <a:rPr lang="en-US" sz="1500" b="0" i="0" u="none" strike="noStrike" cap="none">
                <a:solidFill>
                  <a:srgbClr val="000000"/>
                </a:solidFill>
                <a:latin typeface="Corbel"/>
                <a:ea typeface="Corbel"/>
                <a:cs typeface="Corbel"/>
                <a:sym typeface="Corbel"/>
              </a:rPr>
              <a:t>Stricter Definitions for “Sensitive Personal Info,” including account credentials, financial info, precise geolocation, race/ethnic origin, religious beliefs, genetic data, biometric data, contents of mail/email/text</a:t>
            </a:r>
            <a:endParaRPr sz="1500" b="0" i="0" u="none" strike="noStrike" cap="none">
              <a:solidFill>
                <a:srgbClr val="000000"/>
              </a:solidFill>
              <a:latin typeface="Corbel"/>
              <a:ea typeface="Corbel"/>
              <a:cs typeface="Corbel"/>
              <a:sym typeface="Corbe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8"/>
          <p:cNvSpPr txBox="1">
            <a:spLocks noGrp="1"/>
          </p:cNvSpPr>
          <p:nvPr>
            <p:ph type="title"/>
          </p:nvPr>
        </p:nvSpPr>
        <p:spPr>
          <a:xfrm>
            <a:off x="979239" y="457200"/>
            <a:ext cx="7704667" cy="1981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orbel"/>
              <a:buNone/>
            </a:pPr>
            <a:r>
              <a:rPr lang="en-US" sz="6000"/>
              <a:t>So Now What?</a:t>
            </a:r>
            <a:endParaRPr/>
          </a:p>
        </p:txBody>
      </p:sp>
      <p:sp>
        <p:nvSpPr>
          <p:cNvPr id="630" name="Google Shape;630;p48"/>
          <p:cNvSpPr txBox="1">
            <a:spLocks noGrp="1"/>
          </p:cNvSpPr>
          <p:nvPr>
            <p:ph type="body" idx="1"/>
          </p:nvPr>
        </p:nvSpPr>
        <p:spPr>
          <a:xfrm rot="-857483">
            <a:off x="2122238" y="2928156"/>
            <a:ext cx="5418667" cy="17224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7250"/>
              <a:buNone/>
            </a:pPr>
            <a:r>
              <a:rPr lang="en-US" sz="5000">
                <a:solidFill>
                  <a:srgbClr val="0B5982"/>
                </a:solidFill>
              </a:rPr>
              <a:t>#Digital Citizenship</a:t>
            </a:r>
            <a:endParaRPr/>
          </a:p>
          <a:p>
            <a:pPr marL="0" lvl="0" indent="0" algn="l" rtl="0">
              <a:lnSpc>
                <a:spcPct val="90000"/>
              </a:lnSpc>
              <a:spcBef>
                <a:spcPts val="1600"/>
              </a:spcBef>
              <a:spcAft>
                <a:spcPts val="0"/>
              </a:spcAft>
              <a:buSzPts val="7250"/>
              <a:buNone/>
            </a:pPr>
            <a:r>
              <a:rPr lang="en-US" sz="5000">
                <a:solidFill>
                  <a:srgbClr val="0B5982"/>
                </a:solidFill>
              </a:rPr>
              <a:t>#MediaLiteracy</a:t>
            </a:r>
            <a:endParaRPr sz="5000">
              <a:solidFill>
                <a:srgbClr val="0B5982"/>
              </a:solidFill>
            </a:endParaRPr>
          </a:p>
        </p:txBody>
      </p:sp>
      <p:sp>
        <p:nvSpPr>
          <p:cNvPr id="631" name="Google Shape;631;p4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9"/>
          <p:cNvSpPr txBox="1">
            <a:spLocks noGrp="1"/>
          </p:cNvSpPr>
          <p:nvPr>
            <p:ph type="title"/>
          </p:nvPr>
        </p:nvSpPr>
        <p:spPr>
          <a:xfrm>
            <a:off x="794580" y="146314"/>
            <a:ext cx="7704667" cy="76764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Empower Students &amp; Parents!</a:t>
            </a:r>
            <a:endParaRPr/>
          </a:p>
        </p:txBody>
      </p:sp>
      <p:sp>
        <p:nvSpPr>
          <p:cNvPr id="637" name="Google Shape;637;p4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53</a:t>
            </a:fld>
            <a:endParaRPr/>
          </a:p>
        </p:txBody>
      </p:sp>
      <p:pic>
        <p:nvPicPr>
          <p:cNvPr id="638" name="Google Shape;638;p49" descr="Link to Common Sense Video with Internet Safety Tips for Kids" title="Internet Safety for Kids">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23348" y="953600"/>
            <a:ext cx="3557326" cy="2005950"/>
          </a:xfrm>
          <a:prstGeom prst="rect">
            <a:avLst/>
          </a:prstGeom>
          <a:noFill/>
          <a:ln>
            <a:noFill/>
          </a:ln>
        </p:spPr>
      </p:pic>
      <p:pic>
        <p:nvPicPr>
          <p:cNvPr id="639" name="Google Shape;639;p49" descr="Screen Clipping">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44050" y="867525"/>
            <a:ext cx="4564475" cy="2561478"/>
          </a:xfrm>
          <a:prstGeom prst="rect">
            <a:avLst/>
          </a:prstGeom>
          <a:noFill/>
          <a:ln>
            <a:noFill/>
          </a:ln>
        </p:spPr>
      </p:pic>
      <p:pic>
        <p:nvPicPr>
          <p:cNvPr id="640" name="Google Shape;640;p49" descr="The pandemic accelerated the transition to digital life for kids. They learned how to navigate new programs for school, apps to keep in touch, and games to stay entertained. But their knowledge and understanding of online safety and privacy haven’t kept pace.&#10;Join us for a discussion with youth privacy experts from around the world as they share resources, strategies, and advice on how to talk to kids about digital privacy in an age-appropriate and effective manner.&#10;&#10;This webinar will be of interest to educators and parents of kids of all ages." title="FPF &amp; Common Sense Media present: Talking to Kids about Privacy">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602375" y="3798700"/>
            <a:ext cx="3939250" cy="2954450"/>
          </a:xfrm>
          <a:prstGeom prst="rect">
            <a:avLst/>
          </a:prstGeom>
          <a:noFill/>
          <a:ln>
            <a:noFill/>
          </a:ln>
        </p:spPr>
      </p:pic>
      <p:pic>
        <p:nvPicPr>
          <p:cNvPr id="641" name="Google Shape;641;p49">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107969" y="3044200"/>
            <a:ext cx="2920731" cy="1839413"/>
          </a:xfrm>
          <a:prstGeom prst="rect">
            <a:avLst/>
          </a:prstGeom>
          <a:noFill/>
          <a:ln w="19050" cap="flat" cmpd="sng">
            <a:solidFill>
              <a:schemeClr val="dk2"/>
            </a:solidFill>
            <a:prstDash val="solid"/>
            <a:round/>
            <a:headEnd type="none" w="sm" len="sm"/>
            <a:tailEnd type="none" w="sm" len="sm"/>
          </a:ln>
        </p:spPr>
      </p:pic>
      <p:pic>
        <p:nvPicPr>
          <p:cNvPr id="642" name="Google Shape;642;p49">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65675" y="3525000"/>
            <a:ext cx="2698683" cy="17973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0"/>
          <p:cNvSpPr txBox="1">
            <a:spLocks noGrp="1"/>
          </p:cNvSpPr>
          <p:nvPr>
            <p:ph type="title"/>
          </p:nvPr>
        </p:nvSpPr>
        <p:spPr>
          <a:xfrm>
            <a:off x="988768" y="152400"/>
            <a:ext cx="2877740" cy="110892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00"/>
              <a:buFont typeface="Corbel"/>
              <a:buNone/>
            </a:pPr>
            <a:r>
              <a:rPr lang="en-US" sz="3000"/>
              <a:t>Tap into Resources!</a:t>
            </a:r>
            <a:endParaRPr/>
          </a:p>
        </p:txBody>
      </p:sp>
      <p:pic>
        <p:nvPicPr>
          <p:cNvPr id="649" name="Google Shape;649;p50"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86200" y="152400"/>
            <a:ext cx="5029200" cy="643129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650" name="Google Shape;650;p50" descr="Screen Clipping">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52400" y="4343400"/>
            <a:ext cx="3886200" cy="209765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651" name="Google Shape;651;p50" descr="Screen Clipping">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28600" y="1261328"/>
            <a:ext cx="3383280" cy="28194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652" name="Google Shape;652;p50">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5418975" y="5634275"/>
            <a:ext cx="3641943" cy="1108925"/>
          </a:xfrm>
          <a:prstGeom prst="rect">
            <a:avLst/>
          </a:prstGeom>
          <a:noFill/>
          <a:ln w="38100" cap="sq" cmpd="sng">
            <a:solidFill>
              <a:srgbClr val="000000"/>
            </a:solidFill>
            <a:prstDash val="solid"/>
            <a:miter lim="8000"/>
            <a:headEnd type="none" w="sm" len="sm"/>
            <a:tailEnd type="none" w="sm" len="sm"/>
          </a:ln>
          <a:effectLst>
            <a:outerShdw blurRad="50800" dist="38100" dir="2700000" algn="tl" rotWithShape="0">
              <a:srgbClr val="000000">
                <a:alpha val="41176"/>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51" descr="Screen Clipping">
            <a:hlinkClick r:id="rId3"/>
          </p:cNvPr>
          <p:cNvPicPr preferRelativeResize="0"/>
          <p:nvPr/>
        </p:nvPicPr>
        <p:blipFill rotWithShape="1">
          <a:blip r:embed="rId4">
            <a:alphaModFix/>
          </a:blip>
          <a:srcRect/>
          <a:stretch/>
        </p:blipFill>
        <p:spPr>
          <a:xfrm>
            <a:off x="303088" y="914400"/>
            <a:ext cx="8686800" cy="4888027"/>
          </a:xfrm>
          <a:prstGeom prst="rect">
            <a:avLst/>
          </a:prstGeom>
          <a:noFill/>
          <a:ln>
            <a:noFill/>
          </a:ln>
        </p:spPr>
      </p:pic>
      <p:sp>
        <p:nvSpPr>
          <p:cNvPr id="659" name="Google Shape;659;p51"/>
          <p:cNvSpPr txBox="1">
            <a:spLocks noGrp="1"/>
          </p:cNvSpPr>
          <p:nvPr>
            <p:ph type="title"/>
          </p:nvPr>
        </p:nvSpPr>
        <p:spPr>
          <a:xfrm>
            <a:off x="2667000" y="152400"/>
            <a:ext cx="3726181" cy="57243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orbel"/>
              <a:buNone/>
            </a:pPr>
            <a:r>
              <a:rPr lang="en-US" sz="3600"/>
              <a:t>Stay Current!</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2"/>
          <p:cNvSpPr txBox="1">
            <a:spLocks noGrp="1"/>
          </p:cNvSpPr>
          <p:nvPr>
            <p:ph type="title"/>
          </p:nvPr>
        </p:nvSpPr>
        <p:spPr>
          <a:xfrm>
            <a:off x="410600" y="129926"/>
            <a:ext cx="8568300" cy="685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Futureproof Yourself!</a:t>
            </a:r>
            <a:endParaRPr/>
          </a:p>
        </p:txBody>
      </p:sp>
      <p:sp>
        <p:nvSpPr>
          <p:cNvPr id="665" name="Google Shape;665;p5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56</a:t>
            </a:fld>
            <a:endParaRPr/>
          </a:p>
        </p:txBody>
      </p:sp>
      <p:pic>
        <p:nvPicPr>
          <p:cNvPr id="666" name="Google Shape;666;p52">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3950" y="922038"/>
            <a:ext cx="7562850" cy="501391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53"/>
          <p:cNvSpPr txBox="1">
            <a:spLocks noGrp="1"/>
          </p:cNvSpPr>
          <p:nvPr>
            <p:ph type="title"/>
          </p:nvPr>
        </p:nvSpPr>
        <p:spPr>
          <a:xfrm>
            <a:off x="990600" y="228600"/>
            <a:ext cx="7429499" cy="692966"/>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Share Tips with Those Around You!</a:t>
            </a:r>
            <a:endParaRPr/>
          </a:p>
        </p:txBody>
      </p:sp>
      <p:pic>
        <p:nvPicPr>
          <p:cNvPr id="673" name="Google Shape;673;p53"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2400" y="1142999"/>
            <a:ext cx="5334000" cy="2972685"/>
          </a:xfrm>
          <a:prstGeom prst="rect">
            <a:avLst/>
          </a:prstGeom>
          <a:noFill/>
          <a:ln>
            <a:noFill/>
          </a:ln>
        </p:spPr>
      </p:pic>
      <p:pic>
        <p:nvPicPr>
          <p:cNvPr id="674" name="Google Shape;674;p53" descr="Social media can pose risks to students' privacy, but these risks can be managed with informed, intentional use. There's also a huge upside: Teachers can use social media to share best practices, provide an authentic audience for students' work, cultivate and model digital citizenship among their students, and build more connected school communities. For a more comprehensive list of social media do's and don'ts for teachers, check out our blog: https://www.commonsense.org/education/blog/protecting-student-privacy-on-social-media-dos-and-donts-for-teachers&#10;&#10;---------&#10;&#10;Subscribe to our channel: &#10;http://bit.ly/CS_Edu_YT&#10;&#10;Follow us on Twitter: &#10;http://www.twitter.com/commonsenseed&#10;&#10;Like us on Facebook: https://www.facebook.com/CommonSenseEducators&#10;&#10;Check us out on Pinterest: https://www.pinterest.com/commonsenseedu/" title="Tips for Teachers: Protecting Students' Privacy on Social Media">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621808" y="3678577"/>
            <a:ext cx="3963566" cy="29726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54"/>
          <p:cNvSpPr txBox="1">
            <a:spLocks noGrp="1"/>
          </p:cNvSpPr>
          <p:nvPr>
            <p:ph type="title"/>
          </p:nvPr>
        </p:nvSpPr>
        <p:spPr>
          <a:xfrm>
            <a:off x="1066800" y="-18145"/>
            <a:ext cx="7704667" cy="6857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Be Mindful of Bias!</a:t>
            </a:r>
            <a:endParaRPr/>
          </a:p>
        </p:txBody>
      </p:sp>
      <p:sp>
        <p:nvSpPr>
          <p:cNvPr id="681" name="Google Shape;681;p54"/>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58</a:t>
            </a:fld>
            <a:endParaRPr/>
          </a:p>
        </p:txBody>
      </p:sp>
      <p:pic>
        <p:nvPicPr>
          <p:cNvPr id="682" name="Google Shape;682;p54"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9600" y="667654"/>
            <a:ext cx="8325973" cy="612071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55"/>
          <p:cNvSpPr txBox="1">
            <a:spLocks noGrp="1"/>
          </p:cNvSpPr>
          <p:nvPr>
            <p:ph type="title"/>
          </p:nvPr>
        </p:nvSpPr>
        <p:spPr>
          <a:xfrm>
            <a:off x="1230350" y="160250"/>
            <a:ext cx="8027700" cy="685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orbel"/>
              <a:buNone/>
            </a:pPr>
            <a:r>
              <a:rPr lang="en-US" sz="3600"/>
              <a:t>Stay Informed &amp; Create/Share/Curate Carefully!</a:t>
            </a:r>
            <a:endParaRPr/>
          </a:p>
        </p:txBody>
      </p:sp>
      <p:sp>
        <p:nvSpPr>
          <p:cNvPr id="688" name="Google Shape;688;p5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59</a:t>
            </a:fld>
            <a:endParaRPr/>
          </a:p>
        </p:txBody>
      </p:sp>
      <p:pic>
        <p:nvPicPr>
          <p:cNvPr id="689" name="Google Shape;689;p55"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5300" y="846050"/>
            <a:ext cx="3733799" cy="236127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690" name="Google Shape;690;p55">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139100" y="1072575"/>
            <a:ext cx="4705750" cy="3393100"/>
          </a:xfrm>
          <a:prstGeom prst="rect">
            <a:avLst/>
          </a:prstGeom>
          <a:noFill/>
          <a:ln>
            <a:noFill/>
          </a:ln>
        </p:spPr>
      </p:pic>
      <p:pic>
        <p:nvPicPr>
          <p:cNvPr id="691" name="Google Shape;691;p55">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732350" y="4692200"/>
            <a:ext cx="6271979" cy="2087525"/>
          </a:xfrm>
          <a:prstGeom prst="rect">
            <a:avLst/>
          </a:prstGeom>
          <a:noFill/>
          <a:ln>
            <a:noFill/>
          </a:ln>
        </p:spPr>
      </p:pic>
      <p:pic>
        <p:nvPicPr>
          <p:cNvPr id="692" name="Google Shape;692;p55" descr="They took your data. Then they took control. The Great Hack uncovers the dark world of data exploitation through the compelling personal journeys of players on different sides of the explosive Cambridge Analytica/Facebook data scandal. In select theaters and on Netflix July 24.&#10;&#10;Watch The Great Hack, Only on Netflix:&#10;https://www.netflix.com/TITLE/80117542&#10;&#10;SUBSCRIBE: http://bit.ly/29qBUt7&#10;&#10;About Netflix:&#10;Netflix is the world's leading internet entertainment service with over 148 million paid memberships in over 190 countries enjoying TV series, documentaries and feature films across a wide variety of genres and languages. Members can watch as much as they want, anytime, anywhere, on any internet-connected screen. Members can play, pause and resume watching, all without commercials or commitments.&#10;&#10;Connect with Netflix Online:&#10;Visit Netflix WEBSITE: http://nflx.it/29BcWb5&#10;Like Netflix Kids on FACEBOOK: http://bit.ly/NetflixFamily&#10;Like Netflix on FACEBOOK: http://bit.ly/29kkAtN&#10;Follow Netflix on TWITTER: http://bit.ly/29gswqd&#10;Follow Netflix on INSTAGRAM: http://bit.ly/29oO4UP&#10;Follow Netflix on TUMBLR: http://bit.ly/29kkemT&#10;&#10;The Great Hack | Official Trailer | Netflix&#10;http://youtube.com/netflix&#10;&#10;Explore how a data company named Cambridge Analytica came to symbolize the dark side of social media in the wake of the 2016 U.S. presidential election." title="The Great Hack | Official Trailer | Netflix">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059300" y="3336950"/>
            <a:ext cx="2598600" cy="1948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5"/>
          <p:cNvSpPr txBox="1">
            <a:spLocks noGrp="1"/>
          </p:cNvSpPr>
          <p:nvPr>
            <p:ph type="title"/>
          </p:nvPr>
        </p:nvSpPr>
        <p:spPr>
          <a:xfrm>
            <a:off x="982125" y="42751"/>
            <a:ext cx="7704600" cy="576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4000"/>
              <a:buFont typeface="Corbel"/>
              <a:buNone/>
            </a:pPr>
            <a:r>
              <a:rPr lang="en-US"/>
              <a:t>Privacy During the Pandemic</a:t>
            </a:r>
            <a:endParaRPr/>
          </a:p>
        </p:txBody>
      </p:sp>
      <p:sp>
        <p:nvSpPr>
          <p:cNvPr id="188" name="Google Shape;188;p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a:t>
            </a:fld>
            <a:endParaRPr/>
          </a:p>
        </p:txBody>
      </p:sp>
      <p:pic>
        <p:nvPicPr>
          <p:cNvPr id="189" name="Google Shape;189;p5">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400" y="2494312"/>
            <a:ext cx="3004171" cy="129097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190" name="Google Shape;190;p5">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898565" y="619160"/>
            <a:ext cx="2765137" cy="1192050"/>
          </a:xfrm>
          <a:prstGeom prst="rect">
            <a:avLst/>
          </a:prstGeom>
          <a:noFill/>
          <a:ln w="19050" cap="flat" cmpd="sng">
            <a:solidFill>
              <a:schemeClr val="dk2"/>
            </a:solidFill>
            <a:prstDash val="solid"/>
            <a:round/>
            <a:headEnd type="none" w="sm" len="sm"/>
            <a:tailEnd type="none" w="sm" len="sm"/>
          </a:ln>
        </p:spPr>
      </p:pic>
      <p:pic>
        <p:nvPicPr>
          <p:cNvPr id="191" name="Google Shape;191;p5">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0" y="42750"/>
            <a:ext cx="1811600" cy="1192050"/>
          </a:xfrm>
          <a:prstGeom prst="rect">
            <a:avLst/>
          </a:prstGeom>
          <a:noFill/>
          <a:ln>
            <a:noFill/>
          </a:ln>
        </p:spPr>
      </p:pic>
      <p:pic>
        <p:nvPicPr>
          <p:cNvPr id="192" name="Google Shape;192;p5">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00125" y="1308436"/>
            <a:ext cx="2765125" cy="1112240"/>
          </a:xfrm>
          <a:prstGeom prst="rect">
            <a:avLst/>
          </a:prstGeom>
          <a:noFill/>
          <a:ln>
            <a:noFill/>
          </a:ln>
        </p:spPr>
      </p:pic>
      <p:pic>
        <p:nvPicPr>
          <p:cNvPr id="193" name="Google Shape;193;p5">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3393175" y="2127325"/>
            <a:ext cx="1934850" cy="1244942"/>
          </a:xfrm>
          <a:prstGeom prst="rect">
            <a:avLst/>
          </a:prstGeom>
          <a:noFill/>
          <a:ln w="19050" cap="flat" cmpd="sng">
            <a:solidFill>
              <a:schemeClr val="dk2"/>
            </a:solidFill>
            <a:prstDash val="solid"/>
            <a:round/>
            <a:headEnd type="none" w="sm" len="sm"/>
            <a:tailEnd type="none" w="sm" len="sm"/>
          </a:ln>
        </p:spPr>
      </p:pic>
      <p:pic>
        <p:nvPicPr>
          <p:cNvPr id="194" name="Google Shape;194;p5">
            <a:hlinkClick r:id="rId13"/>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2661010" y="647623"/>
            <a:ext cx="2125633" cy="1451125"/>
          </a:xfrm>
          <a:prstGeom prst="rect">
            <a:avLst/>
          </a:prstGeom>
          <a:noFill/>
          <a:ln w="19050" cap="flat" cmpd="sng">
            <a:solidFill>
              <a:schemeClr val="dk2"/>
            </a:solidFill>
            <a:prstDash val="solid"/>
            <a:round/>
            <a:headEnd type="none" w="sm" len="sm"/>
            <a:tailEnd type="none" w="sm" len="sm"/>
          </a:ln>
        </p:spPr>
      </p:pic>
      <p:pic>
        <p:nvPicPr>
          <p:cNvPr id="195" name="Google Shape;195;p5">
            <a:hlinkClick r:id="rId15"/>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19400" y="4742398"/>
            <a:ext cx="2634950" cy="1769861"/>
          </a:xfrm>
          <a:prstGeom prst="rect">
            <a:avLst/>
          </a:prstGeom>
          <a:noFill/>
          <a:ln w="19050" cap="flat" cmpd="sng">
            <a:solidFill>
              <a:schemeClr val="dk2"/>
            </a:solidFill>
            <a:prstDash val="solid"/>
            <a:round/>
            <a:headEnd type="none" w="sm" len="sm"/>
            <a:tailEnd type="none" w="sm" len="sm"/>
          </a:ln>
        </p:spPr>
      </p:pic>
      <p:pic>
        <p:nvPicPr>
          <p:cNvPr id="196" name="Google Shape;196;p5">
            <a:hlinkClick r:id="rId17"/>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7871503" y="4951500"/>
            <a:ext cx="1102645" cy="1769850"/>
          </a:xfrm>
          <a:prstGeom prst="rect">
            <a:avLst/>
          </a:prstGeom>
          <a:noFill/>
          <a:ln w="19050" cap="flat" cmpd="sng">
            <a:solidFill>
              <a:schemeClr val="dk2"/>
            </a:solidFill>
            <a:prstDash val="solid"/>
            <a:round/>
            <a:headEnd type="none" w="sm" len="sm"/>
            <a:tailEnd type="none" w="sm" len="sm"/>
          </a:ln>
        </p:spPr>
      </p:pic>
      <p:pic>
        <p:nvPicPr>
          <p:cNvPr id="197" name="Google Shape;197;p5">
            <a:hlinkClick r:id="rId19"/>
          </p:cNvPr>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1587762" y="5378075"/>
            <a:ext cx="2071900" cy="1479925"/>
          </a:xfrm>
          <a:prstGeom prst="rect">
            <a:avLst/>
          </a:prstGeom>
          <a:noFill/>
          <a:ln w="19050" cap="flat" cmpd="sng">
            <a:solidFill>
              <a:schemeClr val="dk2"/>
            </a:solidFill>
            <a:prstDash val="solid"/>
            <a:round/>
            <a:headEnd type="none" w="sm" len="sm"/>
            <a:tailEnd type="none" w="sm" len="sm"/>
          </a:ln>
        </p:spPr>
      </p:pic>
      <p:pic>
        <p:nvPicPr>
          <p:cNvPr id="198" name="Google Shape;198;p5" descr="A Tampa teen is responsible for scamming people of prominent Twitter accounts on July 15." title="Tampa 17-year-old was mastermind behind hack on Twitter in July, Hillsborough State Attorney says">
            <a:hlinkClick r:id="rId21"/>
          </p:cNvPr>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7663696" y="754050"/>
            <a:ext cx="1409510" cy="1057150"/>
          </a:xfrm>
          <a:prstGeom prst="rect">
            <a:avLst/>
          </a:prstGeom>
          <a:noFill/>
          <a:ln>
            <a:noFill/>
          </a:ln>
        </p:spPr>
      </p:pic>
      <p:pic>
        <p:nvPicPr>
          <p:cNvPr id="199" name="Google Shape;199;p5" descr="IBM is sounding the alarm over hackers targeting companies critical to the distribution of COVID-19 vaccines, a sign that digital spies are turning their attention to the complex logistical work involved in inoculating the world's population against the novel coronavirus.&#10; &#10;Subscribe: http://smarturl.it/reuterssubscribe&#10;&#10;Reuters brings you the latest business, finance and breaking news video from around the globe.  Our reputation for accuracy and impartiality is unparalleled.&#10;&#10;Get the latest news on: http://reuters.com/&#10;Follow Reuters on Facebook: https://www.facebook.com/Reuters&#10;Follow Reuters on Twitter: https://twitter.com/Reuters&#10;Follow Reuters on Instagram: https://www.instagram.com/reuters/?hl=en" title="IBM warns hackers targeting vaccine distribution">
            <a:hlinkClick r:id="rId23"/>
          </p:cNvPr>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145925" y="3613738"/>
            <a:ext cx="1934840" cy="1451125"/>
          </a:xfrm>
          <a:prstGeom prst="rect">
            <a:avLst/>
          </a:prstGeom>
          <a:noFill/>
          <a:ln>
            <a:noFill/>
          </a:ln>
        </p:spPr>
      </p:pic>
      <p:pic>
        <p:nvPicPr>
          <p:cNvPr id="200" name="Google Shape;200;p5">
            <a:hlinkClick r:id="rId25"/>
          </p:cNvPr>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6839113" y="2812900"/>
            <a:ext cx="2175550" cy="1602679"/>
          </a:xfrm>
          <a:prstGeom prst="rect">
            <a:avLst/>
          </a:prstGeom>
          <a:noFill/>
          <a:ln w="19050" cap="flat" cmpd="sng">
            <a:solidFill>
              <a:schemeClr val="dk2"/>
            </a:solidFill>
            <a:prstDash val="solid"/>
            <a:round/>
            <a:headEnd type="none" w="sm" len="sm"/>
            <a:tailEnd type="none" w="sm" len="sm"/>
          </a:ln>
        </p:spPr>
      </p:pic>
      <p:pic>
        <p:nvPicPr>
          <p:cNvPr id="201" name="Google Shape;201;p5">
            <a:hlinkClick r:id="rId27"/>
          </p:cNvPr>
          <p:cNvPicPr preferRelativeResize="0"/>
          <p:nvPr/>
        </p:nvPicPr>
        <p:blipFill rotWithShape="1">
          <a:blip r:embed="rId28" cstate="email">
            <a:alphaModFix/>
            <a:extLst>
              <a:ext uri="{28A0092B-C50C-407E-A947-70E740481C1C}">
                <a14:useLocalDpi xmlns:a14="http://schemas.microsoft.com/office/drawing/2010/main"/>
              </a:ext>
            </a:extLst>
          </a:blip>
          <a:srcRect/>
          <a:stretch/>
        </p:blipFill>
        <p:spPr>
          <a:xfrm>
            <a:off x="5972445" y="1811199"/>
            <a:ext cx="1966104" cy="124495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176"/>
              </a:srgbClr>
            </a:outerShdw>
          </a:effectLst>
        </p:spPr>
      </p:pic>
      <p:pic>
        <p:nvPicPr>
          <p:cNvPr id="202" name="Google Shape;202;p5">
            <a:hlinkClick r:id="rId29"/>
          </p:cNvPr>
          <p:cNvPicPr preferRelativeResize="0"/>
          <p:nvPr/>
        </p:nvPicPr>
        <p:blipFill rotWithShape="1">
          <a:blip r:embed="rId30" cstate="email">
            <a:alphaModFix/>
            <a:extLst>
              <a:ext uri="{28A0092B-C50C-407E-A947-70E740481C1C}">
                <a14:useLocalDpi xmlns:a14="http://schemas.microsoft.com/office/drawing/2010/main"/>
              </a:ext>
            </a:extLst>
          </a:blip>
          <a:srcRect/>
          <a:stretch/>
        </p:blipFill>
        <p:spPr>
          <a:xfrm>
            <a:off x="5469086" y="5186750"/>
            <a:ext cx="2258106" cy="1451125"/>
          </a:xfrm>
          <a:prstGeom prst="rect">
            <a:avLst/>
          </a:prstGeom>
          <a:noFill/>
          <a:ln w="19050" cap="flat" cmpd="sng">
            <a:solidFill>
              <a:schemeClr val="dk2"/>
            </a:solidFill>
            <a:prstDash val="solid"/>
            <a:round/>
            <a:headEnd type="none" w="sm" len="sm"/>
            <a:tailEnd type="none" w="sm" len="sm"/>
          </a:ln>
        </p:spPr>
      </p:pic>
      <p:pic>
        <p:nvPicPr>
          <p:cNvPr id="203" name="Google Shape;203;p5">
            <a:hlinkClick r:id="rId31"/>
          </p:cNvPr>
          <p:cNvPicPr preferRelativeResize="0"/>
          <p:nvPr/>
        </p:nvPicPr>
        <p:blipFill rotWithShape="1">
          <a:blip r:embed="rId32" cstate="email">
            <a:alphaModFix/>
            <a:extLst>
              <a:ext uri="{28A0092B-C50C-407E-A947-70E740481C1C}">
                <a14:useLocalDpi xmlns:a14="http://schemas.microsoft.com/office/drawing/2010/main"/>
              </a:ext>
            </a:extLst>
          </a:blip>
          <a:srcRect/>
          <a:stretch/>
        </p:blipFill>
        <p:spPr>
          <a:xfrm>
            <a:off x="4406117" y="4415611"/>
            <a:ext cx="4220184" cy="649250"/>
          </a:xfrm>
          <a:prstGeom prst="rect">
            <a:avLst/>
          </a:prstGeom>
          <a:noFill/>
          <a:ln w="19050" cap="flat" cmpd="sng">
            <a:solidFill>
              <a:schemeClr val="dk2"/>
            </a:solidFill>
            <a:prstDash val="solid"/>
            <a:round/>
            <a:headEnd type="none" w="sm" len="sm"/>
            <a:tailEnd type="none" w="sm" len="sm"/>
          </a:ln>
        </p:spPr>
      </p:pic>
      <p:pic>
        <p:nvPicPr>
          <p:cNvPr id="204" name="Google Shape;204;p5">
            <a:hlinkClick r:id="rId33"/>
          </p:cNvPr>
          <p:cNvPicPr preferRelativeResize="0"/>
          <p:nvPr/>
        </p:nvPicPr>
        <p:blipFill rotWithShape="1">
          <a:blip r:embed="rId34" cstate="email">
            <a:alphaModFix/>
            <a:extLst>
              <a:ext uri="{28A0092B-C50C-407E-A947-70E740481C1C}">
                <a14:useLocalDpi xmlns:a14="http://schemas.microsoft.com/office/drawing/2010/main"/>
              </a:ext>
            </a:extLst>
          </a:blip>
          <a:srcRect/>
          <a:stretch/>
        </p:blipFill>
        <p:spPr>
          <a:xfrm>
            <a:off x="4505350" y="3159548"/>
            <a:ext cx="2041884" cy="1192050"/>
          </a:xfrm>
          <a:prstGeom prst="rect">
            <a:avLst/>
          </a:prstGeom>
          <a:noFill/>
          <a:ln w="19050" cap="flat" cmpd="sng">
            <a:solidFill>
              <a:schemeClr val="dk2"/>
            </a:solidFill>
            <a:prstDash val="solid"/>
            <a:round/>
            <a:headEnd type="none" w="sm" len="sm"/>
            <a:tailEnd type="none" w="sm" len="sm"/>
          </a:ln>
        </p:spPr>
      </p:pic>
      <p:pic>
        <p:nvPicPr>
          <p:cNvPr id="205" name="Google Shape;205;p5" descr="Targeted Sacramento County employees were part of a data breach of thousands of health and personal records. What is the county doing to prevent future problems like this?" title="Health And Personal Records Released In Phishing Scam">
            <a:hlinkClick r:id="rId35"/>
          </p:cNvPr>
          <p:cNvPicPr preferRelativeResize="0"/>
          <p:nvPr/>
        </p:nvPicPr>
        <p:blipFill rotWithShape="1">
          <a:blip r:embed="rId36" cstate="email">
            <a:alphaModFix/>
            <a:extLst>
              <a:ext uri="{28A0092B-C50C-407E-A947-70E740481C1C}">
                <a14:useLocalDpi xmlns:a14="http://schemas.microsoft.com/office/drawing/2010/main"/>
              </a:ext>
            </a:extLst>
          </a:blip>
          <a:srcRect/>
          <a:stretch/>
        </p:blipFill>
        <p:spPr>
          <a:xfrm>
            <a:off x="3559225" y="5153538"/>
            <a:ext cx="1821026" cy="1365775"/>
          </a:xfrm>
          <a:prstGeom prst="rect">
            <a:avLst/>
          </a:prstGeom>
          <a:noFill/>
          <a:ln>
            <a:noFill/>
          </a:ln>
        </p:spPr>
      </p:pic>
      <p:pic>
        <p:nvPicPr>
          <p:cNvPr id="206" name="Google Shape;206;p5">
            <a:hlinkClick r:id="rId37"/>
          </p:cNvPr>
          <p:cNvPicPr preferRelativeResize="0"/>
          <p:nvPr/>
        </p:nvPicPr>
        <p:blipFill rotWithShape="1">
          <a:blip r:embed="rId38" cstate="email">
            <a:alphaModFix/>
            <a:extLst>
              <a:ext uri="{28A0092B-C50C-407E-A947-70E740481C1C}">
                <a14:useLocalDpi xmlns:a14="http://schemas.microsoft.com/office/drawing/2010/main"/>
              </a:ext>
            </a:extLst>
          </a:blip>
          <a:srcRect/>
          <a:stretch/>
        </p:blipFill>
        <p:spPr>
          <a:xfrm>
            <a:off x="2180625" y="3428991"/>
            <a:ext cx="2125649" cy="1444309"/>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56"/>
          <p:cNvSpPr txBox="1">
            <a:spLocks noGrp="1"/>
          </p:cNvSpPr>
          <p:nvPr>
            <p:ph type="title"/>
          </p:nvPr>
        </p:nvSpPr>
        <p:spPr>
          <a:xfrm>
            <a:off x="2209800" y="154329"/>
            <a:ext cx="4953001" cy="60959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orbel"/>
              <a:buNone/>
            </a:pPr>
            <a:r>
              <a:rPr lang="en-US" sz="3600"/>
              <a:t>Think Before You Post!</a:t>
            </a:r>
            <a:endParaRPr/>
          </a:p>
        </p:txBody>
      </p:sp>
      <p:sp>
        <p:nvSpPr>
          <p:cNvPr id="698" name="Google Shape;698;p56"/>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60</a:t>
            </a:fld>
            <a:endParaRPr/>
          </a:p>
        </p:txBody>
      </p:sp>
      <p:pic>
        <p:nvPicPr>
          <p:cNvPr id="699" name="Google Shape;699;p56" descr="Screen Clipping"/>
          <p:cNvPicPr preferRelativeResize="0"/>
          <p:nvPr/>
        </p:nvPicPr>
        <p:blipFill rotWithShape="1">
          <a:blip r:embed="rId3">
            <a:alphaModFix/>
          </a:blip>
          <a:srcRect/>
          <a:stretch/>
        </p:blipFill>
        <p:spPr>
          <a:xfrm>
            <a:off x="304800" y="228600"/>
            <a:ext cx="8535686" cy="639348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57"/>
          <p:cNvSpPr txBox="1">
            <a:spLocks noGrp="1"/>
          </p:cNvSpPr>
          <p:nvPr>
            <p:ph type="title"/>
          </p:nvPr>
        </p:nvSpPr>
        <p:spPr>
          <a:xfrm>
            <a:off x="3124200" y="29900"/>
            <a:ext cx="3124200" cy="60959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orbel"/>
              <a:buNone/>
            </a:pPr>
            <a:r>
              <a:rPr lang="en-US" sz="3600"/>
              <a:t>Stay Current!</a:t>
            </a:r>
            <a:endParaRPr/>
          </a:p>
        </p:txBody>
      </p:sp>
      <p:sp>
        <p:nvSpPr>
          <p:cNvPr id="705" name="Google Shape;705;p5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61</a:t>
            </a:fld>
            <a:endParaRPr/>
          </a:p>
        </p:txBody>
      </p:sp>
      <p:pic>
        <p:nvPicPr>
          <p:cNvPr id="706" name="Google Shape;706;p57"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239475" y="636605"/>
            <a:ext cx="3810001" cy="611756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707" name="Google Shape;707;p57" descr="Screen Clipping">
            <a:hlinkClick r:id="rId5"/>
          </p:cNvPr>
          <p:cNvPicPr preferRelativeResize="0"/>
          <p:nvPr/>
        </p:nvPicPr>
        <p:blipFill rotWithShape="1">
          <a:blip r:embed="rId6">
            <a:alphaModFix/>
          </a:blip>
          <a:srcRect/>
          <a:stretch/>
        </p:blipFill>
        <p:spPr>
          <a:xfrm>
            <a:off x="6481310" y="76200"/>
            <a:ext cx="2571058" cy="71892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708" name="Google Shape;708;p57" descr="Screen Clippin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549774" y="3416299"/>
            <a:ext cx="44452" cy="25401"/>
          </a:xfrm>
          <a:prstGeom prst="rect">
            <a:avLst/>
          </a:prstGeom>
          <a:noFill/>
          <a:ln>
            <a:noFill/>
          </a:ln>
        </p:spPr>
      </p:pic>
      <p:pic>
        <p:nvPicPr>
          <p:cNvPr id="709" name="Google Shape;709;p57" descr="Screen Clipping">
            <a:hlinkClick r:id="rId8"/>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9095" y="895434"/>
            <a:ext cx="5029200" cy="484529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710" name="Google Shape;710;p57" descr="Screen Clipping">
            <a:hlinkClick r:id="rId10"/>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59095" y="469100"/>
            <a:ext cx="2971801" cy="3810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711" name="Google Shape;711;p57">
            <a:hlinkClick r:id="rId12"/>
          </p:cNvPr>
          <p:cNvPicPr preferRelativeResize="0"/>
          <p:nvPr/>
        </p:nvPicPr>
        <p:blipFill rotWithShape="1">
          <a:blip r:embed="rId13">
            <a:alphaModFix/>
          </a:blip>
          <a:srcRect/>
          <a:stretch/>
        </p:blipFill>
        <p:spPr>
          <a:xfrm>
            <a:off x="868525" y="4935113"/>
            <a:ext cx="3124200" cy="16478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58"/>
          <p:cNvSpPr txBox="1">
            <a:spLocks noGrp="1"/>
          </p:cNvSpPr>
          <p:nvPr>
            <p:ph type="title"/>
          </p:nvPr>
        </p:nvSpPr>
        <p:spPr>
          <a:xfrm>
            <a:off x="1264534" y="211604"/>
            <a:ext cx="7848600" cy="1447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Corbel"/>
              <a:buNone/>
            </a:pPr>
            <a:r>
              <a:rPr lang="en-US" sz="4400"/>
              <a:t>Delete/Destroy What is Not Needed</a:t>
            </a:r>
            <a:endParaRPr/>
          </a:p>
        </p:txBody>
      </p:sp>
      <p:sp>
        <p:nvSpPr>
          <p:cNvPr id="718" name="Google Shape;718;p58"/>
          <p:cNvSpPr txBox="1">
            <a:spLocks noGrp="1"/>
          </p:cNvSpPr>
          <p:nvPr>
            <p:ph type="body" idx="1"/>
          </p:nvPr>
        </p:nvSpPr>
        <p:spPr>
          <a:xfrm>
            <a:off x="838200" y="1840973"/>
            <a:ext cx="8039100" cy="4267200"/>
          </a:xfrm>
          <a:prstGeom prst="rect">
            <a:avLst/>
          </a:prstGeom>
          <a:noFill/>
          <a:ln>
            <a:noFill/>
          </a:ln>
        </p:spPr>
        <p:txBody>
          <a:bodyPr spcFirstLastPara="1" wrap="square" lIns="91425" tIns="45700" rIns="91425" bIns="45700" anchor="ctr" anchorCtr="0">
            <a:normAutofit/>
          </a:bodyPr>
          <a:lstStyle/>
          <a:p>
            <a:pPr marL="285750" lvl="0" indent="-285750" algn="l" rtl="0">
              <a:lnSpc>
                <a:spcPct val="100000"/>
              </a:lnSpc>
              <a:spcBef>
                <a:spcPts val="0"/>
              </a:spcBef>
              <a:spcAft>
                <a:spcPts val="0"/>
              </a:spcAft>
              <a:buSzPts val="4060"/>
              <a:buChar char="•"/>
            </a:pPr>
            <a:r>
              <a:rPr lang="en-US" sz="2800"/>
              <a:t>Establish and implement a schedule for destroying (e.g., shredding, deleting electronic files) confidential data, consistent with the State Administrative Manual (SAM)</a:t>
            </a:r>
            <a:endParaRPr/>
          </a:p>
          <a:p>
            <a:pPr marL="68580" lvl="0" indent="0" algn="l" rtl="0">
              <a:lnSpc>
                <a:spcPct val="100000"/>
              </a:lnSpc>
              <a:spcBef>
                <a:spcPts val="840"/>
              </a:spcBef>
              <a:spcAft>
                <a:spcPts val="0"/>
              </a:spcAft>
              <a:buSzPts val="1740"/>
              <a:buFont typeface="Corbel"/>
              <a:buNone/>
            </a:pPr>
            <a:endParaRPr sz="1200"/>
          </a:p>
          <a:p>
            <a:pPr marL="68580" lvl="0" indent="0" algn="l" rtl="0">
              <a:lnSpc>
                <a:spcPct val="100000"/>
              </a:lnSpc>
              <a:spcBef>
                <a:spcPts val="1200"/>
              </a:spcBef>
              <a:spcAft>
                <a:spcPts val="0"/>
              </a:spcAft>
              <a:buSzPts val="4350"/>
              <a:buFont typeface="Corbel"/>
              <a:buNone/>
            </a:pPr>
            <a:r>
              <a:rPr lang="en-US" sz="3000" b="1"/>
              <a:t>Note: Any records that are retained may be subject to release – even if their business necessity has been exhausted. </a:t>
            </a:r>
            <a:endParaRPr/>
          </a:p>
          <a:p>
            <a:pPr marL="285750" lvl="0" indent="-64770" algn="l" rtl="0">
              <a:lnSpc>
                <a:spcPct val="100000"/>
              </a:lnSpc>
              <a:spcBef>
                <a:spcPts val="1080"/>
              </a:spcBef>
              <a:spcAft>
                <a:spcPts val="0"/>
              </a:spcAft>
              <a:buSzPts val="3480"/>
              <a:buNone/>
            </a:pPr>
            <a:endParaRPr/>
          </a:p>
        </p:txBody>
      </p:sp>
      <p:sp>
        <p:nvSpPr>
          <p:cNvPr id="719" name="Google Shape;719;p5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59"/>
          <p:cNvSpPr txBox="1">
            <a:spLocks noGrp="1"/>
          </p:cNvSpPr>
          <p:nvPr>
            <p:ph type="title"/>
          </p:nvPr>
        </p:nvSpPr>
        <p:spPr>
          <a:xfrm>
            <a:off x="2080549" y="154329"/>
            <a:ext cx="68580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1"/>
              </a:buClr>
              <a:buSzPts val="3600"/>
              <a:buFont typeface="Corbel"/>
              <a:buNone/>
            </a:pPr>
            <a:r>
              <a:rPr lang="en-US" sz="3600"/>
              <a:t>Gather and Store Confidential Data Securely</a:t>
            </a:r>
            <a:endParaRPr/>
          </a:p>
        </p:txBody>
      </p:sp>
      <p:sp>
        <p:nvSpPr>
          <p:cNvPr id="726" name="Google Shape;726;p59"/>
          <p:cNvSpPr txBox="1">
            <a:spLocks noGrp="1"/>
          </p:cNvSpPr>
          <p:nvPr>
            <p:ph type="body" idx="1"/>
          </p:nvPr>
        </p:nvSpPr>
        <p:spPr>
          <a:xfrm>
            <a:off x="1981200" y="1507671"/>
            <a:ext cx="6934200" cy="4572000"/>
          </a:xfrm>
          <a:prstGeom prst="rect">
            <a:avLst/>
          </a:prstGeom>
          <a:noFill/>
          <a:ln>
            <a:noFill/>
          </a:ln>
        </p:spPr>
        <p:txBody>
          <a:bodyPr spcFirstLastPara="1" wrap="square" lIns="91425" tIns="45700" rIns="91425" bIns="45700" anchor="ctr" anchorCtr="0">
            <a:normAutofit/>
          </a:bodyPr>
          <a:lstStyle/>
          <a:p>
            <a:pPr marL="285750" lvl="0" indent="-285750" algn="l" rtl="0">
              <a:lnSpc>
                <a:spcPct val="80000"/>
              </a:lnSpc>
              <a:spcBef>
                <a:spcPts val="0"/>
              </a:spcBef>
              <a:spcAft>
                <a:spcPts val="0"/>
              </a:spcAft>
              <a:buSzPts val="4024"/>
              <a:buChar char="•"/>
            </a:pPr>
            <a:r>
              <a:rPr lang="en-US" sz="2775"/>
              <a:t>Encrypt confidential electronic data.</a:t>
            </a:r>
            <a:endParaRPr/>
          </a:p>
          <a:p>
            <a:pPr marL="68580" lvl="0" indent="0" algn="l" rtl="0">
              <a:lnSpc>
                <a:spcPct val="80000"/>
              </a:lnSpc>
              <a:spcBef>
                <a:spcPts val="822"/>
              </a:spcBef>
              <a:spcAft>
                <a:spcPts val="0"/>
              </a:spcAft>
              <a:buSzPts val="1609"/>
              <a:buFont typeface="Corbel"/>
              <a:buNone/>
            </a:pPr>
            <a:endParaRPr sz="1110"/>
          </a:p>
          <a:p>
            <a:pPr marL="285750" lvl="0" indent="-285750" algn="l" rtl="0">
              <a:lnSpc>
                <a:spcPct val="80000"/>
              </a:lnSpc>
              <a:spcBef>
                <a:spcPts val="1155"/>
              </a:spcBef>
              <a:spcAft>
                <a:spcPts val="0"/>
              </a:spcAft>
              <a:buSzPts val="4024"/>
              <a:buChar char="•"/>
            </a:pPr>
            <a:r>
              <a:rPr lang="en-US" sz="2775"/>
              <a:t>Store hard copies of confidential data in locked cabinets/drawers/secure rooms.</a:t>
            </a:r>
            <a:endParaRPr/>
          </a:p>
          <a:p>
            <a:pPr marL="68580" lvl="0" indent="0" algn="l" rtl="0">
              <a:lnSpc>
                <a:spcPct val="80000"/>
              </a:lnSpc>
              <a:spcBef>
                <a:spcPts val="822"/>
              </a:spcBef>
              <a:spcAft>
                <a:spcPts val="0"/>
              </a:spcAft>
              <a:buSzPts val="1609"/>
              <a:buFont typeface="Corbel"/>
              <a:buNone/>
            </a:pPr>
            <a:endParaRPr sz="1110"/>
          </a:p>
          <a:p>
            <a:pPr marL="285750" lvl="0" indent="-285750" algn="l" rtl="0">
              <a:lnSpc>
                <a:spcPct val="80000"/>
              </a:lnSpc>
              <a:spcBef>
                <a:spcPts val="1155"/>
              </a:spcBef>
              <a:spcAft>
                <a:spcPts val="0"/>
              </a:spcAft>
              <a:buSzPts val="4024"/>
              <a:buChar char="•"/>
            </a:pPr>
            <a:r>
              <a:rPr lang="en-US" sz="2775"/>
              <a:t>Ensure that individuals with access to confidential data maintain a current understanding of data privacy laws, policies, and best practices…including </a:t>
            </a:r>
            <a:r>
              <a:rPr lang="en-US" sz="2775" b="1"/>
              <a:t>notice-triggering elements.</a:t>
            </a:r>
            <a:endParaRPr sz="740"/>
          </a:p>
          <a:p>
            <a:pPr marL="0" lvl="0" indent="0" algn="l" rtl="0">
              <a:lnSpc>
                <a:spcPct val="80000"/>
              </a:lnSpc>
              <a:spcBef>
                <a:spcPts val="951"/>
              </a:spcBef>
              <a:spcAft>
                <a:spcPts val="0"/>
              </a:spcAft>
              <a:buSzPts val="2548"/>
              <a:buNone/>
            </a:pPr>
            <a:r>
              <a:rPr lang="en-US" sz="1757"/>
              <a:t>*Note: There are special statutes in California limiting collection, storage and release of SSNs (</a:t>
            </a:r>
            <a:r>
              <a:rPr lang="en-US" sz="1757" i="1"/>
              <a:t>Govt. Code </a:t>
            </a:r>
            <a:r>
              <a:rPr lang="en-US" sz="1757"/>
              <a:t>sections 1798.85-1795.89).</a:t>
            </a:r>
            <a:endParaRPr/>
          </a:p>
        </p:txBody>
      </p:sp>
      <p:sp>
        <p:nvSpPr>
          <p:cNvPr id="727" name="Google Shape;727;p5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63</a:t>
            </a:fld>
            <a:endParaRPr/>
          </a:p>
        </p:txBody>
      </p:sp>
      <p:sp>
        <p:nvSpPr>
          <p:cNvPr id="728" name="Google Shape;728;p59"/>
          <p:cNvSpPr txBox="1"/>
          <p:nvPr/>
        </p:nvSpPr>
        <p:spPr>
          <a:xfrm>
            <a:off x="88880" y="1295400"/>
            <a:ext cx="1794784" cy="5509200"/>
          </a:xfrm>
          <a:prstGeom prst="rect">
            <a:avLst/>
          </a:prstGeom>
          <a:solidFill>
            <a:srgbClr val="ABDDF7"/>
          </a:solidFill>
          <a:ln w="9525" cap="flat" cmpd="sng">
            <a:solidFill>
              <a:schemeClr val="dk1"/>
            </a:solidFill>
            <a:prstDash val="solid"/>
            <a:round/>
            <a:headEnd type="none" w="sm" len="sm"/>
            <a:tailEnd type="none" w="sm" len="sm"/>
          </a:ln>
          <a:effectLst>
            <a:outerShdw blurRad="38100" dist="25400" dir="5400000" rotWithShape="0">
              <a:srgbClr val="000000">
                <a:alpha val="6196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Arial"/>
                <a:ea typeface="Arial"/>
                <a:cs typeface="Arial"/>
                <a:sym typeface="Arial"/>
              </a:rPr>
              <a:t>First Name/Initial &amp; Last Name in Combo with Any of These: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SSN*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Driver’s License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Government ID Card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Financial Account Number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Credit or Debit Card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Codes/ Passwords for Accessing Financial Information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Health Information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60"/>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64</a:t>
            </a:fld>
            <a:endParaRPr/>
          </a:p>
        </p:txBody>
      </p:sp>
      <p:sp>
        <p:nvSpPr>
          <p:cNvPr id="735" name="Google Shape;735;p60"/>
          <p:cNvSpPr txBox="1">
            <a:spLocks noGrp="1"/>
          </p:cNvSpPr>
          <p:nvPr>
            <p:ph type="title"/>
          </p:nvPr>
        </p:nvSpPr>
        <p:spPr>
          <a:xfrm rot="-1626417">
            <a:off x="1541634" y="3699623"/>
            <a:ext cx="7673200" cy="41690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800"/>
              <a:buFont typeface="Corbel"/>
              <a:buNone/>
            </a:pPr>
            <a:r>
              <a:rPr lang="en-US" sz="4800"/>
              <a:t>Collaborate &amp; Stay Engaged!</a:t>
            </a:r>
            <a:endParaRPr/>
          </a:p>
        </p:txBody>
      </p:sp>
      <p:sp>
        <p:nvSpPr>
          <p:cNvPr id="736" name="Google Shape;736;p60" title="Blue Rectangle Background Behind Social Media Icons"/>
          <p:cNvSpPr/>
          <p:nvPr/>
        </p:nvSpPr>
        <p:spPr>
          <a:xfrm rot="-1596098">
            <a:off x="509413" y="1962264"/>
            <a:ext cx="8458708" cy="1789441"/>
          </a:xfrm>
          <a:prstGeom prst="rect">
            <a:avLst/>
          </a:prstGeom>
          <a:solidFill>
            <a:srgbClr val="ABDDF7"/>
          </a:solidFill>
          <a:ln w="158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pic>
        <p:nvPicPr>
          <p:cNvPr id="737" name="Google Shape;737;p60" title="Instagram Icon">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2015501">
            <a:off x="1143408" y="3865713"/>
            <a:ext cx="964269" cy="89893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738" name="Google Shape;738;p60" title="Facebook Icon">
            <a:hlinkClick r:id="rId5"/>
          </p:cNvPr>
          <p:cNvPicPr preferRelativeResize="0"/>
          <p:nvPr/>
        </p:nvPicPr>
        <p:blipFill rotWithShape="1">
          <a:blip r:embed="rId6">
            <a:alphaModFix/>
          </a:blip>
          <a:srcRect/>
          <a:stretch/>
        </p:blipFill>
        <p:spPr>
          <a:xfrm rot="-2513142">
            <a:off x="2323716" y="3309861"/>
            <a:ext cx="1069402" cy="99135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739" name="Google Shape;739;p60" title="Twitter Icon">
            <a:hlinkClick r:id="rId7"/>
          </p:cNvPr>
          <p:cNvPicPr preferRelativeResize="0"/>
          <p:nvPr/>
        </p:nvPicPr>
        <p:blipFill rotWithShape="1">
          <a:blip r:embed="rId8">
            <a:alphaModFix/>
          </a:blip>
          <a:srcRect/>
          <a:stretch/>
        </p:blipFill>
        <p:spPr>
          <a:xfrm rot="-1666166">
            <a:off x="3513390" y="2674024"/>
            <a:ext cx="892127" cy="84057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
        <p:nvSpPr>
          <p:cNvPr id="740" name="Google Shape;740;p60"/>
          <p:cNvSpPr txBox="1"/>
          <p:nvPr/>
        </p:nvSpPr>
        <p:spPr>
          <a:xfrm rot="-1636952">
            <a:off x="4315181" y="1250806"/>
            <a:ext cx="4482339"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Arial"/>
                <a:ea typeface="Arial"/>
                <a:cs typeface="Arial"/>
                <a:sym typeface="Arial"/>
              </a:rPr>
              <a:t>@cdeprivacy</a:t>
            </a:r>
            <a:endParaRPr sz="3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privacy@cde.ca.gov</a:t>
            </a:r>
            <a:r>
              <a:rPr lang="en-US" sz="36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41" name="Google Shape;741;p60" descr="Text Box"/>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54"/>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61"/>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orbel"/>
              <a:buNone/>
            </a:pPr>
            <a:r>
              <a:rPr lang="en-US" sz="6000"/>
              <a:t>Still With Me?</a:t>
            </a:r>
            <a:endParaRPr/>
          </a:p>
        </p:txBody>
      </p:sp>
      <p:sp>
        <p:nvSpPr>
          <p:cNvPr id="748" name="Google Shape;748;p61"/>
          <p:cNvSpPr txBox="1">
            <a:spLocks noGrp="1"/>
          </p:cNvSpPr>
          <p:nvPr>
            <p:ph type="body" idx="1"/>
          </p:nvPr>
        </p:nvSpPr>
        <p:spPr>
          <a:xfrm rot="-825051">
            <a:off x="3032749" y="3199935"/>
            <a:ext cx="3962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7250"/>
              <a:buFont typeface="Corbel"/>
              <a:buNone/>
            </a:pPr>
            <a:r>
              <a:rPr lang="en-US" sz="5000">
                <a:solidFill>
                  <a:srgbClr val="0B5982"/>
                </a:solidFill>
              </a:rPr>
              <a:t>#CheckingIn</a:t>
            </a:r>
            <a:endParaRPr sz="5000">
              <a:solidFill>
                <a:srgbClr val="0B5982"/>
              </a:solidFill>
            </a:endParaRPr>
          </a:p>
          <a:p>
            <a:pPr marL="285750" lvl="0" indent="-64770" algn="l" rtl="0">
              <a:lnSpc>
                <a:spcPct val="100000"/>
              </a:lnSpc>
              <a:spcBef>
                <a:spcPts val="1080"/>
              </a:spcBef>
              <a:spcAft>
                <a:spcPts val="0"/>
              </a:spcAft>
              <a:buSzPts val="3480"/>
              <a:buNone/>
            </a:pPr>
            <a:endParaRPr/>
          </a:p>
        </p:txBody>
      </p:sp>
      <p:sp>
        <p:nvSpPr>
          <p:cNvPr id="749" name="Google Shape;749;p6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62"/>
          <p:cNvSpPr txBox="1">
            <a:spLocks noGrp="1"/>
          </p:cNvSpPr>
          <p:nvPr>
            <p:ph type="title"/>
          </p:nvPr>
        </p:nvSpPr>
        <p:spPr>
          <a:xfrm>
            <a:off x="1295400" y="289559"/>
            <a:ext cx="7597140" cy="92964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400"/>
              <a:buFont typeface="Corbel"/>
              <a:buNone/>
            </a:pPr>
            <a:r>
              <a:rPr lang="en-US" sz="4400"/>
              <a:t>Perfect Match: Match the Law to the Description…</a:t>
            </a:r>
            <a:endParaRPr/>
          </a:p>
        </p:txBody>
      </p:sp>
      <p:sp>
        <p:nvSpPr>
          <p:cNvPr id="756" name="Google Shape;756;p6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66</a:t>
            </a:fld>
            <a:endParaRPr/>
          </a:p>
        </p:txBody>
      </p:sp>
      <p:graphicFrame>
        <p:nvGraphicFramePr>
          <p:cNvPr id="757" name="Google Shape;757;p62" descr="Table intended to help participants remember data privacy laws by matching laws on the left side of the table to appropriate descriptors on the right side of the table." title="Data Privacy Laws"/>
          <p:cNvGraphicFramePr/>
          <p:nvPr/>
        </p:nvGraphicFramePr>
        <p:xfrm>
          <a:off x="1181100" y="1524000"/>
          <a:ext cx="3000000" cy="3000000"/>
        </p:xfrm>
        <a:graphic>
          <a:graphicData uri="http://schemas.openxmlformats.org/drawingml/2006/table">
            <a:tbl>
              <a:tblPr firstRow="1" bandRow="1">
                <a:noFill/>
                <a:tableStyleId>{A690B5BD-4AAB-434E-8F94-D636A70E1F32}</a:tableStyleId>
              </a:tblPr>
              <a:tblGrid>
                <a:gridCol w="3005575">
                  <a:extLst>
                    <a:ext uri="{9D8B030D-6E8A-4147-A177-3AD203B41FA5}">
                      <a16:colId xmlns:a16="http://schemas.microsoft.com/office/drawing/2014/main" val="20000"/>
                    </a:ext>
                  </a:extLst>
                </a:gridCol>
                <a:gridCol w="4705850">
                  <a:extLst>
                    <a:ext uri="{9D8B030D-6E8A-4147-A177-3AD203B41FA5}">
                      <a16:colId xmlns:a16="http://schemas.microsoft.com/office/drawing/2014/main" val="20001"/>
                    </a:ext>
                  </a:extLst>
                </a:gridCol>
              </a:tblGrid>
              <a:tr h="13887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2"/>
                          </a:solidFill>
                        </a:rPr>
                        <a:t>LAW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2"/>
                          </a:solidFill>
                        </a:rPr>
                        <a:t>DESCRIPTION</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extLst>
                  <a:ext uri="{0D108BD9-81ED-4DB2-BD59-A6C34878D82A}">
                    <a16:rowId xmlns:a16="http://schemas.microsoft.com/office/drawing/2014/main" val="10000"/>
                  </a:ext>
                </a:extLst>
              </a:tr>
              <a:tr h="4501700">
                <a:tc>
                  <a:txBody>
                    <a:bodyPr/>
                    <a:lstStyle/>
                    <a:p>
                      <a:pPr marL="11113" marR="0" lvl="0" indent="0" algn="l" rtl="0">
                        <a:lnSpc>
                          <a:spcPct val="100000"/>
                        </a:lnSpc>
                        <a:spcBef>
                          <a:spcPts val="0"/>
                        </a:spcBef>
                        <a:spcAft>
                          <a:spcPts val="0"/>
                        </a:spcAft>
                        <a:buClr>
                          <a:schemeClr val="dk1"/>
                        </a:buClr>
                        <a:buSzPts val="2000"/>
                        <a:buFont typeface="Arial"/>
                        <a:buNone/>
                      </a:pPr>
                      <a:r>
                        <a:rPr lang="en-US" sz="2000" u="none" strike="noStrike" cap="none"/>
                        <a:t>FERPA (34 CFR Part 99) </a:t>
                      </a:r>
                      <a:endParaRPr sz="1400" u="none" strike="noStrike" cap="none"/>
                    </a:p>
                    <a:p>
                      <a:pPr marL="11113" marR="0" lvl="0" indent="0" algn="l" rtl="0">
                        <a:lnSpc>
                          <a:spcPct val="100000"/>
                        </a:lnSpc>
                        <a:spcBef>
                          <a:spcPts val="0"/>
                        </a:spcBef>
                        <a:spcAft>
                          <a:spcPts val="0"/>
                        </a:spcAft>
                        <a:buClr>
                          <a:schemeClr val="dk1"/>
                        </a:buClr>
                        <a:buSzPts val="2000"/>
                        <a:buFont typeface="Arial"/>
                        <a:buNone/>
                      </a:pPr>
                      <a:endParaRPr sz="2000" u="none" strike="noStrike" cap="none"/>
                    </a:p>
                    <a:p>
                      <a:pPr marL="11113" marR="0" lvl="0" indent="0" algn="l" rtl="0">
                        <a:lnSpc>
                          <a:spcPct val="100000"/>
                        </a:lnSpc>
                        <a:spcBef>
                          <a:spcPts val="0"/>
                        </a:spcBef>
                        <a:spcAft>
                          <a:spcPts val="0"/>
                        </a:spcAft>
                        <a:buClr>
                          <a:schemeClr val="dk1"/>
                        </a:buClr>
                        <a:buSzPts val="2000"/>
                        <a:buFont typeface="Arial"/>
                        <a:buNone/>
                      </a:pPr>
                      <a:r>
                        <a:rPr lang="en-US" sz="2000" u="none" strike="noStrike" cap="none"/>
                        <a:t>PRA [Government Code Section 6254(c)] </a:t>
                      </a:r>
                      <a:endParaRPr sz="1400" u="none" strike="noStrike" cap="none"/>
                    </a:p>
                    <a:p>
                      <a:pPr marL="11113" marR="0" lvl="0" indent="0" algn="l" rtl="0">
                        <a:lnSpc>
                          <a:spcPct val="100000"/>
                        </a:lnSpc>
                        <a:spcBef>
                          <a:spcPts val="0"/>
                        </a:spcBef>
                        <a:spcAft>
                          <a:spcPts val="0"/>
                        </a:spcAft>
                        <a:buClr>
                          <a:schemeClr val="dk1"/>
                        </a:buClr>
                        <a:buSzPts val="2000"/>
                        <a:buFont typeface="Arial"/>
                        <a:buNone/>
                      </a:pPr>
                      <a:endParaRPr sz="2000" u="none" strike="noStrike" cap="none"/>
                    </a:p>
                    <a:p>
                      <a:pPr marL="11113" marR="0" lvl="0" indent="0" algn="l" rtl="0">
                        <a:lnSpc>
                          <a:spcPct val="100000"/>
                        </a:lnSpc>
                        <a:spcBef>
                          <a:spcPts val="0"/>
                        </a:spcBef>
                        <a:spcAft>
                          <a:spcPts val="0"/>
                        </a:spcAft>
                        <a:buClr>
                          <a:schemeClr val="dk1"/>
                        </a:buClr>
                        <a:buSzPts val="2000"/>
                        <a:buFont typeface="Arial"/>
                        <a:buNone/>
                      </a:pPr>
                      <a:r>
                        <a:rPr lang="en-US" sz="2000" u="none" strike="noStrike" cap="none"/>
                        <a:t>IPA (Civil Code Section 1798.24) </a:t>
                      </a:r>
                      <a:endParaRPr sz="1400" u="none" strike="noStrike" cap="none"/>
                    </a:p>
                    <a:p>
                      <a:pPr marL="11113" marR="0" lvl="0" indent="0" algn="l" rtl="0">
                        <a:lnSpc>
                          <a:spcPct val="100000"/>
                        </a:lnSpc>
                        <a:spcBef>
                          <a:spcPts val="0"/>
                        </a:spcBef>
                        <a:spcAft>
                          <a:spcPts val="0"/>
                        </a:spcAft>
                        <a:buClr>
                          <a:schemeClr val="dk1"/>
                        </a:buClr>
                        <a:buSzPts val="2000"/>
                        <a:buFont typeface="Arial"/>
                        <a:buNone/>
                      </a:pPr>
                      <a:endParaRPr sz="2000" u="none" strike="noStrike" cap="none"/>
                    </a:p>
                    <a:p>
                      <a:pPr marL="11113" marR="0" lvl="0" indent="0" algn="l" rtl="0">
                        <a:lnSpc>
                          <a:spcPct val="100000"/>
                        </a:lnSpc>
                        <a:spcBef>
                          <a:spcPts val="0"/>
                        </a:spcBef>
                        <a:spcAft>
                          <a:spcPts val="0"/>
                        </a:spcAft>
                        <a:buClr>
                          <a:schemeClr val="dk1"/>
                        </a:buClr>
                        <a:buSzPts val="2000"/>
                        <a:buFont typeface="Arial"/>
                        <a:buNone/>
                      </a:pPr>
                      <a:r>
                        <a:rPr lang="en-US" sz="2000" u="none" strike="noStrike" cap="none"/>
                        <a:t>SOPIPA</a:t>
                      </a:r>
                      <a:endParaRPr sz="1400" u="none" strike="noStrike" cap="none"/>
                    </a:p>
                    <a:p>
                      <a:pPr marL="11113" marR="0" lvl="0" indent="0" algn="l" rtl="0">
                        <a:lnSpc>
                          <a:spcPct val="100000"/>
                        </a:lnSpc>
                        <a:spcBef>
                          <a:spcPts val="0"/>
                        </a:spcBef>
                        <a:spcAft>
                          <a:spcPts val="0"/>
                        </a:spcAft>
                        <a:buClr>
                          <a:schemeClr val="dk1"/>
                        </a:buClr>
                        <a:buSzPts val="2000"/>
                        <a:buFont typeface="Arial"/>
                        <a:buNone/>
                      </a:pPr>
                      <a:endParaRPr sz="2000" u="none" strike="noStrike" cap="none"/>
                    </a:p>
                    <a:p>
                      <a:pPr marL="11113" marR="0" lvl="0" indent="0" algn="l" rtl="0">
                        <a:lnSpc>
                          <a:spcPct val="100000"/>
                        </a:lnSpc>
                        <a:spcBef>
                          <a:spcPts val="0"/>
                        </a:spcBef>
                        <a:spcAft>
                          <a:spcPts val="0"/>
                        </a:spcAft>
                        <a:buClr>
                          <a:schemeClr val="dk1"/>
                        </a:buClr>
                        <a:buSzPts val="2000"/>
                        <a:buFont typeface="Arial"/>
                        <a:buNone/>
                      </a:pPr>
                      <a:r>
                        <a:rPr lang="en-US" sz="2000" u="none" strike="noStrike" cap="none"/>
                        <a:t>AB 1584</a:t>
                      </a:r>
                      <a:endParaRPr sz="1400" u="none" strike="noStrike" cap="none"/>
                    </a:p>
                    <a:p>
                      <a:pPr marL="11113" marR="0" lvl="0" indent="0" algn="l" rtl="0">
                        <a:lnSpc>
                          <a:spcPct val="100000"/>
                        </a:lnSpc>
                        <a:spcBef>
                          <a:spcPts val="0"/>
                        </a:spcBef>
                        <a:spcAft>
                          <a:spcPts val="0"/>
                        </a:spcAft>
                        <a:buClr>
                          <a:schemeClr val="dk1"/>
                        </a:buClr>
                        <a:buSzPts val="2000"/>
                        <a:buFont typeface="Arial"/>
                        <a:buNone/>
                      </a:pPr>
                      <a:endParaRPr sz="2000" u="none" strike="noStrike" cap="none"/>
                    </a:p>
                    <a:p>
                      <a:pPr marL="11113" marR="0" lvl="0" indent="0" algn="l" rtl="0">
                        <a:lnSpc>
                          <a:spcPct val="100000"/>
                        </a:lnSpc>
                        <a:spcBef>
                          <a:spcPts val="0"/>
                        </a:spcBef>
                        <a:spcAft>
                          <a:spcPts val="0"/>
                        </a:spcAft>
                        <a:buClr>
                          <a:schemeClr val="dk1"/>
                        </a:buClr>
                        <a:buSzPts val="2000"/>
                        <a:buFont typeface="Arial"/>
                        <a:buNone/>
                      </a:pPr>
                      <a:r>
                        <a:rPr lang="en-US" sz="2000" u="none" strike="noStrike" cap="none"/>
                        <a:t>SB 178</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California law prohibiting marketing to students/their families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California law requiring written consent/a warrant to access electronic devices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California law outlining contractual requirements for vendors with access to student data</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California law outlining requirements for collecting/accessing data about public employees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California public records law</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Federal student data privacy law</a:t>
                      </a: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63"/>
          <p:cNvSpPr txBox="1">
            <a:spLocks noGrp="1"/>
          </p:cNvSpPr>
          <p:nvPr>
            <p:ph type="title"/>
          </p:nvPr>
        </p:nvSpPr>
        <p:spPr>
          <a:xfrm>
            <a:off x="700992" y="74104"/>
            <a:ext cx="8229600" cy="116614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Corbel"/>
              <a:buNone/>
            </a:pPr>
            <a:r>
              <a:rPr lang="en-US" sz="4000"/>
              <a:t>Name the 3 Places its OK to Have Hard Copy Documents Containing PII</a:t>
            </a:r>
            <a:endParaRPr/>
          </a:p>
        </p:txBody>
      </p:sp>
      <p:sp>
        <p:nvSpPr>
          <p:cNvPr id="764" name="Google Shape;764;p6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67</a:t>
            </a:fld>
            <a:endParaRPr/>
          </a:p>
        </p:txBody>
      </p:sp>
      <p:pic>
        <p:nvPicPr>
          <p:cNvPr id="765" name="Google Shape;765;p63" descr="Screen Clippi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81200" y="5029200"/>
            <a:ext cx="5638800" cy="170502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766" name="Google Shape;766;p63" descr="Screen Clippi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4498" y="1397710"/>
            <a:ext cx="2185101" cy="347403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767" name="Google Shape;767;p63" descr="Screen Clippi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98516" y="1398741"/>
            <a:ext cx="2556117" cy="347300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7"/>
                                        </p:tgtEl>
                                        <p:attrNameLst>
                                          <p:attrName>style.visibility</p:attrName>
                                        </p:attrNameLst>
                                      </p:cBhvr>
                                      <p:to>
                                        <p:strVal val="visible"/>
                                      </p:to>
                                    </p:set>
                                    <p:animEffect transition="in" filter="fade">
                                      <p:cBhvr>
                                        <p:cTn id="7" dur="1000"/>
                                        <p:tgtEl>
                                          <p:spTgt spid="7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6"/>
                                        </p:tgtEl>
                                        <p:attrNameLst>
                                          <p:attrName>style.visibility</p:attrName>
                                        </p:attrNameLst>
                                      </p:cBhvr>
                                      <p:to>
                                        <p:strVal val="visible"/>
                                      </p:to>
                                    </p:set>
                                    <p:animEffect transition="in" filter="fade">
                                      <p:cBhvr>
                                        <p:cTn id="12" dur="1000"/>
                                        <p:tgtEl>
                                          <p:spTgt spid="76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65"/>
                                        </p:tgtEl>
                                        <p:attrNameLst>
                                          <p:attrName>style.visibility</p:attrName>
                                        </p:attrNameLst>
                                      </p:cBhvr>
                                      <p:to>
                                        <p:strVal val="visible"/>
                                      </p:to>
                                    </p:set>
                                    <p:anim calcmode="lin" valueType="num">
                                      <p:cBhvr additive="base">
                                        <p:cTn id="17" dur="500"/>
                                        <p:tgtEl>
                                          <p:spTgt spid="7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64"/>
          <p:cNvSpPr txBox="1">
            <a:spLocks noGrp="1"/>
          </p:cNvSpPr>
          <p:nvPr>
            <p:ph type="title"/>
          </p:nvPr>
        </p:nvSpPr>
        <p:spPr>
          <a:xfrm>
            <a:off x="1219200" y="152400"/>
            <a:ext cx="7772400" cy="2286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Corbel"/>
              <a:buNone/>
            </a:pPr>
            <a:r>
              <a:rPr lang="en-US" sz="4400"/>
              <a:t>Two of a Kind: Name the Two CDE Offices/Divisions that Must be Notified When…</a:t>
            </a:r>
            <a:endParaRPr/>
          </a:p>
        </p:txBody>
      </p:sp>
      <p:sp>
        <p:nvSpPr>
          <p:cNvPr id="774" name="Google Shape;774;p64"/>
          <p:cNvSpPr txBox="1">
            <a:spLocks noGrp="1"/>
          </p:cNvSpPr>
          <p:nvPr>
            <p:ph type="body" idx="1"/>
          </p:nvPr>
        </p:nvSpPr>
        <p:spPr>
          <a:xfrm>
            <a:off x="1254889" y="2667000"/>
            <a:ext cx="7431911" cy="2133600"/>
          </a:xfrm>
          <a:prstGeom prst="rect">
            <a:avLst/>
          </a:prstGeom>
          <a:noFill/>
          <a:ln>
            <a:noFill/>
          </a:ln>
        </p:spPr>
        <p:txBody>
          <a:bodyPr spcFirstLastPara="1" wrap="square" lIns="91425" tIns="45700" rIns="91425" bIns="45700" anchor="ctr" anchorCtr="0">
            <a:noAutofit/>
          </a:bodyPr>
          <a:lstStyle/>
          <a:p>
            <a:pPr marL="354013" lvl="0" indent="-285750" algn="l" rtl="0">
              <a:lnSpc>
                <a:spcPct val="100000"/>
              </a:lnSpc>
              <a:spcBef>
                <a:spcPts val="0"/>
              </a:spcBef>
              <a:spcAft>
                <a:spcPts val="0"/>
              </a:spcAft>
              <a:buSzPts val="4060"/>
              <a:buFont typeface="Arial"/>
              <a:buChar char="•"/>
            </a:pPr>
            <a:r>
              <a:rPr lang="en-US" sz="2800"/>
              <a:t>Responding to a Public Records Act request</a:t>
            </a:r>
            <a:endParaRPr/>
          </a:p>
          <a:p>
            <a:pPr marL="354013" lvl="0" indent="-27940" algn="l" rtl="0">
              <a:lnSpc>
                <a:spcPct val="100000"/>
              </a:lnSpc>
              <a:spcBef>
                <a:spcPts val="1160"/>
              </a:spcBef>
              <a:spcAft>
                <a:spcPts val="0"/>
              </a:spcAft>
              <a:buSzPts val="4060"/>
              <a:buFont typeface="Arial"/>
              <a:buNone/>
            </a:pPr>
            <a:endParaRPr sz="2800"/>
          </a:p>
          <a:p>
            <a:pPr marL="354013" lvl="0" indent="-285750" algn="l" rtl="0">
              <a:lnSpc>
                <a:spcPct val="100000"/>
              </a:lnSpc>
              <a:spcBef>
                <a:spcPts val="1160"/>
              </a:spcBef>
              <a:spcAft>
                <a:spcPts val="0"/>
              </a:spcAft>
              <a:buSzPts val="4060"/>
              <a:buFont typeface="Arial"/>
              <a:buChar char="•"/>
            </a:pPr>
            <a:r>
              <a:rPr lang="en-US" sz="2800"/>
              <a:t>Your division is considering sharing PII</a:t>
            </a:r>
            <a:endParaRPr/>
          </a:p>
        </p:txBody>
      </p:sp>
      <p:sp>
        <p:nvSpPr>
          <p:cNvPr id="775" name="Google Shape;775;p64"/>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65"/>
          <p:cNvSpPr txBox="1">
            <a:spLocks noGrp="1"/>
          </p:cNvSpPr>
          <p:nvPr>
            <p:ph type="title"/>
          </p:nvPr>
        </p:nvSpPr>
        <p:spPr>
          <a:xfrm>
            <a:off x="1600200" y="228600"/>
            <a:ext cx="6400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Living the DEAM</a:t>
            </a:r>
            <a:endParaRPr/>
          </a:p>
        </p:txBody>
      </p:sp>
      <p:sp>
        <p:nvSpPr>
          <p:cNvPr id="782" name="Google Shape;782;p65"/>
          <p:cNvSpPr txBox="1">
            <a:spLocks noGrp="1"/>
          </p:cNvSpPr>
          <p:nvPr>
            <p:ph type="body" idx="1"/>
          </p:nvPr>
        </p:nvSpPr>
        <p:spPr>
          <a:xfrm>
            <a:off x="1143000" y="1600200"/>
            <a:ext cx="7772400" cy="3581400"/>
          </a:xfrm>
          <a:prstGeom prst="rect">
            <a:avLst/>
          </a:prstGeom>
          <a:noFill/>
          <a:ln>
            <a:noFill/>
          </a:ln>
        </p:spPr>
        <p:txBody>
          <a:bodyPr spcFirstLastPara="1" wrap="square" lIns="91425" tIns="45700" rIns="91425" bIns="45700" anchor="ctr" anchorCtr="0">
            <a:noAutofit/>
          </a:bodyPr>
          <a:lstStyle/>
          <a:p>
            <a:pPr marL="68263" lvl="0" indent="0" algn="l" rtl="0">
              <a:lnSpc>
                <a:spcPct val="100000"/>
              </a:lnSpc>
              <a:spcBef>
                <a:spcPts val="0"/>
              </a:spcBef>
              <a:spcAft>
                <a:spcPts val="0"/>
              </a:spcAft>
              <a:buSzPts val="2755"/>
              <a:buFont typeface="Corbel"/>
              <a:buNone/>
            </a:pPr>
            <a:r>
              <a:rPr lang="en-US" sz="1900"/>
              <a:t>According to the CDE’s policy manual (i.e., the Department of Education Administrative Manual or DEAM) and the State Administrative Manual (SAM), how often is data privacy training required for CDE staff with access to student data?</a:t>
            </a:r>
            <a:endParaRPr/>
          </a:p>
          <a:p>
            <a:pPr marL="68263" lvl="0" indent="0" algn="l" rtl="0">
              <a:lnSpc>
                <a:spcPct val="100000"/>
              </a:lnSpc>
              <a:spcBef>
                <a:spcPts val="980"/>
              </a:spcBef>
              <a:spcAft>
                <a:spcPts val="0"/>
              </a:spcAft>
              <a:buSzPts val="2755"/>
              <a:buFont typeface="Corbel"/>
              <a:buNone/>
            </a:pPr>
            <a:endParaRPr sz="1900"/>
          </a:p>
          <a:p>
            <a:pPr marL="457200" lvl="0" indent="-349250" algn="l" rtl="0">
              <a:lnSpc>
                <a:spcPct val="100000"/>
              </a:lnSpc>
              <a:spcBef>
                <a:spcPts val="980"/>
              </a:spcBef>
              <a:spcAft>
                <a:spcPts val="0"/>
              </a:spcAft>
              <a:buSzPts val="1900"/>
              <a:buAutoNum type="alphaUcPeriod"/>
            </a:pPr>
            <a:r>
              <a:rPr lang="en-US" sz="1900"/>
              <a:t>Bi-Annually</a:t>
            </a:r>
            <a:endParaRPr/>
          </a:p>
          <a:p>
            <a:pPr marL="457200" lvl="0" indent="-349250" algn="l" rtl="0">
              <a:lnSpc>
                <a:spcPct val="100000"/>
              </a:lnSpc>
              <a:spcBef>
                <a:spcPts val="0"/>
              </a:spcBef>
              <a:spcAft>
                <a:spcPts val="0"/>
              </a:spcAft>
              <a:buSzPts val="1900"/>
              <a:buAutoNum type="alphaUcPeriod"/>
            </a:pPr>
            <a:r>
              <a:rPr lang="en-US" sz="1900"/>
              <a:t>Every 2 Years</a:t>
            </a:r>
            <a:endParaRPr/>
          </a:p>
          <a:p>
            <a:pPr marL="457200" lvl="0" indent="-349250" algn="l" rtl="0">
              <a:lnSpc>
                <a:spcPct val="100000"/>
              </a:lnSpc>
              <a:spcBef>
                <a:spcPts val="0"/>
              </a:spcBef>
              <a:spcAft>
                <a:spcPts val="0"/>
              </a:spcAft>
              <a:buSzPts val="1900"/>
              <a:buAutoNum type="alphaUcPeriod"/>
            </a:pPr>
            <a:r>
              <a:rPr lang="en-US" sz="1900"/>
              <a:t>Annually</a:t>
            </a:r>
            <a:endParaRPr/>
          </a:p>
          <a:p>
            <a:pPr marL="457200" lvl="0" indent="-349250" algn="l" rtl="0">
              <a:lnSpc>
                <a:spcPct val="100000"/>
              </a:lnSpc>
              <a:spcBef>
                <a:spcPts val="0"/>
              </a:spcBef>
              <a:spcAft>
                <a:spcPts val="0"/>
              </a:spcAft>
              <a:buSzPts val="1900"/>
              <a:buAutoNum type="alphaUcPeriod"/>
            </a:pPr>
            <a:r>
              <a:rPr lang="en-US" sz="1900"/>
              <a:t>Every 4 Years</a:t>
            </a:r>
            <a:endParaRPr/>
          </a:p>
        </p:txBody>
      </p:sp>
      <p:sp>
        <p:nvSpPr>
          <p:cNvPr id="783" name="Google Shape;783;p6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022021dc85_0_1"/>
          <p:cNvSpPr txBox="1">
            <a:spLocks noGrp="1"/>
          </p:cNvSpPr>
          <p:nvPr>
            <p:ph type="title"/>
          </p:nvPr>
        </p:nvSpPr>
        <p:spPr>
          <a:xfrm>
            <a:off x="982133" y="457201"/>
            <a:ext cx="7704600" cy="1981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Don’t Help the Bad Guys!</a:t>
            </a:r>
            <a:endParaRPr/>
          </a:p>
        </p:txBody>
      </p:sp>
      <p:sp>
        <p:nvSpPr>
          <p:cNvPr id="213" name="Google Shape;213;g1022021dc85_0_1"/>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7</a:t>
            </a:fld>
            <a:endParaRPr/>
          </a:p>
        </p:txBody>
      </p:sp>
      <p:pic>
        <p:nvPicPr>
          <p:cNvPr id="214" name="Google Shape;214;g1022021dc85_0_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083191"/>
            <a:ext cx="9144001" cy="269161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66"/>
          <p:cNvSpPr txBox="1">
            <a:spLocks noGrp="1"/>
          </p:cNvSpPr>
          <p:nvPr>
            <p:ph type="title"/>
          </p:nvPr>
        </p:nvSpPr>
        <p:spPr>
          <a:xfrm>
            <a:off x="1524000" y="8787"/>
            <a:ext cx="6858000" cy="113421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orbel"/>
              <a:buNone/>
            </a:pPr>
            <a:r>
              <a:rPr lang="en-US" sz="4400"/>
              <a:t>Questions/Discussion</a:t>
            </a:r>
            <a:endParaRPr/>
          </a:p>
        </p:txBody>
      </p:sp>
      <p:sp>
        <p:nvSpPr>
          <p:cNvPr id="790" name="Google Shape;790;p66"/>
          <p:cNvSpPr txBox="1">
            <a:spLocks noGrp="1"/>
          </p:cNvSpPr>
          <p:nvPr>
            <p:ph type="body" idx="1"/>
          </p:nvPr>
        </p:nvSpPr>
        <p:spPr>
          <a:xfrm>
            <a:off x="1066800" y="920487"/>
            <a:ext cx="8077200" cy="5410200"/>
          </a:xfrm>
          <a:prstGeom prst="rect">
            <a:avLst/>
          </a:prstGeom>
          <a:noFill/>
          <a:ln>
            <a:noFill/>
          </a:ln>
        </p:spPr>
        <p:txBody>
          <a:bodyPr spcFirstLastPara="1" wrap="square" lIns="91425" tIns="45700" rIns="91425" bIns="45700" anchor="ctr" anchorCtr="0">
            <a:noAutofit/>
          </a:bodyPr>
          <a:lstStyle/>
          <a:p>
            <a:pPr marL="285750" lvl="0" indent="-285750" algn="l" rtl="0">
              <a:lnSpc>
                <a:spcPct val="100000"/>
              </a:lnSpc>
              <a:spcBef>
                <a:spcPts val="0"/>
              </a:spcBef>
              <a:spcAft>
                <a:spcPts val="0"/>
              </a:spcAft>
              <a:buSzPts val="4060"/>
              <a:buChar char="•"/>
            </a:pPr>
            <a:r>
              <a:rPr lang="en-US" sz="2800"/>
              <a:t>Data privacy-related fact you learned/relearned today</a:t>
            </a:r>
            <a:endParaRPr/>
          </a:p>
          <a:p>
            <a:pPr marL="0" lvl="0" indent="0" algn="l" rtl="0">
              <a:lnSpc>
                <a:spcPct val="100000"/>
              </a:lnSpc>
              <a:spcBef>
                <a:spcPts val="1160"/>
              </a:spcBef>
              <a:spcAft>
                <a:spcPts val="0"/>
              </a:spcAft>
              <a:buSzPts val="4060"/>
              <a:buNone/>
            </a:pPr>
            <a:endParaRPr sz="2800"/>
          </a:p>
          <a:p>
            <a:pPr marL="285750" lvl="0" indent="-285750" algn="l" rtl="0">
              <a:lnSpc>
                <a:spcPct val="100000"/>
              </a:lnSpc>
              <a:spcBef>
                <a:spcPts val="1160"/>
              </a:spcBef>
              <a:spcAft>
                <a:spcPts val="0"/>
              </a:spcAft>
              <a:buSzPts val="4060"/>
              <a:buChar char="•"/>
            </a:pPr>
            <a:r>
              <a:rPr lang="en-US" sz="2800"/>
              <a:t>Data privacy-related strategy you’ll use going forward</a:t>
            </a:r>
            <a:endParaRPr/>
          </a:p>
          <a:p>
            <a:pPr marL="285750" lvl="0" indent="-27940" algn="l" rtl="0">
              <a:lnSpc>
                <a:spcPct val="100000"/>
              </a:lnSpc>
              <a:spcBef>
                <a:spcPts val="1160"/>
              </a:spcBef>
              <a:spcAft>
                <a:spcPts val="0"/>
              </a:spcAft>
              <a:buSzPts val="4060"/>
              <a:buNone/>
            </a:pPr>
            <a:endParaRPr sz="2800"/>
          </a:p>
          <a:p>
            <a:pPr marL="285750" lvl="0" indent="-285750" algn="l" rtl="0">
              <a:lnSpc>
                <a:spcPct val="100000"/>
              </a:lnSpc>
              <a:spcBef>
                <a:spcPts val="1160"/>
              </a:spcBef>
              <a:spcAft>
                <a:spcPts val="0"/>
              </a:spcAft>
              <a:buSzPts val="4060"/>
              <a:buChar char="•"/>
            </a:pPr>
            <a:r>
              <a:rPr lang="en-US" sz="2800"/>
              <a:t>Data privacy-related resource you’ll be using to stay current with data privacy issues</a:t>
            </a:r>
            <a:endParaRPr/>
          </a:p>
          <a:p>
            <a:pPr marL="285750" lvl="0" indent="-27940" algn="l" rtl="0">
              <a:lnSpc>
                <a:spcPct val="100000"/>
              </a:lnSpc>
              <a:spcBef>
                <a:spcPts val="1160"/>
              </a:spcBef>
              <a:spcAft>
                <a:spcPts val="0"/>
              </a:spcAft>
              <a:buSzPts val="4060"/>
              <a:buNone/>
            </a:pPr>
            <a:endParaRPr sz="2800"/>
          </a:p>
          <a:p>
            <a:pPr marL="285750" lvl="0" indent="-285750" algn="l" rtl="0">
              <a:lnSpc>
                <a:spcPct val="100000"/>
              </a:lnSpc>
              <a:spcBef>
                <a:spcPts val="1160"/>
              </a:spcBef>
              <a:spcAft>
                <a:spcPts val="0"/>
              </a:spcAft>
              <a:buSzPts val="4060"/>
              <a:buChar char="•"/>
            </a:pPr>
            <a:r>
              <a:rPr lang="en-US" sz="2800"/>
              <a:t>Questions/Suggestions</a:t>
            </a:r>
            <a:endParaRPr/>
          </a:p>
        </p:txBody>
      </p:sp>
      <p:sp>
        <p:nvSpPr>
          <p:cNvPr id="791" name="Google Shape;791;p66"/>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67"/>
          <p:cNvSpPr txBox="1">
            <a:spLocks noGrp="1"/>
          </p:cNvSpPr>
          <p:nvPr>
            <p:ph type="title"/>
          </p:nvPr>
        </p:nvSpPr>
        <p:spPr>
          <a:xfrm>
            <a:off x="1066800" y="228600"/>
            <a:ext cx="7704667" cy="22097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orbel"/>
              <a:buNone/>
            </a:pPr>
            <a:r>
              <a:rPr lang="en-US" sz="6000"/>
              <a:t>Stay Informed &amp; Keep Exploring!</a:t>
            </a:r>
            <a:endParaRPr/>
          </a:p>
        </p:txBody>
      </p:sp>
      <p:sp>
        <p:nvSpPr>
          <p:cNvPr id="797" name="Google Shape;797;p67"/>
          <p:cNvSpPr txBox="1">
            <a:spLocks noGrp="1"/>
          </p:cNvSpPr>
          <p:nvPr>
            <p:ph type="body" idx="1"/>
          </p:nvPr>
        </p:nvSpPr>
        <p:spPr>
          <a:xfrm rot="-628794">
            <a:off x="3422122" y="3326167"/>
            <a:ext cx="3320859" cy="106680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7250"/>
              <a:buNone/>
            </a:pPr>
            <a:r>
              <a:rPr lang="en-US" sz="5000">
                <a:solidFill>
                  <a:srgbClr val="0B5982"/>
                </a:solidFill>
              </a:rPr>
              <a:t>#Resources</a:t>
            </a:r>
            <a:endParaRPr/>
          </a:p>
        </p:txBody>
      </p:sp>
      <p:sp>
        <p:nvSpPr>
          <p:cNvPr id="798" name="Google Shape;798;p6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c48c395bab_0_0"/>
          <p:cNvSpPr txBox="1">
            <a:spLocks noGrp="1"/>
          </p:cNvSpPr>
          <p:nvPr>
            <p:ph type="title"/>
          </p:nvPr>
        </p:nvSpPr>
        <p:spPr>
          <a:xfrm>
            <a:off x="982175" y="0"/>
            <a:ext cx="7704600" cy="1032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Review &amp; Share the Basics!</a:t>
            </a:r>
            <a:endParaRPr/>
          </a:p>
        </p:txBody>
      </p:sp>
      <p:sp>
        <p:nvSpPr>
          <p:cNvPr id="805" name="Google Shape;805;gc48c395bab_0_0"/>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72</a:t>
            </a:fld>
            <a:endParaRPr/>
          </a:p>
        </p:txBody>
      </p:sp>
      <p:pic>
        <p:nvPicPr>
          <p:cNvPr id="806" name="Google Shape;806;gc48c395bab_0_0">
            <a:hlinkClick r:id="rId3"/>
          </p:cNvPr>
          <p:cNvPicPr preferRelativeResize="0"/>
          <p:nvPr/>
        </p:nvPicPr>
        <p:blipFill rotWithShape="1">
          <a:blip r:embed="rId4">
            <a:alphaModFix/>
          </a:blip>
          <a:srcRect/>
          <a:stretch/>
        </p:blipFill>
        <p:spPr>
          <a:xfrm>
            <a:off x="1140238" y="1347850"/>
            <a:ext cx="7388475" cy="41623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69"/>
          <p:cNvSpPr txBox="1">
            <a:spLocks noGrp="1"/>
          </p:cNvSpPr>
          <p:nvPr>
            <p:ph type="title"/>
          </p:nvPr>
        </p:nvSpPr>
        <p:spPr>
          <a:xfrm>
            <a:off x="609600" y="356577"/>
            <a:ext cx="8382000" cy="1222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Student Data Privacy Law References</a:t>
            </a:r>
            <a:endParaRPr/>
          </a:p>
        </p:txBody>
      </p:sp>
      <p:sp>
        <p:nvSpPr>
          <p:cNvPr id="813" name="Google Shape;813;p6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73</a:t>
            </a:fld>
            <a:endParaRPr/>
          </a:p>
        </p:txBody>
      </p:sp>
      <p:graphicFrame>
        <p:nvGraphicFramePr>
          <p:cNvPr id="814" name="Google Shape;814;p69" descr="Table with student data privacy law resources listed on the left side of the table with links to the resource on the right side of the table." title="Student Data Privacy Laws"/>
          <p:cNvGraphicFramePr/>
          <p:nvPr/>
        </p:nvGraphicFramePr>
        <p:xfrm>
          <a:off x="876300" y="1878125"/>
          <a:ext cx="3000000" cy="3000000"/>
        </p:xfrm>
        <a:graphic>
          <a:graphicData uri="http://schemas.openxmlformats.org/drawingml/2006/table">
            <a:tbl>
              <a:tblPr firstRow="1" bandRow="1">
                <a:noFill/>
                <a:tableStyleId>{A690B5BD-4AAB-434E-8F94-D636A70E1F32}</a:tableStyleId>
              </a:tblPr>
              <a:tblGrid>
                <a:gridCol w="3256325">
                  <a:extLst>
                    <a:ext uri="{9D8B030D-6E8A-4147-A177-3AD203B41FA5}">
                      <a16:colId xmlns:a16="http://schemas.microsoft.com/office/drawing/2014/main" val="20000"/>
                    </a:ext>
                  </a:extLst>
                </a:gridCol>
                <a:gridCol w="4592275">
                  <a:extLst>
                    <a:ext uri="{9D8B030D-6E8A-4147-A177-3AD203B41FA5}">
                      <a16:colId xmlns:a16="http://schemas.microsoft.com/office/drawing/2014/main" val="20001"/>
                    </a:ext>
                  </a:extLst>
                </a:gridCol>
              </a:tblGrid>
              <a:tr h="22945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2"/>
                          </a:solidFill>
                        </a:rPr>
                        <a:t>Resource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2CC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2"/>
                          </a:solidFill>
                        </a:rPr>
                        <a:t>Web site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2CCF3"/>
                    </a:solidFill>
                  </a:tcPr>
                </a:tc>
                <a:extLst>
                  <a:ext uri="{0D108BD9-81ED-4DB2-BD59-A6C34878D82A}">
                    <a16:rowId xmlns:a16="http://schemas.microsoft.com/office/drawing/2014/main" val="10000"/>
                  </a:ext>
                </a:extLst>
              </a:tr>
              <a:tr h="6427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Data Privacy Guidebook</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chemeClr val="dk1"/>
                        </a:buClr>
                        <a:buSzPts val="1600"/>
                        <a:buFont typeface="Corbel"/>
                        <a:buNone/>
                      </a:pPr>
                      <a:r>
                        <a:rPr lang="en-US" sz="1600" u="sng" strike="noStrike" cap="none">
                          <a:solidFill>
                            <a:schemeClr val="hlink"/>
                          </a:solidFill>
                          <a:hlinkClick r:id="rId3"/>
                        </a:rPr>
                        <a:t>http://ccsesa.org/wp-content/uploads/2015/09/Data-Privacy-Guidebook.pdf</a:t>
                      </a:r>
                      <a:endParaRPr sz="16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1"/>
                  </a:ext>
                </a:extLst>
              </a:tr>
              <a:tr h="5059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SB 178 (Electronic Devices)</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4"/>
                        </a:rPr>
                        <a:t>https://leginfo.legislature.ca.gov/faces/billNavClient.xhtml?bill_id=201520160SB178</a:t>
                      </a:r>
                      <a:endParaRPr sz="16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05975">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a:t>California Consumer Privacy Act of 2018</a:t>
                      </a:r>
                      <a:endParaRPr sz="1600" b="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5"/>
                        </a:rPr>
                        <a:t>https://leginfo.legislature.ca.gov/faces/billTextClient.xhtml?bill_id=201720180AB375</a:t>
                      </a:r>
                      <a:endParaRPr sz="16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3"/>
                  </a:ext>
                </a:extLst>
              </a:tr>
              <a:tr h="5059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The Policymaker’s Guide to Student Privacy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6"/>
                        </a:rPr>
                        <a:t>https://ferpasherpa.org/resource/the-policymakers-guide-to-student-privacy/</a:t>
                      </a:r>
                      <a:endParaRPr sz="16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04"/>
                  </a:ext>
                </a:extLst>
              </a:tr>
              <a:tr h="5059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Student Privacy Compass Guide to State Student Privacy Laws</a:t>
                      </a:r>
                      <a:endParaRPr sz="16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7"/>
                        </a:rPr>
                        <a:t>https://studentprivacycompass.org/state-laws/</a:t>
                      </a:r>
                      <a:r>
                        <a:rPr lang="en-US" sz="1600" u="none" strike="noStrike" cap="none"/>
                        <a:t> </a:t>
                      </a:r>
                      <a:endParaRPr sz="16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70"/>
          <p:cNvSpPr txBox="1">
            <a:spLocks noGrp="1"/>
          </p:cNvSpPr>
          <p:nvPr>
            <p:ph type="title"/>
          </p:nvPr>
        </p:nvSpPr>
        <p:spPr>
          <a:xfrm>
            <a:off x="1219200" y="-1"/>
            <a:ext cx="7327500" cy="54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Corbel"/>
              <a:buNone/>
            </a:pPr>
            <a:r>
              <a:rPr lang="en-US"/>
              <a:t>Student Data Privacy Resources</a:t>
            </a:r>
            <a:endParaRPr/>
          </a:p>
        </p:txBody>
      </p:sp>
      <p:graphicFrame>
        <p:nvGraphicFramePr>
          <p:cNvPr id="821" name="Google Shape;821;p70" descr="Table with student data privacy resources listed on the left of the table and links to the resource listed on the right." title="Student Data Privacy Resources"/>
          <p:cNvGraphicFramePr/>
          <p:nvPr/>
        </p:nvGraphicFramePr>
        <p:xfrm>
          <a:off x="159525" y="694400"/>
          <a:ext cx="3000000" cy="3000000"/>
        </p:xfrm>
        <a:graphic>
          <a:graphicData uri="http://schemas.openxmlformats.org/drawingml/2006/table">
            <a:tbl>
              <a:tblPr firstRow="1" bandRow="1">
                <a:noFill/>
                <a:tableStyleId>{A690B5BD-4AAB-434E-8F94-D636A70E1F32}</a:tableStyleId>
              </a:tblPr>
              <a:tblGrid>
                <a:gridCol w="4164525">
                  <a:extLst>
                    <a:ext uri="{9D8B030D-6E8A-4147-A177-3AD203B41FA5}">
                      <a16:colId xmlns:a16="http://schemas.microsoft.com/office/drawing/2014/main" val="20000"/>
                    </a:ext>
                  </a:extLst>
                </a:gridCol>
                <a:gridCol w="4685125">
                  <a:extLst>
                    <a:ext uri="{9D8B030D-6E8A-4147-A177-3AD203B41FA5}">
                      <a16:colId xmlns:a16="http://schemas.microsoft.com/office/drawing/2014/main" val="20001"/>
                    </a:ext>
                  </a:extLst>
                </a:gridCol>
              </a:tblGrid>
              <a:tr h="33332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2"/>
                          </a:solidFill>
                        </a:rPr>
                        <a:t>Resource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2CC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2"/>
                          </a:solidFill>
                        </a:rPr>
                        <a:t>Website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2CCF3"/>
                    </a:solidFill>
                  </a:tcPr>
                </a:tc>
                <a:extLst>
                  <a:ext uri="{0D108BD9-81ED-4DB2-BD59-A6C34878D82A}">
                    <a16:rowId xmlns:a16="http://schemas.microsoft.com/office/drawing/2014/main" val="10000"/>
                  </a:ext>
                </a:extLst>
              </a:tr>
              <a:tr h="5767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US Department of Education’s Student Privacy Web Page</a:t>
                      </a:r>
                      <a:endParaRPr sz="16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3"/>
                        </a:rPr>
                        <a:t>https://studentprivacy.ed.gov/</a:t>
                      </a:r>
                      <a:r>
                        <a:rPr lang="en-US" sz="1600" u="none" strike="noStrike" cap="none"/>
                        <a:t> </a:t>
                      </a:r>
                      <a:endParaRPr sz="16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1"/>
                  </a:ext>
                </a:extLst>
              </a:tr>
              <a:tr h="6641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National Center for Education Statistics (NCES) Forum Guide to Education Data Privacy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4"/>
                        </a:rPr>
                        <a:t>http://nces.ed.gov/pubs2016/2016096.pdf</a:t>
                      </a:r>
                      <a:endParaRPr sz="16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02"/>
                  </a:ext>
                </a:extLst>
              </a:tr>
              <a:tr h="4744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Common Sense Education Privacy Program</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u="sng" strike="noStrike" cap="none">
                          <a:solidFill>
                            <a:schemeClr val="hlink"/>
                          </a:solidFill>
                          <a:hlinkClick r:id="rId5"/>
                        </a:rPr>
                        <a:t>https://www.commonsense.org/education/privacy</a:t>
                      </a:r>
                      <a:r>
                        <a:rPr lang="en-US" sz="1600" u="none" strike="noStrike" cap="none"/>
                        <a:t> </a:t>
                      </a:r>
                      <a:endParaRPr sz="16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3"/>
                  </a:ext>
                </a:extLst>
              </a:tr>
              <a:tr h="5767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NCES’s Data Stewardship: Managing PII in Student Education Records  Report</a:t>
                      </a:r>
                      <a:endParaRPr sz="16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6"/>
                        </a:rPr>
                        <a:t>http://nces.ed.gov/pubsearch/pubsinfo.asp?pubid=2011602</a:t>
                      </a:r>
                      <a:endParaRPr sz="16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04"/>
                  </a:ext>
                </a:extLst>
              </a:tr>
              <a:tr h="5767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Student Privacy Compass Student Privacy Resource Center</a:t>
                      </a:r>
                      <a:endParaRPr sz="1600" b="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7"/>
                        </a:rPr>
                        <a:t>https://studentprivacycompass.org/</a:t>
                      </a:r>
                      <a:r>
                        <a:rPr lang="en-US" sz="1600" u="none" strike="noStrike" cap="none"/>
                        <a:t> </a:t>
                      </a:r>
                      <a:endParaRPr sz="1600" b="0" i="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5"/>
                  </a:ext>
                </a:extLst>
              </a:tr>
              <a:tr h="3847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The CDE’s Data Privacy Web Page</a:t>
                      </a:r>
                      <a:endParaRPr sz="1600" b="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8"/>
                        </a:rPr>
                        <a:t>http://www.cde.ca.gov/ds/dp/</a:t>
                      </a:r>
                      <a:endParaRPr sz="1600" b="0" i="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06"/>
                  </a:ext>
                </a:extLst>
              </a:tr>
              <a:tr h="662950">
                <a:tc>
                  <a:txBody>
                    <a:bodyPr/>
                    <a:lstStyle/>
                    <a:p>
                      <a:pPr marL="0" marR="0" lvl="0" indent="0" algn="l" rtl="0">
                        <a:lnSpc>
                          <a:spcPct val="115000"/>
                        </a:lnSpc>
                        <a:spcBef>
                          <a:spcPts val="0"/>
                        </a:spcBef>
                        <a:spcAft>
                          <a:spcPts val="0"/>
                        </a:spcAft>
                        <a:buClr>
                          <a:schemeClr val="dk1"/>
                        </a:buClr>
                        <a:buSzPts val="1100"/>
                        <a:buFont typeface="Arial"/>
                        <a:buNone/>
                      </a:pPr>
                      <a:r>
                        <a:rPr lang="en-US" sz="1600" u="none" strike="noStrike" cap="none"/>
                        <a:t>Utah Board of Education Student Privacy YouTube Channel</a:t>
                      </a:r>
                      <a:endParaRPr sz="16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US" sz="1600" u="sng" strike="noStrike" cap="none">
                          <a:solidFill>
                            <a:schemeClr val="hlink"/>
                          </a:solidFill>
                          <a:hlinkClick r:id="rId9"/>
                        </a:rPr>
                        <a:t>https://www.youtube.com/channel/UCu1bCN7xLIpA1-9sT_mvqiw</a:t>
                      </a:r>
                      <a:r>
                        <a:rPr lang="en-US" sz="1600" u="none" strike="noStrike" cap="none"/>
                        <a:t>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7"/>
                  </a:ext>
                </a:extLst>
              </a:tr>
              <a:tr h="384775">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a:t>K-12 Cybersecurity Resource Center</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10"/>
                        </a:rPr>
                        <a:t>https://k12cybersecure.com/</a:t>
                      </a:r>
                      <a:r>
                        <a:rPr lang="en-US" sz="1600" u="none" strike="noStrike" cap="none"/>
                        <a:t>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08"/>
                  </a:ext>
                </a:extLst>
              </a:tr>
              <a:tr h="384775">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a:t>Future Ready Framework</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rgbClr val="1186C3"/>
                          </a:solidFill>
                          <a:latin typeface="Corbel"/>
                          <a:ea typeface="Corbel"/>
                          <a:cs typeface="Corbel"/>
                          <a:sym typeface="Corbel"/>
                          <a:hlinkClick r:id="rId11">
                            <a:extLst>
                              <a:ext uri="{A12FA001-AC4F-418D-AE19-62706E023703}">
                                <ahyp:hlinkClr xmlns:ahyp="http://schemas.microsoft.com/office/drawing/2018/hyperlinkcolor" val="tx"/>
                              </a:ext>
                            </a:extLst>
                          </a:hlinkClick>
                        </a:rPr>
                        <a:t>https://futureready.org/about-the-effort/framework/</a:t>
                      </a:r>
                      <a:r>
                        <a:rPr lang="en-US" sz="1600" u="none" strike="noStrike" cap="none"/>
                        <a:t> </a:t>
                      </a:r>
                      <a:r>
                        <a:rPr lang="en-US" sz="1600" b="0" i="0" u="none" strike="noStrike" cap="none">
                          <a:solidFill>
                            <a:schemeClr val="dk1"/>
                          </a:solidFill>
                          <a:latin typeface="Corbel"/>
                          <a:ea typeface="Corbel"/>
                          <a:cs typeface="Corbel"/>
                          <a:sym typeface="Corbel"/>
                        </a:rPr>
                        <a:t>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9"/>
                  </a:ext>
                </a:extLst>
              </a:tr>
              <a:tr h="3847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California IT in Education (CITE) Resources</a:t>
                      </a:r>
                      <a:endParaRPr sz="16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u="sng" strike="noStrike" cap="none">
                          <a:solidFill>
                            <a:schemeClr val="hlink"/>
                          </a:solidFill>
                          <a:hlinkClick r:id="rId12"/>
                        </a:rPr>
                        <a:t>https://cite.org/page/StuPrivacy</a:t>
                      </a:r>
                      <a:r>
                        <a:rPr lang="en-US" sz="1600" u="none" strike="noStrike" cap="none"/>
                        <a:t> </a:t>
                      </a:r>
                      <a:endParaRPr sz="16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10"/>
                  </a:ext>
                </a:extLst>
              </a:tr>
            </a:tbl>
          </a:graphicData>
        </a:graphic>
      </p:graphicFrame>
      <p:sp>
        <p:nvSpPr>
          <p:cNvPr id="822" name="Google Shape;822;p70"/>
          <p:cNvSpPr txBox="1">
            <a:spLocks noGrp="1"/>
          </p:cNvSpPr>
          <p:nvPr>
            <p:ph type="sldNum" idx="12"/>
          </p:nvPr>
        </p:nvSpPr>
        <p:spPr>
          <a:xfrm>
            <a:off x="7239000" y="6148070"/>
            <a:ext cx="16764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graphicFrame>
        <p:nvGraphicFramePr>
          <p:cNvPr id="828" name="Google Shape;828;p71" descr="Resource name in left column, resource hyperlink in right column." title="Ed Tech Data Privacy Resources Table"/>
          <p:cNvGraphicFramePr/>
          <p:nvPr/>
        </p:nvGraphicFramePr>
        <p:xfrm>
          <a:off x="422138" y="1665000"/>
          <a:ext cx="3000000" cy="3000000"/>
        </p:xfrm>
        <a:graphic>
          <a:graphicData uri="http://schemas.openxmlformats.org/drawingml/2006/table">
            <a:tbl>
              <a:tblPr firstRow="1" bandRow="1">
                <a:noFill/>
                <a:tableStyleId>{9351B81D-C249-4382-AD95-8568CF9933BE}</a:tableStyleId>
              </a:tblPr>
              <a:tblGrid>
                <a:gridCol w="3835275">
                  <a:extLst>
                    <a:ext uri="{9D8B030D-6E8A-4147-A177-3AD203B41FA5}">
                      <a16:colId xmlns:a16="http://schemas.microsoft.com/office/drawing/2014/main" val="20000"/>
                    </a:ext>
                  </a:extLst>
                </a:gridCol>
                <a:gridCol w="4731950">
                  <a:extLst>
                    <a:ext uri="{9D8B030D-6E8A-4147-A177-3AD203B41FA5}">
                      <a16:colId xmlns:a16="http://schemas.microsoft.com/office/drawing/2014/main" val="20001"/>
                    </a:ext>
                  </a:extLst>
                </a:gridCol>
              </a:tblGrid>
              <a:tr h="30480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rPr>
                        <a:t>Resource Title</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2CC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rPr>
                        <a:t>Website</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2CCF3"/>
                    </a:solidFill>
                  </a:tcPr>
                </a:tc>
                <a:extLst>
                  <a:ext uri="{0D108BD9-81ED-4DB2-BD59-A6C34878D82A}">
                    <a16:rowId xmlns:a16="http://schemas.microsoft.com/office/drawing/2014/main" val="10000"/>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Common Sense Media’s Digital Citizenship Page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3"/>
                        </a:rPr>
                        <a:t>https://www.commonsense.org/education/digital-citizenship</a:t>
                      </a:r>
                      <a:endParaRPr sz="14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Common Sense Media’s “What Is…” Videos</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4"/>
                        </a:rPr>
                        <a:t>https://www.commonsensemedia.org/video/what-is</a:t>
                      </a:r>
                      <a:r>
                        <a:rPr lang="en-US" sz="1400" u="none" strike="noStrike" cap="none"/>
                        <a:t> </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US Department of Ed Student Privacy Page</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5"/>
                        </a:rPr>
                        <a:t>https://studentprivacy.ed.gov/</a:t>
                      </a:r>
                      <a:r>
                        <a:rPr lang="en-US" sz="1400" u="none" strike="noStrike" cap="none"/>
                        <a:t> </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Student Privacy Compass</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6"/>
                        </a:rPr>
                        <a:t>https://studentprivacycompass.org/</a:t>
                      </a:r>
                      <a:r>
                        <a:rPr lang="en-US" sz="1400" u="none" strike="noStrike" cap="none"/>
                        <a:t> </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#ICanHelp: Ed &amp; Empowerment to Help Students to Use Social Media Positively</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7"/>
                        </a:rPr>
                        <a:t>https://www.icanhelpdeletenegativity.org/</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109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Teaching Tolerance: Equity &amp; Justice Resources</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orbel"/>
                        <a:buNone/>
                      </a:pPr>
                      <a:r>
                        <a:rPr lang="en-US" sz="1400" u="sng" strike="noStrike" cap="none">
                          <a:solidFill>
                            <a:schemeClr val="hlink"/>
                          </a:solidFill>
                          <a:hlinkClick r:id="rId8"/>
                        </a:rPr>
                        <a:t>https://www.tolerance.org/</a:t>
                      </a:r>
                      <a:endParaRPr sz="1400" u="none" strike="noStrike" cap="none">
                        <a:solidFill>
                          <a:schemeClr val="dk1"/>
                        </a:solidFill>
                        <a:latin typeface="Corbel"/>
                        <a:ea typeface="Corbel"/>
                        <a:cs typeface="Corbel"/>
                        <a:sym typeface="Corbel"/>
                      </a:endParaRPr>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PBS News Hour Junk News Segments</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9"/>
                        </a:rPr>
                        <a:t>https://www.pbs.org/newshour/tag/junk-news</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News Literacy Project</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10"/>
                        </a:rPr>
                        <a:t>https://newslit.org/</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78125">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solidFill>
                            <a:srgbClr val="000000"/>
                          </a:solidFill>
                        </a:rPr>
                        <a:t>National Cybersecurity Alliance</a:t>
                      </a:r>
                      <a:endParaRPr sz="1400" u="none" strike="noStrike" cap="none">
                        <a:solidFill>
                          <a:srgbClr val="000000"/>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sng" strike="noStrike" cap="none">
                          <a:solidFill>
                            <a:schemeClr val="hlink"/>
                          </a:solidFill>
                        </a:rPr>
                        <a:t>https://staysafeonline.org/stay-safe-online/</a:t>
                      </a:r>
                      <a:endParaRPr sz="1400" u="sng" strike="noStrike" cap="none">
                        <a:solidFill>
                          <a:schemeClr val="hlink"/>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278125">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solidFill>
                            <a:srgbClr val="000000"/>
                          </a:solidFill>
                        </a:rPr>
                        <a:t>Cybersecurity &amp; Information Security Agency’s Stop Ransomware Website</a:t>
                      </a:r>
                      <a:endParaRPr sz="1400" u="none" strike="noStrike" cap="none">
                        <a:solidFill>
                          <a:srgbClr val="000000"/>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sng" strike="noStrike" cap="none">
                          <a:solidFill>
                            <a:schemeClr val="hlink"/>
                          </a:solidFill>
                        </a:rPr>
                        <a:t>https://www.cisa.gov/stopransomware</a:t>
                      </a:r>
                      <a:endParaRPr sz="1400" u="sng" strike="noStrike" cap="none">
                        <a:solidFill>
                          <a:schemeClr val="hlink"/>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829" name="Google Shape;829;p71"/>
          <p:cNvSpPr txBox="1">
            <a:spLocks noGrp="1"/>
          </p:cNvSpPr>
          <p:nvPr>
            <p:ph type="title"/>
          </p:nvPr>
        </p:nvSpPr>
        <p:spPr>
          <a:xfrm>
            <a:off x="937425" y="409950"/>
            <a:ext cx="7889100" cy="1105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Corbel"/>
              <a:buNone/>
            </a:pPr>
            <a:r>
              <a:rPr lang="en-US"/>
              <a:t>Privacy, Digital Citizenship, &amp; Media Literacy Resources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73" title="Blue Rectangle Background Behind Social Media Icons"/>
          <p:cNvSpPr/>
          <p:nvPr/>
        </p:nvSpPr>
        <p:spPr>
          <a:xfrm>
            <a:off x="4556513" y="3712594"/>
            <a:ext cx="4049479" cy="838200"/>
          </a:xfrm>
          <a:prstGeom prst="rect">
            <a:avLst/>
          </a:prstGeom>
          <a:solidFill>
            <a:schemeClr val="accent1"/>
          </a:solidFill>
          <a:ln w="15875" cap="rnd" cmpd="sng">
            <a:solidFill>
              <a:srgbClr val="237D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836" name="Google Shape;836;p73"/>
          <p:cNvSpPr txBox="1">
            <a:spLocks noGrp="1"/>
          </p:cNvSpPr>
          <p:nvPr>
            <p:ph type="title"/>
          </p:nvPr>
        </p:nvSpPr>
        <p:spPr>
          <a:xfrm>
            <a:off x="-1115393" y="124639"/>
            <a:ext cx="7024688" cy="8421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orbel"/>
              <a:buNone/>
            </a:pPr>
            <a:r>
              <a:rPr lang="en-US" sz="4400"/>
              <a:t>Questions?</a:t>
            </a:r>
            <a:endParaRPr/>
          </a:p>
        </p:txBody>
      </p:sp>
      <p:sp>
        <p:nvSpPr>
          <p:cNvPr id="837" name="Google Shape;837;p73"/>
          <p:cNvSpPr txBox="1">
            <a:spLocks noGrp="1"/>
          </p:cNvSpPr>
          <p:nvPr>
            <p:ph type="body" idx="1"/>
          </p:nvPr>
        </p:nvSpPr>
        <p:spPr>
          <a:xfrm>
            <a:off x="3954772" y="522569"/>
            <a:ext cx="5126133" cy="3158141"/>
          </a:xfrm>
          <a:prstGeom prst="rect">
            <a:avLst/>
          </a:prstGeom>
          <a:noFill/>
          <a:ln>
            <a:noFill/>
          </a:ln>
        </p:spPr>
        <p:txBody>
          <a:bodyPr spcFirstLastPara="1" wrap="square" lIns="91425" tIns="45700" rIns="91425" bIns="45700" anchor="ctr" anchorCtr="0">
            <a:normAutofit/>
          </a:bodyPr>
          <a:lstStyle/>
          <a:p>
            <a:pPr marL="68263" lvl="0" indent="0" algn="ctr" rtl="0">
              <a:lnSpc>
                <a:spcPct val="90000"/>
              </a:lnSpc>
              <a:spcBef>
                <a:spcPts val="0"/>
              </a:spcBef>
              <a:spcAft>
                <a:spcPts val="0"/>
              </a:spcAft>
              <a:buSzPts val="2548"/>
              <a:buFont typeface="Corbel"/>
              <a:buNone/>
            </a:pPr>
            <a:r>
              <a:rPr lang="en-US" sz="1757"/>
              <a:t>Elizabeth Wisnia</a:t>
            </a:r>
            <a:endParaRPr/>
          </a:p>
          <a:p>
            <a:pPr marL="68263" lvl="0" indent="0" algn="ctr" rtl="0">
              <a:lnSpc>
                <a:spcPct val="90000"/>
              </a:lnSpc>
              <a:spcBef>
                <a:spcPts val="951"/>
              </a:spcBef>
              <a:spcAft>
                <a:spcPts val="0"/>
              </a:spcAft>
              <a:buSzPts val="2548"/>
              <a:buFont typeface="Corbel"/>
              <a:buNone/>
            </a:pPr>
            <a:r>
              <a:rPr lang="en-US" sz="1757"/>
              <a:t>Education Programs Consultant</a:t>
            </a:r>
            <a:endParaRPr/>
          </a:p>
          <a:p>
            <a:pPr marL="68263" lvl="0" indent="0" algn="ctr" rtl="0">
              <a:lnSpc>
                <a:spcPct val="90000"/>
              </a:lnSpc>
              <a:spcBef>
                <a:spcPts val="951"/>
              </a:spcBef>
              <a:spcAft>
                <a:spcPts val="0"/>
              </a:spcAft>
              <a:buSzPts val="2548"/>
              <a:buFont typeface="Corbel"/>
              <a:buNone/>
            </a:pPr>
            <a:r>
              <a:rPr lang="en-US" sz="1757"/>
              <a:t>Education Data Office </a:t>
            </a:r>
            <a:endParaRPr/>
          </a:p>
          <a:p>
            <a:pPr marL="68263" lvl="0" indent="0" algn="ctr" rtl="0">
              <a:lnSpc>
                <a:spcPct val="90000"/>
              </a:lnSpc>
              <a:spcBef>
                <a:spcPts val="951"/>
              </a:spcBef>
              <a:spcAft>
                <a:spcPts val="0"/>
              </a:spcAft>
              <a:buSzPts val="2548"/>
              <a:buFont typeface="Corbel"/>
              <a:buNone/>
            </a:pPr>
            <a:r>
              <a:rPr lang="en-US" sz="1757"/>
              <a:t>Educational Data Management Division</a:t>
            </a:r>
            <a:endParaRPr/>
          </a:p>
          <a:p>
            <a:pPr marL="68263" lvl="0" indent="0" algn="ctr" rtl="0">
              <a:lnSpc>
                <a:spcPct val="90000"/>
              </a:lnSpc>
              <a:spcBef>
                <a:spcPts val="951"/>
              </a:spcBef>
              <a:spcAft>
                <a:spcPts val="0"/>
              </a:spcAft>
              <a:buSzPts val="2548"/>
              <a:buFont typeface="Corbel"/>
              <a:buNone/>
            </a:pPr>
            <a:r>
              <a:rPr lang="en-US" sz="1757"/>
              <a:t>916-319-0586</a:t>
            </a:r>
            <a:endParaRPr/>
          </a:p>
          <a:p>
            <a:pPr marL="68263" lvl="0" indent="0" algn="ctr" rtl="0">
              <a:lnSpc>
                <a:spcPct val="90000"/>
              </a:lnSpc>
              <a:spcBef>
                <a:spcPts val="951"/>
              </a:spcBef>
              <a:spcAft>
                <a:spcPts val="0"/>
              </a:spcAft>
              <a:buSzPts val="2548"/>
              <a:buFont typeface="Corbel"/>
              <a:buNone/>
            </a:pPr>
            <a:r>
              <a:rPr lang="en-US" sz="1757" u="sng">
                <a:solidFill>
                  <a:schemeClr val="hlink"/>
                </a:solidFill>
                <a:hlinkClick r:id="rId3"/>
              </a:rPr>
              <a:t>ewisnia@cde.ca.gov</a:t>
            </a:r>
            <a:endParaRPr sz="1757"/>
          </a:p>
          <a:p>
            <a:pPr marL="68263" lvl="0" indent="0" algn="ctr" rtl="0">
              <a:lnSpc>
                <a:spcPct val="90000"/>
              </a:lnSpc>
              <a:spcBef>
                <a:spcPts val="951"/>
              </a:spcBef>
              <a:spcAft>
                <a:spcPts val="0"/>
              </a:spcAft>
              <a:buSzPts val="2548"/>
              <a:buFont typeface="Corbel"/>
              <a:buNone/>
            </a:pPr>
            <a:r>
              <a:rPr lang="en-US" sz="1757" u="sng">
                <a:solidFill>
                  <a:schemeClr val="hlink"/>
                </a:solidFill>
                <a:hlinkClick r:id="rId4"/>
              </a:rPr>
              <a:t>privacy@cde.ca.gov</a:t>
            </a:r>
            <a:endParaRPr sz="1757"/>
          </a:p>
          <a:p>
            <a:pPr marL="68263" lvl="0" indent="0" algn="ctr" rtl="0">
              <a:lnSpc>
                <a:spcPct val="90000"/>
              </a:lnSpc>
              <a:spcBef>
                <a:spcPts val="988"/>
              </a:spcBef>
              <a:spcAft>
                <a:spcPts val="0"/>
              </a:spcAft>
              <a:buSzPts val="2548"/>
              <a:buFont typeface="Corbel"/>
              <a:buNone/>
            </a:pPr>
            <a:r>
              <a:rPr lang="en-US" sz="1757" u="sng">
                <a:solidFill>
                  <a:srgbClr val="0D1793"/>
                </a:solidFill>
                <a:hlinkClick r:id="rId5">
                  <a:extLst>
                    <a:ext uri="{A12FA001-AC4F-418D-AE19-62706E023703}">
                      <ahyp:hlinkClr xmlns:ahyp="http://schemas.microsoft.com/office/drawing/2018/hyperlinkcolor" val="tx"/>
                    </a:ext>
                  </a:extLst>
                </a:hlinkClick>
              </a:rPr>
              <a:t>edgo@cde.ca.gov</a:t>
            </a:r>
            <a:r>
              <a:rPr lang="en-US" sz="1942" u="sng">
                <a:solidFill>
                  <a:srgbClr val="0D1793"/>
                </a:solidFill>
              </a:rPr>
              <a:t> </a:t>
            </a:r>
            <a:endParaRPr sz="1850"/>
          </a:p>
        </p:txBody>
      </p:sp>
      <p:sp>
        <p:nvSpPr>
          <p:cNvPr id="838" name="Google Shape;838;p7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76</a:t>
            </a:fld>
            <a:endParaRPr/>
          </a:p>
        </p:txBody>
      </p:sp>
      <p:sp>
        <p:nvSpPr>
          <p:cNvPr id="839" name="Google Shape;839;p73"/>
          <p:cNvSpPr txBox="1"/>
          <p:nvPr/>
        </p:nvSpPr>
        <p:spPr>
          <a:xfrm>
            <a:off x="-331198" y="3940973"/>
            <a:ext cx="5274727" cy="2667000"/>
          </a:xfrm>
          <a:prstGeom prst="rect">
            <a:avLst/>
          </a:prstGeom>
          <a:noFill/>
          <a:ln>
            <a:noFill/>
          </a:ln>
        </p:spPr>
        <p:txBody>
          <a:bodyPr spcFirstLastPara="1" wrap="square" lIns="91425" tIns="45700" rIns="91425" bIns="45700" anchor="t" anchorCtr="0">
            <a:noAutofit/>
          </a:bodyPr>
          <a:lstStyle/>
          <a:p>
            <a:pPr marL="68263" marR="0" lvl="0" indent="0" algn="ctr" rtl="0">
              <a:lnSpc>
                <a:spcPct val="100000"/>
              </a:lnSpc>
              <a:spcBef>
                <a:spcPts val="0"/>
              </a:spcBef>
              <a:spcAft>
                <a:spcPts val="0"/>
              </a:spcAft>
              <a:buClr>
                <a:schemeClr val="dk2"/>
              </a:buClr>
              <a:buSzPts val="1800"/>
              <a:buFont typeface="Corbel"/>
              <a:buNone/>
            </a:pPr>
            <a:r>
              <a:rPr lang="en-US" sz="1800" b="0" i="0" u="none" strike="noStrike" cap="none">
                <a:solidFill>
                  <a:schemeClr val="dk2"/>
                </a:solidFill>
                <a:latin typeface="Corbel"/>
                <a:ea typeface="Corbel"/>
                <a:cs typeface="Corbel"/>
                <a:sym typeface="Corbel"/>
              </a:rPr>
              <a:t>Mark Lourenco</a:t>
            </a:r>
            <a:endParaRPr sz="1400" b="0" i="0" u="none" strike="noStrike" cap="none">
              <a:solidFill>
                <a:srgbClr val="000000"/>
              </a:solidFill>
              <a:latin typeface="Arial"/>
              <a:ea typeface="Arial"/>
              <a:cs typeface="Arial"/>
              <a:sym typeface="Arial"/>
            </a:endParaRPr>
          </a:p>
          <a:p>
            <a:pPr marL="68263" marR="0" lvl="0" indent="0" algn="ctr" rtl="0">
              <a:lnSpc>
                <a:spcPct val="100000"/>
              </a:lnSpc>
              <a:spcBef>
                <a:spcPts val="360"/>
              </a:spcBef>
              <a:spcAft>
                <a:spcPts val="0"/>
              </a:spcAft>
              <a:buClr>
                <a:schemeClr val="dk2"/>
              </a:buClr>
              <a:buSzPts val="1800"/>
              <a:buFont typeface="Corbel"/>
              <a:buNone/>
            </a:pPr>
            <a:r>
              <a:rPr lang="en-US" sz="1800" b="0" i="0" u="none" strike="noStrike" cap="none">
                <a:solidFill>
                  <a:schemeClr val="dk2"/>
                </a:solidFill>
                <a:latin typeface="Corbel"/>
                <a:ea typeface="Corbel"/>
                <a:cs typeface="Corbel"/>
                <a:sym typeface="Corbel"/>
              </a:rPr>
              <a:t>Information Security Officer</a:t>
            </a:r>
            <a:endParaRPr sz="1400" b="0" i="0" u="none" strike="noStrike" cap="none">
              <a:solidFill>
                <a:srgbClr val="000000"/>
              </a:solidFill>
              <a:latin typeface="Arial"/>
              <a:ea typeface="Arial"/>
              <a:cs typeface="Arial"/>
              <a:sym typeface="Arial"/>
            </a:endParaRPr>
          </a:p>
          <a:p>
            <a:pPr marL="68263" marR="0" lvl="0" indent="0" algn="ctr" rtl="0">
              <a:lnSpc>
                <a:spcPct val="100000"/>
              </a:lnSpc>
              <a:spcBef>
                <a:spcPts val="360"/>
              </a:spcBef>
              <a:spcAft>
                <a:spcPts val="0"/>
              </a:spcAft>
              <a:buClr>
                <a:schemeClr val="dk2"/>
              </a:buClr>
              <a:buSzPts val="1800"/>
              <a:buFont typeface="Corbel"/>
              <a:buNone/>
            </a:pPr>
            <a:r>
              <a:rPr lang="en-US" sz="1800" b="0" i="0" u="none" strike="noStrike" cap="none">
                <a:solidFill>
                  <a:schemeClr val="dk2"/>
                </a:solidFill>
                <a:latin typeface="Corbel"/>
                <a:ea typeface="Corbel"/>
                <a:cs typeface="Corbel"/>
                <a:sym typeface="Corbel"/>
              </a:rPr>
              <a:t>Information Security and Privacy Office</a:t>
            </a:r>
            <a:endParaRPr sz="1400" b="0" i="0" u="none" strike="noStrike" cap="none">
              <a:solidFill>
                <a:srgbClr val="000000"/>
              </a:solidFill>
              <a:latin typeface="Arial"/>
              <a:ea typeface="Arial"/>
              <a:cs typeface="Arial"/>
              <a:sym typeface="Arial"/>
            </a:endParaRPr>
          </a:p>
          <a:p>
            <a:pPr marL="68263" marR="0" lvl="0" indent="0" algn="ctr" rtl="0">
              <a:lnSpc>
                <a:spcPct val="100000"/>
              </a:lnSpc>
              <a:spcBef>
                <a:spcPts val="360"/>
              </a:spcBef>
              <a:spcAft>
                <a:spcPts val="0"/>
              </a:spcAft>
              <a:buClr>
                <a:schemeClr val="dk2"/>
              </a:buClr>
              <a:buSzPts val="1800"/>
              <a:buFont typeface="Corbel"/>
              <a:buNone/>
            </a:pPr>
            <a:r>
              <a:rPr lang="en-US" sz="1800" b="0" i="0" u="none" strike="noStrike" cap="none">
                <a:solidFill>
                  <a:schemeClr val="dk2"/>
                </a:solidFill>
                <a:latin typeface="Corbel"/>
                <a:ea typeface="Corbel"/>
                <a:cs typeface="Corbel"/>
                <a:sym typeface="Corbel"/>
              </a:rPr>
              <a:t>Technology Services Division</a:t>
            </a:r>
            <a:endParaRPr sz="1400" b="0" i="0" u="none" strike="noStrike" cap="none">
              <a:solidFill>
                <a:srgbClr val="000000"/>
              </a:solidFill>
              <a:latin typeface="Arial"/>
              <a:ea typeface="Arial"/>
              <a:cs typeface="Arial"/>
              <a:sym typeface="Arial"/>
            </a:endParaRPr>
          </a:p>
          <a:p>
            <a:pPr marL="68263" marR="0" lvl="0" indent="0" algn="ctr" rtl="0">
              <a:lnSpc>
                <a:spcPct val="100000"/>
              </a:lnSpc>
              <a:spcBef>
                <a:spcPts val="360"/>
              </a:spcBef>
              <a:spcAft>
                <a:spcPts val="0"/>
              </a:spcAft>
              <a:buClr>
                <a:schemeClr val="dk2"/>
              </a:buClr>
              <a:buSzPts val="1800"/>
              <a:buFont typeface="Corbel"/>
              <a:buNone/>
            </a:pPr>
            <a:r>
              <a:rPr lang="en-US" sz="1800" b="0" i="0" u="none" strike="noStrike" cap="none">
                <a:solidFill>
                  <a:schemeClr val="dk2"/>
                </a:solidFill>
                <a:latin typeface="Corbel"/>
                <a:ea typeface="Corbel"/>
                <a:cs typeface="Corbel"/>
                <a:sym typeface="Corbel"/>
              </a:rPr>
              <a:t>916-322-8334</a:t>
            </a:r>
            <a:endParaRPr sz="1400" b="0" i="0" u="none" strike="noStrike" cap="none">
              <a:solidFill>
                <a:srgbClr val="000000"/>
              </a:solidFill>
              <a:latin typeface="Arial"/>
              <a:ea typeface="Arial"/>
              <a:cs typeface="Arial"/>
              <a:sym typeface="Arial"/>
            </a:endParaRPr>
          </a:p>
          <a:p>
            <a:pPr marL="68263" marR="0" lvl="0" indent="0" algn="ctr" rtl="0">
              <a:lnSpc>
                <a:spcPct val="100000"/>
              </a:lnSpc>
              <a:spcBef>
                <a:spcPts val="360"/>
              </a:spcBef>
              <a:spcAft>
                <a:spcPts val="0"/>
              </a:spcAft>
              <a:buClr>
                <a:schemeClr val="dk1"/>
              </a:buClr>
              <a:buSzPts val="1800"/>
              <a:buFont typeface="Corbel"/>
              <a:buNone/>
            </a:pPr>
            <a:r>
              <a:rPr lang="en-US" sz="1800" b="0" i="0" u="sng" strike="noStrike" cap="none">
                <a:solidFill>
                  <a:schemeClr val="dk1"/>
                </a:solidFill>
                <a:latin typeface="Corbel"/>
                <a:ea typeface="Corbel"/>
                <a:cs typeface="Corbel"/>
                <a:sym typeface="Corbel"/>
                <a:hlinkClick r:id="rId6">
                  <a:extLst>
                    <a:ext uri="{A12FA001-AC4F-418D-AE19-62706E023703}">
                      <ahyp:hlinkClr xmlns:ahyp="http://schemas.microsoft.com/office/drawing/2018/hyperlinkcolor" val="tx"/>
                    </a:ext>
                  </a:extLst>
                </a:hlinkClick>
              </a:rPr>
              <a:t>mlourenco@cde.ca.gov</a:t>
            </a:r>
            <a:endParaRPr sz="1800" b="0" i="0" u="none" strike="noStrike" cap="none">
              <a:solidFill>
                <a:schemeClr val="dk1"/>
              </a:solidFill>
              <a:latin typeface="Corbel"/>
              <a:ea typeface="Corbel"/>
              <a:cs typeface="Corbel"/>
              <a:sym typeface="Corbel"/>
            </a:endParaRPr>
          </a:p>
          <a:p>
            <a:pPr marL="68263" marR="0" lvl="0" indent="0" algn="ctr" rtl="0">
              <a:lnSpc>
                <a:spcPct val="100000"/>
              </a:lnSpc>
              <a:spcBef>
                <a:spcPts val="360"/>
              </a:spcBef>
              <a:spcAft>
                <a:spcPts val="0"/>
              </a:spcAft>
              <a:buClr>
                <a:schemeClr val="dk1"/>
              </a:buClr>
              <a:buSzPts val="1800"/>
              <a:buFont typeface="Corbel"/>
              <a:buNone/>
            </a:pPr>
            <a:r>
              <a:rPr lang="en-US" sz="1800" b="0" i="0" u="sng" strike="noStrike" cap="none">
                <a:solidFill>
                  <a:schemeClr val="dk1"/>
                </a:solidFill>
                <a:latin typeface="Corbel"/>
                <a:ea typeface="Corbel"/>
                <a:cs typeface="Corbel"/>
                <a:sym typeface="Corbel"/>
                <a:hlinkClick r:id="rId7">
                  <a:extLst>
                    <a:ext uri="{A12FA001-AC4F-418D-AE19-62706E023703}">
                      <ahyp:hlinkClr xmlns:ahyp="http://schemas.microsoft.com/office/drawing/2018/hyperlinkcolor" val="tx"/>
                    </a:ext>
                  </a:extLst>
                </a:hlinkClick>
              </a:rPr>
              <a:t>iso@cde.ca.gov</a:t>
            </a:r>
            <a:r>
              <a:rPr lang="en-US" sz="1800" b="0" i="0" u="none" strike="noStrike" cap="none">
                <a:solidFill>
                  <a:schemeClr val="dk1"/>
                </a:solidFill>
                <a:latin typeface="Corbel"/>
                <a:ea typeface="Corbel"/>
                <a:cs typeface="Corbel"/>
                <a:sym typeface="Corbel"/>
              </a:rPr>
              <a:t> </a:t>
            </a:r>
            <a:r>
              <a:rPr lang="en-US" sz="1800" b="0" i="0" u="sng" strike="noStrike" cap="none">
                <a:solidFill>
                  <a:srgbClr val="0D1793"/>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a:p>
            <a:pPr marL="68263" marR="0" lvl="0" indent="0" algn="l" rtl="0">
              <a:lnSpc>
                <a:spcPct val="100000"/>
              </a:lnSpc>
              <a:spcBef>
                <a:spcPts val="400"/>
              </a:spcBef>
              <a:spcAft>
                <a:spcPts val="0"/>
              </a:spcAft>
              <a:buClr>
                <a:schemeClr val="dk1"/>
              </a:buClr>
              <a:buSzPts val="2000"/>
              <a:buFont typeface="Corbel"/>
              <a:buNone/>
            </a:pPr>
            <a:endParaRPr sz="2000" b="0" i="0" u="none" strike="noStrike" cap="none">
              <a:solidFill>
                <a:schemeClr val="dk1"/>
              </a:solidFill>
              <a:latin typeface="Corbel"/>
              <a:ea typeface="Corbel"/>
              <a:cs typeface="Corbel"/>
              <a:sym typeface="Corbel"/>
            </a:endParaRPr>
          </a:p>
          <a:p>
            <a:pPr marL="68263" marR="0" lvl="0" indent="0" algn="l" rtl="0">
              <a:lnSpc>
                <a:spcPct val="100000"/>
              </a:lnSpc>
              <a:spcBef>
                <a:spcPts val="400"/>
              </a:spcBef>
              <a:spcAft>
                <a:spcPts val="0"/>
              </a:spcAft>
              <a:buClr>
                <a:schemeClr val="dk1"/>
              </a:buClr>
              <a:buSzPts val="2000"/>
              <a:buFont typeface="Corbel"/>
              <a:buNone/>
            </a:pPr>
            <a:endParaRPr sz="2000" b="0" i="0" u="none" strike="noStrike" cap="none">
              <a:solidFill>
                <a:schemeClr val="dk1"/>
              </a:solidFill>
              <a:latin typeface="Corbel"/>
              <a:ea typeface="Corbel"/>
              <a:cs typeface="Corbel"/>
              <a:sym typeface="Corbel"/>
            </a:endParaRPr>
          </a:p>
        </p:txBody>
      </p:sp>
      <p:pic>
        <p:nvPicPr>
          <p:cNvPr id="840" name="Google Shape;840;p73" title="Instagram Icon">
            <a:hlinkClick r:id="rId8"/>
          </p:cNvPr>
          <p:cNvPicPr preferRelativeResize="0"/>
          <p:nvPr/>
        </p:nvPicPr>
        <p:blipFill rotWithShape="1">
          <a:blip r:embed="rId9">
            <a:alphaModFix/>
          </a:blip>
          <a:srcRect/>
          <a:stretch/>
        </p:blipFill>
        <p:spPr>
          <a:xfrm>
            <a:off x="4682065" y="3935894"/>
            <a:ext cx="488601" cy="519138"/>
          </a:xfrm>
          <a:prstGeom prst="rect">
            <a:avLst/>
          </a:prstGeom>
          <a:noFill/>
          <a:ln>
            <a:noFill/>
          </a:ln>
        </p:spPr>
      </p:pic>
      <p:pic>
        <p:nvPicPr>
          <p:cNvPr id="841" name="Google Shape;841;p73" title="Facebook Icon">
            <a:hlinkClick r:id="rId10"/>
          </p:cNvPr>
          <p:cNvPicPr preferRelativeResize="0"/>
          <p:nvPr/>
        </p:nvPicPr>
        <p:blipFill rotWithShape="1">
          <a:blip r:embed="rId11">
            <a:alphaModFix/>
          </a:blip>
          <a:srcRect/>
          <a:stretch/>
        </p:blipFill>
        <p:spPr>
          <a:xfrm>
            <a:off x="5331928" y="3901087"/>
            <a:ext cx="553944" cy="553944"/>
          </a:xfrm>
          <a:prstGeom prst="rect">
            <a:avLst/>
          </a:prstGeom>
          <a:noFill/>
          <a:ln>
            <a:noFill/>
          </a:ln>
        </p:spPr>
      </p:pic>
      <p:pic>
        <p:nvPicPr>
          <p:cNvPr id="842" name="Google Shape;842;p73" title="Twitter Icon">
            <a:hlinkClick r:id="rId12"/>
          </p:cNvPr>
          <p:cNvPicPr preferRelativeResize="0"/>
          <p:nvPr/>
        </p:nvPicPr>
        <p:blipFill rotWithShape="1">
          <a:blip r:embed="rId13">
            <a:alphaModFix/>
          </a:blip>
          <a:srcRect/>
          <a:stretch/>
        </p:blipFill>
        <p:spPr>
          <a:xfrm>
            <a:off x="6047134" y="3920912"/>
            <a:ext cx="534119" cy="534119"/>
          </a:xfrm>
          <a:prstGeom prst="rect">
            <a:avLst/>
          </a:prstGeom>
          <a:noFill/>
          <a:ln>
            <a:noFill/>
          </a:ln>
        </p:spPr>
      </p:pic>
      <p:sp>
        <p:nvSpPr>
          <p:cNvPr id="843" name="Google Shape;843;p73"/>
          <p:cNvSpPr txBox="1"/>
          <p:nvPr/>
        </p:nvSpPr>
        <p:spPr>
          <a:xfrm rot="-903645">
            <a:off x="6543455" y="3900862"/>
            <a:ext cx="200093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@cdeprivacy</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da901734ff_0_0"/>
          <p:cNvSpPr txBox="1">
            <a:spLocks noGrp="1"/>
          </p:cNvSpPr>
          <p:nvPr>
            <p:ph type="title"/>
          </p:nvPr>
        </p:nvSpPr>
        <p:spPr>
          <a:xfrm>
            <a:off x="982175" y="1"/>
            <a:ext cx="7704600" cy="667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Emerging &amp; Ongoing Threats</a:t>
            </a:r>
            <a:endParaRPr/>
          </a:p>
        </p:txBody>
      </p:sp>
      <p:sp>
        <p:nvSpPr>
          <p:cNvPr id="221" name="Google Shape;221;gda901734ff_0_0"/>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8</a:t>
            </a:fld>
            <a:endParaRPr/>
          </a:p>
        </p:txBody>
      </p:sp>
      <p:pic>
        <p:nvPicPr>
          <p:cNvPr id="222" name="Google Shape;222;gda901734ff_0_0">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8875" y="4697908"/>
            <a:ext cx="3103750" cy="2160092"/>
          </a:xfrm>
          <a:prstGeom prst="rect">
            <a:avLst/>
          </a:prstGeom>
          <a:noFill/>
          <a:ln w="19050" cap="flat" cmpd="sng">
            <a:solidFill>
              <a:schemeClr val="dk2"/>
            </a:solidFill>
            <a:prstDash val="solid"/>
            <a:round/>
            <a:headEnd type="none" w="sm" len="sm"/>
            <a:tailEnd type="none" w="sm" len="sm"/>
          </a:ln>
        </p:spPr>
      </p:pic>
      <p:pic>
        <p:nvPicPr>
          <p:cNvPr id="223" name="Google Shape;223;gda901734ff_0_0">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163425" y="4063050"/>
            <a:ext cx="3791742" cy="2656921"/>
          </a:xfrm>
          <a:prstGeom prst="rect">
            <a:avLst/>
          </a:prstGeom>
          <a:noFill/>
          <a:ln w="19050" cap="flat" cmpd="sng">
            <a:solidFill>
              <a:schemeClr val="dk2"/>
            </a:solidFill>
            <a:prstDash val="solid"/>
            <a:round/>
            <a:headEnd type="none" w="sm" len="sm"/>
            <a:tailEnd type="none" w="sm" len="sm"/>
          </a:ln>
        </p:spPr>
      </p:pic>
      <p:pic>
        <p:nvPicPr>
          <p:cNvPr id="224" name="Google Shape;224;gda901734ff_0_0">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863112" y="2909700"/>
            <a:ext cx="2981525" cy="2075003"/>
          </a:xfrm>
          <a:prstGeom prst="rect">
            <a:avLst/>
          </a:prstGeom>
          <a:noFill/>
          <a:ln w="19050" cap="flat" cmpd="sng">
            <a:solidFill>
              <a:schemeClr val="dk2"/>
            </a:solidFill>
            <a:prstDash val="solid"/>
            <a:round/>
            <a:headEnd type="none" w="sm" len="sm"/>
            <a:tailEnd type="none" w="sm" len="sm"/>
          </a:ln>
        </p:spPr>
      </p:pic>
      <p:pic>
        <p:nvPicPr>
          <p:cNvPr id="225" name="Google Shape;225;gda901734ff_0_0">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634650" y="923613"/>
            <a:ext cx="2424650" cy="1730250"/>
          </a:xfrm>
          <a:prstGeom prst="rect">
            <a:avLst/>
          </a:prstGeom>
          <a:noFill/>
          <a:ln w="19050" cap="flat" cmpd="sng">
            <a:solidFill>
              <a:schemeClr val="dk2"/>
            </a:solidFill>
            <a:prstDash val="solid"/>
            <a:round/>
            <a:headEnd type="none" w="sm" len="sm"/>
            <a:tailEnd type="none" w="sm" len="sm"/>
          </a:ln>
        </p:spPr>
      </p:pic>
      <p:pic>
        <p:nvPicPr>
          <p:cNvPr id="226" name="Google Shape;226;gda901734ff_0_0">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301100" y="765150"/>
            <a:ext cx="2981525" cy="2104175"/>
          </a:xfrm>
          <a:prstGeom prst="rect">
            <a:avLst/>
          </a:prstGeom>
          <a:noFill/>
          <a:ln w="19050" cap="flat" cmpd="sng">
            <a:solidFill>
              <a:schemeClr val="dk2"/>
            </a:solidFill>
            <a:prstDash val="solid"/>
            <a:round/>
            <a:headEnd type="none" w="sm" len="sm"/>
            <a:tailEnd type="none" w="sm" len="sm"/>
          </a:ln>
        </p:spPr>
      </p:pic>
      <p:pic>
        <p:nvPicPr>
          <p:cNvPr id="227" name="Google Shape;227;gda901734ff_0_0">
            <a:hlinkClick r:id="rId13"/>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3567303" y="741225"/>
            <a:ext cx="2782659" cy="1730250"/>
          </a:xfrm>
          <a:prstGeom prst="rect">
            <a:avLst/>
          </a:prstGeom>
          <a:noFill/>
          <a:ln w="19050" cap="flat" cmpd="sng">
            <a:solidFill>
              <a:schemeClr val="dk2"/>
            </a:solidFill>
            <a:prstDash val="solid"/>
            <a:round/>
            <a:headEnd type="none" w="sm" len="sm"/>
            <a:tailEnd type="none" w="sm" len="sm"/>
          </a:ln>
        </p:spPr>
      </p:pic>
      <p:pic>
        <p:nvPicPr>
          <p:cNvPr id="228" name="Google Shape;228;gda901734ff_0_0">
            <a:hlinkClick r:id="rId15"/>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2709388" y="4194975"/>
            <a:ext cx="2782650" cy="1516188"/>
          </a:xfrm>
          <a:prstGeom prst="rect">
            <a:avLst/>
          </a:prstGeom>
          <a:noFill/>
          <a:ln w="19050" cap="flat" cmpd="sng">
            <a:solidFill>
              <a:schemeClr val="dk2"/>
            </a:solidFill>
            <a:prstDash val="solid"/>
            <a:round/>
            <a:headEnd type="none" w="sm" len="sm"/>
            <a:tailEnd type="none" w="sm" len="sm"/>
          </a:ln>
        </p:spPr>
      </p:pic>
      <p:pic>
        <p:nvPicPr>
          <p:cNvPr id="229" name="Google Shape;229;gda901734ff_0_0">
            <a:hlinkClick r:id="rId17"/>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0" y="3282302"/>
            <a:ext cx="3791750" cy="1002616"/>
          </a:xfrm>
          <a:prstGeom prst="rect">
            <a:avLst/>
          </a:prstGeom>
          <a:noFill/>
          <a:ln w="19050" cap="flat" cmpd="sng">
            <a:solidFill>
              <a:schemeClr val="dk2"/>
            </a:solidFill>
            <a:prstDash val="solid"/>
            <a:round/>
            <a:headEnd type="none" w="sm" len="sm"/>
            <a:tailEnd type="none" w="sm" len="sm"/>
          </a:ln>
        </p:spPr>
      </p:pic>
      <p:pic>
        <p:nvPicPr>
          <p:cNvPr id="230" name="Google Shape;230;gda901734ff_0_0">
            <a:hlinkClick r:id="rId19"/>
          </p:cNvPr>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2944400" y="2664675"/>
            <a:ext cx="5314580" cy="1205187"/>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8d9e2edb35_0_0"/>
          <p:cNvSpPr txBox="1">
            <a:spLocks noGrp="1"/>
          </p:cNvSpPr>
          <p:nvPr>
            <p:ph type="title"/>
          </p:nvPr>
        </p:nvSpPr>
        <p:spPr>
          <a:xfrm>
            <a:off x="982175" y="0"/>
            <a:ext cx="7704600" cy="1032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Real Life Truman Show</a:t>
            </a:r>
            <a:endParaRPr/>
          </a:p>
        </p:txBody>
      </p:sp>
      <p:sp>
        <p:nvSpPr>
          <p:cNvPr id="237" name="Google Shape;237;g8d9e2edb35_0_0"/>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9</a:t>
            </a:fld>
            <a:endParaRPr/>
          </a:p>
        </p:txBody>
      </p:sp>
      <p:pic>
        <p:nvPicPr>
          <p:cNvPr id="238" name="Google Shape;238;g8d9e2edb35_0_0" descr="Does our growing dependence on social media have a dark side? A new docudrama, &quot;The Social Dilemma,&quot; warns that it is breaking down our shared reality. Director Jeff Orlowski joins Hari Sreenivasan to discuss this, alongside Tristan Harris, who heads up the Center for Humane Technology and also appears in the film. &#10;&#10;Originally aired on September 11, 2020.&#10;&#10;Subscribe to the Amanpour and Company. channel here: https://bit.ly/2EMIkTJ&#10;&#10;For more from Amanpour and Company, including full episodes, click here:  https://to.pbs.org/2NBFpjf&#10;&#10;Like Amanpour and Company on Facebook: https://bit.ly/2HNx3EF&#10;&#10;Follow Amanpour and Company on Twitter: https://bit.ly/2HLpjTI&#10;&#10;Watch Amanpour and Company weekdays on PBS (check local listings).&#10;&#10;Amanpour and Company features wide-ranging, in-depth conversations with global thought leaders and cultural influencers on the issues and trends impacting the world each day, from politics, business and technology to arts, science and sports. Christiane Amanpour leads the conversation on global and domestic news from London with contributions by prominent journalists Walter Isaacson, Michel Martin, Alicia Menendez and Hari Sreenivasan from the Tisch WNET Studios at Lincoln Center in New York City.&#10;&#10;#amanpourpbs" title="&quot;The Social Dilemma:&quot; Lies Spread 6x Faster Than Truth on Social Media | Amanpour and Company">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72000" y="3429757"/>
            <a:ext cx="4417600" cy="3313193"/>
          </a:xfrm>
          <a:prstGeom prst="rect">
            <a:avLst/>
          </a:prstGeom>
          <a:noFill/>
          <a:ln>
            <a:noFill/>
          </a:ln>
        </p:spPr>
      </p:pic>
      <p:pic>
        <p:nvPicPr>
          <p:cNvPr id="239" name="Google Shape;239;g8d9e2edb35_0_0" descr="We tweet, we like, and we share— but what are the consequences of our growing dependence on social media? As digital platforms increasingly become a lifeline to stay connected, Silicon Valley insiders reveal how social media is reprogramming civilization by exposing what’s hiding on the other side of your screen.&#10;&#10;https://Netflix.com/thesocialdilemma&#10;&#10;ABOUT THE SOCIAL DILEMMA&#10;&#10;The world has long recognized the positive applications of social media, from its role in empowering protesters to speak out against oppression during the Arab Spring uprisings almost a decade ago, to serving an instrumental role in fighting for equity and justice today. And in 2020, during an astonishing global pandemic, social media has become our lifeline to stay in touch with loved ones, as well as proving to be an asset for mobilizing civil rights protests. However, the system that connects us also invisibly controls us. The collective lack of understanding about how these platforms actually operate has led to hidden and often harmful consequences to society—consequences that are becoming more and more evident over time, and consequences that, the subjects in The Social Dilemma suggest, are an existential threat to humanity.&#10;&#10;The Social Dilemma is a powerful exploration of the disproportionate impact that a relatively small number of engineers in Silicon Valley have over the way we think, act, and live our lives. The film deftly tackles an underlying cause of our viral conspiracy theories, teenage mental health issues, rampant misinformation and political polarization, and makes these issues visceral, understandable, and urgent. Through a unique combination of documentary investigation and entertaining narrative drama, award-winning filmmakers Jeff Orlowski (Chasing Ice, Chasing Coral) and Larissa Rhodes (Chasing Coral) have once again exposed the invisible in a manner that is both enlightening and harrowing as they disrupt the disrupters by unveiling the hidden machinations behind everyone’s favorite social media and search platforms. &#10;&#10;The film features compelling interviews with high-profile tech whistleblowers and innovation leaders including Tristan Harris of the Center for Humane Technology; the co-inventor of the Facebook “Like” button, Justin Rosenstein; Tim Kendall, former President of Pinterest and former Director of Monetization at Facebook; Cathy O’Neil, author of Weapons of Math Destruction; Rashida Richardson, Director of Policy at the AI Now Institute, and many others. Demonstrating how social media affects consumers on a personal level, these fascinating insider insights are seamlessly woven into a captivating narrative, including Vincent Kartheiser (Mad Men), that illuminates the very real consequences these seemingly innocent technologies can have on our everyday lives.&#10;&#10;SUBSCRIBE: http://bit.ly/29qBUt7&#10;&#10;About Netflix:&#10;Netflix is the world's leading streaming entertainment service with 193 million paid memberships in over 190 countries enjoying TV series, documentaries and feature films across a wide variety of genres and languages. Members can watch as much as they want, anytime, anywhere, on any internet-connected screen. Members can play, pause and resume watching, all without commercials or commitments.&#10;&#10;The Social Dilemma | Official Trailer | Netflix&#10;https://youtube.com/Netflix" title="The Social Dilemma | Official Trailer | Netflix">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58325" y="917825"/>
            <a:ext cx="4321675" cy="3241250"/>
          </a:xfrm>
          <a:prstGeom prst="rect">
            <a:avLst/>
          </a:prstGeom>
          <a:noFill/>
          <a:ln>
            <a:noFill/>
          </a:ln>
        </p:spPr>
      </p:pic>
    </p:spTree>
  </p:cSld>
  <p:clrMapOvr>
    <a:masterClrMapping/>
  </p:clrMapOvr>
</p:sld>
</file>

<file path=ppt/theme/theme1.xml><?xml version="1.0" encoding="utf-8"?>
<a:theme xmlns:a="http://schemas.openxmlformats.org/drawingml/2006/main" name="Parallax">
  <a:themeElements>
    <a:clrScheme name="Custom 3">
      <a:dk1>
        <a:srgbClr val="000000"/>
      </a:dk1>
      <a:lt1>
        <a:srgbClr val="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9160</Words>
  <Application>Microsoft Office PowerPoint</Application>
  <PresentationFormat>On-screen Show (4:3)</PresentationFormat>
  <Paragraphs>639</Paragraphs>
  <Slides>76</Slides>
  <Notes>76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Corbel</vt:lpstr>
      <vt:lpstr>Times</vt:lpstr>
      <vt:lpstr>Calibri</vt:lpstr>
      <vt:lpstr>Arial</vt:lpstr>
      <vt:lpstr>Noto Sans Symbols</vt:lpstr>
      <vt:lpstr>Parallax</vt:lpstr>
      <vt:lpstr>Data Privacy PLUS: Laws, Policies, and Best Practices for Living in a Digital World</vt:lpstr>
      <vt:lpstr>Today’s Presentation...</vt:lpstr>
      <vt:lpstr>Gluten Free Chocolate Chip Cookies</vt:lpstr>
      <vt:lpstr>Background/Disclaimer</vt:lpstr>
      <vt:lpstr>Setting the Stage</vt:lpstr>
      <vt:lpstr>Privacy During the Pandemic</vt:lpstr>
      <vt:lpstr>Don’t Help the Bad Guys!</vt:lpstr>
      <vt:lpstr>Emerging &amp; Ongoing Threats</vt:lpstr>
      <vt:lpstr>Real Life Truman Show</vt:lpstr>
      <vt:lpstr>Privacy &amp; Learning in Anxious, Unsettled Times</vt:lpstr>
      <vt:lpstr>Fact or Fiction?</vt:lpstr>
      <vt:lpstr>Unreal!</vt:lpstr>
      <vt:lpstr>Perfect Match???</vt:lpstr>
      <vt:lpstr>Oversharing</vt:lpstr>
      <vt:lpstr>The Good Ole Days…</vt:lpstr>
      <vt:lpstr>What Happens in One Tech Minute?</vt:lpstr>
      <vt:lpstr>I0T: Convenience &amp; Comfort v. Privacy</vt:lpstr>
      <vt:lpstr>Your Data Has Been Encrypted</vt:lpstr>
      <vt:lpstr>Scams are Evolving, Becoming More Sophisticated</vt:lpstr>
      <vt:lpstr>Privacy v. Security</vt:lpstr>
      <vt:lpstr>Privacy in Schools</vt:lpstr>
      <vt:lpstr>The K-12 Cyber Incident Map </vt:lpstr>
      <vt:lpstr>Developing Minds + Varying Levels of Skill + Insufficient Training + Hackers = …</vt:lpstr>
      <vt:lpstr>Creepy!</vt:lpstr>
      <vt:lpstr>Digital Citizenship &amp; Training Matter!</vt:lpstr>
      <vt:lpstr>Cybersecurity Tips for Schools </vt:lpstr>
      <vt:lpstr>Privacy @ CDE</vt:lpstr>
      <vt:lpstr>Practical Example</vt:lpstr>
      <vt:lpstr>Protecting Privacy at the CDE</vt:lpstr>
      <vt:lpstr>Privacy Policies</vt:lpstr>
      <vt:lpstr>There Ought to be a Law!</vt:lpstr>
      <vt:lpstr>Changing Landscape of Data Privacy</vt:lpstr>
      <vt:lpstr>Student Privacy: It is the Law!</vt:lpstr>
      <vt:lpstr>FERPA 101</vt:lpstr>
      <vt:lpstr>FERPA Facts</vt:lpstr>
      <vt:lpstr>FERPA Exceptions: Consult CDE Legal Staff</vt:lpstr>
      <vt:lpstr>COPPA Overview</vt:lpstr>
      <vt:lpstr>CALIFORNIA EDUCATION CODE</vt:lpstr>
      <vt:lpstr>California Student Data Privacy Laws</vt:lpstr>
      <vt:lpstr>Laws Balancing Personal Privacy and Public Access</vt:lpstr>
      <vt:lpstr>Laws Balancing Personal Privacy and Public Access</vt:lpstr>
      <vt:lpstr>California Public Records Act </vt:lpstr>
      <vt:lpstr>Potential PRA Exemptions: Examples</vt:lpstr>
      <vt:lpstr>Potential PRA Exemptions: Examples</vt:lpstr>
      <vt:lpstr>Important PRA Considerations</vt:lpstr>
      <vt:lpstr>Important PRA Considerations</vt:lpstr>
      <vt:lpstr>California Information Practices Act (IPA)  (Civil Code sections 1798 et seq. 1798.3)</vt:lpstr>
      <vt:lpstr>GDPR???</vt:lpstr>
      <vt:lpstr>CCPA &amp; CPRA</vt:lpstr>
      <vt:lpstr>Legislation Effective January 1, 2020:  California Consumer Privacy Act of 2018 (CCPA)</vt:lpstr>
      <vt:lpstr>The Plot Thickens</vt:lpstr>
      <vt:lpstr>So Now What?</vt:lpstr>
      <vt:lpstr>Empower Students &amp; Parents!</vt:lpstr>
      <vt:lpstr>Tap into Resources!</vt:lpstr>
      <vt:lpstr>Stay Current!</vt:lpstr>
      <vt:lpstr>Futureproof Yourself!</vt:lpstr>
      <vt:lpstr>Share Tips with Those Around You!</vt:lpstr>
      <vt:lpstr>Be Mindful of Bias!</vt:lpstr>
      <vt:lpstr>Stay Informed &amp; Create/Share/Curate Carefully!</vt:lpstr>
      <vt:lpstr>Think Before You Post!</vt:lpstr>
      <vt:lpstr>Stay Current!</vt:lpstr>
      <vt:lpstr>Delete/Destroy What is Not Needed</vt:lpstr>
      <vt:lpstr>Gather and Store Confidential Data Securely</vt:lpstr>
      <vt:lpstr>Collaborate &amp; Stay Engaged!</vt:lpstr>
      <vt:lpstr>Still With Me?</vt:lpstr>
      <vt:lpstr>Perfect Match: Match the Law to the Description…</vt:lpstr>
      <vt:lpstr>Name the 3 Places its OK to Have Hard Copy Documents Containing PII</vt:lpstr>
      <vt:lpstr>Two of a Kind: Name the Two CDE Offices/Divisions that Must be Notified When…</vt:lpstr>
      <vt:lpstr>Living the DEAM</vt:lpstr>
      <vt:lpstr>Questions/Discussion</vt:lpstr>
      <vt:lpstr>Stay Informed &amp; Keep Exploring!</vt:lpstr>
      <vt:lpstr>Review &amp; Share the Basics!</vt:lpstr>
      <vt:lpstr>Student Data Privacy Law References</vt:lpstr>
      <vt:lpstr>Student Data Privacy Resources</vt:lpstr>
      <vt:lpstr>Privacy, Digital Citizenship, &amp; Media Literacy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Privacy PLUS: Laws, Policies, and Best Practices for Living in a Digital World</dc:title>
  <dc:creator>CDE\EWisnia</dc:creator>
  <cp:lastModifiedBy>Marc Greenfield</cp:lastModifiedBy>
  <cp:revision>3</cp:revision>
  <dcterms:created xsi:type="dcterms:W3CDTF">2012-10-24T22:57:51Z</dcterms:created>
  <dcterms:modified xsi:type="dcterms:W3CDTF">2022-06-10T18:03:57Z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0x010100053FF51602969249B771C0BD973A1082</vt:lpwstr>
  </property>
</Properties>
</file>