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830" r:id="rId2"/>
    <p:sldId id="833" r:id="rId3"/>
    <p:sldId id="831" r:id="rId4"/>
    <p:sldId id="836" r:id="rId5"/>
    <p:sldId id="828" r:id="rId6"/>
    <p:sldId id="819" r:id="rId7"/>
    <p:sldId id="834" r:id="rId8"/>
    <p:sldId id="839" r:id="rId9"/>
    <p:sldId id="838" r:id="rId10"/>
    <p:sldId id="832" r:id="rId11"/>
    <p:sldId id="83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lina Torres" initials="CT" lastIdx="24" clrIdx="0">
    <p:extLst>
      <p:ext uri="{19B8F6BF-5375-455C-9EA6-DF929625EA0E}">
        <p15:presenceInfo xmlns:p15="http://schemas.microsoft.com/office/powerpoint/2012/main" userId="S-1-5-21-2608872058-1432505909-2668327341-12694" providerId="AD"/>
      </p:ext>
    </p:extLst>
  </p:cmAuthor>
  <p:cmAuthor id="2" name="Juli Auld" initials="JA" lastIdx="5" clrIdx="1">
    <p:extLst>
      <p:ext uri="{19B8F6BF-5375-455C-9EA6-DF929625EA0E}">
        <p15:presenceInfo xmlns:p15="http://schemas.microsoft.com/office/powerpoint/2012/main" userId="S-1-5-21-2608872058-1432505909-2668327341-230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68671" autoAdjust="0"/>
  </p:normalViewPr>
  <p:slideViewPr>
    <p:cSldViewPr snapToGrid="0">
      <p:cViewPr varScale="1">
        <p:scale>
          <a:sx n="57" d="100"/>
          <a:sy n="57" d="100"/>
        </p:scale>
        <p:origin x="158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7C93BD-950D-4068-9EBA-FBE0260BD57D}" type="datetimeFigureOut">
              <a:rPr lang="en-US" smtClean="0"/>
              <a:t>6/10/2022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C2F454-FE4C-40F2-ABF2-E0ED4CC6C19F}" type="slidenum">
              <a:rPr lang="en-US" smtClean="0"/>
              <a:t>‹#›</a:t>
            </a:fld>
            <a:endParaRPr lang="en-US"/>
          </a:p>
        </p:txBody>
      </p:sp>
    </p:spTree>
    <p:extLst>
      <p:ext uri="{BB962C8B-B14F-4D97-AF65-F5344CB8AC3E}">
        <p14:creationId xmlns:p14="http://schemas.microsoft.com/office/powerpoint/2010/main" val="1019527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C2F454-FE4C-40F2-ABF2-E0ED4CC6C19F}" type="slidenum">
              <a:rPr lang="en-US" smtClean="0"/>
              <a:t>1</a:t>
            </a:fld>
            <a:endParaRPr lang="en-US"/>
          </a:p>
        </p:txBody>
      </p:sp>
    </p:spTree>
    <p:extLst>
      <p:ext uri="{BB962C8B-B14F-4D97-AF65-F5344CB8AC3E}">
        <p14:creationId xmlns:p14="http://schemas.microsoft.com/office/powerpoint/2010/main" val="2900176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latin typeface="Arial" panose="020B0604020202020204" pitchFamily="34" charset="0"/>
                <a:cs typeface="Arial" panose="020B0604020202020204" pitchFamily="34" charset="0"/>
              </a:rPr>
              <a:t>Now I’d like to introduce our presenter for this morning’s session.</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52AC79-A108-4FDF-A0BE-96CEB0D6FF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9657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C2F454-FE4C-40F2-ABF2-E0ED4CC6C19F}" type="slidenum">
              <a:rPr lang="en-US" smtClean="0"/>
              <a:t>11</a:t>
            </a:fld>
            <a:endParaRPr lang="en-US"/>
          </a:p>
        </p:txBody>
      </p:sp>
    </p:spTree>
    <p:extLst>
      <p:ext uri="{BB962C8B-B14F-4D97-AF65-F5344CB8AC3E}">
        <p14:creationId xmlns:p14="http://schemas.microsoft.com/office/powerpoint/2010/main" val="3282720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latin typeface="Arial" panose="020B0604020202020204" pitchFamily="34" charset="0"/>
                <a:cs typeface="Arial" panose="020B0604020202020204" pitchFamily="34" charset="0"/>
              </a:rPr>
              <a:t>Good morning everyone and thank you very much for joining us this morning for the MSIN Data Privacy and Security Webinar.  My name is Juli Auld and I’m the consultant from the Migrant Education Office of the California Department of Education who is responsible for the Migrant Student Information Network.  Before we begin the Data &amp; Security Webinar I’d like to provide a little more information about our week of training on the Migrant Student Information Network and talk about some of the things that we’ve accomplished this year.  </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52AC79-A108-4FDF-A0BE-96CEB0D6FF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5670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let’s review the training schedule for the week.  Last year we provided a series of webinars throughout the year in order to create a library of resources for new users to the MSIN.  In 2022 we will only be providing training on MSIN during this week and one other time just before data close.  We queried the field for topics that you all felt you needed more information about and the way you wanted to receive that information.  Based on that feedback, we’ve created this three day series of six sessions starting with the presentation that will begin in a just a few minutes about Data Privacy and Security.  Later today there will be another session from 1-3pm for those of you who have the Regional User Approver role called User Account Management.  Tomorrow there are two more sessions starting with a morning session about I&amp;R Features for Reviewers that all of you with the role Designated SEA Reviewer were invited to.  Tomorrow afternoon the Data Specialists will attend the session entitled Managing Migratory Child Records and Thursday both sessions are for those of you who have a MEP Manager role (I&amp;R Manager, Program Manager, Regional Administrator).  The first one is called Setting up, Entering, and Extracting Services and the afternoon session is called Using Reports to Monitor and Manage Migratory Child Data.  Sessions 2-6 will include several activities and opportunities for everyone to collaborate with their counterparts.</a:t>
            </a:r>
          </a:p>
          <a:p>
            <a:endParaRPr lang="en-US" dirty="0"/>
          </a:p>
          <a:p>
            <a:r>
              <a:rPr lang="en-US" dirty="0"/>
              <a:t>If you have not yet registered for a session that you have the MSIN role for, I strongly encourage you to do so as soon as possible.  The next five sessions are specifically for users with the roles listed there so registration will not be approved if you don’t have that role.  If you have any questions about any of these sessions, please chat me directly during this webinar or email me later.</a:t>
            </a:r>
          </a:p>
        </p:txBody>
      </p:sp>
      <p:sp>
        <p:nvSpPr>
          <p:cNvPr id="4" name="Slide Number Placeholder 3"/>
          <p:cNvSpPr>
            <a:spLocks noGrp="1"/>
          </p:cNvSpPr>
          <p:nvPr>
            <p:ph type="sldNum" sz="quarter" idx="5"/>
          </p:nvPr>
        </p:nvSpPr>
        <p:spPr/>
        <p:txBody>
          <a:bodyPr/>
          <a:lstStyle/>
          <a:p>
            <a:fld id="{3FC2F454-FE4C-40F2-ABF2-E0ED4CC6C19F}" type="slidenum">
              <a:rPr lang="en-US" smtClean="0"/>
              <a:t>3</a:t>
            </a:fld>
            <a:endParaRPr lang="en-US"/>
          </a:p>
        </p:txBody>
      </p:sp>
    </p:spTree>
    <p:extLst>
      <p:ext uri="{BB962C8B-B14F-4D97-AF65-F5344CB8AC3E}">
        <p14:creationId xmlns:p14="http://schemas.microsoft.com/office/powerpoint/2010/main" val="4025219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Now I’d like to introduce all of the people that helped put together these three days of training and who will also ensure that it runs smoothly.  I’ll start with the amazing team at WestEd beginning with Jose Valencia, the Migrant Student Information Network Lead…</a:t>
            </a:r>
          </a:p>
          <a:p>
            <a:endParaRPr lang="en-US" dirty="0"/>
          </a:p>
        </p:txBody>
      </p:sp>
      <p:sp>
        <p:nvSpPr>
          <p:cNvPr id="4" name="Slide Number Placeholder 3"/>
          <p:cNvSpPr>
            <a:spLocks noGrp="1"/>
          </p:cNvSpPr>
          <p:nvPr>
            <p:ph type="sldNum" sz="quarter" idx="5"/>
          </p:nvPr>
        </p:nvSpPr>
        <p:spPr/>
        <p:txBody>
          <a:bodyPr/>
          <a:lstStyle/>
          <a:p>
            <a:fld id="{3FC2F454-FE4C-40F2-ABF2-E0ED4CC6C19F}" type="slidenum">
              <a:rPr lang="en-US" smtClean="0"/>
              <a:t>4</a:t>
            </a:fld>
            <a:endParaRPr lang="en-US"/>
          </a:p>
        </p:txBody>
      </p:sp>
    </p:spTree>
    <p:extLst>
      <p:ext uri="{BB962C8B-B14F-4D97-AF65-F5344CB8AC3E}">
        <p14:creationId xmlns:p14="http://schemas.microsoft.com/office/powerpoint/2010/main" val="817050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dirty="0">
                <a:latin typeface="Arial" panose="020B0604020202020204" pitchFamily="34" charset="0"/>
                <a:cs typeface="Arial" panose="020B0604020202020204" pitchFamily="34" charset="0"/>
              </a:rPr>
              <a:t>Lead</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Juli</a:t>
            </a:r>
            <a:endParaRPr lang="en-US" sz="1100"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Time</a:t>
            </a:r>
            <a:r>
              <a:rPr lang="en-US" sz="1100" dirty="0">
                <a:latin typeface="Arial" panose="020B0604020202020204" pitchFamily="34" charset="0"/>
                <a:cs typeface="Arial" panose="020B0604020202020204" pitchFamily="34" charset="0"/>
              </a:rPr>
              <a:t>: 2 mins.</a:t>
            </a:r>
          </a:p>
          <a:p>
            <a:r>
              <a:rPr lang="en-US" sz="1100" b="1" dirty="0">
                <a:latin typeface="Arial" panose="020B0604020202020204" pitchFamily="34" charset="0"/>
                <a:cs typeface="Arial" panose="020B0604020202020204" pitchFamily="34" charset="0"/>
              </a:rPr>
              <a:t>Talking Points</a:t>
            </a:r>
            <a:r>
              <a:rPr lang="en-US" sz="1100" dirty="0">
                <a:latin typeface="Arial" panose="020B0604020202020204" pitchFamily="34" charset="0"/>
                <a:cs typeface="Arial" panose="020B0604020202020204" pitchFamily="34" charset="0"/>
              </a:rPr>
              <a:t>: </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Next I’d like to introduce Victor Garibay, the MSIN specialist, who along with Jose and I will be presenting in sessions 2-6.  This morning we have a guest presenter from the CDE who I will introduce shortly.  </a:t>
            </a:r>
          </a:p>
          <a:p>
            <a:pPr marL="0" indent="0">
              <a:buFont typeface="Arial" panose="020B0604020202020204" pitchFamily="34" charset="0"/>
              <a:buNone/>
            </a:pPr>
            <a:endParaRPr lang="en-US" sz="1100" dirty="0">
              <a:latin typeface="Arial" panose="020B0604020202020204" pitchFamily="34" charset="0"/>
              <a:cs typeface="Arial" panose="020B0604020202020204" pitchFamily="34" charset="0"/>
            </a:endParaRPr>
          </a:p>
          <a:p>
            <a:pPr marL="172150" indent="-172150">
              <a:buFont typeface="Arial" panose="020B0604020202020204" pitchFamily="34" charset="0"/>
              <a:buChar char="•"/>
            </a:pPr>
            <a:r>
              <a:rPr lang="en-US" sz="1100" dirty="0">
                <a:latin typeface="Arial" panose="020B0604020202020204" pitchFamily="34" charset="0"/>
                <a:cs typeface="Arial" panose="020B0604020202020204" pitchFamily="34" charset="0"/>
              </a:rPr>
              <a:t>In sessions 2-6 we’ll be spending lots of time in breakout rooms and you’ll see these other WestEd folks in there with you to help you navigate the activities. (Read other names)</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52AC79-A108-4FDF-A0BE-96CEB0D6FF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0060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dirty="0">
                <a:latin typeface="Arial" panose="020B0604020202020204" pitchFamily="34" charset="0"/>
                <a:cs typeface="Arial" panose="020B0604020202020204" pitchFamily="34" charset="0"/>
              </a:rPr>
              <a:t>Lead</a:t>
            </a:r>
            <a:r>
              <a:rPr lang="en-US" sz="1100" dirty="0">
                <a:latin typeface="Arial" panose="020B0604020202020204" pitchFamily="34" charset="0"/>
                <a:cs typeface="Arial" panose="020B0604020202020204" pitchFamily="34" charset="0"/>
              </a:rPr>
              <a:t>: </a:t>
            </a:r>
            <a:r>
              <a:rPr lang="en-US" sz="1100" dirty="0" err="1">
                <a:latin typeface="Arial" panose="020B0604020202020204" pitchFamily="34" charset="0"/>
                <a:cs typeface="Arial" panose="020B0604020202020204" pitchFamily="34" charset="0"/>
              </a:rPr>
              <a:t>Juli</a:t>
            </a:r>
            <a:endParaRPr lang="en-US" sz="1100"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Time</a:t>
            </a:r>
            <a:r>
              <a:rPr lang="en-US" sz="1100" dirty="0">
                <a:latin typeface="Arial" panose="020B0604020202020204" pitchFamily="34" charset="0"/>
                <a:cs typeface="Arial" panose="020B0604020202020204" pitchFamily="34" charset="0"/>
              </a:rPr>
              <a:t>: 2 mins.</a:t>
            </a:r>
          </a:p>
          <a:p>
            <a:r>
              <a:rPr lang="en-US" sz="1100" b="1" dirty="0">
                <a:latin typeface="Arial" panose="020B0604020202020204" pitchFamily="34" charset="0"/>
                <a:cs typeface="Arial" panose="020B0604020202020204" pitchFamily="34" charset="0"/>
              </a:rPr>
              <a:t>Talking Points</a:t>
            </a:r>
            <a:r>
              <a:rPr lang="en-US" sz="1100" dirty="0">
                <a:latin typeface="Arial" panose="020B0604020202020204" pitchFamily="34" charset="0"/>
                <a:cs typeface="Arial" panose="020B0604020202020204" pitchFamily="34" charset="0"/>
              </a:rPr>
              <a:t>: </a:t>
            </a:r>
          </a:p>
          <a:p>
            <a:pPr marL="172150" indent="-172150">
              <a:buFont typeface="Arial" panose="020B0604020202020204" pitchFamily="34" charset="0"/>
              <a:buChar char="•"/>
            </a:pPr>
            <a:r>
              <a:rPr lang="en-US" sz="1100" dirty="0">
                <a:latin typeface="Arial" panose="020B0604020202020204" pitchFamily="34" charset="0"/>
                <a:cs typeface="Arial" panose="020B0604020202020204" pitchFamily="34" charset="0"/>
              </a:rPr>
              <a:t>You will also see some members of our Data Advisory Committee in breakout rooms during sessions 2-6 to help you navigate the activities. </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52AC79-A108-4FDF-A0BE-96CEB0D6FF0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0825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2021 the MSIN went through many changes and we accomplished a great deal so I’d like to take a minute and highlight a few of those accomplishments.  First, I know you all remember that there was a change to the data close date which occurred much earlier in 2021 than in previous years.  This change was driven by a change to the federal reporting requirement timeline and we successfully met those new dates without any issues.  Even with that tight timeline we had the smallest decline in the number of eligible migrant students in the 2020-21 performance period that we’ve had in over a decade.  I know that took a lot of work on your part so I’d like to thank everyone for getting everything done in a much shorter time span.</a:t>
            </a:r>
          </a:p>
          <a:p>
            <a:endParaRPr lang="en-US" dirty="0"/>
          </a:p>
          <a:p>
            <a:r>
              <a:rPr lang="en-US" dirty="0"/>
              <a:t>One thing that happened in 2021 that you probably didn’t even notice is that we migrated the MSIN from our own servers to the cloud.  Even though you may not have noticed, it was a great deal of behind the scenes work for our teammates at WestEd in 2021.  Even with all of that happening, we were also able to create many new reports related to the State Service Delivery Plan or SSDP, as well as the INA/ILP Report.  We also created new service codes for Mini-Corps, added the capacity to attach emails and phone numbers to specific people, and change the state field requirement for countries not the US, Canada, or Mexico.  </a:t>
            </a:r>
          </a:p>
          <a:p>
            <a:endParaRPr lang="en-US" dirty="0"/>
          </a:p>
          <a:p>
            <a:r>
              <a:rPr lang="en-US" dirty="0"/>
              <a:t>We also made a great deal of progress toward complying with federal requirements with our Partial Course History Initiative.  (Get stats)  We’ve had partial course history data entered into the MSIN by ? Subgrantees for a total of ? Students.   We should be able to up those numbers by the end of this academic year and begin 2022-23 with well established practices of entering partial course history when a secondary student moves before the end of a term.</a:t>
            </a:r>
          </a:p>
          <a:p>
            <a:endParaRPr lang="en-US" dirty="0"/>
          </a:p>
        </p:txBody>
      </p:sp>
      <p:sp>
        <p:nvSpPr>
          <p:cNvPr id="4" name="Slide Number Placeholder 3"/>
          <p:cNvSpPr>
            <a:spLocks noGrp="1"/>
          </p:cNvSpPr>
          <p:nvPr>
            <p:ph type="sldNum" sz="quarter" idx="5"/>
          </p:nvPr>
        </p:nvSpPr>
        <p:spPr/>
        <p:txBody>
          <a:bodyPr/>
          <a:lstStyle/>
          <a:p>
            <a:fld id="{3FC2F454-FE4C-40F2-ABF2-E0ED4CC6C19F}" type="slidenum">
              <a:rPr lang="en-US" smtClean="0"/>
              <a:t>7</a:t>
            </a:fld>
            <a:endParaRPr lang="en-US"/>
          </a:p>
        </p:txBody>
      </p:sp>
    </p:spTree>
    <p:extLst>
      <p:ext uri="{BB962C8B-B14F-4D97-AF65-F5344CB8AC3E}">
        <p14:creationId xmlns:p14="http://schemas.microsoft.com/office/powerpoint/2010/main" val="4839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last slide I talked about what a great job we’ve been doing with the Partial Course History but it’s on this slide because we have a long way to go.  2021-22 began without many partial course history entries being made but will end with many more.  We need to begin 2022-23 with Partial Course History entry as a regular, integrated process.</a:t>
            </a:r>
          </a:p>
          <a:p>
            <a:endParaRPr lang="en-US" dirty="0"/>
          </a:p>
          <a:p>
            <a:r>
              <a:rPr lang="en-US" dirty="0"/>
              <a:t>INA/ILPs within the system is also relatively new and we can see that not all of them are getting done in a timely manner.  That should be an area of focus in the upcoming year.</a:t>
            </a:r>
          </a:p>
          <a:p>
            <a:endParaRPr lang="en-US" dirty="0"/>
          </a:p>
          <a:p>
            <a:r>
              <a:rPr lang="en-US" dirty="0"/>
              <a:t>Finally, with all of the tools we’ll be talking about in these trainings, the new SSDP reports, and Melissa’s help we hope to see improvement toward meeting the MPOs</a:t>
            </a:r>
          </a:p>
        </p:txBody>
      </p:sp>
      <p:sp>
        <p:nvSpPr>
          <p:cNvPr id="4" name="Slide Number Placeholder 3"/>
          <p:cNvSpPr>
            <a:spLocks noGrp="1"/>
          </p:cNvSpPr>
          <p:nvPr>
            <p:ph type="sldNum" sz="quarter" idx="5"/>
          </p:nvPr>
        </p:nvSpPr>
        <p:spPr/>
        <p:txBody>
          <a:bodyPr/>
          <a:lstStyle/>
          <a:p>
            <a:fld id="{3FC2F454-FE4C-40F2-ABF2-E0ED4CC6C19F}" type="slidenum">
              <a:rPr lang="en-US" smtClean="0"/>
              <a:t>8</a:t>
            </a:fld>
            <a:endParaRPr lang="en-US"/>
          </a:p>
        </p:txBody>
      </p:sp>
    </p:spTree>
    <p:extLst>
      <p:ext uri="{BB962C8B-B14F-4D97-AF65-F5344CB8AC3E}">
        <p14:creationId xmlns:p14="http://schemas.microsoft.com/office/powerpoint/2010/main" val="575015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a couple of huge projects related to MSIN that we’ll begin in 2022.  </a:t>
            </a:r>
            <a:r>
              <a:rPr lang="en-US" dirty="0" err="1"/>
              <a:t>Refacturing</a:t>
            </a:r>
            <a:r>
              <a:rPr lang="en-US" dirty="0"/>
              <a:t> was a new term for me so let me give you the dictionary definition and then explain what that means for us. Refactoring consists of improving the internal structure of an existing program’s source code.  What that means in layman's terms is that we need to rewrite the entire code source that MSIN was built on.  There are a couple of reasons why we need to do that.  First, the language that was used to create MSIN is no longer being supported.  Refactoring is also necessary because every time you add new functionality, cohesion of the system decreases.  The refactoring of MSIN is just getting under way and will take longer than a year.  Eventually you may notice that some of the colors change and the system may look a little more modern, but it won’t affect functionality. </a:t>
            </a:r>
          </a:p>
          <a:p>
            <a:endParaRPr lang="en-US" dirty="0"/>
          </a:p>
          <a:p>
            <a:r>
              <a:rPr lang="en-US" dirty="0"/>
              <a:t>The second, equally large project that we will be working on in 2022 is the interoperability project with the California Longitudinal Pupil Achievement Data System or CALPADS.  In year one of the interoperability project, or 2022, our goals are to connect the systems to do SSID matching from CALPADS as we enter new students into the MSIN.  We also hope to send the migrant indicator to CALPADS directly from the MSIN rather than hoping district staff will add the program to the child’s record.  Those are phase one goals of a project that has three phases so I’ll talk about the second two phases at a later date.</a:t>
            </a:r>
          </a:p>
          <a:p>
            <a:endParaRPr lang="en-US" dirty="0"/>
          </a:p>
          <a:p>
            <a:r>
              <a:rPr lang="en-US" dirty="0"/>
              <a:t>This may look like a short list but the amount of work required to do both of these projects is enormous… probably just like your workload.  So thank you for taking the time to join us this morning and for all the work you do for the Migrant Education Program.  </a:t>
            </a:r>
          </a:p>
          <a:p>
            <a:endParaRPr lang="en-US" dirty="0"/>
          </a:p>
          <a:p>
            <a:r>
              <a:rPr lang="en-US" dirty="0"/>
              <a:t>In 2022 the MSIN will continue to undergo a lot of behind the scenes work to keep up with security and other changes to its technology.  </a:t>
            </a:r>
          </a:p>
          <a:p>
            <a:endParaRPr lang="en-US" dirty="0"/>
          </a:p>
          <a:p>
            <a:r>
              <a:rPr lang="en-US" dirty="0"/>
              <a:t>Speaking of security, it’s time to get started with our presentation on Data Privacy &amp; Security.  </a:t>
            </a:r>
          </a:p>
          <a:p>
            <a:endParaRPr lang="en-US" dirty="0"/>
          </a:p>
        </p:txBody>
      </p:sp>
      <p:sp>
        <p:nvSpPr>
          <p:cNvPr id="4" name="Slide Number Placeholder 3"/>
          <p:cNvSpPr>
            <a:spLocks noGrp="1"/>
          </p:cNvSpPr>
          <p:nvPr>
            <p:ph type="sldNum" sz="quarter" idx="5"/>
          </p:nvPr>
        </p:nvSpPr>
        <p:spPr/>
        <p:txBody>
          <a:bodyPr/>
          <a:lstStyle/>
          <a:p>
            <a:fld id="{3FC2F454-FE4C-40F2-ABF2-E0ED4CC6C19F}" type="slidenum">
              <a:rPr lang="en-US" smtClean="0"/>
              <a:t>9</a:t>
            </a:fld>
            <a:endParaRPr lang="en-US"/>
          </a:p>
        </p:txBody>
      </p:sp>
    </p:spTree>
    <p:extLst>
      <p:ext uri="{BB962C8B-B14F-4D97-AF65-F5344CB8AC3E}">
        <p14:creationId xmlns:p14="http://schemas.microsoft.com/office/powerpoint/2010/main" val="5248741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dirty="0">
                <a:solidFill>
                  <a:schemeClr val="bg1"/>
                </a:solidFill>
                <a:latin typeface="Arial" panose="020B0604020202020204" pitchFamily="34" charset="0"/>
                <a:cs typeface="Arial" panose="020B0604020202020204" pitchFamily="34" charset="0"/>
              </a:rPr>
              <a:t>CALIFORNIA DEPARTMENT OF EDUCATION</a:t>
            </a:r>
          </a:p>
          <a:p>
            <a:pPr algn="r"/>
            <a:r>
              <a:rPr lang="en-US" sz="2400" dirty="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normAutofit/>
          </a:bodyPr>
          <a:lstStyle>
            <a:lvl1pPr algn="ctr">
              <a:defRPr sz="4400">
                <a:solidFill>
                  <a:schemeClr val="bg1"/>
                </a:solidFill>
              </a:defRPr>
            </a:lvl1pPr>
          </a:lstStyle>
          <a:p>
            <a:r>
              <a:rPr lang="en-US" dirty="0"/>
              <a:t>Click to edit Master title style</a:t>
            </a:r>
          </a:p>
        </p:txBody>
      </p:sp>
      <p:pic>
        <p:nvPicPr>
          <p:cNvPr id="3" name="Picture 2">
            <a:extLst>
              <a:ext uri="{FF2B5EF4-FFF2-40B4-BE49-F238E27FC236}">
                <a16:creationId xmlns:a16="http://schemas.microsoft.com/office/drawing/2014/main" id="{BE9CE68D-CA50-944F-83DB-EA491704DBD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58208" y="6366540"/>
            <a:ext cx="1512533" cy="339016"/>
          </a:xfrm>
          <a:prstGeom prst="rect">
            <a:avLst/>
          </a:prstGeom>
        </p:spPr>
      </p:pic>
    </p:spTree>
    <p:extLst>
      <p:ext uri="{BB962C8B-B14F-4D97-AF65-F5344CB8AC3E}">
        <p14:creationId xmlns:p14="http://schemas.microsoft.com/office/powerpoint/2010/main" val="202401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19360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dirty="0"/>
              <a:t>Click to edit Master text styles</a:t>
            </a:r>
          </a:p>
          <a:p>
            <a:pPr lvl="1"/>
            <a:r>
              <a:rPr lang="en-US" dirty="0"/>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906061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dirty="0"/>
              <a:t>Click to edit Master title style</a:t>
            </a:r>
          </a:p>
        </p:txBody>
      </p:sp>
      <p:sp>
        <p:nvSpPr>
          <p:cNvPr id="5" name="Slide Number Placeholder 4">
            <a:extLst>
              <a:ext uri="{FF2B5EF4-FFF2-40B4-BE49-F238E27FC236}">
                <a16:creationId xmlns:a16="http://schemas.microsoft.com/office/drawing/2014/main" id="{7617C1B4-73B5-4782-8D62-B40DDBEB23D6}"/>
              </a:ext>
            </a:extLst>
          </p:cNvPr>
          <p:cNvSpPr txBox="1">
            <a:spLocks/>
          </p:cNvSpPr>
          <p:nvPr userDrawn="1"/>
        </p:nvSpPr>
        <p:spPr>
          <a:xfrm>
            <a:off x="11508509" y="6374245"/>
            <a:ext cx="433278" cy="266699"/>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C1A58C6-7010-4DE7-9CEF-CA763C69BBCB}" type="slidenum">
              <a:rPr lang="en-US">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14981516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tif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pic>
        <p:nvPicPr>
          <p:cNvPr id="5" name="Picture 4">
            <a:extLst>
              <a:ext uri="{FF2B5EF4-FFF2-40B4-BE49-F238E27FC236}">
                <a16:creationId xmlns:a16="http://schemas.microsoft.com/office/drawing/2014/main" id="{9CA648D7-0833-6943-9334-47441CB0EB61}"/>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10797436" y="223528"/>
            <a:ext cx="1242164" cy="278417"/>
          </a:xfrm>
          <a:prstGeom prst="rect">
            <a:avLst/>
          </a:prstGeom>
        </p:spPr>
      </p:pic>
      <p:pic>
        <p:nvPicPr>
          <p:cNvPr id="6" name="Picture 5" descr="The official seal of the California Department of Education">
            <a:extLst>
              <a:ext uri="{FF2B5EF4-FFF2-40B4-BE49-F238E27FC236}">
                <a16:creationId xmlns:a16="http://schemas.microsoft.com/office/drawing/2014/main" id="{CF59DCFA-038A-1248-9B3F-D79B26679E31}"/>
              </a:ext>
            </a:extLst>
          </p:cNvPr>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10797436" y="506875"/>
            <a:ext cx="1144351" cy="1156272"/>
          </a:xfrm>
          <a:prstGeom prst="rect">
            <a:avLst/>
          </a:prstGeom>
        </p:spPr>
      </p:pic>
      <p:sp>
        <p:nvSpPr>
          <p:cNvPr id="8" name="Slide Number Placeholder 4">
            <a:extLst>
              <a:ext uri="{FF2B5EF4-FFF2-40B4-BE49-F238E27FC236}">
                <a16:creationId xmlns:a16="http://schemas.microsoft.com/office/drawing/2014/main" id="{B78A0737-DAFC-4058-94B8-619F7426C67E}"/>
              </a:ext>
            </a:extLst>
          </p:cNvPr>
          <p:cNvSpPr txBox="1">
            <a:spLocks/>
          </p:cNvSpPr>
          <p:nvPr userDrawn="1"/>
        </p:nvSpPr>
        <p:spPr>
          <a:xfrm>
            <a:off x="11508509" y="6374245"/>
            <a:ext cx="433278" cy="266699"/>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8C1A58C6-7010-4DE7-9CEF-CA763C69BBCB}" type="slidenum">
              <a:rPr lang="en-US">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4293636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 Id="rId9" Type="http://schemas.openxmlformats.org/officeDocument/2006/relationships/image" Target="../media/image14.jpeg"/></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D96D9-7CEF-46A7-B862-376751666A8D}"/>
              </a:ext>
            </a:extLst>
          </p:cNvPr>
          <p:cNvSpPr>
            <a:spLocks noGrp="1"/>
          </p:cNvSpPr>
          <p:nvPr>
            <p:ph type="title"/>
          </p:nvPr>
        </p:nvSpPr>
        <p:spPr>
          <a:xfrm>
            <a:off x="152400" y="471206"/>
            <a:ext cx="11887200" cy="1325563"/>
          </a:xfrm>
        </p:spPr>
        <p:txBody>
          <a:bodyPr>
            <a:normAutofit fontScale="90000"/>
          </a:bodyPr>
          <a:lstStyle/>
          <a:p>
            <a:r>
              <a:rPr lang="en-US" dirty="0"/>
              <a:t>Welcome to </a:t>
            </a:r>
            <a:br>
              <a:rPr lang="en-US" dirty="0"/>
            </a:br>
            <a:r>
              <a:rPr lang="en-US" dirty="0"/>
              <a:t>the Migrant Student Information Network</a:t>
            </a:r>
            <a:br>
              <a:rPr lang="en-US" dirty="0"/>
            </a:br>
            <a:r>
              <a:rPr lang="en-US" dirty="0"/>
              <a:t> 2022 Training</a:t>
            </a:r>
          </a:p>
        </p:txBody>
      </p:sp>
      <p:sp>
        <p:nvSpPr>
          <p:cNvPr id="4" name="Content Placeholder 3">
            <a:extLst>
              <a:ext uri="{FF2B5EF4-FFF2-40B4-BE49-F238E27FC236}">
                <a16:creationId xmlns:a16="http://schemas.microsoft.com/office/drawing/2014/main" id="{7D9F8CC2-8AAF-493D-9BD6-D2CE3DBDA674}"/>
              </a:ext>
            </a:extLst>
          </p:cNvPr>
          <p:cNvSpPr>
            <a:spLocks noGrp="1"/>
          </p:cNvSpPr>
          <p:nvPr>
            <p:ph sz="half" idx="2"/>
          </p:nvPr>
        </p:nvSpPr>
        <p:spPr>
          <a:xfrm>
            <a:off x="6433457" y="2379643"/>
            <a:ext cx="5497810" cy="4274557"/>
          </a:xfrm>
        </p:spPr>
        <p:txBody>
          <a:bodyPr/>
          <a:lstStyle/>
          <a:p>
            <a:endParaRPr lang="en-US" dirty="0"/>
          </a:p>
          <a:p>
            <a:r>
              <a:rPr lang="en-US" dirty="0"/>
              <a:t>We will begin shortly.</a:t>
            </a:r>
          </a:p>
          <a:p>
            <a:r>
              <a:rPr lang="en-US" dirty="0"/>
              <a:t>Please enter your name and region/district into the chat.</a:t>
            </a:r>
          </a:p>
          <a:p>
            <a:pPr marL="0" indent="0">
              <a:buNone/>
            </a:pPr>
            <a:endParaRPr lang="en-US" dirty="0"/>
          </a:p>
        </p:txBody>
      </p:sp>
      <p:pic>
        <p:nvPicPr>
          <p:cNvPr id="5" name="Content Placeholder 3">
            <a:extLst>
              <a:ext uri="{FF2B5EF4-FFF2-40B4-BE49-F238E27FC236}">
                <a16:creationId xmlns:a16="http://schemas.microsoft.com/office/drawing/2014/main" id="{383FDC60-206A-4C39-AF27-4876791F43F3}"/>
              </a:ext>
            </a:extLst>
          </p:cNvPr>
          <p:cNvPicPr>
            <a:picLocks noGrp="1" noChangeAspect="1"/>
          </p:cNvPicPr>
          <p:nvPr>
            <p:ph sz="half" idx="1"/>
          </p:nvPr>
        </p:nvPicPr>
        <p:blipFill>
          <a:blip r:embed="rId3" cstate="screen">
            <a:extLst>
              <a:ext uri="{28A0092B-C50C-407E-A947-70E740481C1C}">
                <a14:useLocalDpi xmlns:a14="http://schemas.microsoft.com/office/drawing/2010/main"/>
              </a:ext>
            </a:extLst>
          </a:blip>
          <a:stretch>
            <a:fillRect/>
          </a:stretch>
        </p:blipFill>
        <p:spPr>
          <a:xfrm>
            <a:off x="364218" y="2133661"/>
            <a:ext cx="5851525" cy="3590351"/>
          </a:xfrm>
          <a:prstGeom prst="rect">
            <a:avLst/>
          </a:prstGeom>
        </p:spPr>
      </p:pic>
    </p:spTree>
    <p:extLst>
      <p:ext uri="{BB962C8B-B14F-4D97-AF65-F5344CB8AC3E}">
        <p14:creationId xmlns:p14="http://schemas.microsoft.com/office/powerpoint/2010/main" val="1040455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C8BF9-C9DA-4A88-8239-8C564634626F}"/>
              </a:ext>
            </a:extLst>
          </p:cNvPr>
          <p:cNvSpPr>
            <a:spLocks noGrp="1"/>
          </p:cNvSpPr>
          <p:nvPr>
            <p:ph type="ctrTitle"/>
          </p:nvPr>
        </p:nvSpPr>
        <p:spPr>
          <a:xfrm>
            <a:off x="914583" y="1704513"/>
            <a:ext cx="10362833" cy="3242569"/>
          </a:xfrm>
        </p:spPr>
        <p:txBody>
          <a:bodyPr anchor="b">
            <a:normAutofit fontScale="90000"/>
          </a:bodyPr>
          <a:lstStyle/>
          <a:p>
            <a:pPr>
              <a:spcAft>
                <a:spcPts val="1200"/>
              </a:spcAft>
            </a:pPr>
            <a:r>
              <a:rPr lang="en-US" sz="4900" dirty="0"/>
              <a:t>Migrant Student Information Network:</a:t>
            </a:r>
            <a:br>
              <a:rPr lang="en-US" sz="4900" dirty="0"/>
            </a:br>
            <a:r>
              <a:rPr lang="en-US" sz="4900" dirty="0"/>
              <a:t>Data Privacy and Security</a:t>
            </a:r>
            <a:br>
              <a:rPr lang="en-US" dirty="0"/>
            </a:br>
            <a:br>
              <a:rPr lang="en-US" dirty="0"/>
            </a:br>
            <a:br>
              <a:rPr lang="en-US" sz="3100" dirty="0"/>
            </a:br>
            <a:r>
              <a:rPr lang="en-US" sz="3100" dirty="0"/>
              <a:t> January 25, 2022</a:t>
            </a:r>
            <a:br>
              <a:rPr lang="en-US" sz="3100" dirty="0"/>
            </a:br>
            <a:r>
              <a:rPr lang="en-US" sz="3100" dirty="0"/>
              <a:t>10:00 a.m. – 12:00 p.m.</a:t>
            </a:r>
          </a:p>
        </p:txBody>
      </p:sp>
    </p:spTree>
    <p:extLst>
      <p:ext uri="{BB962C8B-B14F-4D97-AF65-F5344CB8AC3E}">
        <p14:creationId xmlns:p14="http://schemas.microsoft.com/office/powerpoint/2010/main" val="4076758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1C0E6-EC75-42B6-91B0-B767C2F08872}"/>
              </a:ext>
            </a:extLst>
          </p:cNvPr>
          <p:cNvSpPr>
            <a:spLocks noGrp="1"/>
          </p:cNvSpPr>
          <p:nvPr>
            <p:ph type="title"/>
          </p:nvPr>
        </p:nvSpPr>
        <p:spPr/>
        <p:txBody>
          <a:bodyPr/>
          <a:lstStyle/>
          <a:p>
            <a:r>
              <a:rPr lang="en-US" dirty="0"/>
              <a:t>Please Welcome</a:t>
            </a:r>
          </a:p>
        </p:txBody>
      </p:sp>
      <p:sp>
        <p:nvSpPr>
          <p:cNvPr id="3" name="Content Placeholder 2">
            <a:extLst>
              <a:ext uri="{FF2B5EF4-FFF2-40B4-BE49-F238E27FC236}">
                <a16:creationId xmlns:a16="http://schemas.microsoft.com/office/drawing/2014/main" id="{4466E7F6-22A7-40B1-81C4-120D456B8301}"/>
              </a:ext>
            </a:extLst>
          </p:cNvPr>
          <p:cNvSpPr>
            <a:spLocks noGrp="1"/>
          </p:cNvSpPr>
          <p:nvPr>
            <p:ph idx="1"/>
          </p:nvPr>
        </p:nvSpPr>
        <p:spPr>
          <a:xfrm>
            <a:off x="3388658" y="2577205"/>
            <a:ext cx="8543364" cy="5015901"/>
          </a:xfrm>
        </p:spPr>
        <p:txBody>
          <a:bodyPr/>
          <a:lstStyle/>
          <a:p>
            <a:r>
              <a:rPr lang="en-US" dirty="0"/>
              <a:t>Elizabeth </a:t>
            </a:r>
            <a:r>
              <a:rPr lang="en-US" dirty="0" err="1"/>
              <a:t>Wiznia</a:t>
            </a:r>
            <a:r>
              <a:rPr lang="en-US" dirty="0"/>
              <a:t>, Education Programs Consultant, Educational Data Management Division, California Department of Education</a:t>
            </a:r>
          </a:p>
        </p:txBody>
      </p:sp>
      <p:pic>
        <p:nvPicPr>
          <p:cNvPr id="3074" name="Picture 2" descr="image004">
            <a:extLst>
              <a:ext uri="{FF2B5EF4-FFF2-40B4-BE49-F238E27FC236}">
                <a16:creationId xmlns:a16="http://schemas.microsoft.com/office/drawing/2014/main" id="{0E5DCAE1-DFFE-42F8-8375-1D888968FB8A}"/>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72744" y="1842099"/>
            <a:ext cx="2101850" cy="287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9234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C8BF9-C9DA-4A88-8239-8C564634626F}"/>
              </a:ext>
            </a:extLst>
          </p:cNvPr>
          <p:cNvSpPr>
            <a:spLocks noGrp="1"/>
          </p:cNvSpPr>
          <p:nvPr>
            <p:ph type="ctrTitle"/>
          </p:nvPr>
        </p:nvSpPr>
        <p:spPr>
          <a:xfrm>
            <a:off x="914583" y="824753"/>
            <a:ext cx="10362833" cy="4122329"/>
          </a:xfrm>
        </p:spPr>
        <p:txBody>
          <a:bodyPr anchor="b">
            <a:normAutofit fontScale="90000"/>
          </a:bodyPr>
          <a:lstStyle/>
          <a:p>
            <a:pPr>
              <a:spcAft>
                <a:spcPts val="1200"/>
              </a:spcAft>
            </a:pPr>
            <a:r>
              <a:rPr lang="en-US" sz="4900" dirty="0"/>
              <a:t>Migrant Student Information Network:</a:t>
            </a:r>
            <a:br>
              <a:rPr lang="en-US" sz="4900" dirty="0"/>
            </a:br>
            <a:r>
              <a:rPr lang="en-US" sz="4900" dirty="0"/>
              <a:t>2022 Training</a:t>
            </a:r>
            <a:br>
              <a:rPr lang="en-US" dirty="0"/>
            </a:br>
            <a:br>
              <a:rPr lang="en-US" dirty="0"/>
            </a:br>
            <a:r>
              <a:rPr lang="en-US" dirty="0"/>
              <a:t>	    </a:t>
            </a:r>
            <a:r>
              <a:rPr lang="en-US" sz="3100" dirty="0"/>
              <a:t>Juli Auld, Education Research and Evaluation Consultant, Migrant Education Office</a:t>
            </a:r>
            <a:br>
              <a:rPr lang="en-US" sz="3100" dirty="0"/>
            </a:br>
            <a:br>
              <a:rPr lang="en-US" sz="3100" dirty="0"/>
            </a:br>
            <a:r>
              <a:rPr lang="en-US" sz="3100" dirty="0"/>
              <a:t> January 25 – 27, 2022</a:t>
            </a:r>
            <a:br>
              <a:rPr lang="en-US" sz="3100" dirty="0"/>
            </a:br>
            <a:endParaRPr lang="en-US" sz="3100" dirty="0"/>
          </a:p>
        </p:txBody>
      </p:sp>
      <p:pic>
        <p:nvPicPr>
          <p:cNvPr id="4" name="Picture 3">
            <a:extLst>
              <a:ext uri="{FF2B5EF4-FFF2-40B4-BE49-F238E27FC236}">
                <a16:creationId xmlns:a16="http://schemas.microsoft.com/office/drawing/2014/main" id="{448C6930-7408-4BE2-8505-B9F20D177E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flipH="1">
            <a:off x="1872868" y="2655065"/>
            <a:ext cx="1025487" cy="1025487"/>
          </a:xfrm>
          <a:prstGeom prst="rect">
            <a:avLst/>
          </a:prstGeom>
        </p:spPr>
      </p:pic>
    </p:spTree>
    <p:extLst>
      <p:ext uri="{BB962C8B-B14F-4D97-AF65-F5344CB8AC3E}">
        <p14:creationId xmlns:p14="http://schemas.microsoft.com/office/powerpoint/2010/main" val="3678478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F7D61-B07E-41EE-B957-167AEA52C6D9}"/>
              </a:ext>
            </a:extLst>
          </p:cNvPr>
          <p:cNvSpPr>
            <a:spLocks noGrp="1"/>
          </p:cNvSpPr>
          <p:nvPr>
            <p:ph type="title"/>
          </p:nvPr>
        </p:nvSpPr>
        <p:spPr/>
        <p:txBody>
          <a:bodyPr/>
          <a:lstStyle/>
          <a:p>
            <a:r>
              <a:rPr lang="en-US" dirty="0"/>
              <a:t>New Training Format</a:t>
            </a:r>
          </a:p>
        </p:txBody>
      </p:sp>
      <p:graphicFrame>
        <p:nvGraphicFramePr>
          <p:cNvPr id="15" name="Table 14">
            <a:extLst>
              <a:ext uri="{FF2B5EF4-FFF2-40B4-BE49-F238E27FC236}">
                <a16:creationId xmlns:a16="http://schemas.microsoft.com/office/drawing/2014/main" id="{B1C69F10-66E7-4E11-9791-0F4761B88D27}"/>
              </a:ext>
            </a:extLst>
          </p:cNvPr>
          <p:cNvGraphicFramePr>
            <a:graphicFrameLocks noGrp="1"/>
          </p:cNvGraphicFramePr>
          <p:nvPr>
            <p:extLst>
              <p:ext uri="{D42A27DB-BD31-4B8C-83A1-F6EECF244321}">
                <p14:modId xmlns:p14="http://schemas.microsoft.com/office/powerpoint/2010/main" val="4131837551"/>
              </p:ext>
            </p:extLst>
          </p:nvPr>
        </p:nvGraphicFramePr>
        <p:xfrm>
          <a:off x="372035" y="1675538"/>
          <a:ext cx="11322424" cy="4850211"/>
        </p:xfrm>
        <a:graphic>
          <a:graphicData uri="http://schemas.openxmlformats.org/drawingml/2006/table">
            <a:tbl>
              <a:tblPr/>
              <a:tblGrid>
                <a:gridCol w="824753">
                  <a:extLst>
                    <a:ext uri="{9D8B030D-6E8A-4147-A177-3AD203B41FA5}">
                      <a16:colId xmlns:a16="http://schemas.microsoft.com/office/drawing/2014/main" val="326373276"/>
                    </a:ext>
                  </a:extLst>
                </a:gridCol>
                <a:gridCol w="3397624">
                  <a:extLst>
                    <a:ext uri="{9D8B030D-6E8A-4147-A177-3AD203B41FA5}">
                      <a16:colId xmlns:a16="http://schemas.microsoft.com/office/drawing/2014/main" val="2739470949"/>
                    </a:ext>
                  </a:extLst>
                </a:gridCol>
                <a:gridCol w="1927412">
                  <a:extLst>
                    <a:ext uri="{9D8B030D-6E8A-4147-A177-3AD203B41FA5}">
                      <a16:colId xmlns:a16="http://schemas.microsoft.com/office/drawing/2014/main" val="4188425614"/>
                    </a:ext>
                  </a:extLst>
                </a:gridCol>
                <a:gridCol w="3218329">
                  <a:extLst>
                    <a:ext uri="{9D8B030D-6E8A-4147-A177-3AD203B41FA5}">
                      <a16:colId xmlns:a16="http://schemas.microsoft.com/office/drawing/2014/main" val="2531608815"/>
                    </a:ext>
                  </a:extLst>
                </a:gridCol>
                <a:gridCol w="1954306">
                  <a:extLst>
                    <a:ext uri="{9D8B030D-6E8A-4147-A177-3AD203B41FA5}">
                      <a16:colId xmlns:a16="http://schemas.microsoft.com/office/drawing/2014/main" val="2238530733"/>
                    </a:ext>
                  </a:extLst>
                </a:gridCol>
              </a:tblGrid>
              <a:tr h="272455">
                <a:tc>
                  <a:txBody>
                    <a:bodyPr/>
                    <a:lstStyle/>
                    <a:p>
                      <a:pPr algn="ctr" fontAlgn="ctr"/>
                      <a:r>
                        <a:rPr lang="en-US" sz="1600" b="0" i="0" u="none" strike="noStrike" dirty="0">
                          <a:solidFill>
                            <a:srgbClr val="000000"/>
                          </a:solidFill>
                          <a:effectLst/>
                          <a:latin typeface="Eras Demi ITC" panose="020B0805030504020804" pitchFamily="34" charset="0"/>
                        </a:rPr>
                        <a:t>Session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000" b="0" i="0" u="none" strike="noStrike">
                          <a:solidFill>
                            <a:srgbClr val="000000"/>
                          </a:solidFill>
                          <a:effectLst/>
                          <a:latin typeface="Eras Demi ITC" panose="020B0805030504020804" pitchFamily="34" charset="0"/>
                        </a:rPr>
                        <a:t>Topic</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000" b="0" i="0" u="none" strike="noStrike" dirty="0">
                          <a:solidFill>
                            <a:srgbClr val="000000"/>
                          </a:solidFill>
                          <a:effectLst/>
                          <a:latin typeface="Eras Demi ITC" panose="020B0805030504020804" pitchFamily="34" charset="0"/>
                        </a:rPr>
                        <a:t>Who should attend</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000" b="0" i="0" u="none" strike="noStrike" dirty="0">
                          <a:solidFill>
                            <a:srgbClr val="000000"/>
                          </a:solidFill>
                          <a:effectLst/>
                          <a:latin typeface="Eras Demi ITC" panose="020B0805030504020804" pitchFamily="34" charset="0"/>
                        </a:rPr>
                        <a:t>Date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000" b="0" i="0" u="none" strike="noStrike">
                          <a:solidFill>
                            <a:srgbClr val="000000"/>
                          </a:solidFill>
                          <a:effectLst/>
                          <a:latin typeface="Eras Demi ITC" panose="020B0805030504020804" pitchFamily="34" charset="0"/>
                        </a:rPr>
                        <a:t>Time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20681422"/>
                  </a:ext>
                </a:extLst>
              </a:tr>
              <a:tr h="544911">
                <a:tc>
                  <a:txBody>
                    <a:bodyPr/>
                    <a:lstStyle/>
                    <a:p>
                      <a:pPr algn="ctr" fontAlgn="ctr"/>
                      <a:r>
                        <a:rPr lang="en-US" sz="2000" b="0" i="0" u="none" strike="noStrike" dirty="0">
                          <a:solidFill>
                            <a:srgbClr val="000000"/>
                          </a:solidFill>
                          <a:effectLst/>
                          <a:latin typeface="Eras Demi ITC" panose="020B0805030504020804" pitchFamily="34"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2ED"/>
                    </a:solidFill>
                  </a:tcPr>
                </a:tc>
                <a:tc>
                  <a:txBody>
                    <a:bodyPr/>
                    <a:lstStyle/>
                    <a:p>
                      <a:pPr algn="l" fontAlgn="ctr"/>
                      <a:r>
                        <a:rPr lang="en-US" sz="2000" b="0" i="0" u="none" strike="noStrike" dirty="0">
                          <a:solidFill>
                            <a:srgbClr val="000000"/>
                          </a:solidFill>
                          <a:effectLst/>
                          <a:latin typeface="Eras Demi ITC" panose="020B0805030504020804" pitchFamily="34" charset="0"/>
                        </a:rPr>
                        <a:t>Data Privacy &amp; Security</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2ED"/>
                    </a:solidFill>
                  </a:tcPr>
                </a:tc>
                <a:tc>
                  <a:txBody>
                    <a:bodyPr/>
                    <a:lstStyle/>
                    <a:p>
                      <a:pPr algn="l" fontAlgn="ctr"/>
                      <a:r>
                        <a:rPr lang="en-US" sz="2000" b="0" i="0" u="none" strike="noStrike" dirty="0">
                          <a:solidFill>
                            <a:srgbClr val="000000"/>
                          </a:solidFill>
                          <a:effectLst/>
                          <a:latin typeface="Eras Demi ITC" panose="020B0805030504020804" pitchFamily="34" charset="0"/>
                        </a:rPr>
                        <a:t>All roles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2ED"/>
                    </a:solidFill>
                  </a:tcPr>
                </a:tc>
                <a:tc>
                  <a:txBody>
                    <a:bodyPr/>
                    <a:lstStyle/>
                    <a:p>
                      <a:pPr algn="l" fontAlgn="ctr"/>
                      <a:r>
                        <a:rPr lang="en-US" sz="2000" b="0" i="0" u="none" strike="noStrike">
                          <a:solidFill>
                            <a:srgbClr val="000000"/>
                          </a:solidFill>
                          <a:effectLst/>
                          <a:latin typeface="Eras Demi ITC" panose="020B0805030504020804" pitchFamily="34" charset="0"/>
                        </a:rPr>
                        <a:t>Tuesday, January 25th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2ED"/>
                    </a:solidFill>
                  </a:tcPr>
                </a:tc>
                <a:tc>
                  <a:txBody>
                    <a:bodyPr/>
                    <a:lstStyle/>
                    <a:p>
                      <a:pPr algn="l" fontAlgn="ctr"/>
                      <a:r>
                        <a:rPr lang="en-US" sz="2000" b="0" i="0" u="none" strike="noStrike">
                          <a:solidFill>
                            <a:srgbClr val="000000"/>
                          </a:solidFill>
                          <a:effectLst/>
                          <a:latin typeface="Eras Demi ITC" panose="020B0805030504020804" pitchFamily="34" charset="0"/>
                        </a:rPr>
                        <a:t>10a.m. - 12p.m.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E2ED"/>
                    </a:solidFill>
                  </a:tcPr>
                </a:tc>
                <a:extLst>
                  <a:ext uri="{0D108BD9-81ED-4DB2-BD59-A6C34878D82A}">
                    <a16:rowId xmlns:a16="http://schemas.microsoft.com/office/drawing/2014/main" val="1708152974"/>
                  </a:ext>
                </a:extLst>
              </a:tr>
              <a:tr h="544911">
                <a:tc>
                  <a:txBody>
                    <a:bodyPr/>
                    <a:lstStyle/>
                    <a:p>
                      <a:pPr algn="ctr" fontAlgn="ctr"/>
                      <a:r>
                        <a:rPr lang="en-US" sz="2000" b="0" i="0" u="none" strike="noStrike">
                          <a:solidFill>
                            <a:srgbClr val="000000"/>
                          </a:solidFill>
                          <a:effectLst/>
                          <a:latin typeface="Eras Demi ITC" panose="020B0805030504020804" pitchFamily="34"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2000" b="0" i="0" u="none" strike="noStrike" dirty="0">
                          <a:solidFill>
                            <a:srgbClr val="000000"/>
                          </a:solidFill>
                          <a:effectLst/>
                          <a:latin typeface="Eras Demi ITC" panose="020B0805030504020804" pitchFamily="34" charset="0"/>
                        </a:rPr>
                        <a:t>User Account Management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2000" b="0" i="0" u="none" strike="noStrike">
                          <a:solidFill>
                            <a:srgbClr val="000000"/>
                          </a:solidFill>
                          <a:effectLst/>
                          <a:latin typeface="Eras Demi ITC" panose="020B0805030504020804" pitchFamily="34" charset="0"/>
                        </a:rPr>
                        <a:t>Regional User Approver role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2000" b="0" i="0" u="none" strike="noStrike">
                          <a:solidFill>
                            <a:srgbClr val="000000"/>
                          </a:solidFill>
                          <a:effectLst/>
                          <a:latin typeface="Eras Demi ITC" panose="020B0805030504020804" pitchFamily="34" charset="0"/>
                        </a:rPr>
                        <a:t>Tuesday, January 25th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l" fontAlgn="ctr"/>
                      <a:r>
                        <a:rPr lang="en-US" sz="2000" b="0" i="0" u="none" strike="noStrike">
                          <a:solidFill>
                            <a:srgbClr val="000000"/>
                          </a:solidFill>
                          <a:effectLst/>
                          <a:latin typeface="Eras Demi ITC" panose="020B0805030504020804" pitchFamily="34" charset="0"/>
                        </a:rPr>
                        <a:t>1p.m. - 3p.m.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884932549"/>
                  </a:ext>
                </a:extLst>
              </a:tr>
              <a:tr h="544911">
                <a:tc>
                  <a:txBody>
                    <a:bodyPr/>
                    <a:lstStyle/>
                    <a:p>
                      <a:pPr algn="ctr" fontAlgn="ctr"/>
                      <a:r>
                        <a:rPr lang="en-US" sz="2000" b="0" i="0" u="none" strike="noStrike">
                          <a:solidFill>
                            <a:srgbClr val="000000"/>
                          </a:solidFill>
                          <a:effectLst/>
                          <a:latin typeface="Eras Demi ITC" panose="020B0805030504020804" pitchFamily="34"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2000" b="0" i="0" u="none" strike="noStrike" dirty="0">
                          <a:solidFill>
                            <a:srgbClr val="000000"/>
                          </a:solidFill>
                          <a:effectLst/>
                          <a:latin typeface="Eras Demi ITC" panose="020B0805030504020804" pitchFamily="34" charset="0"/>
                        </a:rPr>
                        <a:t>I&amp;R Features for Reviewers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2000" b="0" i="0" u="none" strike="noStrike" dirty="0">
                          <a:solidFill>
                            <a:srgbClr val="000000"/>
                          </a:solidFill>
                          <a:effectLst/>
                          <a:latin typeface="Eras Demi ITC" panose="020B0805030504020804" pitchFamily="34" charset="0"/>
                        </a:rPr>
                        <a:t>Designated SEA Reviewer role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2000" b="0" i="0" u="none" strike="noStrike" dirty="0">
                          <a:solidFill>
                            <a:srgbClr val="000000"/>
                          </a:solidFill>
                          <a:effectLst/>
                          <a:latin typeface="Eras Demi ITC" panose="020B0805030504020804" pitchFamily="34" charset="0"/>
                        </a:rPr>
                        <a:t>Wednesday, January 26th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l" fontAlgn="ctr"/>
                      <a:r>
                        <a:rPr lang="en-US" sz="2000" b="0" i="0" u="none" strike="noStrike">
                          <a:solidFill>
                            <a:srgbClr val="000000"/>
                          </a:solidFill>
                          <a:effectLst/>
                          <a:latin typeface="Eras Demi ITC" panose="020B0805030504020804" pitchFamily="34" charset="0"/>
                        </a:rPr>
                        <a:t>10a.m. - 12p.m.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05598874"/>
                  </a:ext>
                </a:extLst>
              </a:tr>
              <a:tr h="544911">
                <a:tc>
                  <a:txBody>
                    <a:bodyPr/>
                    <a:lstStyle/>
                    <a:p>
                      <a:pPr algn="ctr" fontAlgn="ctr"/>
                      <a:r>
                        <a:rPr lang="en-US" sz="2000" b="0" i="0" u="none" strike="noStrike">
                          <a:solidFill>
                            <a:srgbClr val="000000"/>
                          </a:solidFill>
                          <a:effectLst/>
                          <a:latin typeface="Eras Demi ITC" panose="020B0805030504020804" pitchFamily="34"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2000" b="0" i="0" u="none" strike="noStrike">
                          <a:solidFill>
                            <a:srgbClr val="000000"/>
                          </a:solidFill>
                          <a:effectLst/>
                          <a:latin typeface="Eras Demi ITC" panose="020B0805030504020804" pitchFamily="34" charset="0"/>
                        </a:rPr>
                        <a:t>Managing Migratory Child Records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2000" b="0" i="0" u="none" strike="noStrike" dirty="0">
                          <a:solidFill>
                            <a:srgbClr val="000000"/>
                          </a:solidFill>
                          <a:effectLst/>
                          <a:latin typeface="Eras Demi ITC" panose="020B0805030504020804" pitchFamily="34" charset="0"/>
                        </a:rPr>
                        <a:t>Data Specialist role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2000" b="0" i="0" u="none" strike="noStrike" dirty="0">
                          <a:solidFill>
                            <a:srgbClr val="000000"/>
                          </a:solidFill>
                          <a:effectLst/>
                          <a:latin typeface="Eras Demi ITC" panose="020B0805030504020804" pitchFamily="34" charset="0"/>
                        </a:rPr>
                        <a:t>Wednesday, January 26th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l" fontAlgn="ctr"/>
                      <a:r>
                        <a:rPr lang="en-US" sz="2000" b="0" i="0" u="none" strike="noStrike">
                          <a:solidFill>
                            <a:srgbClr val="000000"/>
                          </a:solidFill>
                          <a:effectLst/>
                          <a:latin typeface="Eras Demi ITC" panose="020B0805030504020804" pitchFamily="34" charset="0"/>
                        </a:rPr>
                        <a:t>1p.m. - 3p.m.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48732618"/>
                  </a:ext>
                </a:extLst>
              </a:tr>
              <a:tr h="544911">
                <a:tc>
                  <a:txBody>
                    <a:bodyPr/>
                    <a:lstStyle/>
                    <a:p>
                      <a:pPr algn="ctr" fontAlgn="ctr"/>
                      <a:r>
                        <a:rPr lang="en-US" sz="2000" b="0" i="0" u="none" strike="noStrike">
                          <a:solidFill>
                            <a:srgbClr val="000000"/>
                          </a:solidFill>
                          <a:effectLst/>
                          <a:latin typeface="Eras Demi ITC" panose="020B0805030504020804" pitchFamily="34" charset="0"/>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ctr"/>
                      <a:r>
                        <a:rPr lang="en-US" sz="2000" b="0" i="0" u="none" strike="noStrike">
                          <a:solidFill>
                            <a:srgbClr val="000000"/>
                          </a:solidFill>
                          <a:effectLst/>
                          <a:latin typeface="Eras Demi ITC" panose="020B0805030504020804" pitchFamily="34" charset="0"/>
                        </a:rPr>
                        <a:t>Setting up, Entering, and Extracting Services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ctr"/>
                      <a:r>
                        <a:rPr lang="en-US" sz="2000" b="0" i="0" u="none" strike="noStrike">
                          <a:solidFill>
                            <a:srgbClr val="000000"/>
                          </a:solidFill>
                          <a:effectLst/>
                          <a:latin typeface="Eras Demi ITC" panose="020B0805030504020804" pitchFamily="34" charset="0"/>
                        </a:rPr>
                        <a:t>MEP manager roles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ctr"/>
                      <a:r>
                        <a:rPr lang="en-US" sz="2000" b="0" i="0" u="none" strike="noStrike" dirty="0">
                          <a:solidFill>
                            <a:srgbClr val="000000"/>
                          </a:solidFill>
                          <a:effectLst/>
                          <a:latin typeface="Eras Demi ITC" panose="020B0805030504020804" pitchFamily="34" charset="0"/>
                        </a:rPr>
                        <a:t>Thursday, January 27th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ctr"/>
                      <a:r>
                        <a:rPr lang="en-US" sz="2000" b="0" i="0" u="none" strike="noStrike" dirty="0">
                          <a:solidFill>
                            <a:srgbClr val="000000"/>
                          </a:solidFill>
                          <a:effectLst/>
                          <a:latin typeface="Eras Demi ITC" panose="020B0805030504020804" pitchFamily="34" charset="0"/>
                        </a:rPr>
                        <a:t>10a.m. - 12p.m.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3838318151"/>
                  </a:ext>
                </a:extLst>
              </a:tr>
              <a:tr h="544911">
                <a:tc>
                  <a:txBody>
                    <a:bodyPr/>
                    <a:lstStyle/>
                    <a:p>
                      <a:pPr algn="ctr" fontAlgn="ctr"/>
                      <a:r>
                        <a:rPr lang="en-US" sz="2000" b="0" i="0" u="none" strike="noStrike" dirty="0">
                          <a:solidFill>
                            <a:srgbClr val="000000"/>
                          </a:solidFill>
                          <a:effectLst/>
                          <a:latin typeface="Eras Demi ITC" panose="020B0805030504020804" pitchFamily="34" charset="0"/>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CD9FF"/>
                    </a:solidFill>
                  </a:tcPr>
                </a:tc>
                <a:tc>
                  <a:txBody>
                    <a:bodyPr/>
                    <a:lstStyle/>
                    <a:p>
                      <a:pPr algn="l" fontAlgn="ctr"/>
                      <a:r>
                        <a:rPr lang="en-US" sz="2000" b="0" i="0" u="none" strike="noStrike" dirty="0">
                          <a:solidFill>
                            <a:srgbClr val="000000"/>
                          </a:solidFill>
                          <a:effectLst/>
                          <a:latin typeface="Eras Demi ITC" panose="020B0805030504020804" pitchFamily="34" charset="0"/>
                        </a:rPr>
                        <a:t>Using Reports to Monitor and Manage Migratory Child Data</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CD9FF"/>
                    </a:solidFill>
                  </a:tcPr>
                </a:tc>
                <a:tc>
                  <a:txBody>
                    <a:bodyPr/>
                    <a:lstStyle/>
                    <a:p>
                      <a:pPr algn="l" fontAlgn="ctr"/>
                      <a:r>
                        <a:rPr lang="en-US" sz="2000" b="0" i="0" u="none" strike="noStrike">
                          <a:solidFill>
                            <a:srgbClr val="000000"/>
                          </a:solidFill>
                          <a:effectLst/>
                          <a:latin typeface="Eras Demi ITC" panose="020B0805030504020804" pitchFamily="34" charset="0"/>
                        </a:rPr>
                        <a:t>MEP manager roles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CD9FF"/>
                    </a:solidFill>
                  </a:tcPr>
                </a:tc>
                <a:tc>
                  <a:txBody>
                    <a:bodyPr/>
                    <a:lstStyle/>
                    <a:p>
                      <a:pPr algn="l" fontAlgn="ctr"/>
                      <a:r>
                        <a:rPr lang="en-US" sz="2000" b="0" i="0" u="none" strike="noStrike">
                          <a:solidFill>
                            <a:srgbClr val="000000"/>
                          </a:solidFill>
                          <a:effectLst/>
                          <a:latin typeface="Eras Demi ITC" panose="020B0805030504020804" pitchFamily="34" charset="0"/>
                        </a:rPr>
                        <a:t>Thursday, January 27th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CD9FF"/>
                    </a:solidFill>
                  </a:tcPr>
                </a:tc>
                <a:tc>
                  <a:txBody>
                    <a:bodyPr/>
                    <a:lstStyle/>
                    <a:p>
                      <a:pPr algn="l" fontAlgn="ctr"/>
                      <a:r>
                        <a:rPr lang="en-US" sz="2000" b="0" i="0" u="none" strike="noStrike" dirty="0">
                          <a:solidFill>
                            <a:srgbClr val="000000"/>
                          </a:solidFill>
                          <a:effectLst/>
                          <a:latin typeface="Eras Demi ITC" panose="020B0805030504020804" pitchFamily="34" charset="0"/>
                        </a:rPr>
                        <a:t>1p.m. - 3p.m.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CD9FF"/>
                    </a:solidFill>
                  </a:tcPr>
                </a:tc>
                <a:extLst>
                  <a:ext uri="{0D108BD9-81ED-4DB2-BD59-A6C34878D82A}">
                    <a16:rowId xmlns:a16="http://schemas.microsoft.com/office/drawing/2014/main" val="2178946186"/>
                  </a:ext>
                </a:extLst>
              </a:tr>
            </a:tbl>
          </a:graphicData>
        </a:graphic>
      </p:graphicFrame>
    </p:spTree>
    <p:extLst>
      <p:ext uri="{BB962C8B-B14F-4D97-AF65-F5344CB8AC3E}">
        <p14:creationId xmlns:p14="http://schemas.microsoft.com/office/powerpoint/2010/main" val="1128048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0AD2CF-D056-4210-80EE-2FA577A893A3}"/>
              </a:ext>
            </a:extLst>
          </p:cNvPr>
          <p:cNvSpPr>
            <a:spLocks noGrp="1"/>
          </p:cNvSpPr>
          <p:nvPr>
            <p:ph idx="1"/>
          </p:nvPr>
        </p:nvSpPr>
        <p:spPr>
          <a:xfrm>
            <a:off x="304800" y="0"/>
            <a:ext cx="11887200" cy="6480030"/>
          </a:xfrm>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6600" dirty="0"/>
              <a:t>Welcome and Introductions</a:t>
            </a:r>
          </a:p>
          <a:p>
            <a:pPr marL="0" indent="0" algn="ctr">
              <a:buNone/>
            </a:pPr>
            <a:endParaRPr lang="en-US" sz="6600" dirty="0"/>
          </a:p>
        </p:txBody>
      </p:sp>
      <p:pic>
        <p:nvPicPr>
          <p:cNvPr id="5" name="Picture 4">
            <a:extLst>
              <a:ext uri="{FF2B5EF4-FFF2-40B4-BE49-F238E27FC236}">
                <a16:creationId xmlns:a16="http://schemas.microsoft.com/office/drawing/2014/main" id="{9AA820F0-265A-4738-B284-75184FB6C2CF}"/>
              </a:ext>
            </a:extLst>
          </p:cNvPr>
          <p:cNvPicPr/>
          <p:nvPr/>
        </p:nvPicPr>
        <p:blipFill>
          <a:blip r:embed="rId3" cstate="screen">
            <a:extLst>
              <a:ext uri="{28A0092B-C50C-407E-A947-70E740481C1C}">
                <a14:useLocalDpi xmlns:a14="http://schemas.microsoft.com/office/drawing/2010/main"/>
              </a:ext>
            </a:extLst>
          </a:blip>
          <a:stretch>
            <a:fillRect/>
          </a:stretch>
        </p:blipFill>
        <p:spPr>
          <a:xfrm>
            <a:off x="2721165" y="2952519"/>
            <a:ext cx="6742323" cy="2765235"/>
          </a:xfrm>
          <a:prstGeom prst="rect">
            <a:avLst/>
          </a:prstGeom>
        </p:spPr>
      </p:pic>
    </p:spTree>
    <p:extLst>
      <p:ext uri="{BB962C8B-B14F-4D97-AF65-F5344CB8AC3E}">
        <p14:creationId xmlns:p14="http://schemas.microsoft.com/office/powerpoint/2010/main" val="1276297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97253-1699-4251-BBF1-2F35430F388C}"/>
              </a:ext>
            </a:extLst>
          </p:cNvPr>
          <p:cNvSpPr>
            <a:spLocks noGrp="1"/>
          </p:cNvSpPr>
          <p:nvPr>
            <p:ph type="title"/>
          </p:nvPr>
        </p:nvSpPr>
        <p:spPr>
          <a:xfrm>
            <a:off x="619014" y="176286"/>
            <a:ext cx="10953969" cy="1045258"/>
          </a:xfrm>
        </p:spPr>
        <p:txBody>
          <a:bodyPr>
            <a:normAutofit/>
          </a:bodyPr>
          <a:lstStyle/>
          <a:p>
            <a:r>
              <a:rPr lang="en-US" sz="4000" dirty="0">
                <a:solidFill>
                  <a:prstClr val="white"/>
                </a:solidFill>
                <a:latin typeface="Arial" panose="020B0604020202020204" pitchFamily="34" charset="0"/>
              </a:rPr>
              <a:t>WestEd Team</a:t>
            </a:r>
            <a:endParaRPr lang="en-US" sz="4000" dirty="0"/>
          </a:p>
        </p:txBody>
      </p:sp>
      <p:sp>
        <p:nvSpPr>
          <p:cNvPr id="4" name="Content Placeholder 2">
            <a:extLst>
              <a:ext uri="{FF2B5EF4-FFF2-40B4-BE49-F238E27FC236}">
                <a16:creationId xmlns:a16="http://schemas.microsoft.com/office/drawing/2014/main" id="{99F3F335-553C-4A31-B1D9-4C5B720047EE}"/>
              </a:ext>
            </a:extLst>
          </p:cNvPr>
          <p:cNvSpPr txBox="1">
            <a:spLocks/>
          </p:cNvSpPr>
          <p:nvPr/>
        </p:nvSpPr>
        <p:spPr>
          <a:xfrm>
            <a:off x="1480457" y="1107095"/>
            <a:ext cx="10371104" cy="527730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800"/>
              </a:spcBef>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Jose Valencia, Migrant Student Information Network       (MSIN) </a:t>
            </a:r>
            <a:r>
              <a:rPr lang="en-US" sz="2800" dirty="0">
                <a:solidFill>
                  <a:prstClr val="white"/>
                </a:solidFill>
                <a:latin typeface="Arial" panose="020B0604020202020204" pitchFamily="34" charset="0"/>
              </a:rPr>
              <a:t>Lead</a:t>
            </a:r>
          </a:p>
          <a:p>
            <a:pPr>
              <a:lnSpc>
                <a:spcPct val="110000"/>
              </a:lnSpc>
              <a:spcBef>
                <a:spcPts val="800"/>
              </a:spcBef>
              <a:defRPr/>
            </a:pPr>
            <a:r>
              <a:rPr lang="en-US" sz="2800" dirty="0">
                <a:solidFill>
                  <a:prstClr val="white"/>
                </a:solidFill>
                <a:latin typeface="Arial" panose="020B0604020202020204" pitchFamily="34" charset="0"/>
              </a:rPr>
              <a:t>Victor Garibay, MSIN Specialist, WestEd</a:t>
            </a:r>
            <a:endPar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Elvira Raya, Identification &amp; Recruitment (I&amp;R) Lead</a:t>
            </a: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Gabriela Garibay, Training and Technical Assistance Specialist</a:t>
            </a:r>
            <a:endParaRPr kumimoji="0" lang="en-US" sz="16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Heather Medina, I&amp;R and Migrant Student Information Exchange (MSIX) Specialist</a:t>
            </a:r>
          </a:p>
          <a:p>
            <a:pPr>
              <a:lnSpc>
                <a:spcPct val="110000"/>
              </a:lnSpc>
              <a:spcBef>
                <a:spcPts val="800"/>
              </a:spcBef>
              <a:defRPr/>
            </a:pPr>
            <a:r>
              <a:rPr lang="en-US" sz="2800" dirty="0">
                <a:solidFill>
                  <a:prstClr val="white"/>
                </a:solidFill>
                <a:latin typeface="Arial" panose="020B0604020202020204" pitchFamily="34" charset="0"/>
              </a:rPr>
              <a:t>Marc Greenfield, Project Manager</a:t>
            </a:r>
            <a:endPar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Nesau Azadan, Program Assistant</a:t>
            </a: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6" name="Picture 5">
            <a:extLst>
              <a:ext uri="{FF2B5EF4-FFF2-40B4-BE49-F238E27FC236}">
                <a16:creationId xmlns:a16="http://schemas.microsoft.com/office/drawing/2014/main" id="{FECA87C8-4CB5-41A4-853C-9BE3C822FC8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23207" y="4913140"/>
            <a:ext cx="759216" cy="760518"/>
          </a:xfrm>
          <a:prstGeom prst="rect">
            <a:avLst/>
          </a:prstGeom>
        </p:spPr>
      </p:pic>
      <p:pic>
        <p:nvPicPr>
          <p:cNvPr id="5" name="Picture 4">
            <a:extLst>
              <a:ext uri="{FF2B5EF4-FFF2-40B4-BE49-F238E27FC236}">
                <a16:creationId xmlns:a16="http://schemas.microsoft.com/office/drawing/2014/main" id="{9B93D6CD-163C-4969-A8CD-EC2EE45C261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10066" y="717459"/>
            <a:ext cx="765757" cy="713803"/>
          </a:xfrm>
          <a:prstGeom prst="rect">
            <a:avLst/>
          </a:prstGeom>
        </p:spPr>
      </p:pic>
      <p:pic>
        <p:nvPicPr>
          <p:cNvPr id="8" name="Picture 7">
            <a:extLst>
              <a:ext uri="{FF2B5EF4-FFF2-40B4-BE49-F238E27FC236}">
                <a16:creationId xmlns:a16="http://schemas.microsoft.com/office/drawing/2014/main" id="{9B192093-CE0A-40B1-83CC-D8BA90CE4AA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19014" y="5756739"/>
            <a:ext cx="767603" cy="767603"/>
          </a:xfrm>
          <a:prstGeom prst="rect">
            <a:avLst/>
          </a:prstGeom>
        </p:spPr>
      </p:pic>
      <p:pic>
        <p:nvPicPr>
          <p:cNvPr id="3" name="Picture 2">
            <a:extLst>
              <a:ext uri="{FF2B5EF4-FFF2-40B4-BE49-F238E27FC236}">
                <a16:creationId xmlns:a16="http://schemas.microsoft.com/office/drawing/2014/main" id="{AF6A162B-A9DF-4BBD-AC2B-9DF745C7604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10066" y="3218112"/>
            <a:ext cx="776551" cy="776551"/>
          </a:xfrm>
          <a:prstGeom prst="rect">
            <a:avLst/>
          </a:prstGeom>
        </p:spPr>
      </p:pic>
      <p:pic>
        <p:nvPicPr>
          <p:cNvPr id="7" name="Picture 6">
            <a:extLst>
              <a:ext uri="{FF2B5EF4-FFF2-40B4-BE49-F238E27FC236}">
                <a16:creationId xmlns:a16="http://schemas.microsoft.com/office/drawing/2014/main" id="{9E769C09-0C07-4D08-84D5-553CDB4B6B6D}"/>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19014" y="4077744"/>
            <a:ext cx="776551" cy="775360"/>
          </a:xfrm>
          <a:prstGeom prst="rect">
            <a:avLst/>
          </a:prstGeom>
        </p:spPr>
      </p:pic>
      <p:pic>
        <p:nvPicPr>
          <p:cNvPr id="9" name="Picture 8">
            <a:extLst>
              <a:ext uri="{FF2B5EF4-FFF2-40B4-BE49-F238E27FC236}">
                <a16:creationId xmlns:a16="http://schemas.microsoft.com/office/drawing/2014/main" id="{E9DD15AE-45B9-4DE5-8E24-6991D3CA00E6}"/>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99272" y="1491298"/>
            <a:ext cx="796293" cy="796063"/>
          </a:xfrm>
          <a:prstGeom prst="rect">
            <a:avLst/>
          </a:prstGeom>
        </p:spPr>
      </p:pic>
      <p:pic>
        <p:nvPicPr>
          <p:cNvPr id="10" name="Picture 9">
            <a:extLst>
              <a:ext uri="{FF2B5EF4-FFF2-40B4-BE49-F238E27FC236}">
                <a16:creationId xmlns:a16="http://schemas.microsoft.com/office/drawing/2014/main" id="{FE52EB41-429C-4C72-88A2-404448C1A5FE}"/>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07063" y="2390546"/>
            <a:ext cx="775360" cy="775360"/>
          </a:xfrm>
          <a:prstGeom prst="rect">
            <a:avLst/>
          </a:prstGeom>
        </p:spPr>
      </p:pic>
    </p:spTree>
    <p:extLst>
      <p:ext uri="{BB962C8B-B14F-4D97-AF65-F5344CB8AC3E}">
        <p14:creationId xmlns:p14="http://schemas.microsoft.com/office/powerpoint/2010/main" val="1576279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97253-1699-4251-BBF1-2F35430F388C}"/>
              </a:ext>
            </a:extLst>
          </p:cNvPr>
          <p:cNvSpPr>
            <a:spLocks noGrp="1"/>
          </p:cNvSpPr>
          <p:nvPr>
            <p:ph type="title"/>
          </p:nvPr>
        </p:nvSpPr>
        <p:spPr>
          <a:xfrm>
            <a:off x="619015" y="0"/>
            <a:ext cx="10953969" cy="1045258"/>
          </a:xfrm>
        </p:spPr>
        <p:txBody>
          <a:bodyPr>
            <a:normAutofit/>
          </a:bodyPr>
          <a:lstStyle/>
          <a:p>
            <a:r>
              <a:rPr lang="en-US" sz="4000" dirty="0">
                <a:solidFill>
                  <a:prstClr val="white"/>
                </a:solidFill>
                <a:latin typeface="Arial" panose="020B0604020202020204" pitchFamily="34" charset="0"/>
              </a:rPr>
              <a:t>Data Advisory Committee Members</a:t>
            </a:r>
            <a:endParaRPr lang="en-US" sz="4000" dirty="0"/>
          </a:p>
        </p:txBody>
      </p:sp>
      <p:sp>
        <p:nvSpPr>
          <p:cNvPr id="3" name="Content Placeholder 2">
            <a:extLst>
              <a:ext uri="{FF2B5EF4-FFF2-40B4-BE49-F238E27FC236}">
                <a16:creationId xmlns:a16="http://schemas.microsoft.com/office/drawing/2014/main" id="{4A6AA411-FD87-44EE-94A9-EBB544343C3A}"/>
              </a:ext>
            </a:extLst>
          </p:cNvPr>
          <p:cNvSpPr txBox="1">
            <a:spLocks/>
          </p:cNvSpPr>
          <p:nvPr/>
        </p:nvSpPr>
        <p:spPr>
          <a:xfrm>
            <a:off x="1567543" y="1688008"/>
            <a:ext cx="10319656" cy="445282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800"/>
              </a:spcBef>
              <a:defRPr/>
            </a:pPr>
            <a:r>
              <a:rPr lang="en-US" sz="2800" dirty="0">
                <a:solidFill>
                  <a:prstClr val="white"/>
                </a:solidFill>
                <a:latin typeface="Arial" panose="020B0604020202020204" pitchFamily="34" charset="0"/>
              </a:rPr>
              <a:t>Sarah Williams, Migrant Education Program (MEP)      Director, Region 2</a:t>
            </a: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Simi Pannu, Enrollment Data Specialist Lead, Region 1</a:t>
            </a:r>
          </a:p>
          <a:p>
            <a:pPr>
              <a:lnSpc>
                <a:spcPct val="110000"/>
              </a:lnSpc>
              <a:spcBef>
                <a:spcPts val="800"/>
              </a:spcBef>
              <a:defRPr/>
            </a:pPr>
            <a:r>
              <a:rPr lang="en-US" sz="2800" dirty="0">
                <a:solidFill>
                  <a:prstClr val="white"/>
                </a:solidFill>
                <a:latin typeface="Arial" panose="020B0604020202020204" pitchFamily="34" charset="0"/>
              </a:rPr>
              <a:t>Susanne Melton, MEP Director, Region 18</a:t>
            </a:r>
            <a:endPar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Viridiana Morales, Data Specialist, Region 7</a:t>
            </a:r>
          </a:p>
          <a:p>
            <a:pPr marL="0" marR="0" lvl="0" indent="0" algn="l" defTabSz="914400" rtl="0" eaLnBrk="1" fontAlgn="auto" latinLnBrk="0" hangingPunct="1">
              <a:lnSpc>
                <a:spcPct val="110000"/>
              </a:lnSpc>
              <a:spcBef>
                <a:spcPts val="800"/>
              </a:spcBef>
              <a:spcAft>
                <a:spcPts val="0"/>
              </a:spcAft>
              <a:buClrTx/>
              <a:buSzTx/>
              <a:buNone/>
              <a:tabLst/>
              <a:defRPr/>
            </a:pPr>
            <a:endParaRPr kumimoji="0" 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228600" marR="0" lvl="0" indent="-228600" algn="l" defTabSz="914400" rtl="0" eaLnBrk="1" fontAlgn="auto" latinLnBrk="0" hangingPunct="1">
              <a:lnSpc>
                <a:spcPct val="110000"/>
              </a:lnSpc>
              <a:spcBef>
                <a:spcPts val="8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D1C7BA1E-25D0-4571-8F08-792BD3958FC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7139" y="2351796"/>
            <a:ext cx="717168" cy="717168"/>
          </a:xfrm>
          <a:prstGeom prst="rect">
            <a:avLst/>
          </a:prstGeom>
        </p:spPr>
      </p:pic>
      <p:pic>
        <p:nvPicPr>
          <p:cNvPr id="5" name="Picture 4">
            <a:extLst>
              <a:ext uri="{FF2B5EF4-FFF2-40B4-BE49-F238E27FC236}">
                <a16:creationId xmlns:a16="http://schemas.microsoft.com/office/drawing/2014/main" id="{4A4CB164-9D54-4DB4-BC63-FD5036A65B1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17139" y="3223018"/>
            <a:ext cx="717168" cy="717168"/>
          </a:xfrm>
          <a:prstGeom prst="rect">
            <a:avLst/>
          </a:prstGeom>
        </p:spPr>
      </p:pic>
      <p:pic>
        <p:nvPicPr>
          <p:cNvPr id="6" name="Picture 5">
            <a:extLst>
              <a:ext uri="{FF2B5EF4-FFF2-40B4-BE49-F238E27FC236}">
                <a16:creationId xmlns:a16="http://schemas.microsoft.com/office/drawing/2014/main" id="{E9C979DC-A9B9-468C-B3F5-DB23BEB5730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17139" y="1493997"/>
            <a:ext cx="715292" cy="717168"/>
          </a:xfrm>
          <a:prstGeom prst="rect">
            <a:avLst/>
          </a:prstGeom>
        </p:spPr>
      </p:pic>
      <p:pic>
        <p:nvPicPr>
          <p:cNvPr id="7" name="Picture 6">
            <a:extLst>
              <a:ext uri="{FF2B5EF4-FFF2-40B4-BE49-F238E27FC236}">
                <a16:creationId xmlns:a16="http://schemas.microsoft.com/office/drawing/2014/main" id="{56A3B2DC-6F3E-46DD-9CD6-1E624425B223}"/>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17139" y="4094240"/>
            <a:ext cx="717169" cy="717169"/>
          </a:xfrm>
          <a:prstGeom prst="rect">
            <a:avLst/>
          </a:prstGeom>
        </p:spPr>
      </p:pic>
    </p:spTree>
    <p:extLst>
      <p:ext uri="{BB962C8B-B14F-4D97-AF65-F5344CB8AC3E}">
        <p14:creationId xmlns:p14="http://schemas.microsoft.com/office/powerpoint/2010/main" val="726132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9F977-D126-4CAC-AAFD-F1803814C164}"/>
              </a:ext>
            </a:extLst>
          </p:cNvPr>
          <p:cNvSpPr>
            <a:spLocks noGrp="1"/>
          </p:cNvSpPr>
          <p:nvPr>
            <p:ph type="title"/>
          </p:nvPr>
        </p:nvSpPr>
        <p:spPr/>
        <p:txBody>
          <a:bodyPr/>
          <a:lstStyle/>
          <a:p>
            <a:r>
              <a:rPr lang="en-US" dirty="0"/>
              <a:t>Migrant Student Information Network </a:t>
            </a:r>
            <a:br>
              <a:rPr lang="en-US" dirty="0"/>
            </a:br>
            <a:r>
              <a:rPr lang="en-US" dirty="0"/>
              <a:t>(MSIN) Accomplishments in 2021</a:t>
            </a:r>
          </a:p>
        </p:txBody>
      </p:sp>
      <p:sp>
        <p:nvSpPr>
          <p:cNvPr id="3" name="Content Placeholder 2">
            <a:extLst>
              <a:ext uri="{FF2B5EF4-FFF2-40B4-BE49-F238E27FC236}">
                <a16:creationId xmlns:a16="http://schemas.microsoft.com/office/drawing/2014/main" id="{06F574B3-86FE-42AC-B8EF-5888681A3404}"/>
              </a:ext>
            </a:extLst>
          </p:cNvPr>
          <p:cNvSpPr>
            <a:spLocks noGrp="1"/>
          </p:cNvSpPr>
          <p:nvPr>
            <p:ph idx="1"/>
          </p:nvPr>
        </p:nvSpPr>
        <p:spPr/>
        <p:txBody>
          <a:bodyPr/>
          <a:lstStyle/>
          <a:p>
            <a:r>
              <a:rPr lang="en-US" dirty="0"/>
              <a:t>Early data close date</a:t>
            </a:r>
          </a:p>
          <a:p>
            <a:r>
              <a:rPr lang="en-US" dirty="0"/>
              <a:t>Migration to the cloud</a:t>
            </a:r>
          </a:p>
          <a:p>
            <a:r>
              <a:rPr lang="en-US" dirty="0"/>
              <a:t>SSDP Reports</a:t>
            </a:r>
          </a:p>
          <a:p>
            <a:r>
              <a:rPr lang="en-US" dirty="0"/>
              <a:t>INA/ILP Report</a:t>
            </a:r>
          </a:p>
          <a:p>
            <a:r>
              <a:rPr lang="en-US" dirty="0"/>
              <a:t>New Service Codes for Mini-Corps</a:t>
            </a:r>
          </a:p>
          <a:p>
            <a:r>
              <a:rPr lang="en-US" dirty="0"/>
              <a:t>Phone Numbers and Emails</a:t>
            </a:r>
          </a:p>
          <a:p>
            <a:r>
              <a:rPr lang="en-US" dirty="0"/>
              <a:t>Country State Change</a:t>
            </a:r>
          </a:p>
          <a:p>
            <a:r>
              <a:rPr lang="en-US" dirty="0"/>
              <a:t>Partial Course History Initiative</a:t>
            </a:r>
          </a:p>
          <a:p>
            <a:pPr marL="0" indent="0">
              <a:buNone/>
            </a:pPr>
            <a:endParaRPr lang="en-US" dirty="0"/>
          </a:p>
        </p:txBody>
      </p:sp>
      <p:pic>
        <p:nvPicPr>
          <p:cNvPr id="2050" name="Picture 2" descr="Free Trophies Cliparts, Download Free Trophies Cliparts png images, Free  ClipArts on Clipart Library">
            <a:extLst>
              <a:ext uri="{FF2B5EF4-FFF2-40B4-BE49-F238E27FC236}">
                <a16:creationId xmlns:a16="http://schemas.microsoft.com/office/drawing/2014/main" id="{F2887D7E-D32D-40F1-8FA5-B2902C88EE11}"/>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rot="626028">
            <a:off x="7343025" y="1865597"/>
            <a:ext cx="3926542" cy="3772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844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45C62-E1FE-4F2E-8DEE-A08C37A5A48A}"/>
              </a:ext>
            </a:extLst>
          </p:cNvPr>
          <p:cNvSpPr>
            <a:spLocks noGrp="1"/>
          </p:cNvSpPr>
          <p:nvPr>
            <p:ph type="title"/>
          </p:nvPr>
        </p:nvSpPr>
        <p:spPr/>
        <p:txBody>
          <a:bodyPr/>
          <a:lstStyle/>
          <a:p>
            <a:r>
              <a:rPr lang="en-US" dirty="0"/>
              <a:t>Areas for Improvement</a:t>
            </a:r>
          </a:p>
        </p:txBody>
      </p:sp>
      <p:sp>
        <p:nvSpPr>
          <p:cNvPr id="3" name="Content Placeholder 2">
            <a:extLst>
              <a:ext uri="{FF2B5EF4-FFF2-40B4-BE49-F238E27FC236}">
                <a16:creationId xmlns:a16="http://schemas.microsoft.com/office/drawing/2014/main" id="{0513BAF7-E1DF-4F15-A450-599C94C9836E}"/>
              </a:ext>
            </a:extLst>
          </p:cNvPr>
          <p:cNvSpPr>
            <a:spLocks noGrp="1"/>
          </p:cNvSpPr>
          <p:nvPr>
            <p:ph idx="1"/>
          </p:nvPr>
        </p:nvSpPr>
        <p:spPr>
          <a:xfrm>
            <a:off x="152400" y="1638300"/>
            <a:ext cx="6711109" cy="5015901"/>
          </a:xfrm>
        </p:spPr>
        <p:txBody>
          <a:bodyPr/>
          <a:lstStyle/>
          <a:p>
            <a:r>
              <a:rPr lang="en-US" dirty="0"/>
              <a:t>Partial Course History</a:t>
            </a:r>
          </a:p>
          <a:p>
            <a:r>
              <a:rPr lang="en-US" dirty="0"/>
              <a:t>INA/ILP Completion</a:t>
            </a:r>
          </a:p>
          <a:p>
            <a:r>
              <a:rPr lang="en-US" dirty="0"/>
              <a:t>Meeting Measurable Program Objectives</a:t>
            </a:r>
          </a:p>
        </p:txBody>
      </p:sp>
      <p:pic>
        <p:nvPicPr>
          <p:cNvPr id="1026" name="Picture 2" descr="Free Improving Together Cliparts, Download Free Improving Together Cliparts  png images, Free ClipArts on Clipart Library">
            <a:extLst>
              <a:ext uri="{FF2B5EF4-FFF2-40B4-BE49-F238E27FC236}">
                <a16:creationId xmlns:a16="http://schemas.microsoft.com/office/drawing/2014/main" id="{F72C7004-56A1-4D75-87CF-1716A8666B9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863509" y="2125176"/>
            <a:ext cx="4021157" cy="37450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Free Clipart Quality Improvement | Free Images at Clker.com - vector clip  art online, royalty free &amp; public domain">
            <a:extLst>
              <a:ext uri="{FF2B5EF4-FFF2-40B4-BE49-F238E27FC236}">
                <a16:creationId xmlns:a16="http://schemas.microsoft.com/office/drawing/2014/main" id="{4643C21D-3DE9-4924-AE8E-935156A2DFBA}"/>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553551" y="3860427"/>
            <a:ext cx="2445572" cy="2009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9965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97F6F-19CB-41D5-A2EE-1FC79BE9F0E6}"/>
              </a:ext>
            </a:extLst>
          </p:cNvPr>
          <p:cNvSpPr>
            <a:spLocks noGrp="1"/>
          </p:cNvSpPr>
          <p:nvPr>
            <p:ph type="title"/>
          </p:nvPr>
        </p:nvSpPr>
        <p:spPr/>
        <p:txBody>
          <a:bodyPr/>
          <a:lstStyle/>
          <a:p>
            <a:r>
              <a:rPr lang="en-US" dirty="0"/>
              <a:t>MSIN Plans for 2022</a:t>
            </a:r>
          </a:p>
        </p:txBody>
      </p:sp>
      <p:sp>
        <p:nvSpPr>
          <p:cNvPr id="3" name="Content Placeholder 2">
            <a:extLst>
              <a:ext uri="{FF2B5EF4-FFF2-40B4-BE49-F238E27FC236}">
                <a16:creationId xmlns:a16="http://schemas.microsoft.com/office/drawing/2014/main" id="{7016016A-6D2B-460A-A439-E45BF4DFA048}"/>
              </a:ext>
            </a:extLst>
          </p:cNvPr>
          <p:cNvSpPr>
            <a:spLocks noGrp="1"/>
          </p:cNvSpPr>
          <p:nvPr>
            <p:ph idx="1"/>
          </p:nvPr>
        </p:nvSpPr>
        <p:spPr>
          <a:xfrm>
            <a:off x="261258" y="2066306"/>
            <a:ext cx="11981292" cy="3980710"/>
          </a:xfrm>
        </p:spPr>
        <p:txBody>
          <a:bodyPr/>
          <a:lstStyle/>
          <a:p>
            <a:r>
              <a:rPr lang="en-US" dirty="0" err="1"/>
              <a:t>Refacturing</a:t>
            </a:r>
            <a:endParaRPr lang="en-US" dirty="0"/>
          </a:p>
          <a:p>
            <a:r>
              <a:rPr lang="en-US" dirty="0"/>
              <a:t>Interoperability</a:t>
            </a:r>
          </a:p>
          <a:p>
            <a:r>
              <a:rPr lang="en-US" dirty="0"/>
              <a:t>Partial Course History</a:t>
            </a:r>
          </a:p>
          <a:p>
            <a:endParaRPr lang="en-US" dirty="0"/>
          </a:p>
          <a:p>
            <a:endParaRPr lang="en-US" dirty="0"/>
          </a:p>
        </p:txBody>
      </p:sp>
      <p:pic>
        <p:nvPicPr>
          <p:cNvPr id="1028" name="Picture 4" descr="Free Planning Cliparts, Download Free Planning Cliparts png images, Free  ClipArts on Clipart Library">
            <a:extLst>
              <a:ext uri="{FF2B5EF4-FFF2-40B4-BE49-F238E27FC236}">
                <a16:creationId xmlns:a16="http://schemas.microsoft.com/office/drawing/2014/main" id="{D787AC3D-9DD4-4A2C-8F4F-A2A4E5D6E2ED}"/>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rot="435137">
            <a:off x="7266463" y="1767435"/>
            <a:ext cx="4018660" cy="389528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Technology Roadmap Road Map Strategic Planning PNG, Clipart, Angle,  Business, Future, Goal, Information Free PNG Download">
            <a:extLst>
              <a:ext uri="{FF2B5EF4-FFF2-40B4-BE49-F238E27FC236}">
                <a16:creationId xmlns:a16="http://schemas.microsoft.com/office/drawing/2014/main" id="{28F2203D-18A6-405B-AFA3-C0F4DBE456B1}"/>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929115" y="4405115"/>
            <a:ext cx="2609835" cy="1641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2500145"/>
      </p:ext>
    </p:extLst>
  </p:cSld>
  <p:clrMapOvr>
    <a:masterClrMapping/>
  </p:clrMapOvr>
</p:sld>
</file>

<file path=ppt/theme/theme1.xml><?xml version="1.0" encoding="utf-8"?>
<a:theme xmlns:a="http://schemas.openxmlformats.org/drawingml/2006/main" name="CDE Set 1">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1173</TotalTime>
  <Words>1921</Words>
  <Application>Microsoft Office PowerPoint</Application>
  <PresentationFormat>Widescreen</PresentationFormat>
  <Paragraphs>126</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Eras Demi ITC</vt:lpstr>
      <vt:lpstr>CDE Set 1</vt:lpstr>
      <vt:lpstr>Welcome to  the Migrant Student Information Network  2022 Training</vt:lpstr>
      <vt:lpstr>Migrant Student Information Network: 2022 Training       Juli Auld, Education Research and Evaluation Consultant, Migrant Education Office   January 25 – 27, 2022 </vt:lpstr>
      <vt:lpstr>New Training Format</vt:lpstr>
      <vt:lpstr>PowerPoint Presentation</vt:lpstr>
      <vt:lpstr>WestEd Team</vt:lpstr>
      <vt:lpstr>Data Advisory Committee Members</vt:lpstr>
      <vt:lpstr>Migrant Student Information Network  (MSIN) Accomplishments in 2021</vt:lpstr>
      <vt:lpstr>Areas for Improvement</vt:lpstr>
      <vt:lpstr>MSIN Plans for 2022</vt:lpstr>
      <vt:lpstr>Migrant Student Information Network: Data Privacy and Security    January 25, 2022 10:00 a.m. – 12:00 p.m.</vt:lpstr>
      <vt:lpstr>Please Welcome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Migrant Student Information Network  2022 Training</dc:title>
  <dc:creator>Juli Auld</dc:creator>
  <cp:lastModifiedBy>Marc Greenfield</cp:lastModifiedBy>
  <cp:revision>60</cp:revision>
  <dcterms:created xsi:type="dcterms:W3CDTF">2022-01-13T22:40:07Z</dcterms:created>
  <dcterms:modified xsi:type="dcterms:W3CDTF">2022-06-10T18:22:47Z</dcterms:modified>
</cp:coreProperties>
</file>