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4" r:id="rId1"/>
    <p:sldMasterId id="2147483648" r:id="rId2"/>
    <p:sldMasterId id="2147483671" r:id="rId3"/>
    <p:sldMasterId id="2147483676" r:id="rId4"/>
    <p:sldMasterId id="2147483681" r:id="rId5"/>
  </p:sldMasterIdLst>
  <p:notesMasterIdLst>
    <p:notesMasterId r:id="rId40"/>
  </p:notesMasterIdLst>
  <p:handoutMasterIdLst>
    <p:handoutMasterId r:id="rId41"/>
  </p:handoutMasterIdLst>
  <p:sldIdLst>
    <p:sldId id="849" r:id="rId6"/>
    <p:sldId id="845" r:id="rId7"/>
    <p:sldId id="837" r:id="rId8"/>
    <p:sldId id="867" r:id="rId9"/>
    <p:sldId id="302" r:id="rId10"/>
    <p:sldId id="299" r:id="rId11"/>
    <p:sldId id="861" r:id="rId12"/>
    <p:sldId id="290" r:id="rId13"/>
    <p:sldId id="774" r:id="rId14"/>
    <p:sldId id="850" r:id="rId15"/>
    <p:sldId id="803" r:id="rId16"/>
    <p:sldId id="331" r:id="rId17"/>
    <p:sldId id="854" r:id="rId18"/>
    <p:sldId id="870" r:id="rId19"/>
    <p:sldId id="782" r:id="rId20"/>
    <p:sldId id="865" r:id="rId21"/>
    <p:sldId id="802" r:id="rId22"/>
    <p:sldId id="804" r:id="rId23"/>
    <p:sldId id="873" r:id="rId24"/>
    <p:sldId id="874" r:id="rId25"/>
    <p:sldId id="859" r:id="rId26"/>
    <p:sldId id="866" r:id="rId27"/>
    <p:sldId id="875" r:id="rId28"/>
    <p:sldId id="876" r:id="rId29"/>
    <p:sldId id="877" r:id="rId30"/>
    <p:sldId id="272" r:id="rId31"/>
    <p:sldId id="871" r:id="rId32"/>
    <p:sldId id="856" r:id="rId33"/>
    <p:sldId id="868" r:id="rId34"/>
    <p:sldId id="869" r:id="rId35"/>
    <p:sldId id="872" r:id="rId36"/>
    <p:sldId id="353" r:id="rId37"/>
    <p:sldId id="824" r:id="rId38"/>
    <p:sldId id="275"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015554F-8865-00B9-5730-77BCCC9906E0}" name="Melissa Mallory" initials="MM" userId="S::MMallory@cde.ca.gov::2f0dc714-445c-4b9f-86c3-a37ca20c0a84" providerId="AD"/>
  <p188:author id="{F6067B83-D03A-63E8-7E2C-0DC78C92F59B}" name="Jose Valencia" initials="JV" userId="S::jvalenc@wested.org::f7cacef2-c658-45aa-8b71-033f25fe5a8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elissa Mallory" initials="MM" lastIdx="12" clrIdx="6">
    <p:extLst>
      <p:ext uri="{19B8F6BF-5375-455C-9EA6-DF929625EA0E}">
        <p15:presenceInfo xmlns:p15="http://schemas.microsoft.com/office/powerpoint/2012/main" userId="S-1-5-21-2608872058-1432505909-2668327341-24650" providerId="AD"/>
      </p:ext>
    </p:extLst>
  </p:cmAuthor>
  <p:cmAuthor id="1" name="Heather Medina" initials="HM" lastIdx="7" clrIdx="0">
    <p:extLst>
      <p:ext uri="{19B8F6BF-5375-455C-9EA6-DF929625EA0E}">
        <p15:presenceInfo xmlns:p15="http://schemas.microsoft.com/office/powerpoint/2012/main" userId="S::hmedina@wested.org::9171d73f-f472-43d3-af20-a7386cfdaf7f" providerId="AD"/>
      </p:ext>
    </p:extLst>
  </p:cmAuthor>
  <p:cmAuthor id="8" name="Jose Valencia" initials="JV" lastIdx="15" clrIdx="7">
    <p:extLst>
      <p:ext uri="{19B8F6BF-5375-455C-9EA6-DF929625EA0E}">
        <p15:presenceInfo xmlns:p15="http://schemas.microsoft.com/office/powerpoint/2012/main" userId="S::jvalenc@wested.org::f7cacef2-c658-45aa-8b71-033f25fe5a83" providerId="AD"/>
      </p:ext>
    </p:extLst>
  </p:cmAuthor>
  <p:cmAuthor id="2" name="Celina Torres" initials="CT" lastIdx="18" clrIdx="1">
    <p:extLst>
      <p:ext uri="{19B8F6BF-5375-455C-9EA6-DF929625EA0E}">
        <p15:presenceInfo xmlns:p15="http://schemas.microsoft.com/office/powerpoint/2012/main" userId="S-1-5-21-2608872058-1432505909-2668327341-12694" providerId="AD"/>
      </p:ext>
    </p:extLst>
  </p:cmAuthor>
  <p:cmAuthor id="9" name="Alesha Moreno-Ramirez" initials="AM" lastIdx="1" clrIdx="8">
    <p:extLst>
      <p:ext uri="{19B8F6BF-5375-455C-9EA6-DF929625EA0E}">
        <p15:presenceInfo xmlns:p15="http://schemas.microsoft.com/office/powerpoint/2012/main" userId="Alesha Moreno-Ramirez" providerId="None"/>
      </p:ext>
    </p:extLst>
  </p:cmAuthor>
  <p:cmAuthor id="3" name="ggariba@wested.org" initials="g" lastIdx="5" clrIdx="2">
    <p:extLst>
      <p:ext uri="{19B8F6BF-5375-455C-9EA6-DF929625EA0E}">
        <p15:presenceInfo xmlns:p15="http://schemas.microsoft.com/office/powerpoint/2012/main" userId="S::ggariba@wested.org::587c1eff-51e7-4625-9cc3-ed05fa212827" providerId="AD"/>
      </p:ext>
    </p:extLst>
  </p:cmAuthor>
  <p:cmAuthor id="4" name="Evan Hulka" initials="EH" lastIdx="5" clrIdx="3">
    <p:extLst>
      <p:ext uri="{19B8F6BF-5375-455C-9EA6-DF929625EA0E}">
        <p15:presenceInfo xmlns:p15="http://schemas.microsoft.com/office/powerpoint/2012/main" userId="S::ehulka@wested.org::09282d9a-ac44-4ac6-bf37-5b802b539422" providerId="AD"/>
      </p:ext>
    </p:extLst>
  </p:cmAuthor>
  <p:cmAuthor id="5" name="Juana ZaragozaSanchez" initials="JZ" lastIdx="1" clrIdx="4">
    <p:extLst>
      <p:ext uri="{19B8F6BF-5375-455C-9EA6-DF929625EA0E}">
        <p15:presenceInfo xmlns:p15="http://schemas.microsoft.com/office/powerpoint/2012/main" userId="S-1-5-21-2608872058-1432505909-2668327341-31294" providerId="AD"/>
      </p:ext>
    </p:extLst>
  </p:cmAuthor>
  <p:cmAuthor id="6" name="Juli Auld" initials="JA" lastIdx="5" clrIdx="5">
    <p:extLst>
      <p:ext uri="{19B8F6BF-5375-455C-9EA6-DF929625EA0E}">
        <p15:presenceInfo xmlns:p15="http://schemas.microsoft.com/office/powerpoint/2012/main" userId="S-1-5-21-2608872058-1432505909-2668327341-2306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4A6D"/>
    <a:srgbClr val="ED8B6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28" autoAdjust="0"/>
    <p:restoredTop sz="62614" autoAdjust="0"/>
  </p:normalViewPr>
  <p:slideViewPr>
    <p:cSldViewPr snapToGrid="0">
      <p:cViewPr varScale="1">
        <p:scale>
          <a:sx n="96" d="100"/>
          <a:sy n="96" d="100"/>
        </p:scale>
        <p:origin x="2736" y="7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7" d="100"/>
          <a:sy n="87" d="100"/>
        </p:scale>
        <p:origin x="2868"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commentAuthors" Target="commentAuthors.xml"/><Relationship Id="rId47"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 Id="rId48" Type="http://schemas.microsoft.com/office/2018/10/relationships/authors" Target="author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e Valencia" userId="256904617_tp_box_2" providerId="OAuth2" clId="{C3E9C03E-80AA-4B5C-BB4C-9E3F5A918870}"/>
    <pc:docChg chg="modSld">
      <pc:chgData name="Jose Valencia" userId="256904617_tp_box_2" providerId="OAuth2" clId="{C3E9C03E-80AA-4B5C-BB4C-9E3F5A918870}" dt="2026-09-27T18:16:37.095" v="7" actId="14100"/>
      <pc:docMkLst>
        <pc:docMk/>
      </pc:docMkLst>
      <pc:sldChg chg="modSp mod">
        <pc:chgData name="Jose Valencia" userId="256904617_tp_box_2" providerId="OAuth2" clId="{C3E9C03E-80AA-4B5C-BB4C-9E3F5A918870}" dt="2026-09-27T18:16:37.095" v="7" actId="14100"/>
        <pc:sldMkLst>
          <pc:docMk/>
          <pc:sldMk cId="887637430" sldId="275"/>
        </pc:sldMkLst>
        <pc:spChg chg="mod">
          <ac:chgData name="Jose Valencia" userId="256904617_tp_box_2" providerId="OAuth2" clId="{C3E9C03E-80AA-4B5C-BB4C-9E3F5A918870}" dt="2026-09-27T18:16:11.210" v="3" actId="14100"/>
          <ac:spMkLst>
            <pc:docMk/>
            <pc:sldMk cId="887637430" sldId="275"/>
            <ac:spMk id="2" creationId="{DE709B77-8B3E-4585-AE17-F65E07C0C8BE}"/>
          </ac:spMkLst>
        </pc:spChg>
        <pc:spChg chg="mod">
          <ac:chgData name="Jose Valencia" userId="256904617_tp_box_2" providerId="OAuth2" clId="{C3E9C03E-80AA-4B5C-BB4C-9E3F5A918870}" dt="2026-09-27T18:16:37.095" v="7" actId="14100"/>
          <ac:spMkLst>
            <pc:docMk/>
            <pc:sldMk cId="887637430" sldId="275"/>
            <ac:spMk id="6" creationId="{A7E60D17-5754-4268-B45B-3FE9D8CB0049}"/>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 Id="rId5" Type="http://schemas.openxmlformats.org/officeDocument/2006/relationships/image" Target="../media/image21.svg"/><Relationship Id="rId4" Type="http://schemas.openxmlformats.org/officeDocument/2006/relationships/image" Target="../media/image20.svg"/></Relationships>
</file>

<file path=ppt/diagrams/_rels/data2.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image" Target="../media/image24.svg"/><Relationship Id="rId4" Type="http://schemas.openxmlformats.org/officeDocument/2006/relationships/image" Target="../media/image2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image" Target="../media/image17.svg"/><Relationship Id="rId5" Type="http://schemas.openxmlformats.org/officeDocument/2006/relationships/image" Target="../media/image21.svg"/><Relationship Id="rId4" Type="http://schemas.openxmlformats.org/officeDocument/2006/relationships/image" Target="../media/image2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svg"/><Relationship Id="rId1" Type="http://schemas.openxmlformats.org/officeDocument/2006/relationships/image" Target="../media/image24.svg"/><Relationship Id="rId4" Type="http://schemas.openxmlformats.org/officeDocument/2006/relationships/image" Target="../media/image27.svg"/></Relationships>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768CAB-9891-4E1D-8789-C90CFB7818CE}" type="doc">
      <dgm:prSet loTypeId="urn:microsoft.com/office/officeart/2018/2/layout/IconVerticalSolidList" loCatId="icon" qsTypeId="urn:microsoft.com/office/officeart/2005/8/quickstyle/simple1#1" qsCatId="simple" csTypeId="urn:microsoft.com/office/officeart/2005/8/colors/colorful5#1" csCatId="colorful" phldr="1"/>
      <dgm:spPr/>
      <dgm:t>
        <a:bodyPr/>
        <a:lstStyle/>
        <a:p>
          <a:endParaRPr lang="en-US"/>
        </a:p>
      </dgm:t>
    </dgm:pt>
    <dgm:pt modelId="{6A7482C8-DE8A-4EB2-96A9-DCBE12511E58}">
      <dgm:prSet custT="1"/>
      <dgm:spPr/>
      <dgm:t>
        <a:bodyPr/>
        <a:lstStyle/>
        <a:p>
          <a:pPr>
            <a:lnSpc>
              <a:spcPct val="100000"/>
            </a:lnSpc>
          </a:pPr>
          <a:r>
            <a:rPr lang="en-US" sz="2400" dirty="0"/>
            <a:t>Review the definition of MEP services;</a:t>
          </a:r>
        </a:p>
      </dgm:t>
    </dgm:pt>
    <dgm:pt modelId="{5E81187F-BBC3-40B9-A2FF-738430775AA0}" type="parTrans" cxnId="{40256964-90B6-4F9F-95D8-F2C7863AE952}">
      <dgm:prSet/>
      <dgm:spPr/>
      <dgm:t>
        <a:bodyPr/>
        <a:lstStyle/>
        <a:p>
          <a:endParaRPr lang="en-US"/>
        </a:p>
      </dgm:t>
    </dgm:pt>
    <dgm:pt modelId="{8E51F401-B4FE-4A52-A334-DC44FA69ABCB}" type="sibTrans" cxnId="{40256964-90B6-4F9F-95D8-F2C7863AE952}">
      <dgm:prSet/>
      <dgm:spPr/>
      <dgm:t>
        <a:bodyPr/>
        <a:lstStyle/>
        <a:p>
          <a:endParaRPr lang="en-US"/>
        </a:p>
      </dgm:t>
    </dgm:pt>
    <dgm:pt modelId="{4D0471E0-7AEF-4A88-A1B1-63D8BA0B097E}">
      <dgm:prSet custT="1"/>
      <dgm:spPr/>
      <dgm:t>
        <a:bodyPr/>
        <a:lstStyle/>
        <a:p>
          <a:pPr>
            <a:lnSpc>
              <a:spcPct val="100000"/>
            </a:lnSpc>
          </a:pPr>
          <a:r>
            <a:rPr lang="en-US" sz="2400" dirty="0"/>
            <a:t>Review how to add new services, including those that impact MPOs;</a:t>
          </a:r>
        </a:p>
      </dgm:t>
    </dgm:pt>
    <dgm:pt modelId="{2AEEDC10-353E-488E-B3A3-08512CF8D2D0}" type="parTrans" cxnId="{A6E58D53-CF98-4F5F-A765-B86A20630C94}">
      <dgm:prSet/>
      <dgm:spPr/>
      <dgm:t>
        <a:bodyPr/>
        <a:lstStyle/>
        <a:p>
          <a:endParaRPr lang="en-US"/>
        </a:p>
      </dgm:t>
    </dgm:pt>
    <dgm:pt modelId="{C44FCFEF-223C-4A2B-81A6-493E6E3831E8}" type="sibTrans" cxnId="{A6E58D53-CF98-4F5F-A765-B86A20630C94}">
      <dgm:prSet/>
      <dgm:spPr/>
      <dgm:t>
        <a:bodyPr/>
        <a:lstStyle/>
        <a:p>
          <a:endParaRPr lang="en-US"/>
        </a:p>
      </dgm:t>
    </dgm:pt>
    <dgm:pt modelId="{F5D3CC12-3FA8-4543-9F59-0B2CBE682728}">
      <dgm:prSet custT="1"/>
      <dgm:spPr/>
      <dgm:t>
        <a:bodyPr/>
        <a:lstStyle/>
        <a:p>
          <a:pPr>
            <a:lnSpc>
              <a:spcPct val="100000"/>
            </a:lnSpc>
          </a:pPr>
          <a:r>
            <a:rPr lang="en-US" sz="2400" dirty="0"/>
            <a:t>Understand how the new service codes are mapped in MSIN;</a:t>
          </a:r>
        </a:p>
      </dgm:t>
    </dgm:pt>
    <dgm:pt modelId="{48DBC99E-E8EF-4A88-9200-5E8D4ECE46BF}" type="parTrans" cxnId="{A7BD09A0-5AFC-4ABE-B433-A106562E5F4B}">
      <dgm:prSet/>
      <dgm:spPr/>
      <dgm:t>
        <a:bodyPr/>
        <a:lstStyle/>
        <a:p>
          <a:endParaRPr lang="en-US"/>
        </a:p>
      </dgm:t>
    </dgm:pt>
    <dgm:pt modelId="{C9F5B01C-81AB-4A25-8A6D-931CF0E21CFE}" type="sibTrans" cxnId="{A7BD09A0-5AFC-4ABE-B433-A106562E5F4B}">
      <dgm:prSet/>
      <dgm:spPr/>
      <dgm:t>
        <a:bodyPr/>
        <a:lstStyle/>
        <a:p>
          <a:endParaRPr lang="en-US"/>
        </a:p>
      </dgm:t>
    </dgm:pt>
    <dgm:pt modelId="{E1ACC013-916F-4570-89C0-874E5559F2A2}">
      <dgm:prSet custT="1"/>
      <dgm:spPr/>
      <dgm:t>
        <a:bodyPr/>
        <a:lstStyle/>
        <a:p>
          <a:pPr>
            <a:lnSpc>
              <a:spcPct val="100000"/>
            </a:lnSpc>
          </a:pPr>
          <a:r>
            <a:rPr lang="en-US" sz="2400" dirty="0"/>
            <a:t>Share and discuss local knowledge regarding these topics; and</a:t>
          </a:r>
        </a:p>
      </dgm:t>
    </dgm:pt>
    <dgm:pt modelId="{A3AF87E3-CC88-433E-9D7C-F7E9AE5E8A9A}" type="parTrans" cxnId="{47E7258B-7607-4BFE-8FB5-6942C591922F}">
      <dgm:prSet/>
      <dgm:spPr/>
      <dgm:t>
        <a:bodyPr/>
        <a:lstStyle/>
        <a:p>
          <a:endParaRPr lang="en-US"/>
        </a:p>
      </dgm:t>
    </dgm:pt>
    <dgm:pt modelId="{3D7D3F4B-4B96-4174-9D89-A653B9BC79FB}" type="sibTrans" cxnId="{47E7258B-7607-4BFE-8FB5-6942C591922F}">
      <dgm:prSet/>
      <dgm:spPr/>
      <dgm:t>
        <a:bodyPr/>
        <a:lstStyle/>
        <a:p>
          <a:endParaRPr lang="en-US"/>
        </a:p>
      </dgm:t>
    </dgm:pt>
    <dgm:pt modelId="{0B238412-F6C8-4FE7-BE5A-94B3B6CBA20E}">
      <dgm:prSet custT="1"/>
      <dgm:spPr/>
      <dgm:t>
        <a:bodyPr/>
        <a:lstStyle/>
        <a:p>
          <a:pPr>
            <a:lnSpc>
              <a:spcPct val="100000"/>
            </a:lnSpc>
          </a:pPr>
          <a:r>
            <a:rPr lang="en-US" sz="2400" dirty="0"/>
            <a:t>Review the resources available to support service-related tasks in the MSIN.</a:t>
          </a:r>
        </a:p>
      </dgm:t>
    </dgm:pt>
    <dgm:pt modelId="{D3C5D8A6-4AA4-4F02-8875-2C4A80B9ABF3}" type="parTrans" cxnId="{360F6133-B95E-4784-868C-9A0A0E4D7CB2}">
      <dgm:prSet/>
      <dgm:spPr/>
      <dgm:t>
        <a:bodyPr/>
        <a:lstStyle/>
        <a:p>
          <a:endParaRPr lang="en-US"/>
        </a:p>
      </dgm:t>
    </dgm:pt>
    <dgm:pt modelId="{C767A22C-2EFE-49F6-B4BB-CC3B195DA911}" type="sibTrans" cxnId="{360F6133-B95E-4784-868C-9A0A0E4D7CB2}">
      <dgm:prSet/>
      <dgm:spPr/>
      <dgm:t>
        <a:bodyPr/>
        <a:lstStyle/>
        <a:p>
          <a:endParaRPr lang="en-US"/>
        </a:p>
      </dgm:t>
    </dgm:pt>
    <dgm:pt modelId="{578B8657-6F86-4D8C-8B80-E17A5D030B99}" type="pres">
      <dgm:prSet presAssocID="{2E768CAB-9891-4E1D-8789-C90CFB7818CE}" presName="root" presStyleCnt="0">
        <dgm:presLayoutVars>
          <dgm:dir/>
          <dgm:resizeHandles val="exact"/>
        </dgm:presLayoutVars>
      </dgm:prSet>
      <dgm:spPr/>
    </dgm:pt>
    <dgm:pt modelId="{16B919C4-06AE-42FF-AF0D-F0A89626F696}" type="pres">
      <dgm:prSet presAssocID="{6A7482C8-DE8A-4EB2-96A9-DCBE12511E58}" presName="compNode" presStyleCnt="0"/>
      <dgm:spPr/>
    </dgm:pt>
    <dgm:pt modelId="{7DE833B0-AAD6-4918-8013-24E4F03E612C}" type="pres">
      <dgm:prSet presAssocID="{6A7482C8-DE8A-4EB2-96A9-DCBE12511E58}" presName="bgRect" presStyleLbl="bgShp" presStyleIdx="0" presStyleCnt="5"/>
      <dgm:spPr/>
    </dgm:pt>
    <dgm:pt modelId="{96D773A0-515B-4650-AFAC-69B26B15133A}" type="pres">
      <dgm:prSet presAssocID="{6A7482C8-DE8A-4EB2-96A9-DCBE12511E58}"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Document"/>
        </a:ext>
      </dgm:extLst>
    </dgm:pt>
    <dgm:pt modelId="{78DD062A-9302-4A53-819A-3ECA445D7A41}" type="pres">
      <dgm:prSet presAssocID="{6A7482C8-DE8A-4EB2-96A9-DCBE12511E58}" presName="spaceRect" presStyleCnt="0"/>
      <dgm:spPr/>
    </dgm:pt>
    <dgm:pt modelId="{3392D5B6-50D9-42B3-877E-02A8EA83F95F}" type="pres">
      <dgm:prSet presAssocID="{6A7482C8-DE8A-4EB2-96A9-DCBE12511E58}" presName="parTx" presStyleLbl="revTx" presStyleIdx="0" presStyleCnt="5">
        <dgm:presLayoutVars>
          <dgm:chMax val="0"/>
          <dgm:chPref val="0"/>
        </dgm:presLayoutVars>
      </dgm:prSet>
      <dgm:spPr/>
    </dgm:pt>
    <dgm:pt modelId="{F4C0BF7F-0B6F-4AB8-8AA0-3FAF3D859E3E}" type="pres">
      <dgm:prSet presAssocID="{8E51F401-B4FE-4A52-A334-DC44FA69ABCB}" presName="sibTrans" presStyleCnt="0"/>
      <dgm:spPr/>
    </dgm:pt>
    <dgm:pt modelId="{041B4875-9DC4-4C9B-8F11-08BE0D467561}" type="pres">
      <dgm:prSet presAssocID="{4D0471E0-7AEF-4A88-A1B1-63D8BA0B097E}" presName="compNode" presStyleCnt="0"/>
      <dgm:spPr/>
    </dgm:pt>
    <dgm:pt modelId="{D7889811-7AAA-4936-8120-290A4835CAD2}" type="pres">
      <dgm:prSet presAssocID="{4D0471E0-7AEF-4A88-A1B1-63D8BA0B097E}" presName="bgRect" presStyleLbl="bgShp" presStyleIdx="1" presStyleCnt="5"/>
      <dgm:spPr/>
    </dgm:pt>
    <dgm:pt modelId="{7C821912-98F8-4DF1-AD80-83807BC05E06}" type="pres">
      <dgm:prSet presAssocID="{4D0471E0-7AEF-4A88-A1B1-63D8BA0B097E}"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Refresh"/>
        </a:ext>
      </dgm:extLst>
    </dgm:pt>
    <dgm:pt modelId="{75D113C8-5824-4F7C-BEB4-3C7C19475FDD}" type="pres">
      <dgm:prSet presAssocID="{4D0471E0-7AEF-4A88-A1B1-63D8BA0B097E}" presName="spaceRect" presStyleCnt="0"/>
      <dgm:spPr/>
    </dgm:pt>
    <dgm:pt modelId="{DE0CE8E7-F2AD-46C1-AED8-C110A89B1CCC}" type="pres">
      <dgm:prSet presAssocID="{4D0471E0-7AEF-4A88-A1B1-63D8BA0B097E}" presName="parTx" presStyleLbl="revTx" presStyleIdx="1" presStyleCnt="5">
        <dgm:presLayoutVars>
          <dgm:chMax val="0"/>
          <dgm:chPref val="0"/>
        </dgm:presLayoutVars>
      </dgm:prSet>
      <dgm:spPr/>
    </dgm:pt>
    <dgm:pt modelId="{7B4D788A-C8A1-4CAE-AD7E-E3C37B311107}" type="pres">
      <dgm:prSet presAssocID="{C44FCFEF-223C-4A2B-81A6-493E6E3831E8}" presName="sibTrans" presStyleCnt="0"/>
      <dgm:spPr/>
    </dgm:pt>
    <dgm:pt modelId="{CF984DA2-BEAD-4D8A-AC73-B99833AAC7A4}" type="pres">
      <dgm:prSet presAssocID="{F5D3CC12-3FA8-4543-9F59-0B2CBE682728}" presName="compNode" presStyleCnt="0"/>
      <dgm:spPr/>
    </dgm:pt>
    <dgm:pt modelId="{712BE951-2C82-4802-989B-D200575FFFC8}" type="pres">
      <dgm:prSet presAssocID="{F5D3CC12-3FA8-4543-9F59-0B2CBE682728}" presName="bgRect" presStyleLbl="bgShp" presStyleIdx="2" presStyleCnt="5"/>
      <dgm:spPr/>
    </dgm:pt>
    <dgm:pt modelId="{D71C7733-8757-4C94-9417-F5B1A4DF9555}" type="pres">
      <dgm:prSet presAssocID="{F5D3CC12-3FA8-4543-9F59-0B2CBE682728}"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Disconnected"/>
        </a:ext>
      </dgm:extLst>
    </dgm:pt>
    <dgm:pt modelId="{5D64E2C3-0D78-44B5-8C5A-A9D4FB9B1763}" type="pres">
      <dgm:prSet presAssocID="{F5D3CC12-3FA8-4543-9F59-0B2CBE682728}" presName="spaceRect" presStyleCnt="0"/>
      <dgm:spPr/>
    </dgm:pt>
    <dgm:pt modelId="{04FC9803-76C6-409A-96D4-A82C0BEA2ACF}" type="pres">
      <dgm:prSet presAssocID="{F5D3CC12-3FA8-4543-9F59-0B2CBE682728}" presName="parTx" presStyleLbl="revTx" presStyleIdx="2" presStyleCnt="5">
        <dgm:presLayoutVars>
          <dgm:chMax val="0"/>
          <dgm:chPref val="0"/>
        </dgm:presLayoutVars>
      </dgm:prSet>
      <dgm:spPr/>
    </dgm:pt>
    <dgm:pt modelId="{39811A62-7A7C-428D-A155-A281B1DF8F00}" type="pres">
      <dgm:prSet presAssocID="{C9F5B01C-81AB-4A25-8A6D-931CF0E21CFE}" presName="sibTrans" presStyleCnt="0"/>
      <dgm:spPr/>
    </dgm:pt>
    <dgm:pt modelId="{DB69ABF2-D8A5-4625-98E5-FF637E847C57}" type="pres">
      <dgm:prSet presAssocID="{E1ACC013-916F-4570-89C0-874E5559F2A2}" presName="compNode" presStyleCnt="0"/>
      <dgm:spPr/>
    </dgm:pt>
    <dgm:pt modelId="{B0E79186-F190-4201-A547-473D16B97672}" type="pres">
      <dgm:prSet presAssocID="{E1ACC013-916F-4570-89C0-874E5559F2A2}" presName="bgRect" presStyleLbl="bgShp" presStyleIdx="3" presStyleCnt="5"/>
      <dgm:spPr/>
    </dgm:pt>
    <dgm:pt modelId="{A2979DDD-3C0D-4E54-A48A-C01A0704DF24}" type="pres">
      <dgm:prSet presAssocID="{E1ACC013-916F-4570-89C0-874E5559F2A2}"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at"/>
        </a:ext>
      </dgm:extLst>
    </dgm:pt>
    <dgm:pt modelId="{74D3239B-E375-4EBE-B651-C3CFDE2F5414}" type="pres">
      <dgm:prSet presAssocID="{E1ACC013-916F-4570-89C0-874E5559F2A2}" presName="spaceRect" presStyleCnt="0"/>
      <dgm:spPr/>
    </dgm:pt>
    <dgm:pt modelId="{BE54E0D6-793A-4755-92B1-F2D5A1D7BECD}" type="pres">
      <dgm:prSet presAssocID="{E1ACC013-916F-4570-89C0-874E5559F2A2}" presName="parTx" presStyleLbl="revTx" presStyleIdx="3" presStyleCnt="5">
        <dgm:presLayoutVars>
          <dgm:chMax val="0"/>
          <dgm:chPref val="0"/>
        </dgm:presLayoutVars>
      </dgm:prSet>
      <dgm:spPr/>
    </dgm:pt>
    <dgm:pt modelId="{67CAB9D2-D12A-49B8-9D1E-20A6CBBAC797}" type="pres">
      <dgm:prSet presAssocID="{3D7D3F4B-4B96-4174-9D89-A653B9BC79FB}" presName="sibTrans" presStyleCnt="0"/>
      <dgm:spPr/>
    </dgm:pt>
    <dgm:pt modelId="{E7E2142D-5647-45B8-B08A-0AD86720027E}" type="pres">
      <dgm:prSet presAssocID="{0B238412-F6C8-4FE7-BE5A-94B3B6CBA20E}" presName="compNode" presStyleCnt="0"/>
      <dgm:spPr/>
    </dgm:pt>
    <dgm:pt modelId="{BE1026FD-0A0B-4417-BE00-799EC5099ABF}" type="pres">
      <dgm:prSet presAssocID="{0B238412-F6C8-4FE7-BE5A-94B3B6CBA20E}" presName="bgRect" presStyleLbl="bgShp" presStyleIdx="4" presStyleCnt="5"/>
      <dgm:spPr/>
    </dgm:pt>
    <dgm:pt modelId="{FFF703D8-9B4C-422C-8203-CC3AEEDE4BA7}" type="pres">
      <dgm:prSet presAssocID="{0B238412-F6C8-4FE7-BE5A-94B3B6CBA20E}"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Flowchart"/>
        </a:ext>
      </dgm:extLst>
    </dgm:pt>
    <dgm:pt modelId="{A0C0B772-CB4D-4203-BA70-C5FD3FC21711}" type="pres">
      <dgm:prSet presAssocID="{0B238412-F6C8-4FE7-BE5A-94B3B6CBA20E}" presName="spaceRect" presStyleCnt="0"/>
      <dgm:spPr/>
    </dgm:pt>
    <dgm:pt modelId="{E13DBB4E-9D1A-43E2-B090-5126A07B018C}" type="pres">
      <dgm:prSet presAssocID="{0B238412-F6C8-4FE7-BE5A-94B3B6CBA20E}" presName="parTx" presStyleLbl="revTx" presStyleIdx="4" presStyleCnt="5">
        <dgm:presLayoutVars>
          <dgm:chMax val="0"/>
          <dgm:chPref val="0"/>
        </dgm:presLayoutVars>
      </dgm:prSet>
      <dgm:spPr/>
    </dgm:pt>
  </dgm:ptLst>
  <dgm:cxnLst>
    <dgm:cxn modelId="{9A1F6C15-CC0C-47AD-A015-55382238B96E}" type="presOf" srcId="{E1ACC013-916F-4570-89C0-874E5559F2A2}" destId="{BE54E0D6-793A-4755-92B1-F2D5A1D7BECD}" srcOrd="0" destOrd="0" presId="urn:microsoft.com/office/officeart/2018/2/layout/IconVerticalSolidList"/>
    <dgm:cxn modelId="{B1DCB826-7DDD-454F-A7A8-18A85D7D873B}" type="presOf" srcId="{2E768CAB-9891-4E1D-8789-C90CFB7818CE}" destId="{578B8657-6F86-4D8C-8B80-E17A5D030B99}" srcOrd="0" destOrd="0" presId="urn:microsoft.com/office/officeart/2018/2/layout/IconVerticalSolidList"/>
    <dgm:cxn modelId="{360F6133-B95E-4784-868C-9A0A0E4D7CB2}" srcId="{2E768CAB-9891-4E1D-8789-C90CFB7818CE}" destId="{0B238412-F6C8-4FE7-BE5A-94B3B6CBA20E}" srcOrd="4" destOrd="0" parTransId="{D3C5D8A6-4AA4-4F02-8875-2C4A80B9ABF3}" sibTransId="{C767A22C-2EFE-49F6-B4BB-CC3B195DA911}"/>
    <dgm:cxn modelId="{40256964-90B6-4F9F-95D8-F2C7863AE952}" srcId="{2E768CAB-9891-4E1D-8789-C90CFB7818CE}" destId="{6A7482C8-DE8A-4EB2-96A9-DCBE12511E58}" srcOrd="0" destOrd="0" parTransId="{5E81187F-BBC3-40B9-A2FF-738430775AA0}" sibTransId="{8E51F401-B4FE-4A52-A334-DC44FA69ABCB}"/>
    <dgm:cxn modelId="{A6E58D53-CF98-4F5F-A765-B86A20630C94}" srcId="{2E768CAB-9891-4E1D-8789-C90CFB7818CE}" destId="{4D0471E0-7AEF-4A88-A1B1-63D8BA0B097E}" srcOrd="1" destOrd="0" parTransId="{2AEEDC10-353E-488E-B3A3-08512CF8D2D0}" sibTransId="{C44FCFEF-223C-4A2B-81A6-493E6E3831E8}"/>
    <dgm:cxn modelId="{32514D81-B3DE-4C47-AE0A-F786D0ABF5D2}" type="presOf" srcId="{0B238412-F6C8-4FE7-BE5A-94B3B6CBA20E}" destId="{E13DBB4E-9D1A-43E2-B090-5126A07B018C}" srcOrd="0" destOrd="0" presId="urn:microsoft.com/office/officeart/2018/2/layout/IconVerticalSolidList"/>
    <dgm:cxn modelId="{47E7258B-7607-4BFE-8FB5-6942C591922F}" srcId="{2E768CAB-9891-4E1D-8789-C90CFB7818CE}" destId="{E1ACC013-916F-4570-89C0-874E5559F2A2}" srcOrd="3" destOrd="0" parTransId="{A3AF87E3-CC88-433E-9D7C-F7E9AE5E8A9A}" sibTransId="{3D7D3F4B-4B96-4174-9D89-A653B9BC79FB}"/>
    <dgm:cxn modelId="{A7BD09A0-5AFC-4ABE-B433-A106562E5F4B}" srcId="{2E768CAB-9891-4E1D-8789-C90CFB7818CE}" destId="{F5D3CC12-3FA8-4543-9F59-0B2CBE682728}" srcOrd="2" destOrd="0" parTransId="{48DBC99E-E8EF-4A88-9200-5E8D4ECE46BF}" sibTransId="{C9F5B01C-81AB-4A25-8A6D-931CF0E21CFE}"/>
    <dgm:cxn modelId="{4AE5AFC2-6242-4C68-8DB4-A50C7ADCA1F3}" type="presOf" srcId="{F5D3CC12-3FA8-4543-9F59-0B2CBE682728}" destId="{04FC9803-76C6-409A-96D4-A82C0BEA2ACF}" srcOrd="0" destOrd="0" presId="urn:microsoft.com/office/officeart/2018/2/layout/IconVerticalSolidList"/>
    <dgm:cxn modelId="{A6E077D1-4F8C-4399-81D9-0C1B1732485B}" type="presOf" srcId="{4D0471E0-7AEF-4A88-A1B1-63D8BA0B097E}" destId="{DE0CE8E7-F2AD-46C1-AED8-C110A89B1CCC}" srcOrd="0" destOrd="0" presId="urn:microsoft.com/office/officeart/2018/2/layout/IconVerticalSolidList"/>
    <dgm:cxn modelId="{40E8C2D4-AA31-4BF0-865A-2B203EC20C77}" type="presOf" srcId="{6A7482C8-DE8A-4EB2-96A9-DCBE12511E58}" destId="{3392D5B6-50D9-42B3-877E-02A8EA83F95F}" srcOrd="0" destOrd="0" presId="urn:microsoft.com/office/officeart/2018/2/layout/IconVerticalSolidList"/>
    <dgm:cxn modelId="{6B891826-972E-4E58-A49C-CB61F7CC034B}" type="presParOf" srcId="{578B8657-6F86-4D8C-8B80-E17A5D030B99}" destId="{16B919C4-06AE-42FF-AF0D-F0A89626F696}" srcOrd="0" destOrd="0" presId="urn:microsoft.com/office/officeart/2018/2/layout/IconVerticalSolidList"/>
    <dgm:cxn modelId="{C4A8CE7C-2AC1-4BD3-A2AA-D04218BB471A}" type="presParOf" srcId="{16B919C4-06AE-42FF-AF0D-F0A89626F696}" destId="{7DE833B0-AAD6-4918-8013-24E4F03E612C}" srcOrd="0" destOrd="0" presId="urn:microsoft.com/office/officeart/2018/2/layout/IconVerticalSolidList"/>
    <dgm:cxn modelId="{75FE516D-BBEF-4421-AFC5-D2867758DF14}" type="presParOf" srcId="{16B919C4-06AE-42FF-AF0D-F0A89626F696}" destId="{96D773A0-515B-4650-AFAC-69B26B15133A}" srcOrd="1" destOrd="0" presId="urn:microsoft.com/office/officeart/2018/2/layout/IconVerticalSolidList"/>
    <dgm:cxn modelId="{5BEBD2BE-D7ED-4AC2-AB16-774966E33216}" type="presParOf" srcId="{16B919C4-06AE-42FF-AF0D-F0A89626F696}" destId="{78DD062A-9302-4A53-819A-3ECA445D7A41}" srcOrd="2" destOrd="0" presId="urn:microsoft.com/office/officeart/2018/2/layout/IconVerticalSolidList"/>
    <dgm:cxn modelId="{B85F443E-ED36-4925-9FC3-29ED4070814A}" type="presParOf" srcId="{16B919C4-06AE-42FF-AF0D-F0A89626F696}" destId="{3392D5B6-50D9-42B3-877E-02A8EA83F95F}" srcOrd="3" destOrd="0" presId="urn:microsoft.com/office/officeart/2018/2/layout/IconVerticalSolidList"/>
    <dgm:cxn modelId="{C7D31D9F-6863-4573-B5B1-EF5261AFFF58}" type="presParOf" srcId="{578B8657-6F86-4D8C-8B80-E17A5D030B99}" destId="{F4C0BF7F-0B6F-4AB8-8AA0-3FAF3D859E3E}" srcOrd="1" destOrd="0" presId="urn:microsoft.com/office/officeart/2018/2/layout/IconVerticalSolidList"/>
    <dgm:cxn modelId="{59FD0CAF-E9CB-4A5B-BDCF-9920682BA380}" type="presParOf" srcId="{578B8657-6F86-4D8C-8B80-E17A5D030B99}" destId="{041B4875-9DC4-4C9B-8F11-08BE0D467561}" srcOrd="2" destOrd="0" presId="urn:microsoft.com/office/officeart/2018/2/layout/IconVerticalSolidList"/>
    <dgm:cxn modelId="{8F4CACD3-DF9C-4828-BC24-91FD4445150D}" type="presParOf" srcId="{041B4875-9DC4-4C9B-8F11-08BE0D467561}" destId="{D7889811-7AAA-4936-8120-290A4835CAD2}" srcOrd="0" destOrd="0" presId="urn:microsoft.com/office/officeart/2018/2/layout/IconVerticalSolidList"/>
    <dgm:cxn modelId="{AC1B5742-4CB9-4C94-B77C-6CA665BEAF77}" type="presParOf" srcId="{041B4875-9DC4-4C9B-8F11-08BE0D467561}" destId="{7C821912-98F8-4DF1-AD80-83807BC05E06}" srcOrd="1" destOrd="0" presId="urn:microsoft.com/office/officeart/2018/2/layout/IconVerticalSolidList"/>
    <dgm:cxn modelId="{937107F4-035D-41A4-983D-75677895B968}" type="presParOf" srcId="{041B4875-9DC4-4C9B-8F11-08BE0D467561}" destId="{75D113C8-5824-4F7C-BEB4-3C7C19475FDD}" srcOrd="2" destOrd="0" presId="urn:microsoft.com/office/officeart/2018/2/layout/IconVerticalSolidList"/>
    <dgm:cxn modelId="{C928CE4C-0BCE-4AE0-8220-10BA997905B0}" type="presParOf" srcId="{041B4875-9DC4-4C9B-8F11-08BE0D467561}" destId="{DE0CE8E7-F2AD-46C1-AED8-C110A89B1CCC}" srcOrd="3" destOrd="0" presId="urn:microsoft.com/office/officeart/2018/2/layout/IconVerticalSolidList"/>
    <dgm:cxn modelId="{E03E10B0-3D12-4795-831F-B626954E64FF}" type="presParOf" srcId="{578B8657-6F86-4D8C-8B80-E17A5D030B99}" destId="{7B4D788A-C8A1-4CAE-AD7E-E3C37B311107}" srcOrd="3" destOrd="0" presId="urn:microsoft.com/office/officeart/2018/2/layout/IconVerticalSolidList"/>
    <dgm:cxn modelId="{C6119A19-4659-4740-96FF-356D5EC411F5}" type="presParOf" srcId="{578B8657-6F86-4D8C-8B80-E17A5D030B99}" destId="{CF984DA2-BEAD-4D8A-AC73-B99833AAC7A4}" srcOrd="4" destOrd="0" presId="urn:microsoft.com/office/officeart/2018/2/layout/IconVerticalSolidList"/>
    <dgm:cxn modelId="{91E2121A-7499-44F4-8559-AC73B6832DE2}" type="presParOf" srcId="{CF984DA2-BEAD-4D8A-AC73-B99833AAC7A4}" destId="{712BE951-2C82-4802-989B-D200575FFFC8}" srcOrd="0" destOrd="0" presId="urn:microsoft.com/office/officeart/2018/2/layout/IconVerticalSolidList"/>
    <dgm:cxn modelId="{151C58B8-92F1-4341-A2F6-91F2BAD9C394}" type="presParOf" srcId="{CF984DA2-BEAD-4D8A-AC73-B99833AAC7A4}" destId="{D71C7733-8757-4C94-9417-F5B1A4DF9555}" srcOrd="1" destOrd="0" presId="urn:microsoft.com/office/officeart/2018/2/layout/IconVerticalSolidList"/>
    <dgm:cxn modelId="{66EF38D1-F211-4E89-ACC1-90CD5146EDC7}" type="presParOf" srcId="{CF984DA2-BEAD-4D8A-AC73-B99833AAC7A4}" destId="{5D64E2C3-0D78-44B5-8C5A-A9D4FB9B1763}" srcOrd="2" destOrd="0" presId="urn:microsoft.com/office/officeart/2018/2/layout/IconVerticalSolidList"/>
    <dgm:cxn modelId="{C2197D74-D923-4C54-B8D0-2DC8EE160950}" type="presParOf" srcId="{CF984DA2-BEAD-4D8A-AC73-B99833AAC7A4}" destId="{04FC9803-76C6-409A-96D4-A82C0BEA2ACF}" srcOrd="3" destOrd="0" presId="urn:microsoft.com/office/officeart/2018/2/layout/IconVerticalSolidList"/>
    <dgm:cxn modelId="{2F41EB73-AE73-48EC-8720-8B08DC0902E7}" type="presParOf" srcId="{578B8657-6F86-4D8C-8B80-E17A5D030B99}" destId="{39811A62-7A7C-428D-A155-A281B1DF8F00}" srcOrd="5" destOrd="0" presId="urn:microsoft.com/office/officeart/2018/2/layout/IconVerticalSolidList"/>
    <dgm:cxn modelId="{02F57502-D2D5-4EA2-83B4-E5B525D678D1}" type="presParOf" srcId="{578B8657-6F86-4D8C-8B80-E17A5D030B99}" destId="{DB69ABF2-D8A5-4625-98E5-FF637E847C57}" srcOrd="6" destOrd="0" presId="urn:microsoft.com/office/officeart/2018/2/layout/IconVerticalSolidList"/>
    <dgm:cxn modelId="{BC69827F-AC9B-42AF-820D-3036AD72E476}" type="presParOf" srcId="{DB69ABF2-D8A5-4625-98E5-FF637E847C57}" destId="{B0E79186-F190-4201-A547-473D16B97672}" srcOrd="0" destOrd="0" presId="urn:microsoft.com/office/officeart/2018/2/layout/IconVerticalSolidList"/>
    <dgm:cxn modelId="{F1372A45-4A5C-4927-BB0C-FFB1298F7B8A}" type="presParOf" srcId="{DB69ABF2-D8A5-4625-98E5-FF637E847C57}" destId="{A2979DDD-3C0D-4E54-A48A-C01A0704DF24}" srcOrd="1" destOrd="0" presId="urn:microsoft.com/office/officeart/2018/2/layout/IconVerticalSolidList"/>
    <dgm:cxn modelId="{0D4933A1-2029-4B67-834E-744AE8040A23}" type="presParOf" srcId="{DB69ABF2-D8A5-4625-98E5-FF637E847C57}" destId="{74D3239B-E375-4EBE-B651-C3CFDE2F5414}" srcOrd="2" destOrd="0" presId="urn:microsoft.com/office/officeart/2018/2/layout/IconVerticalSolidList"/>
    <dgm:cxn modelId="{1EC99893-EC55-4517-AC6B-5E0E8A204979}" type="presParOf" srcId="{DB69ABF2-D8A5-4625-98E5-FF637E847C57}" destId="{BE54E0D6-793A-4755-92B1-F2D5A1D7BECD}" srcOrd="3" destOrd="0" presId="urn:microsoft.com/office/officeart/2018/2/layout/IconVerticalSolidList"/>
    <dgm:cxn modelId="{8DFDF542-4DCD-484B-81E3-3C7B7DA72025}" type="presParOf" srcId="{578B8657-6F86-4D8C-8B80-E17A5D030B99}" destId="{67CAB9D2-D12A-49B8-9D1E-20A6CBBAC797}" srcOrd="7" destOrd="0" presId="urn:microsoft.com/office/officeart/2018/2/layout/IconVerticalSolidList"/>
    <dgm:cxn modelId="{DF0ED3E8-9474-4E21-8525-01C4F547E4F9}" type="presParOf" srcId="{578B8657-6F86-4D8C-8B80-E17A5D030B99}" destId="{E7E2142D-5647-45B8-B08A-0AD86720027E}" srcOrd="8" destOrd="0" presId="urn:microsoft.com/office/officeart/2018/2/layout/IconVerticalSolidList"/>
    <dgm:cxn modelId="{BBFE90AB-E15A-463A-8586-4A4109ED91A7}" type="presParOf" srcId="{E7E2142D-5647-45B8-B08A-0AD86720027E}" destId="{BE1026FD-0A0B-4417-BE00-799EC5099ABF}" srcOrd="0" destOrd="0" presId="urn:microsoft.com/office/officeart/2018/2/layout/IconVerticalSolidList"/>
    <dgm:cxn modelId="{14053A08-4139-44FA-895E-C59A299C4F4D}" type="presParOf" srcId="{E7E2142D-5647-45B8-B08A-0AD86720027E}" destId="{FFF703D8-9B4C-422C-8203-CC3AEEDE4BA7}" srcOrd="1" destOrd="0" presId="urn:microsoft.com/office/officeart/2018/2/layout/IconVerticalSolidList"/>
    <dgm:cxn modelId="{32F2B981-9A04-4474-94D4-EDAFC34A37EE}" type="presParOf" srcId="{E7E2142D-5647-45B8-B08A-0AD86720027E}" destId="{A0C0B772-CB4D-4203-BA70-C5FD3FC21711}" srcOrd="2" destOrd="0" presId="urn:microsoft.com/office/officeart/2018/2/layout/IconVerticalSolidList"/>
    <dgm:cxn modelId="{D4FC61A4-65D8-458E-B5CF-B80CFFDE7432}" type="presParOf" srcId="{E7E2142D-5647-45B8-B08A-0AD86720027E}" destId="{E13DBB4E-9D1A-43E2-B090-5126A07B018C}"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77BD28-289E-416D-9AA8-5FC5D707BDC8}" type="doc">
      <dgm:prSet loTypeId="urn:microsoft.com/office/officeart/2018/2/layout/IconVerticalSolidList" loCatId="icon" qsTypeId="urn:microsoft.com/office/officeart/2005/8/quickstyle/simple1#2" qsCatId="simple" csTypeId="urn:microsoft.com/office/officeart/2005/8/colors/colorful5#2" csCatId="colorful" phldr="1"/>
      <dgm:spPr/>
      <dgm:t>
        <a:bodyPr/>
        <a:lstStyle/>
        <a:p>
          <a:endParaRPr lang="en-US"/>
        </a:p>
      </dgm:t>
    </dgm:pt>
    <dgm:pt modelId="{84252DEF-D6C2-4B6C-8A25-F3118F815722}">
      <dgm:prSet/>
      <dgm:spPr/>
      <dgm:t>
        <a:bodyPr/>
        <a:lstStyle/>
        <a:p>
          <a:pPr>
            <a:lnSpc>
              <a:spcPct val="100000"/>
            </a:lnSpc>
          </a:pPr>
          <a:r>
            <a:rPr lang="en-US" dirty="0"/>
            <a:t>The subgrantee would like to use an existing State Service Code “as is.” No setup is needed.</a:t>
          </a:r>
        </a:p>
      </dgm:t>
    </dgm:pt>
    <dgm:pt modelId="{0B8B451C-6ADC-4129-9721-94CC515DE4A1}" type="parTrans" cxnId="{84913D4F-D40A-4618-800D-C010A3BE6072}">
      <dgm:prSet/>
      <dgm:spPr/>
      <dgm:t>
        <a:bodyPr/>
        <a:lstStyle/>
        <a:p>
          <a:endParaRPr lang="en-US"/>
        </a:p>
      </dgm:t>
    </dgm:pt>
    <dgm:pt modelId="{12D0B90C-32C8-4A4D-A7BE-FD62808992DF}" type="sibTrans" cxnId="{84913D4F-D40A-4618-800D-C010A3BE6072}">
      <dgm:prSet/>
      <dgm:spPr/>
      <dgm:t>
        <a:bodyPr/>
        <a:lstStyle/>
        <a:p>
          <a:endParaRPr lang="en-US"/>
        </a:p>
      </dgm:t>
    </dgm:pt>
    <dgm:pt modelId="{DAF0C73B-166C-4FA6-8A22-88A0BE6E2333}">
      <dgm:prSet/>
      <dgm:spPr/>
      <dgm:t>
        <a:bodyPr/>
        <a:lstStyle/>
        <a:p>
          <a:pPr>
            <a:lnSpc>
              <a:spcPct val="100000"/>
            </a:lnSpc>
          </a:pPr>
          <a:r>
            <a:rPr lang="en-US"/>
            <a:t>The subgrantee considers their local service to be a </a:t>
          </a:r>
          <a:r>
            <a:rPr lang="en-US" u="sng"/>
            <a:t>variation</a:t>
          </a:r>
          <a:r>
            <a:rPr lang="en-US"/>
            <a:t> of an existing State Service Code. </a:t>
          </a:r>
        </a:p>
      </dgm:t>
    </dgm:pt>
    <dgm:pt modelId="{CA4206FB-3EE0-4098-B1B3-32B7273DE9CB}" type="parTrans" cxnId="{EF383463-5390-4FB8-8EF0-EFEF076D9CC9}">
      <dgm:prSet/>
      <dgm:spPr/>
      <dgm:t>
        <a:bodyPr/>
        <a:lstStyle/>
        <a:p>
          <a:endParaRPr lang="en-US"/>
        </a:p>
      </dgm:t>
    </dgm:pt>
    <dgm:pt modelId="{F34B916C-E2EC-48D3-9A24-98E49F2AD862}" type="sibTrans" cxnId="{EF383463-5390-4FB8-8EF0-EFEF076D9CC9}">
      <dgm:prSet/>
      <dgm:spPr/>
      <dgm:t>
        <a:bodyPr/>
        <a:lstStyle/>
        <a:p>
          <a:endParaRPr lang="en-US"/>
        </a:p>
      </dgm:t>
    </dgm:pt>
    <dgm:pt modelId="{A999B771-57A5-4E58-B626-0CB04FB03FDF}">
      <dgm:prSet/>
      <dgm:spPr/>
      <dgm:t>
        <a:bodyPr/>
        <a:lstStyle/>
        <a:p>
          <a:pPr>
            <a:lnSpc>
              <a:spcPct val="100000"/>
            </a:lnSpc>
          </a:pPr>
          <a:r>
            <a:rPr lang="en-US"/>
            <a:t>The subgrantee thinks their local service is different from all State Service Codes but still addresses an MPO.</a:t>
          </a:r>
        </a:p>
      </dgm:t>
    </dgm:pt>
    <dgm:pt modelId="{C6336CBB-0B3F-4FC1-902E-A861F952CB89}" type="parTrans" cxnId="{58C4CBFD-0E5D-4845-A4A8-6E7B48033C79}">
      <dgm:prSet/>
      <dgm:spPr/>
      <dgm:t>
        <a:bodyPr/>
        <a:lstStyle/>
        <a:p>
          <a:endParaRPr lang="en-US"/>
        </a:p>
      </dgm:t>
    </dgm:pt>
    <dgm:pt modelId="{C95F83CB-EA81-4A15-8639-1195CAE179C6}" type="sibTrans" cxnId="{58C4CBFD-0E5D-4845-A4A8-6E7B48033C79}">
      <dgm:prSet/>
      <dgm:spPr/>
      <dgm:t>
        <a:bodyPr/>
        <a:lstStyle/>
        <a:p>
          <a:endParaRPr lang="en-US"/>
        </a:p>
      </dgm:t>
    </dgm:pt>
    <dgm:pt modelId="{FE9B2E04-E6F9-4BE4-8D63-9A9B8C93AA7E}">
      <dgm:prSet/>
      <dgm:spPr/>
      <dgm:t>
        <a:bodyPr/>
        <a:lstStyle/>
        <a:p>
          <a:pPr>
            <a:lnSpc>
              <a:spcPct val="100000"/>
            </a:lnSpc>
          </a:pPr>
          <a:r>
            <a:rPr lang="en-US" dirty="0"/>
            <a:t>The subgrantee thinks their local service does not match a State Service Code or an MPO, but it meets the definition of “service” provided in guidance.</a:t>
          </a:r>
        </a:p>
      </dgm:t>
    </dgm:pt>
    <dgm:pt modelId="{1A5BB33A-A5AE-4455-8012-0B1E81E7503A}" type="parTrans" cxnId="{304F6E12-EF41-4443-8CB8-D33A6D3156A4}">
      <dgm:prSet/>
      <dgm:spPr/>
      <dgm:t>
        <a:bodyPr/>
        <a:lstStyle/>
        <a:p>
          <a:endParaRPr lang="en-US"/>
        </a:p>
      </dgm:t>
    </dgm:pt>
    <dgm:pt modelId="{3CE03E37-51A7-4AE0-994C-EF5E4274CAA4}" type="sibTrans" cxnId="{304F6E12-EF41-4443-8CB8-D33A6D3156A4}">
      <dgm:prSet/>
      <dgm:spPr/>
      <dgm:t>
        <a:bodyPr/>
        <a:lstStyle/>
        <a:p>
          <a:endParaRPr lang="en-US"/>
        </a:p>
      </dgm:t>
    </dgm:pt>
    <dgm:pt modelId="{994705AB-1508-4C54-B9D7-951CC82633C5}" type="pres">
      <dgm:prSet presAssocID="{8277BD28-289E-416D-9AA8-5FC5D707BDC8}" presName="root" presStyleCnt="0">
        <dgm:presLayoutVars>
          <dgm:dir/>
          <dgm:resizeHandles val="exact"/>
        </dgm:presLayoutVars>
      </dgm:prSet>
      <dgm:spPr/>
    </dgm:pt>
    <dgm:pt modelId="{068F6DBD-883D-4FBE-8EE7-8E8E1E3EF463}" type="pres">
      <dgm:prSet presAssocID="{84252DEF-D6C2-4B6C-8A25-F3118F815722}" presName="compNode" presStyleCnt="0"/>
      <dgm:spPr/>
    </dgm:pt>
    <dgm:pt modelId="{6EF3E04D-F159-448B-AEEB-8BDD29C57F72}" type="pres">
      <dgm:prSet presAssocID="{84252DEF-D6C2-4B6C-8A25-F3118F815722}" presName="bgRect" presStyleLbl="bgShp" presStyleIdx="0" presStyleCnt="4"/>
      <dgm:spPr/>
    </dgm:pt>
    <dgm:pt modelId="{D45F3CA8-B5BC-45DA-B097-1686C477D838}" type="pres">
      <dgm:prSet presAssocID="{84252DEF-D6C2-4B6C-8A25-F3118F815722}"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Programmer"/>
        </a:ext>
      </dgm:extLst>
    </dgm:pt>
    <dgm:pt modelId="{4220C31E-5BF9-4069-BB38-0B769078905B}" type="pres">
      <dgm:prSet presAssocID="{84252DEF-D6C2-4B6C-8A25-F3118F815722}" presName="spaceRect" presStyleCnt="0"/>
      <dgm:spPr/>
    </dgm:pt>
    <dgm:pt modelId="{B7212834-218A-49E2-B10F-29FCD5F711F9}" type="pres">
      <dgm:prSet presAssocID="{84252DEF-D6C2-4B6C-8A25-F3118F815722}" presName="parTx" presStyleLbl="revTx" presStyleIdx="0" presStyleCnt="4">
        <dgm:presLayoutVars>
          <dgm:chMax val="0"/>
          <dgm:chPref val="0"/>
        </dgm:presLayoutVars>
      </dgm:prSet>
      <dgm:spPr/>
    </dgm:pt>
    <dgm:pt modelId="{43481CEE-268C-488E-9F14-F9D4505884FC}" type="pres">
      <dgm:prSet presAssocID="{12D0B90C-32C8-4A4D-A7BE-FD62808992DF}" presName="sibTrans" presStyleCnt="0"/>
      <dgm:spPr/>
    </dgm:pt>
    <dgm:pt modelId="{324DA277-0FEF-43EC-920A-D4CD55BCFE2A}" type="pres">
      <dgm:prSet presAssocID="{DAF0C73B-166C-4FA6-8A22-88A0BE6E2333}" presName="compNode" presStyleCnt="0"/>
      <dgm:spPr/>
    </dgm:pt>
    <dgm:pt modelId="{FB85D89A-4EF6-4CBD-9062-E7E34163E917}" type="pres">
      <dgm:prSet presAssocID="{DAF0C73B-166C-4FA6-8A22-88A0BE6E2333}" presName="bgRect" presStyleLbl="bgShp" presStyleIdx="1" presStyleCnt="4"/>
      <dgm:spPr/>
    </dgm:pt>
    <dgm:pt modelId="{A25079F3-DE08-427A-ACB5-8A1B92DD61EA}" type="pres">
      <dgm:prSet presAssocID="{DAF0C73B-166C-4FA6-8A22-88A0BE6E2333}"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Flowchart"/>
        </a:ext>
      </dgm:extLst>
    </dgm:pt>
    <dgm:pt modelId="{09AB61DB-AEBF-4096-9E53-58B4FD5F6A71}" type="pres">
      <dgm:prSet presAssocID="{DAF0C73B-166C-4FA6-8A22-88A0BE6E2333}" presName="spaceRect" presStyleCnt="0"/>
      <dgm:spPr/>
    </dgm:pt>
    <dgm:pt modelId="{F57B239C-B1E1-4357-B2FA-F59B2C9BFDAA}" type="pres">
      <dgm:prSet presAssocID="{DAF0C73B-166C-4FA6-8A22-88A0BE6E2333}" presName="parTx" presStyleLbl="revTx" presStyleIdx="1" presStyleCnt="4">
        <dgm:presLayoutVars>
          <dgm:chMax val="0"/>
          <dgm:chPref val="0"/>
        </dgm:presLayoutVars>
      </dgm:prSet>
      <dgm:spPr/>
    </dgm:pt>
    <dgm:pt modelId="{42C8A266-CEEB-4939-9FCD-50212914FE93}" type="pres">
      <dgm:prSet presAssocID="{F34B916C-E2EC-48D3-9A24-98E49F2AD862}" presName="sibTrans" presStyleCnt="0"/>
      <dgm:spPr/>
    </dgm:pt>
    <dgm:pt modelId="{97A4E905-A794-4D32-BD7C-5506A9522EF7}" type="pres">
      <dgm:prSet presAssocID="{A999B771-57A5-4E58-B626-0CB04FB03FDF}" presName="compNode" presStyleCnt="0"/>
      <dgm:spPr/>
    </dgm:pt>
    <dgm:pt modelId="{4187A006-9383-445C-A1A2-ED922BBA940F}" type="pres">
      <dgm:prSet presAssocID="{A999B771-57A5-4E58-B626-0CB04FB03FDF}" presName="bgRect" presStyleLbl="bgShp" presStyleIdx="2" presStyleCnt="4"/>
      <dgm:spPr/>
    </dgm:pt>
    <dgm:pt modelId="{A1EB9F21-8AFB-4661-BBCA-D22A84D6889D}" type="pres">
      <dgm:prSet presAssocID="{A999B771-57A5-4E58-B626-0CB04FB03FDF}"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Bank"/>
        </a:ext>
      </dgm:extLst>
    </dgm:pt>
    <dgm:pt modelId="{84607174-8F5E-4612-8E69-1E5DA6EFD3C4}" type="pres">
      <dgm:prSet presAssocID="{A999B771-57A5-4E58-B626-0CB04FB03FDF}" presName="spaceRect" presStyleCnt="0"/>
      <dgm:spPr/>
    </dgm:pt>
    <dgm:pt modelId="{1E4669D6-0C2C-4D41-AB0D-3AFA67CA14CA}" type="pres">
      <dgm:prSet presAssocID="{A999B771-57A5-4E58-B626-0CB04FB03FDF}" presName="parTx" presStyleLbl="revTx" presStyleIdx="2" presStyleCnt="4">
        <dgm:presLayoutVars>
          <dgm:chMax val="0"/>
          <dgm:chPref val="0"/>
        </dgm:presLayoutVars>
      </dgm:prSet>
      <dgm:spPr/>
    </dgm:pt>
    <dgm:pt modelId="{C93C2F8C-CB88-415C-8A48-942C6B847E3C}" type="pres">
      <dgm:prSet presAssocID="{C95F83CB-EA81-4A15-8639-1195CAE179C6}" presName="sibTrans" presStyleCnt="0"/>
      <dgm:spPr/>
    </dgm:pt>
    <dgm:pt modelId="{7A9AC9F9-BB22-45C8-9C09-9AEDA1BCA49B}" type="pres">
      <dgm:prSet presAssocID="{FE9B2E04-E6F9-4BE4-8D63-9A9B8C93AA7E}" presName="compNode" presStyleCnt="0"/>
      <dgm:spPr/>
    </dgm:pt>
    <dgm:pt modelId="{83ED061F-0349-40FA-BEED-67A55E24EF1E}" type="pres">
      <dgm:prSet presAssocID="{FE9B2E04-E6F9-4BE4-8D63-9A9B8C93AA7E}" presName="bgRect" presStyleLbl="bgShp" presStyleIdx="3" presStyleCnt="4"/>
      <dgm:spPr/>
    </dgm:pt>
    <dgm:pt modelId="{9D3FDF61-370D-4D70-899E-04C7B5B293DF}" type="pres">
      <dgm:prSet presAssocID="{FE9B2E04-E6F9-4BE4-8D63-9A9B8C93AA7E}"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Playing Cards"/>
        </a:ext>
      </dgm:extLst>
    </dgm:pt>
    <dgm:pt modelId="{8AB91979-161A-4BC3-B26C-881899A71770}" type="pres">
      <dgm:prSet presAssocID="{FE9B2E04-E6F9-4BE4-8D63-9A9B8C93AA7E}" presName="spaceRect" presStyleCnt="0"/>
      <dgm:spPr/>
    </dgm:pt>
    <dgm:pt modelId="{12D269E7-12FF-4049-9504-F2E1D69DE7AE}" type="pres">
      <dgm:prSet presAssocID="{FE9B2E04-E6F9-4BE4-8D63-9A9B8C93AA7E}" presName="parTx" presStyleLbl="revTx" presStyleIdx="3" presStyleCnt="4">
        <dgm:presLayoutVars>
          <dgm:chMax val="0"/>
          <dgm:chPref val="0"/>
        </dgm:presLayoutVars>
      </dgm:prSet>
      <dgm:spPr/>
    </dgm:pt>
  </dgm:ptLst>
  <dgm:cxnLst>
    <dgm:cxn modelId="{3D344006-278F-43D5-96AB-2529B7DDB375}" type="presOf" srcId="{DAF0C73B-166C-4FA6-8A22-88A0BE6E2333}" destId="{F57B239C-B1E1-4357-B2FA-F59B2C9BFDAA}" srcOrd="0" destOrd="0" presId="urn:microsoft.com/office/officeart/2018/2/layout/IconVerticalSolidList"/>
    <dgm:cxn modelId="{304F6E12-EF41-4443-8CB8-D33A6D3156A4}" srcId="{8277BD28-289E-416D-9AA8-5FC5D707BDC8}" destId="{FE9B2E04-E6F9-4BE4-8D63-9A9B8C93AA7E}" srcOrd="3" destOrd="0" parTransId="{1A5BB33A-A5AE-4455-8012-0B1E81E7503A}" sibTransId="{3CE03E37-51A7-4AE0-994C-EF5E4274CAA4}"/>
    <dgm:cxn modelId="{46C0153E-69A5-48D1-B5C7-A30D4F328910}" type="presOf" srcId="{FE9B2E04-E6F9-4BE4-8D63-9A9B8C93AA7E}" destId="{12D269E7-12FF-4049-9504-F2E1D69DE7AE}" srcOrd="0" destOrd="0" presId="urn:microsoft.com/office/officeart/2018/2/layout/IconVerticalSolidList"/>
    <dgm:cxn modelId="{EF383463-5390-4FB8-8EF0-EFEF076D9CC9}" srcId="{8277BD28-289E-416D-9AA8-5FC5D707BDC8}" destId="{DAF0C73B-166C-4FA6-8A22-88A0BE6E2333}" srcOrd="1" destOrd="0" parTransId="{CA4206FB-3EE0-4098-B1B3-32B7273DE9CB}" sibTransId="{F34B916C-E2EC-48D3-9A24-98E49F2AD862}"/>
    <dgm:cxn modelId="{477D1F4D-18FF-4A0C-9CAE-97D3DAE736A2}" type="presOf" srcId="{84252DEF-D6C2-4B6C-8A25-F3118F815722}" destId="{B7212834-218A-49E2-B10F-29FCD5F711F9}" srcOrd="0" destOrd="0" presId="urn:microsoft.com/office/officeart/2018/2/layout/IconVerticalSolidList"/>
    <dgm:cxn modelId="{84913D4F-D40A-4618-800D-C010A3BE6072}" srcId="{8277BD28-289E-416D-9AA8-5FC5D707BDC8}" destId="{84252DEF-D6C2-4B6C-8A25-F3118F815722}" srcOrd="0" destOrd="0" parTransId="{0B8B451C-6ADC-4129-9721-94CC515DE4A1}" sibTransId="{12D0B90C-32C8-4A4D-A7BE-FD62808992DF}"/>
    <dgm:cxn modelId="{EA82FB56-F236-4F5A-9918-D6B6E40E6080}" type="presOf" srcId="{A999B771-57A5-4E58-B626-0CB04FB03FDF}" destId="{1E4669D6-0C2C-4D41-AB0D-3AFA67CA14CA}" srcOrd="0" destOrd="0" presId="urn:microsoft.com/office/officeart/2018/2/layout/IconVerticalSolidList"/>
    <dgm:cxn modelId="{EEC05EA0-D0F0-4DF9-BE4E-4CF7AC964845}" type="presOf" srcId="{8277BD28-289E-416D-9AA8-5FC5D707BDC8}" destId="{994705AB-1508-4C54-B9D7-951CC82633C5}" srcOrd="0" destOrd="0" presId="urn:microsoft.com/office/officeart/2018/2/layout/IconVerticalSolidList"/>
    <dgm:cxn modelId="{58C4CBFD-0E5D-4845-A4A8-6E7B48033C79}" srcId="{8277BD28-289E-416D-9AA8-5FC5D707BDC8}" destId="{A999B771-57A5-4E58-B626-0CB04FB03FDF}" srcOrd="2" destOrd="0" parTransId="{C6336CBB-0B3F-4FC1-902E-A861F952CB89}" sibTransId="{C95F83CB-EA81-4A15-8639-1195CAE179C6}"/>
    <dgm:cxn modelId="{751E5B7F-D1EB-406F-8B09-E36CDBFBB0D5}" type="presParOf" srcId="{994705AB-1508-4C54-B9D7-951CC82633C5}" destId="{068F6DBD-883D-4FBE-8EE7-8E8E1E3EF463}" srcOrd="0" destOrd="0" presId="urn:microsoft.com/office/officeart/2018/2/layout/IconVerticalSolidList"/>
    <dgm:cxn modelId="{CFE4EF03-6EAC-4CAA-B483-5B4733D641FA}" type="presParOf" srcId="{068F6DBD-883D-4FBE-8EE7-8E8E1E3EF463}" destId="{6EF3E04D-F159-448B-AEEB-8BDD29C57F72}" srcOrd="0" destOrd="0" presId="urn:microsoft.com/office/officeart/2018/2/layout/IconVerticalSolidList"/>
    <dgm:cxn modelId="{820468A0-A7E9-475A-BB85-CBFBF873C81A}" type="presParOf" srcId="{068F6DBD-883D-4FBE-8EE7-8E8E1E3EF463}" destId="{D45F3CA8-B5BC-45DA-B097-1686C477D838}" srcOrd="1" destOrd="0" presId="urn:microsoft.com/office/officeart/2018/2/layout/IconVerticalSolidList"/>
    <dgm:cxn modelId="{A0ABCDC7-44AD-4993-BD2E-6106AEF2D464}" type="presParOf" srcId="{068F6DBD-883D-4FBE-8EE7-8E8E1E3EF463}" destId="{4220C31E-5BF9-4069-BB38-0B769078905B}" srcOrd="2" destOrd="0" presId="urn:microsoft.com/office/officeart/2018/2/layout/IconVerticalSolidList"/>
    <dgm:cxn modelId="{1FECBEF2-D3E1-483F-82C0-3435C7171AF4}" type="presParOf" srcId="{068F6DBD-883D-4FBE-8EE7-8E8E1E3EF463}" destId="{B7212834-218A-49E2-B10F-29FCD5F711F9}" srcOrd="3" destOrd="0" presId="urn:microsoft.com/office/officeart/2018/2/layout/IconVerticalSolidList"/>
    <dgm:cxn modelId="{2263703A-6A5F-4CF0-B51F-2FFDD25F998F}" type="presParOf" srcId="{994705AB-1508-4C54-B9D7-951CC82633C5}" destId="{43481CEE-268C-488E-9F14-F9D4505884FC}" srcOrd="1" destOrd="0" presId="urn:microsoft.com/office/officeart/2018/2/layout/IconVerticalSolidList"/>
    <dgm:cxn modelId="{1DE871D4-5C62-41E2-B8A7-6E470994A87D}" type="presParOf" srcId="{994705AB-1508-4C54-B9D7-951CC82633C5}" destId="{324DA277-0FEF-43EC-920A-D4CD55BCFE2A}" srcOrd="2" destOrd="0" presId="urn:microsoft.com/office/officeart/2018/2/layout/IconVerticalSolidList"/>
    <dgm:cxn modelId="{BF47686A-1B9E-42B0-8B7C-2ABB0E5963C3}" type="presParOf" srcId="{324DA277-0FEF-43EC-920A-D4CD55BCFE2A}" destId="{FB85D89A-4EF6-4CBD-9062-E7E34163E917}" srcOrd="0" destOrd="0" presId="urn:microsoft.com/office/officeart/2018/2/layout/IconVerticalSolidList"/>
    <dgm:cxn modelId="{90F324D0-4E33-4740-9A44-9FD76539091F}" type="presParOf" srcId="{324DA277-0FEF-43EC-920A-D4CD55BCFE2A}" destId="{A25079F3-DE08-427A-ACB5-8A1B92DD61EA}" srcOrd="1" destOrd="0" presId="urn:microsoft.com/office/officeart/2018/2/layout/IconVerticalSolidList"/>
    <dgm:cxn modelId="{992ED33B-5CC6-4CBE-B040-9A5BBAE8795D}" type="presParOf" srcId="{324DA277-0FEF-43EC-920A-D4CD55BCFE2A}" destId="{09AB61DB-AEBF-4096-9E53-58B4FD5F6A71}" srcOrd="2" destOrd="0" presId="urn:microsoft.com/office/officeart/2018/2/layout/IconVerticalSolidList"/>
    <dgm:cxn modelId="{71B3EFF8-1A9E-4808-A788-FF43BE10A821}" type="presParOf" srcId="{324DA277-0FEF-43EC-920A-D4CD55BCFE2A}" destId="{F57B239C-B1E1-4357-B2FA-F59B2C9BFDAA}" srcOrd="3" destOrd="0" presId="urn:microsoft.com/office/officeart/2018/2/layout/IconVerticalSolidList"/>
    <dgm:cxn modelId="{81496880-0ED6-4B00-9A16-2DB69F9DBA03}" type="presParOf" srcId="{994705AB-1508-4C54-B9D7-951CC82633C5}" destId="{42C8A266-CEEB-4939-9FCD-50212914FE93}" srcOrd="3" destOrd="0" presId="urn:microsoft.com/office/officeart/2018/2/layout/IconVerticalSolidList"/>
    <dgm:cxn modelId="{A30DC95A-F487-4C3D-AFFA-F9705B9ECE18}" type="presParOf" srcId="{994705AB-1508-4C54-B9D7-951CC82633C5}" destId="{97A4E905-A794-4D32-BD7C-5506A9522EF7}" srcOrd="4" destOrd="0" presId="urn:microsoft.com/office/officeart/2018/2/layout/IconVerticalSolidList"/>
    <dgm:cxn modelId="{365D4CFF-4D32-4772-9EF5-85DE206553FC}" type="presParOf" srcId="{97A4E905-A794-4D32-BD7C-5506A9522EF7}" destId="{4187A006-9383-445C-A1A2-ED922BBA940F}" srcOrd="0" destOrd="0" presId="urn:microsoft.com/office/officeart/2018/2/layout/IconVerticalSolidList"/>
    <dgm:cxn modelId="{325FB64E-C22A-46C9-9CA7-C01CA1D41ABB}" type="presParOf" srcId="{97A4E905-A794-4D32-BD7C-5506A9522EF7}" destId="{A1EB9F21-8AFB-4661-BBCA-D22A84D6889D}" srcOrd="1" destOrd="0" presId="urn:microsoft.com/office/officeart/2018/2/layout/IconVerticalSolidList"/>
    <dgm:cxn modelId="{486B4234-1B1F-469D-A330-EF8A76E17A22}" type="presParOf" srcId="{97A4E905-A794-4D32-BD7C-5506A9522EF7}" destId="{84607174-8F5E-4612-8E69-1E5DA6EFD3C4}" srcOrd="2" destOrd="0" presId="urn:microsoft.com/office/officeart/2018/2/layout/IconVerticalSolidList"/>
    <dgm:cxn modelId="{C43F8FB1-C98E-4367-90FF-51B8522715E2}" type="presParOf" srcId="{97A4E905-A794-4D32-BD7C-5506A9522EF7}" destId="{1E4669D6-0C2C-4D41-AB0D-3AFA67CA14CA}" srcOrd="3" destOrd="0" presId="urn:microsoft.com/office/officeart/2018/2/layout/IconVerticalSolidList"/>
    <dgm:cxn modelId="{26530123-12A1-4D10-B7AC-9EA5B02DC2FC}" type="presParOf" srcId="{994705AB-1508-4C54-B9D7-951CC82633C5}" destId="{C93C2F8C-CB88-415C-8A48-942C6B847E3C}" srcOrd="5" destOrd="0" presId="urn:microsoft.com/office/officeart/2018/2/layout/IconVerticalSolidList"/>
    <dgm:cxn modelId="{E2410A5C-D711-4064-ACC0-E63D157779F5}" type="presParOf" srcId="{994705AB-1508-4C54-B9D7-951CC82633C5}" destId="{7A9AC9F9-BB22-45C8-9C09-9AEDA1BCA49B}" srcOrd="6" destOrd="0" presId="urn:microsoft.com/office/officeart/2018/2/layout/IconVerticalSolidList"/>
    <dgm:cxn modelId="{693EA01B-CE2D-4632-826C-42DE261DFBCE}" type="presParOf" srcId="{7A9AC9F9-BB22-45C8-9C09-9AEDA1BCA49B}" destId="{83ED061F-0349-40FA-BEED-67A55E24EF1E}" srcOrd="0" destOrd="0" presId="urn:microsoft.com/office/officeart/2018/2/layout/IconVerticalSolidList"/>
    <dgm:cxn modelId="{A9660E5C-88EE-4C73-BAA7-99831146B8E4}" type="presParOf" srcId="{7A9AC9F9-BB22-45C8-9C09-9AEDA1BCA49B}" destId="{9D3FDF61-370D-4D70-899E-04C7B5B293DF}" srcOrd="1" destOrd="0" presId="urn:microsoft.com/office/officeart/2018/2/layout/IconVerticalSolidList"/>
    <dgm:cxn modelId="{173C019B-454E-4FEF-A420-BD6052E60BE4}" type="presParOf" srcId="{7A9AC9F9-BB22-45C8-9C09-9AEDA1BCA49B}" destId="{8AB91979-161A-4BC3-B26C-881899A71770}" srcOrd="2" destOrd="0" presId="urn:microsoft.com/office/officeart/2018/2/layout/IconVerticalSolidList"/>
    <dgm:cxn modelId="{7CA93B3F-1D61-42B4-943E-CB267DAC0C59}" type="presParOf" srcId="{7A9AC9F9-BB22-45C8-9C09-9AEDA1BCA49B}" destId="{12D269E7-12FF-4049-9504-F2E1D69DE7A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E833B0-AAD6-4918-8013-24E4F03E612C}">
      <dsp:nvSpPr>
        <dsp:cNvPr id="0" name=""/>
        <dsp:cNvSpPr/>
      </dsp:nvSpPr>
      <dsp:spPr>
        <a:xfrm>
          <a:off x="0" y="3823"/>
          <a:ext cx="11887200" cy="814332"/>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D773A0-515B-4650-AFAC-69B26B15133A}">
      <dsp:nvSpPr>
        <dsp:cNvPr id="0" name=""/>
        <dsp:cNvSpPr/>
      </dsp:nvSpPr>
      <dsp:spPr>
        <a:xfrm>
          <a:off x="246335" y="187047"/>
          <a:ext cx="447882" cy="44788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92D5B6-50D9-42B3-877E-02A8EA83F95F}">
      <dsp:nvSpPr>
        <dsp:cNvPr id="0" name=""/>
        <dsp:cNvSpPr/>
      </dsp:nvSpPr>
      <dsp:spPr>
        <a:xfrm>
          <a:off x="940553" y="3823"/>
          <a:ext cx="10946646" cy="8143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183" tIns="86183" rIns="86183" bIns="86183" numCol="1" spcCol="1270" anchor="ctr" anchorCtr="0">
          <a:noAutofit/>
        </a:bodyPr>
        <a:lstStyle/>
        <a:p>
          <a:pPr marL="0" lvl="0" indent="0" algn="l" defTabSz="1066800">
            <a:lnSpc>
              <a:spcPct val="100000"/>
            </a:lnSpc>
            <a:spcBef>
              <a:spcPct val="0"/>
            </a:spcBef>
            <a:spcAft>
              <a:spcPct val="35000"/>
            </a:spcAft>
            <a:buNone/>
          </a:pPr>
          <a:r>
            <a:rPr lang="en-US" sz="2400" kern="1200" dirty="0"/>
            <a:t>Review the definition of MEP services;</a:t>
          </a:r>
        </a:p>
      </dsp:txBody>
      <dsp:txXfrm>
        <a:off x="940553" y="3823"/>
        <a:ext cx="10946646" cy="814332"/>
      </dsp:txXfrm>
    </dsp:sp>
    <dsp:sp modelId="{D7889811-7AAA-4936-8120-290A4835CAD2}">
      <dsp:nvSpPr>
        <dsp:cNvPr id="0" name=""/>
        <dsp:cNvSpPr/>
      </dsp:nvSpPr>
      <dsp:spPr>
        <a:xfrm>
          <a:off x="0" y="1021738"/>
          <a:ext cx="11887200" cy="814332"/>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821912-98F8-4DF1-AD80-83807BC05E06}">
      <dsp:nvSpPr>
        <dsp:cNvPr id="0" name=""/>
        <dsp:cNvSpPr/>
      </dsp:nvSpPr>
      <dsp:spPr>
        <a:xfrm>
          <a:off x="246335" y="1204963"/>
          <a:ext cx="447882" cy="44788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0CE8E7-F2AD-46C1-AED8-C110A89B1CCC}">
      <dsp:nvSpPr>
        <dsp:cNvPr id="0" name=""/>
        <dsp:cNvSpPr/>
      </dsp:nvSpPr>
      <dsp:spPr>
        <a:xfrm>
          <a:off x="940553" y="1021738"/>
          <a:ext cx="10946646" cy="8143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183" tIns="86183" rIns="86183" bIns="86183" numCol="1" spcCol="1270" anchor="ctr" anchorCtr="0">
          <a:noAutofit/>
        </a:bodyPr>
        <a:lstStyle/>
        <a:p>
          <a:pPr marL="0" lvl="0" indent="0" algn="l" defTabSz="1066800">
            <a:lnSpc>
              <a:spcPct val="100000"/>
            </a:lnSpc>
            <a:spcBef>
              <a:spcPct val="0"/>
            </a:spcBef>
            <a:spcAft>
              <a:spcPct val="35000"/>
            </a:spcAft>
            <a:buNone/>
          </a:pPr>
          <a:r>
            <a:rPr lang="en-US" sz="2400" kern="1200" dirty="0"/>
            <a:t>Review how to add new services, including those that impact MPOs;</a:t>
          </a:r>
        </a:p>
      </dsp:txBody>
      <dsp:txXfrm>
        <a:off x="940553" y="1021738"/>
        <a:ext cx="10946646" cy="814332"/>
      </dsp:txXfrm>
    </dsp:sp>
    <dsp:sp modelId="{712BE951-2C82-4802-989B-D200575FFFC8}">
      <dsp:nvSpPr>
        <dsp:cNvPr id="0" name=""/>
        <dsp:cNvSpPr/>
      </dsp:nvSpPr>
      <dsp:spPr>
        <a:xfrm>
          <a:off x="0" y="2039653"/>
          <a:ext cx="11887200" cy="814332"/>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1C7733-8757-4C94-9417-F5B1A4DF9555}">
      <dsp:nvSpPr>
        <dsp:cNvPr id="0" name=""/>
        <dsp:cNvSpPr/>
      </dsp:nvSpPr>
      <dsp:spPr>
        <a:xfrm>
          <a:off x="246335" y="2222878"/>
          <a:ext cx="447882" cy="44788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FC9803-76C6-409A-96D4-A82C0BEA2ACF}">
      <dsp:nvSpPr>
        <dsp:cNvPr id="0" name=""/>
        <dsp:cNvSpPr/>
      </dsp:nvSpPr>
      <dsp:spPr>
        <a:xfrm>
          <a:off x="940553" y="2039653"/>
          <a:ext cx="10946646" cy="8143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183" tIns="86183" rIns="86183" bIns="86183" numCol="1" spcCol="1270" anchor="ctr" anchorCtr="0">
          <a:noAutofit/>
        </a:bodyPr>
        <a:lstStyle/>
        <a:p>
          <a:pPr marL="0" lvl="0" indent="0" algn="l" defTabSz="1066800">
            <a:lnSpc>
              <a:spcPct val="100000"/>
            </a:lnSpc>
            <a:spcBef>
              <a:spcPct val="0"/>
            </a:spcBef>
            <a:spcAft>
              <a:spcPct val="35000"/>
            </a:spcAft>
            <a:buNone/>
          </a:pPr>
          <a:r>
            <a:rPr lang="en-US" sz="2400" kern="1200" dirty="0"/>
            <a:t>Understand how the new service codes are mapped in MSIN;</a:t>
          </a:r>
        </a:p>
      </dsp:txBody>
      <dsp:txXfrm>
        <a:off x="940553" y="2039653"/>
        <a:ext cx="10946646" cy="814332"/>
      </dsp:txXfrm>
    </dsp:sp>
    <dsp:sp modelId="{B0E79186-F190-4201-A547-473D16B97672}">
      <dsp:nvSpPr>
        <dsp:cNvPr id="0" name=""/>
        <dsp:cNvSpPr/>
      </dsp:nvSpPr>
      <dsp:spPr>
        <a:xfrm>
          <a:off x="0" y="3057569"/>
          <a:ext cx="11887200" cy="814332"/>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979DDD-3C0D-4E54-A48A-C01A0704DF24}">
      <dsp:nvSpPr>
        <dsp:cNvPr id="0" name=""/>
        <dsp:cNvSpPr/>
      </dsp:nvSpPr>
      <dsp:spPr>
        <a:xfrm>
          <a:off x="246335" y="3240793"/>
          <a:ext cx="447882" cy="44788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54E0D6-793A-4755-92B1-F2D5A1D7BECD}">
      <dsp:nvSpPr>
        <dsp:cNvPr id="0" name=""/>
        <dsp:cNvSpPr/>
      </dsp:nvSpPr>
      <dsp:spPr>
        <a:xfrm>
          <a:off x="940553" y="3057569"/>
          <a:ext cx="10946646" cy="8143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183" tIns="86183" rIns="86183" bIns="86183" numCol="1" spcCol="1270" anchor="ctr" anchorCtr="0">
          <a:noAutofit/>
        </a:bodyPr>
        <a:lstStyle/>
        <a:p>
          <a:pPr marL="0" lvl="0" indent="0" algn="l" defTabSz="1066800">
            <a:lnSpc>
              <a:spcPct val="100000"/>
            </a:lnSpc>
            <a:spcBef>
              <a:spcPct val="0"/>
            </a:spcBef>
            <a:spcAft>
              <a:spcPct val="35000"/>
            </a:spcAft>
            <a:buNone/>
          </a:pPr>
          <a:r>
            <a:rPr lang="en-US" sz="2400" kern="1200" dirty="0"/>
            <a:t>Share and discuss local knowledge regarding these topics; and</a:t>
          </a:r>
        </a:p>
      </dsp:txBody>
      <dsp:txXfrm>
        <a:off x="940553" y="3057569"/>
        <a:ext cx="10946646" cy="814332"/>
      </dsp:txXfrm>
    </dsp:sp>
    <dsp:sp modelId="{BE1026FD-0A0B-4417-BE00-799EC5099ABF}">
      <dsp:nvSpPr>
        <dsp:cNvPr id="0" name=""/>
        <dsp:cNvSpPr/>
      </dsp:nvSpPr>
      <dsp:spPr>
        <a:xfrm>
          <a:off x="0" y="4075484"/>
          <a:ext cx="11887200" cy="814332"/>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FF703D8-9B4C-422C-8203-CC3AEEDE4BA7}">
      <dsp:nvSpPr>
        <dsp:cNvPr id="0" name=""/>
        <dsp:cNvSpPr/>
      </dsp:nvSpPr>
      <dsp:spPr>
        <a:xfrm>
          <a:off x="246335" y="4258709"/>
          <a:ext cx="447882" cy="44788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3DBB4E-9D1A-43E2-B090-5126A07B018C}">
      <dsp:nvSpPr>
        <dsp:cNvPr id="0" name=""/>
        <dsp:cNvSpPr/>
      </dsp:nvSpPr>
      <dsp:spPr>
        <a:xfrm>
          <a:off x="940553" y="4075484"/>
          <a:ext cx="10946646" cy="8143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183" tIns="86183" rIns="86183" bIns="86183" numCol="1" spcCol="1270" anchor="ctr" anchorCtr="0">
          <a:noAutofit/>
        </a:bodyPr>
        <a:lstStyle/>
        <a:p>
          <a:pPr marL="0" lvl="0" indent="0" algn="l" defTabSz="1066800">
            <a:lnSpc>
              <a:spcPct val="100000"/>
            </a:lnSpc>
            <a:spcBef>
              <a:spcPct val="0"/>
            </a:spcBef>
            <a:spcAft>
              <a:spcPct val="35000"/>
            </a:spcAft>
            <a:buNone/>
          </a:pPr>
          <a:r>
            <a:rPr lang="en-US" sz="2400" kern="1200" dirty="0"/>
            <a:t>Review the resources available to support service-related tasks in the MSIN.</a:t>
          </a:r>
        </a:p>
      </dsp:txBody>
      <dsp:txXfrm>
        <a:off x="940553" y="4075484"/>
        <a:ext cx="10946646" cy="8143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F3E04D-F159-448B-AEEB-8BDD29C57F72}">
      <dsp:nvSpPr>
        <dsp:cNvPr id="0" name=""/>
        <dsp:cNvSpPr/>
      </dsp:nvSpPr>
      <dsp:spPr>
        <a:xfrm>
          <a:off x="0" y="2081"/>
          <a:ext cx="11887200" cy="1055102"/>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5F3CA8-B5BC-45DA-B097-1686C477D838}">
      <dsp:nvSpPr>
        <dsp:cNvPr id="0" name=""/>
        <dsp:cNvSpPr/>
      </dsp:nvSpPr>
      <dsp:spPr>
        <a:xfrm>
          <a:off x="319168" y="239479"/>
          <a:ext cx="580306" cy="58030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212834-218A-49E2-B10F-29FCD5F711F9}">
      <dsp:nvSpPr>
        <dsp:cNvPr id="0" name=""/>
        <dsp:cNvSpPr/>
      </dsp:nvSpPr>
      <dsp:spPr>
        <a:xfrm>
          <a:off x="1218643" y="2081"/>
          <a:ext cx="10668556" cy="1055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665" tIns="111665" rIns="111665" bIns="111665" numCol="1" spcCol="1270" anchor="ctr" anchorCtr="0">
          <a:noAutofit/>
        </a:bodyPr>
        <a:lstStyle/>
        <a:p>
          <a:pPr marL="0" lvl="0" indent="0" algn="l" defTabSz="977900">
            <a:lnSpc>
              <a:spcPct val="100000"/>
            </a:lnSpc>
            <a:spcBef>
              <a:spcPct val="0"/>
            </a:spcBef>
            <a:spcAft>
              <a:spcPct val="35000"/>
            </a:spcAft>
            <a:buNone/>
          </a:pPr>
          <a:r>
            <a:rPr lang="en-US" sz="2200" kern="1200" dirty="0"/>
            <a:t>The subgrantee would like to use an existing State Service Code “as is.” No setup is needed.</a:t>
          </a:r>
        </a:p>
      </dsp:txBody>
      <dsp:txXfrm>
        <a:off x="1218643" y="2081"/>
        <a:ext cx="10668556" cy="1055102"/>
      </dsp:txXfrm>
    </dsp:sp>
    <dsp:sp modelId="{FB85D89A-4EF6-4CBD-9062-E7E34163E917}">
      <dsp:nvSpPr>
        <dsp:cNvPr id="0" name=""/>
        <dsp:cNvSpPr/>
      </dsp:nvSpPr>
      <dsp:spPr>
        <a:xfrm>
          <a:off x="0" y="1320960"/>
          <a:ext cx="11887200" cy="1055102"/>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5079F3-DE08-427A-ACB5-8A1B92DD61EA}">
      <dsp:nvSpPr>
        <dsp:cNvPr id="0" name=""/>
        <dsp:cNvSpPr/>
      </dsp:nvSpPr>
      <dsp:spPr>
        <a:xfrm>
          <a:off x="319168" y="1558358"/>
          <a:ext cx="580306" cy="58030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7B239C-B1E1-4357-B2FA-F59B2C9BFDAA}">
      <dsp:nvSpPr>
        <dsp:cNvPr id="0" name=""/>
        <dsp:cNvSpPr/>
      </dsp:nvSpPr>
      <dsp:spPr>
        <a:xfrm>
          <a:off x="1218643" y="1320960"/>
          <a:ext cx="10668556" cy="1055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665" tIns="111665" rIns="111665" bIns="111665" numCol="1" spcCol="1270" anchor="ctr" anchorCtr="0">
          <a:noAutofit/>
        </a:bodyPr>
        <a:lstStyle/>
        <a:p>
          <a:pPr marL="0" lvl="0" indent="0" algn="l" defTabSz="977900">
            <a:lnSpc>
              <a:spcPct val="100000"/>
            </a:lnSpc>
            <a:spcBef>
              <a:spcPct val="0"/>
            </a:spcBef>
            <a:spcAft>
              <a:spcPct val="35000"/>
            </a:spcAft>
            <a:buNone/>
          </a:pPr>
          <a:r>
            <a:rPr lang="en-US" sz="2200" kern="1200"/>
            <a:t>The subgrantee considers their local service to be a </a:t>
          </a:r>
          <a:r>
            <a:rPr lang="en-US" sz="2200" u="sng" kern="1200"/>
            <a:t>variation</a:t>
          </a:r>
          <a:r>
            <a:rPr lang="en-US" sz="2200" kern="1200"/>
            <a:t> of an existing State Service Code. </a:t>
          </a:r>
        </a:p>
      </dsp:txBody>
      <dsp:txXfrm>
        <a:off x="1218643" y="1320960"/>
        <a:ext cx="10668556" cy="1055102"/>
      </dsp:txXfrm>
    </dsp:sp>
    <dsp:sp modelId="{4187A006-9383-445C-A1A2-ED922BBA940F}">
      <dsp:nvSpPr>
        <dsp:cNvPr id="0" name=""/>
        <dsp:cNvSpPr/>
      </dsp:nvSpPr>
      <dsp:spPr>
        <a:xfrm>
          <a:off x="0" y="2639838"/>
          <a:ext cx="11887200" cy="1055102"/>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EB9F21-8AFB-4661-BBCA-D22A84D6889D}">
      <dsp:nvSpPr>
        <dsp:cNvPr id="0" name=""/>
        <dsp:cNvSpPr/>
      </dsp:nvSpPr>
      <dsp:spPr>
        <a:xfrm>
          <a:off x="319168" y="2877236"/>
          <a:ext cx="580306" cy="58030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4669D6-0C2C-4D41-AB0D-3AFA67CA14CA}">
      <dsp:nvSpPr>
        <dsp:cNvPr id="0" name=""/>
        <dsp:cNvSpPr/>
      </dsp:nvSpPr>
      <dsp:spPr>
        <a:xfrm>
          <a:off x="1218643" y="2639838"/>
          <a:ext cx="10668556" cy="1055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665" tIns="111665" rIns="111665" bIns="111665" numCol="1" spcCol="1270" anchor="ctr" anchorCtr="0">
          <a:noAutofit/>
        </a:bodyPr>
        <a:lstStyle/>
        <a:p>
          <a:pPr marL="0" lvl="0" indent="0" algn="l" defTabSz="977900">
            <a:lnSpc>
              <a:spcPct val="100000"/>
            </a:lnSpc>
            <a:spcBef>
              <a:spcPct val="0"/>
            </a:spcBef>
            <a:spcAft>
              <a:spcPct val="35000"/>
            </a:spcAft>
            <a:buNone/>
          </a:pPr>
          <a:r>
            <a:rPr lang="en-US" sz="2200" kern="1200"/>
            <a:t>The subgrantee thinks their local service is different from all State Service Codes but still addresses an MPO.</a:t>
          </a:r>
        </a:p>
      </dsp:txBody>
      <dsp:txXfrm>
        <a:off x="1218643" y="2639838"/>
        <a:ext cx="10668556" cy="1055102"/>
      </dsp:txXfrm>
    </dsp:sp>
    <dsp:sp modelId="{83ED061F-0349-40FA-BEED-67A55E24EF1E}">
      <dsp:nvSpPr>
        <dsp:cNvPr id="0" name=""/>
        <dsp:cNvSpPr/>
      </dsp:nvSpPr>
      <dsp:spPr>
        <a:xfrm>
          <a:off x="0" y="3958716"/>
          <a:ext cx="11887200" cy="1055102"/>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3FDF61-370D-4D70-899E-04C7B5B293DF}">
      <dsp:nvSpPr>
        <dsp:cNvPr id="0" name=""/>
        <dsp:cNvSpPr/>
      </dsp:nvSpPr>
      <dsp:spPr>
        <a:xfrm>
          <a:off x="319168" y="4196114"/>
          <a:ext cx="580306" cy="58030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D269E7-12FF-4049-9504-F2E1D69DE7AE}">
      <dsp:nvSpPr>
        <dsp:cNvPr id="0" name=""/>
        <dsp:cNvSpPr/>
      </dsp:nvSpPr>
      <dsp:spPr>
        <a:xfrm>
          <a:off x="1218643" y="3958716"/>
          <a:ext cx="10668556" cy="1055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1665" tIns="111665" rIns="111665" bIns="111665" numCol="1" spcCol="1270" anchor="ctr" anchorCtr="0">
          <a:noAutofit/>
        </a:bodyPr>
        <a:lstStyle/>
        <a:p>
          <a:pPr marL="0" lvl="0" indent="0" algn="l" defTabSz="977900">
            <a:lnSpc>
              <a:spcPct val="100000"/>
            </a:lnSpc>
            <a:spcBef>
              <a:spcPct val="0"/>
            </a:spcBef>
            <a:spcAft>
              <a:spcPct val="35000"/>
            </a:spcAft>
            <a:buNone/>
          </a:pPr>
          <a:r>
            <a:rPr lang="en-US" sz="2200" kern="1200" dirty="0"/>
            <a:t>The subgrantee thinks their local service does not match a State Service Code or an MPO, but it meets the definition of “service” provided in guidance.</a:t>
          </a:r>
        </a:p>
      </dsp:txBody>
      <dsp:txXfrm>
        <a:off x="1218643" y="3958716"/>
        <a:ext cx="10668556" cy="105510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E931343-2F6C-4EC9-9DC2-9270877BDB4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B7EEC52-11A2-463D-8A0E-792EF2BC214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A08BE69-669F-416A-93EF-12E394687B13}" type="datetimeFigureOut">
              <a:rPr lang="en-US" smtClean="0"/>
              <a:t>9/27/2026</a:t>
            </a:fld>
            <a:endParaRPr lang="en-US" dirty="0"/>
          </a:p>
        </p:txBody>
      </p:sp>
      <p:sp>
        <p:nvSpPr>
          <p:cNvPr id="4" name="Footer Placeholder 3">
            <a:extLst>
              <a:ext uri="{FF2B5EF4-FFF2-40B4-BE49-F238E27FC236}">
                <a16:creationId xmlns:a16="http://schemas.microsoft.com/office/drawing/2014/main" id="{CA2C21C6-577A-414D-80D9-7CC98EBCB7A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8581264-43C8-4B2A-8249-E8564476D45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8F29019-704D-4805-9B43-8A1089A67E53}" type="slidenum">
              <a:rPr lang="en-US" smtClean="0"/>
              <a:t>‹#›</a:t>
            </a:fld>
            <a:endParaRPr lang="en-US" dirty="0"/>
          </a:p>
        </p:txBody>
      </p:sp>
    </p:spTree>
    <p:extLst>
      <p:ext uri="{BB962C8B-B14F-4D97-AF65-F5344CB8AC3E}">
        <p14:creationId xmlns:p14="http://schemas.microsoft.com/office/powerpoint/2010/main" val="350746218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110321-FE7C-41D5-A6A6-9361CA1AFD5B}" type="datetimeFigureOut">
              <a:rPr lang="en-US" smtClean="0"/>
              <a:t>9/27/2026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52AC79-A108-4FDF-A0BE-96CEB0D6FF0B}" type="slidenum">
              <a:rPr lang="en-US" smtClean="0"/>
              <a:t>‹#›</a:t>
            </a:fld>
            <a:endParaRPr lang="en-US" dirty="0"/>
          </a:p>
        </p:txBody>
      </p:sp>
    </p:spTree>
    <p:extLst>
      <p:ext uri="{BB962C8B-B14F-4D97-AF65-F5344CB8AC3E}">
        <p14:creationId xmlns:p14="http://schemas.microsoft.com/office/powerpoint/2010/main" val="2042869494"/>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1" dirty="0">
                <a:latin typeface="Arial" panose="020B0604020202020204" pitchFamily="34" charset="0"/>
                <a:cs typeface="Arial" panose="020B0604020202020204" pitchFamily="34" charset="0"/>
              </a:rPr>
              <a:t>Victor</a:t>
            </a:r>
          </a:p>
          <a:p>
            <a:pPr marL="172150" indent="-172150">
              <a:buFont typeface="Arial" panose="020B0604020202020204" pitchFamily="34" charset="0"/>
              <a:buChar char="•"/>
            </a:pPr>
            <a:r>
              <a:rPr lang="en-US" sz="1200" dirty="0">
                <a:latin typeface="Arial" panose="020B0604020202020204" pitchFamily="34" charset="0"/>
                <a:cs typeface="Arial" panose="020B0604020202020204" pitchFamily="34" charset="0"/>
              </a:rPr>
              <a:t>Repeat that participants who are joining should click on the link in the chat to record their attendance in the Google Form.</a:t>
            </a:r>
          </a:p>
          <a:p>
            <a:pPr marL="172150" indent="-172150">
              <a:buFont typeface="Arial" panose="020B0604020202020204" pitchFamily="34" charset="0"/>
              <a:buChar char="•"/>
            </a:pPr>
            <a:r>
              <a:rPr lang="en-US" sz="1200" dirty="0">
                <a:latin typeface="Arial" panose="020B0604020202020204" pitchFamily="34" charset="0"/>
                <a:cs typeface="Arial" panose="020B0604020202020204" pitchFamily="34" charset="0"/>
              </a:rPr>
              <a:t>Google </a:t>
            </a:r>
            <a:r>
              <a:rPr lang="en-US" sz="1200" dirty="0" err="1">
                <a:latin typeface="Arial" panose="020B0604020202020204" pitchFamily="34" charset="0"/>
                <a:cs typeface="Arial" panose="020B0604020202020204" pitchFamily="34" charset="0"/>
              </a:rPr>
              <a:t>Form:https</a:t>
            </a:r>
            <a:r>
              <a:rPr lang="en-US" sz="1200" dirty="0">
                <a:latin typeface="Arial" panose="020B0604020202020204" pitchFamily="34" charset="0"/>
                <a:cs typeface="Arial" panose="020B0604020202020204" pitchFamily="34" charset="0"/>
              </a:rPr>
              <a:t>://</a:t>
            </a:r>
            <a:r>
              <a:rPr lang="en-US" sz="1200" dirty="0" err="1">
                <a:latin typeface="Arial" panose="020B0604020202020204" pitchFamily="34" charset="0"/>
                <a:cs typeface="Arial" panose="020B0604020202020204" pitchFamily="34" charset="0"/>
              </a:rPr>
              <a:t>forms.gle</a:t>
            </a:r>
            <a:r>
              <a:rPr lang="en-US" sz="1200" dirty="0">
                <a:latin typeface="Arial" panose="020B0604020202020204" pitchFamily="34" charset="0"/>
                <a:cs typeface="Arial" panose="020B0604020202020204" pitchFamily="34" charset="0"/>
              </a:rPr>
              <a:t>/zsVjnjcebqs4m1Ne7</a:t>
            </a:r>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0852AC79-A108-4FDF-A0BE-96CEB0D6FF0B}" type="slidenum">
              <a:rPr lang="en-US" smtClean="0"/>
              <a:t>1</a:t>
            </a:fld>
            <a:endParaRPr lang="en-US" dirty="0"/>
          </a:p>
        </p:txBody>
      </p:sp>
    </p:spTree>
    <p:extLst>
      <p:ext uri="{BB962C8B-B14F-4D97-AF65-F5344CB8AC3E}">
        <p14:creationId xmlns:p14="http://schemas.microsoft.com/office/powerpoint/2010/main" val="1791504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Victor</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30 secs.</a:t>
            </a:r>
          </a:p>
          <a:p>
            <a:r>
              <a:rPr lang="en-US" sz="1100" b="1" dirty="0">
                <a:latin typeface="Arial" panose="020B0604020202020204" pitchFamily="34" charset="0"/>
                <a:cs typeface="Arial" panose="020B0604020202020204" pitchFamily="34" charset="0"/>
              </a:rPr>
              <a:t>Talking Points</a:t>
            </a:r>
            <a:r>
              <a:rPr lang="en-US" sz="1100" dirty="0">
                <a:latin typeface="Arial" panose="020B0604020202020204" pitchFamily="34" charset="0"/>
                <a:cs typeface="Arial" panose="020B0604020202020204" pitchFamily="34" charset="0"/>
              </a:rPr>
              <a:t>: </a:t>
            </a:r>
          </a:p>
          <a:p>
            <a:pPr marL="172150" indent="-172150">
              <a:buFont typeface="Arial" panose="020B0604020202020204" pitchFamily="34" charset="0"/>
              <a:buChar char="•"/>
            </a:pPr>
            <a:r>
              <a:rPr lang="en-US" sz="1100" dirty="0">
                <a:latin typeface="Arial" panose="020B0604020202020204" pitchFamily="34" charset="0"/>
                <a:cs typeface="Arial" panose="020B0604020202020204" pitchFamily="34" charset="0"/>
              </a:rPr>
              <a:t>Repeat that participants who are joining should click on the link in the chat to record their attendance in the Google Form.</a:t>
            </a:r>
          </a:p>
          <a:p>
            <a:pPr marL="172150" indent="-172150">
              <a:buFont typeface="Arial" panose="020B0604020202020204" pitchFamily="34" charset="0"/>
              <a:buChar char="•"/>
            </a:pPr>
            <a:r>
              <a:rPr lang="en-US" sz="1100" dirty="0">
                <a:latin typeface="Arial" panose="020B0604020202020204" pitchFamily="34" charset="0"/>
                <a:cs typeface="Arial" panose="020B0604020202020204" pitchFamily="34" charset="0"/>
              </a:rPr>
              <a:t>Google Form: https://forms.gle/zsVjnjcebqs4m1Ne7</a:t>
            </a:r>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0852AC79-A108-4FDF-A0BE-96CEB0D6FF0B}" type="slidenum">
              <a:rPr lang="en-US" smtClean="0"/>
              <a:t>2</a:t>
            </a:fld>
            <a:endParaRPr lang="en-US" dirty="0"/>
          </a:p>
        </p:txBody>
      </p:sp>
    </p:spTree>
    <p:extLst>
      <p:ext uri="{BB962C8B-B14F-4D97-AF65-F5344CB8AC3E}">
        <p14:creationId xmlns:p14="http://schemas.microsoft.com/office/powerpoint/2010/main" val="4269657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Melissa</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1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pPr marL="0" indent="0">
              <a:buFont typeface="Arial" panose="020B0604020202020204" pitchFamily="34" charset="0"/>
              <a:buNone/>
            </a:pPr>
            <a:r>
              <a:rPr lang="en-US" sz="1200" dirty="0">
                <a:latin typeface="Arial" panose="020B0604020202020204" pitchFamily="34" charset="0"/>
                <a:cs typeface="Arial" panose="020B0604020202020204" pitchFamily="34" charset="0"/>
              </a:rPr>
              <a:t>(Read or paraphrase bullets)</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52AC79-A108-4FDF-A0BE-96CEB0D6FF0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4009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Melissa</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1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0852AC79-A108-4FDF-A0BE-96CEB0D6FF0B}" type="slidenum">
              <a:rPr lang="en-US" smtClean="0"/>
              <a:t>4</a:t>
            </a:fld>
            <a:endParaRPr lang="en-US" dirty="0"/>
          </a:p>
        </p:txBody>
      </p:sp>
    </p:spTree>
    <p:extLst>
      <p:ext uri="{BB962C8B-B14F-4D97-AF65-F5344CB8AC3E}">
        <p14:creationId xmlns:p14="http://schemas.microsoft.com/office/powerpoint/2010/main" val="3530763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Melissa</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30 sec</a:t>
            </a:r>
          </a:p>
          <a:p>
            <a:r>
              <a:rPr lang="en-US" sz="1100" b="1" dirty="0">
                <a:latin typeface="Arial" panose="020B0604020202020204" pitchFamily="34" charset="0"/>
                <a:cs typeface="Arial" panose="020B0604020202020204" pitchFamily="34" charset="0"/>
              </a:rPr>
              <a:t>Talking Points</a:t>
            </a:r>
            <a:r>
              <a:rPr lang="en-US" sz="1100" dirty="0">
                <a:latin typeface="Arial" panose="020B06040202020202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1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100" b="1"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0852AC79-A108-4FDF-A0BE-96CEB0D6FF0B}" type="slidenum">
              <a:rPr lang="en-US" smtClean="0"/>
              <a:t>5</a:t>
            </a:fld>
            <a:endParaRPr lang="en-US" dirty="0"/>
          </a:p>
        </p:txBody>
      </p:sp>
    </p:spTree>
    <p:extLst>
      <p:ext uri="{BB962C8B-B14F-4D97-AF65-F5344CB8AC3E}">
        <p14:creationId xmlns:p14="http://schemas.microsoft.com/office/powerpoint/2010/main" val="494499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Melissa</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30 sec</a:t>
            </a:r>
          </a:p>
          <a:p>
            <a:r>
              <a:rPr lang="en-US" sz="1100" b="1" dirty="0">
                <a:latin typeface="Arial" panose="020B0604020202020204" pitchFamily="34" charset="0"/>
                <a:cs typeface="Arial" panose="020B0604020202020204" pitchFamily="34" charset="0"/>
              </a:rPr>
              <a:t>Talking Points</a:t>
            </a:r>
            <a:r>
              <a:rPr lang="en-US" sz="1100" dirty="0">
                <a:latin typeface="Arial" panose="020B0604020202020204" pitchFamily="34" charset="0"/>
                <a:cs typeface="Arial" panose="020B0604020202020204" pitchFamily="34" charset="0"/>
              </a:rPr>
              <a:t>: </a:t>
            </a:r>
          </a:p>
          <a:p>
            <a:pPr marL="0" indent="0">
              <a:buFont typeface="Arial" panose="020B0604020202020204" pitchFamily="34" charset="0"/>
              <a:buNone/>
            </a:pPr>
            <a:r>
              <a:rPr lang="en-US" sz="1100" dirty="0">
                <a:latin typeface="Arial" panose="020B0604020202020204" pitchFamily="34" charset="0"/>
                <a:cs typeface="Arial" panose="020B0604020202020204" pitchFamily="34" charset="0"/>
              </a:rPr>
              <a:t>(Read or paraphrase bullets)</a:t>
            </a:r>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0852AC79-A108-4FDF-A0BE-96CEB0D6FF0B}" type="slidenum">
              <a:rPr lang="en-US" smtClean="0"/>
              <a:t>6</a:t>
            </a:fld>
            <a:endParaRPr lang="en-US" dirty="0"/>
          </a:p>
        </p:txBody>
      </p:sp>
    </p:spTree>
    <p:extLst>
      <p:ext uri="{BB962C8B-B14F-4D97-AF65-F5344CB8AC3E}">
        <p14:creationId xmlns:p14="http://schemas.microsoft.com/office/powerpoint/2010/main" val="4045714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Melissa</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3 min</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pPr marL="171450" indent="-171450">
              <a:buFont typeface="Arial" panose="020B0604020202020204" pitchFamily="34" charset="0"/>
              <a:buChar char="•"/>
            </a:pPr>
            <a:r>
              <a:rPr lang="en-US" dirty="0"/>
              <a:t>MPO Reports may not be accurate if services aren’t set up properly (e.g., 8.0, 13.0, 13.1) and therefore the incorrect data may be captured on the SSDP Annual Performance Progress Report.</a:t>
            </a:r>
          </a:p>
          <a:p>
            <a:pPr marL="171450" indent="-171450">
              <a:buFont typeface="Arial" panose="020B0604020202020204" pitchFamily="34" charset="0"/>
              <a:buChar char="•"/>
            </a:pPr>
            <a:r>
              <a:rPr lang="en-US" dirty="0"/>
              <a:t>Inaccurate data may be sent to the feds (e.g., mislabeling RI, MI, OI)</a:t>
            </a:r>
          </a:p>
          <a:p>
            <a:pPr marL="171450" indent="-171450">
              <a:buFont typeface="Arial" panose="020B0604020202020204" pitchFamily="34" charset="0"/>
              <a:buChar char="•"/>
            </a:pPr>
            <a:r>
              <a:rPr lang="en-US" dirty="0"/>
              <a:t>Data might not reflect what is happening during the service.</a:t>
            </a:r>
          </a:p>
          <a:p>
            <a:pPr marL="171450" indent="-171450">
              <a:buFont typeface="Arial" panose="020B0604020202020204" pitchFamily="34" charset="0"/>
              <a:buChar char="•"/>
            </a:pPr>
            <a:r>
              <a:rPr lang="en-US" dirty="0"/>
              <a:t>The federal office may increase oversight of our data quality.</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Background info (just FYI, not for presentation)</a:t>
            </a:r>
          </a:p>
          <a:p>
            <a:pPr marL="628650" lvl="1" indent="-171450">
              <a:buFont typeface="Arial" panose="020B0604020202020204" pitchFamily="34" charset="0"/>
              <a:buChar char="•"/>
            </a:pPr>
            <a:r>
              <a:rPr lang="en-US" dirty="0"/>
              <a:t>Services data is sent to the feds vis EDFacts file FS145 (https://www2.ed.gov/about/inits/ed/edfacts/eden/non-xml/fs145-19-0.docx) – This has updated definitions this year.</a:t>
            </a:r>
          </a:p>
          <a:p>
            <a:pPr marL="628650" lvl="1" indent="-171450">
              <a:buFont typeface="Arial" panose="020B0604020202020204" pitchFamily="34" charset="0"/>
              <a:buChar char="•"/>
            </a:pPr>
            <a:r>
              <a:rPr lang="en-US" dirty="0"/>
              <a:t>Summer/Intersession services are sent to MSIX as enrollments (summer/intersession program enrollments). MSIX doesn’t actually show any service data, only enrollment info.</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0852AC79-A108-4FDF-A0BE-96CEB0D6FF0B}" type="slidenum">
              <a:rPr lang="en-US" smtClean="0"/>
              <a:t>7</a:t>
            </a:fld>
            <a:endParaRPr lang="en-US" dirty="0"/>
          </a:p>
        </p:txBody>
      </p:sp>
    </p:spTree>
    <p:extLst>
      <p:ext uri="{BB962C8B-B14F-4D97-AF65-F5344CB8AC3E}">
        <p14:creationId xmlns:p14="http://schemas.microsoft.com/office/powerpoint/2010/main" val="3828025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Melissa</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endParaRPr lang="en-US" dirty="0"/>
          </a:p>
        </p:txBody>
      </p:sp>
      <p:sp>
        <p:nvSpPr>
          <p:cNvPr id="4" name="Slide Number Placeholder 3"/>
          <p:cNvSpPr>
            <a:spLocks noGrp="1"/>
          </p:cNvSpPr>
          <p:nvPr>
            <p:ph type="sldNum" sz="quarter" idx="5"/>
          </p:nvPr>
        </p:nvSpPr>
        <p:spPr/>
        <p:txBody>
          <a:bodyPr/>
          <a:lstStyle/>
          <a:p>
            <a:fld id="{EE85D185-D876-4A4B-A351-E623992245C2}" type="slidenum">
              <a:rPr lang="en-US" smtClean="0"/>
              <a:t>8</a:t>
            </a:fld>
            <a:endParaRPr lang="en-US" dirty="0"/>
          </a:p>
        </p:txBody>
      </p:sp>
    </p:spTree>
    <p:extLst>
      <p:ext uri="{BB962C8B-B14F-4D97-AF65-F5344CB8AC3E}">
        <p14:creationId xmlns:p14="http://schemas.microsoft.com/office/powerpoint/2010/main" val="16233693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solidFill>
                  <a:schemeClr val="tx1"/>
                </a:solidFill>
                <a:latin typeface="Arial" panose="020B0604020202020204" pitchFamily="34" charset="0"/>
                <a:cs typeface="Arial" panose="020B0604020202020204" pitchFamily="34" charset="0"/>
              </a:rPr>
              <a:t>Lead</a:t>
            </a:r>
            <a:r>
              <a:rPr lang="en-US" sz="1100" dirty="0">
                <a:solidFill>
                  <a:schemeClr val="tx1"/>
                </a:solidFill>
                <a:latin typeface="Arial" panose="020B0604020202020204" pitchFamily="34" charset="0"/>
                <a:cs typeface="Arial" panose="020B0604020202020204" pitchFamily="34" charset="0"/>
              </a:rPr>
              <a:t>: Melissa</a:t>
            </a:r>
          </a:p>
          <a:p>
            <a:r>
              <a:rPr lang="en-US" sz="1100" b="1" dirty="0">
                <a:solidFill>
                  <a:schemeClr val="tx1"/>
                </a:solidFill>
                <a:latin typeface="Arial" panose="020B0604020202020204" pitchFamily="34" charset="0"/>
                <a:cs typeface="Arial" panose="020B0604020202020204" pitchFamily="34" charset="0"/>
              </a:rPr>
              <a:t>Time</a:t>
            </a:r>
            <a:r>
              <a:rPr lang="en-US" sz="1100" dirty="0">
                <a:solidFill>
                  <a:schemeClr val="tx1"/>
                </a:solidFill>
                <a:latin typeface="Arial" panose="020B0604020202020204" pitchFamily="34" charset="0"/>
                <a:cs typeface="Arial" panose="020B0604020202020204" pitchFamily="34" charset="0"/>
              </a:rPr>
              <a:t>: 4 min</a:t>
            </a:r>
          </a:p>
          <a:p>
            <a:r>
              <a:rPr lang="en-US" sz="1100" b="1" dirty="0">
                <a:solidFill>
                  <a:schemeClr val="tx1"/>
                </a:solidFill>
                <a:latin typeface="Arial" panose="020B0604020202020204" pitchFamily="34" charset="0"/>
                <a:cs typeface="Arial" panose="020B0604020202020204" pitchFamily="34" charset="0"/>
              </a:rPr>
              <a:t>Talking Points</a:t>
            </a:r>
            <a:r>
              <a:rPr lang="en-US" sz="1100" dirty="0">
                <a:solidFill>
                  <a:schemeClr val="tx1"/>
                </a:solidFill>
                <a:latin typeface="Arial" panose="020B0604020202020204" pitchFamily="34" charset="0"/>
                <a:cs typeface="Arial" panose="020B0604020202020204" pitchFamily="34" charset="0"/>
              </a:rPr>
              <a:t>: </a:t>
            </a:r>
          </a:p>
          <a:p>
            <a:pPr marL="171450" marR="0" lvl="0" indent="-171450" algn="l" defTabSz="91429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Arial" panose="020B0604020202020204" pitchFamily="34" charset="0"/>
                <a:cs typeface="Arial" panose="020B0604020202020204" pitchFamily="34" charset="0"/>
              </a:rPr>
              <a:t>Given the topics we are covering today, it is important to review the definition of “services” because the term has a specific meaning in the MEP. </a:t>
            </a:r>
          </a:p>
          <a:p>
            <a:pPr marL="171450" marR="0" lvl="0" indent="-171450" algn="l" defTabSz="91429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Arial" panose="020B0604020202020204" pitchFamily="34" charset="0"/>
                <a:cs typeface="Arial" panose="020B0604020202020204" pitchFamily="34" charset="0"/>
              </a:rPr>
              <a:t>(Read or paraphrase bullets.)</a:t>
            </a:r>
          </a:p>
          <a:p>
            <a:pPr marL="171450" indent="-171450" defTabSz="914296">
              <a:buFont typeface="Arial" panose="020B0604020202020204" pitchFamily="34" charset="0"/>
              <a:buChar char="•"/>
              <a:defRPr/>
            </a:pPr>
            <a:r>
              <a:rPr lang="en-US" sz="1100" dirty="0">
                <a:solidFill>
                  <a:schemeClr val="tx1"/>
                </a:solidFill>
                <a:latin typeface="Arial" panose="020B0604020202020204" pitchFamily="34" charset="0"/>
                <a:cs typeface="Arial" panose="020B0604020202020204" pitchFamily="34" charset="0"/>
              </a:rPr>
              <a:t>Activities related to identification and recruitment, parental involvement, program evaluation, professional development, or administration of the programs are examples of allowable activities and are not considered services. Another example would be handing out leaflets to migrant families on available reading programs as part of an effort to increase the reading skills of migrant children. Although this is an allowable activity, it is not a service because it does not meet all of the criteria for a service: (1) it does not directly benefit migrant children; (2) it is not grounded in scientifically based research; and (3) in and of itself, the activity will not increase children’s reading skills and thereby increase their ability to meet the state’s performance targets.  </a:t>
            </a:r>
          </a:p>
          <a:p>
            <a:pPr marL="171450" indent="-171450" defTabSz="914296">
              <a:buFont typeface="Arial" panose="020B0604020202020204" pitchFamily="34" charset="0"/>
              <a:buChar char="•"/>
              <a:defRPr/>
            </a:pPr>
            <a:r>
              <a:rPr lang="en-US" sz="1100" dirty="0">
                <a:solidFill>
                  <a:schemeClr val="tx1"/>
                </a:solidFill>
                <a:latin typeface="Arial" panose="020B0604020202020204" pitchFamily="34" charset="0"/>
                <a:cs typeface="Arial" panose="020B0604020202020204" pitchFamily="34" charset="0"/>
              </a:rPr>
              <a:t>As a reminder, only services should be entered into MSIN.</a:t>
            </a:r>
          </a:p>
          <a:p>
            <a:pPr marL="171450" indent="-171450" defTabSz="914296">
              <a:buFont typeface="Arial" panose="020B0604020202020204" pitchFamily="34" charset="0"/>
              <a:buChar char="•"/>
              <a:defRPr/>
            </a:pPr>
            <a:r>
              <a:rPr lang="en-US" sz="1100" dirty="0">
                <a:solidFill>
                  <a:schemeClr val="tx1"/>
                </a:solidFill>
                <a:latin typeface="Arial" panose="020B0604020202020204" pitchFamily="34" charset="0"/>
                <a:cs typeface="Arial" panose="020B0604020202020204" pitchFamily="34" charset="0"/>
              </a:rPr>
              <a:t>Definition source:</a:t>
            </a:r>
          </a:p>
          <a:p>
            <a:pPr marL="628650" lvl="1" indent="-171450" defTabSz="914296">
              <a:buFont typeface="Arial" panose="020B0604020202020204" pitchFamily="34" charset="0"/>
              <a:buChar char="•"/>
              <a:defRPr/>
            </a:pPr>
            <a:r>
              <a:rPr lang="en-US" sz="1800" dirty="0">
                <a:effectLst/>
                <a:latin typeface="Times New Roman" panose="02020603050405020304" pitchFamily="18" charset="0"/>
                <a:ea typeface="Times New Roman" panose="02020603050405020304" pitchFamily="18" charset="0"/>
              </a:rPr>
              <a:t>U.S. Department of Education, Office of Elementary and Secondary Education, Office of Migrant Education, </a:t>
            </a:r>
            <a:r>
              <a:rPr lang="en-US" sz="1800" i="1" dirty="0">
                <a:effectLst/>
                <a:latin typeface="Times New Roman" panose="02020603050405020304" pitchFamily="18" charset="0"/>
                <a:ea typeface="Times New Roman" panose="02020603050405020304" pitchFamily="18" charset="0"/>
              </a:rPr>
              <a:t>Non-Regulatory Guidance for the Title I, Part C Education of Migratory Children</a:t>
            </a:r>
            <a:r>
              <a:rPr lang="en-US" sz="1800" dirty="0">
                <a:effectLst/>
                <a:latin typeface="Times New Roman" panose="02020603050405020304" pitchFamily="18" charset="0"/>
                <a:ea typeface="Times New Roman" panose="02020603050405020304" pitchFamily="18" charset="0"/>
              </a:rPr>
              <a:t>, Washington, D.C., 2017.</a:t>
            </a:r>
            <a:endParaRPr lang="en-US" sz="1100" dirty="0">
              <a:solidFill>
                <a:schemeClr val="tx1"/>
              </a:solidFill>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1CE27A00-9ED4-434D-BC8A-5D31EFE24023}" type="slidenum">
              <a:rPr lang="en-US" smtClean="0"/>
              <a:pPr/>
              <a:t>9</a:t>
            </a:fld>
            <a:endParaRPr lang="en-US" dirty="0"/>
          </a:p>
        </p:txBody>
      </p:sp>
    </p:spTree>
    <p:extLst>
      <p:ext uri="{BB962C8B-B14F-4D97-AF65-F5344CB8AC3E}">
        <p14:creationId xmlns:p14="http://schemas.microsoft.com/office/powerpoint/2010/main" val="1240204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Melissa</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1 min.</a:t>
            </a:r>
          </a:p>
          <a:p>
            <a:r>
              <a:rPr lang="en-US" sz="1100" b="1" dirty="0">
                <a:latin typeface="Arial" panose="020B0604020202020204" pitchFamily="34" charset="0"/>
                <a:cs typeface="Arial" panose="020B0604020202020204" pitchFamily="34" charset="0"/>
              </a:rPr>
              <a:t>Talking Points</a:t>
            </a:r>
            <a:r>
              <a:rPr lang="en-US" sz="1100" dirty="0">
                <a:latin typeface="Arial" panose="020B0604020202020204" pitchFamily="34" charset="0"/>
                <a:cs typeface="Arial" panose="020B0604020202020204" pitchFamily="34" charset="0"/>
              </a:rPr>
              <a:t>: </a:t>
            </a:r>
          </a:p>
          <a:p>
            <a:pPr marL="171450" indent="-171450">
              <a:buFont typeface="Arial" panose="020B0604020202020204" pitchFamily="34" charset="0"/>
              <a:buChar char="•"/>
            </a:pPr>
            <a:r>
              <a:rPr lang="en-US" sz="1100" dirty="0">
                <a:latin typeface="Arial" panose="020B0604020202020204" pitchFamily="34" charset="0"/>
                <a:cs typeface="Arial" panose="020B0604020202020204" pitchFamily="34" charset="0"/>
              </a:rPr>
              <a:t>(Read or paraphrase bullets.)</a:t>
            </a:r>
          </a:p>
          <a:p>
            <a:pPr marL="171450" indent="-171450">
              <a:buFont typeface="Arial" panose="020B0604020202020204" pitchFamily="34" charset="0"/>
              <a:buChar char="•"/>
            </a:pPr>
            <a:r>
              <a:rPr lang="en-US" sz="1100" dirty="0">
                <a:latin typeface="Arial" panose="020B0604020202020204" pitchFamily="34" charset="0"/>
                <a:cs typeface="Arial" panose="020B0604020202020204" pitchFamily="34" charset="0"/>
              </a:rPr>
              <a:t>All services in MSIN should also be in the grant application.</a:t>
            </a:r>
          </a:p>
        </p:txBody>
      </p:sp>
      <p:sp>
        <p:nvSpPr>
          <p:cNvPr id="4" name="Slide Number Placeholder 3"/>
          <p:cNvSpPr>
            <a:spLocks noGrp="1"/>
          </p:cNvSpPr>
          <p:nvPr>
            <p:ph type="sldNum" sz="quarter" idx="10"/>
          </p:nvPr>
        </p:nvSpPr>
        <p:spPr/>
        <p:txBody>
          <a:bodyPr/>
          <a:lstStyle/>
          <a:p>
            <a:fld id="{1CE27A00-9ED4-434D-BC8A-5D31EFE24023}" type="slidenum">
              <a:rPr lang="en-US" smtClean="0"/>
              <a:pPr/>
              <a:t>10</a:t>
            </a:fld>
            <a:endParaRPr lang="en-US" dirty="0"/>
          </a:p>
        </p:txBody>
      </p:sp>
    </p:spTree>
    <p:extLst>
      <p:ext uri="{BB962C8B-B14F-4D97-AF65-F5344CB8AC3E}">
        <p14:creationId xmlns:p14="http://schemas.microsoft.com/office/powerpoint/2010/main" val="38251777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Melissa</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1 min</a:t>
            </a:r>
          </a:p>
          <a:p>
            <a:r>
              <a:rPr lang="en-US" sz="1100" b="1" dirty="0">
                <a:latin typeface="Arial" panose="020B0604020202020204" pitchFamily="34" charset="0"/>
                <a:cs typeface="Arial" panose="020B0604020202020204" pitchFamily="34" charset="0"/>
              </a:rPr>
              <a:t>Talking Points</a:t>
            </a:r>
            <a:r>
              <a:rPr lang="en-US" sz="1100" dirty="0">
                <a:latin typeface="Arial" panose="020B0604020202020204" pitchFamily="34" charset="0"/>
                <a:cs typeface="Arial" panose="020B0604020202020204" pitchFamily="34" charset="0"/>
              </a:rPr>
              <a:t>: </a:t>
            </a:r>
          </a:p>
          <a:p>
            <a:pPr marL="171450" indent="-171450">
              <a:buFont typeface="Arial" panose="020B0604020202020204" pitchFamily="34" charset="0"/>
              <a:buChar char="•"/>
            </a:pPr>
            <a:r>
              <a:rPr lang="en-US" sz="1100" dirty="0">
                <a:latin typeface="Arial" panose="020B0604020202020204" pitchFamily="34" charset="0"/>
                <a:cs typeface="Arial" panose="020B0604020202020204" pitchFamily="34" charset="0"/>
              </a:rPr>
              <a:t>(Read or paraphrase bullets.)</a:t>
            </a:r>
          </a:p>
          <a:p>
            <a:pPr marL="171450" indent="-171450">
              <a:buFont typeface="Arial" panose="020B0604020202020204" pitchFamily="34" charset="0"/>
              <a:buChar char="•"/>
            </a:pPr>
            <a:r>
              <a:rPr lang="en-US" sz="1100" dirty="0">
                <a:latin typeface="Arial" panose="020B0604020202020204" pitchFamily="34" charset="0"/>
                <a:cs typeface="Arial" panose="020B0604020202020204" pitchFamily="34" charset="0"/>
              </a:rPr>
              <a:t>In addition, you can resolve any doubts by testing service set-up and entry on the Training MSIN website.</a:t>
            </a:r>
          </a:p>
        </p:txBody>
      </p:sp>
      <p:sp>
        <p:nvSpPr>
          <p:cNvPr id="4" name="Slide Number Placeholder 3"/>
          <p:cNvSpPr>
            <a:spLocks noGrp="1"/>
          </p:cNvSpPr>
          <p:nvPr>
            <p:ph type="sldNum" sz="quarter" idx="10"/>
          </p:nvPr>
        </p:nvSpPr>
        <p:spPr/>
        <p:txBody>
          <a:bodyPr/>
          <a:lstStyle/>
          <a:p>
            <a:fld id="{1CE27A00-9ED4-434D-BC8A-5D31EFE24023}" type="slidenum">
              <a:rPr lang="en-US" smtClean="0"/>
              <a:pPr/>
              <a:t>11</a:t>
            </a:fld>
            <a:endParaRPr lang="en-US" dirty="0"/>
          </a:p>
        </p:txBody>
      </p:sp>
    </p:spTree>
    <p:extLst>
      <p:ext uri="{BB962C8B-B14F-4D97-AF65-F5344CB8AC3E}">
        <p14:creationId xmlns:p14="http://schemas.microsoft.com/office/powerpoint/2010/main" val="1294265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Team</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3 mins</a:t>
            </a:r>
          </a:p>
          <a:p>
            <a:r>
              <a:rPr lang="en-US" sz="1100" dirty="0">
                <a:latin typeface="Arial" panose="020B0604020202020204" pitchFamily="34" charset="0"/>
                <a:cs typeface="Arial" panose="020B0604020202020204" pitchFamily="34" charset="0"/>
              </a:rPr>
              <a:t>Answer a few questions about the MEP services definition versus allowable activities.</a:t>
            </a:r>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0852AC79-A108-4FDF-A0BE-96CEB0D6FF0B}" type="slidenum">
              <a:rPr lang="en-US" smtClean="0"/>
              <a:t>12</a:t>
            </a:fld>
            <a:endParaRPr lang="en-US" dirty="0"/>
          </a:p>
        </p:txBody>
      </p:sp>
    </p:spTree>
    <p:extLst>
      <p:ext uri="{BB962C8B-B14F-4D97-AF65-F5344CB8AC3E}">
        <p14:creationId xmlns:p14="http://schemas.microsoft.com/office/powerpoint/2010/main" val="8113549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Victor</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2 min. (need to be strict with timing)</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endParaRPr lang="en-US" dirty="0"/>
          </a:p>
          <a:p>
            <a:pPr marL="228600" indent="-228600">
              <a:buFont typeface="Arial" panose="020B0604020202020204" pitchFamily="34" charset="0"/>
              <a:buAutoNum type="arabicPeriod"/>
            </a:pPr>
            <a:r>
              <a:rPr lang="en-US" sz="1200" dirty="0">
                <a:latin typeface="Arial" panose="020B0604020202020204" pitchFamily="34" charset="0"/>
                <a:cs typeface="Arial" panose="020B0604020202020204" pitchFamily="34" charset="0"/>
              </a:rPr>
              <a:t>When setting up a service I need to make sure the following match the grant application (as much as possible):</a:t>
            </a:r>
          </a:p>
          <a:p>
            <a:pPr marL="0" indent="0">
              <a:buFont typeface="Arial" panose="020B0604020202020204" pitchFamily="34" charset="0"/>
              <a:buNone/>
            </a:pPr>
            <a:r>
              <a:rPr lang="en-US" sz="1200" dirty="0">
                <a:latin typeface="Arial" panose="020B0604020202020204" pitchFamily="34" charset="0"/>
                <a:cs typeface="Arial" panose="020B0604020202020204" pitchFamily="34" charset="0"/>
              </a:rPr>
              <a:t>	a. Service names</a:t>
            </a:r>
          </a:p>
          <a:p>
            <a:pPr marL="0" indent="0">
              <a:buFont typeface="Arial" panose="020B0604020202020204" pitchFamily="34" charset="0"/>
              <a:buNone/>
            </a:pPr>
            <a:r>
              <a:rPr lang="en-US" sz="1200" dirty="0">
                <a:latin typeface="Arial" panose="020B0604020202020204" pitchFamily="34" charset="0"/>
                <a:cs typeface="Arial" panose="020B0604020202020204" pitchFamily="34" charset="0"/>
              </a:rPr>
              <a:t>	b. Number of staff</a:t>
            </a:r>
          </a:p>
          <a:p>
            <a:pPr marL="0" indent="0">
              <a:buFont typeface="Arial" panose="020B0604020202020204" pitchFamily="34" charset="0"/>
              <a:buNone/>
            </a:pPr>
            <a:r>
              <a:rPr lang="en-US" sz="1200" dirty="0">
                <a:latin typeface="Arial" panose="020B0604020202020204" pitchFamily="34" charset="0"/>
                <a:cs typeface="Arial" panose="020B0604020202020204" pitchFamily="34" charset="0"/>
              </a:rPr>
              <a:t>	c. Service descriptions</a:t>
            </a:r>
          </a:p>
          <a:p>
            <a:pPr marL="0" indent="0">
              <a:buFont typeface="Arial" panose="020B0604020202020204" pitchFamily="34" charset="0"/>
              <a:buNone/>
            </a:pPr>
            <a:r>
              <a:rPr lang="en-US" sz="1200" dirty="0">
                <a:latin typeface="Arial" panose="020B0604020202020204" pitchFamily="34" charset="0"/>
                <a:cs typeface="Arial" panose="020B0604020202020204" pitchFamily="34" charset="0"/>
              </a:rPr>
              <a:t>	d. A and C (answer)</a:t>
            </a:r>
          </a:p>
          <a:p>
            <a:pPr marL="0" indent="0">
              <a:buFont typeface="Arial" panose="020B0604020202020204" pitchFamily="34" charset="0"/>
              <a:buNone/>
            </a:pPr>
            <a:endParaRPr lang="en-US" sz="1200" dirty="0">
              <a:latin typeface="Arial" panose="020B0604020202020204" pitchFamily="34" charset="0"/>
              <a:cs typeface="Arial" panose="020B0604020202020204" pitchFamily="34" charset="0"/>
            </a:endParaRPr>
          </a:p>
          <a:p>
            <a:pPr>
              <a:lnSpc>
                <a:spcPct val="110000"/>
              </a:lnSpc>
              <a:spcAft>
                <a:spcPts val="600"/>
              </a:spcAft>
            </a:pPr>
            <a:r>
              <a:rPr lang="en-US" sz="1200" dirty="0">
                <a:latin typeface="Arial" panose="020B0604020202020204" pitchFamily="34" charset="0"/>
                <a:cs typeface="Arial" panose="020B0604020202020204" pitchFamily="34" charset="0"/>
              </a:rPr>
              <a:t>2. To be considered a “service” the program must:</a:t>
            </a:r>
          </a:p>
          <a:p>
            <a:pPr>
              <a:lnSpc>
                <a:spcPct val="110000"/>
              </a:lnSpc>
              <a:spcAft>
                <a:spcPts val="600"/>
              </a:spcAft>
            </a:pPr>
            <a:r>
              <a:rPr lang="en-US" sz="1200" dirty="0">
                <a:latin typeface="Arial" panose="020B0604020202020204" pitchFamily="34" charset="0"/>
                <a:cs typeface="Arial" panose="020B0604020202020204" pitchFamily="34" charset="0"/>
              </a:rPr>
              <a:t>	a. </a:t>
            </a:r>
            <a:r>
              <a:rPr lang="en-US" sz="1200" dirty="0"/>
              <a:t>Directly benefit a migrant child</a:t>
            </a:r>
          </a:p>
          <a:p>
            <a:pPr>
              <a:lnSpc>
                <a:spcPct val="110000"/>
              </a:lnSpc>
              <a:spcAft>
                <a:spcPts val="600"/>
              </a:spcAft>
            </a:pPr>
            <a:r>
              <a:rPr lang="en-US" sz="1200" dirty="0"/>
              <a:t>	b. Address a need of a migrant child consistent with the state education agency’s (SEA) comprehensive needs assessment and service delivery plan</a:t>
            </a:r>
          </a:p>
          <a:p>
            <a:pPr>
              <a:lnSpc>
                <a:spcPct val="110000"/>
              </a:lnSpc>
              <a:spcAft>
                <a:spcPts val="600"/>
              </a:spcAft>
            </a:pPr>
            <a:r>
              <a:rPr lang="en-US" sz="1200" dirty="0"/>
              <a:t>	c. Are grounded in scientifically based research or, in the case of support services, are a generally accepted practice</a:t>
            </a:r>
          </a:p>
          <a:p>
            <a:pPr>
              <a:lnSpc>
                <a:spcPct val="110000"/>
              </a:lnSpc>
              <a:spcAft>
                <a:spcPts val="600"/>
              </a:spcAft>
            </a:pPr>
            <a:r>
              <a:rPr lang="en-US" sz="1200" dirty="0"/>
              <a:t>	d. Are designed to enable the program to meet its measurable outcomes and contribute to the achievement of the State’s performance targets</a:t>
            </a:r>
          </a:p>
          <a:p>
            <a:pPr marL="0" marR="0" lvl="0" indent="0" algn="l" defTabSz="914400" rtl="0" eaLnBrk="1" fontAlgn="auto" latinLnBrk="0" hangingPunct="1">
              <a:lnSpc>
                <a:spcPct val="110000"/>
              </a:lnSpc>
              <a:spcBef>
                <a:spcPts val="0"/>
              </a:spcBef>
              <a:spcAft>
                <a:spcPts val="600"/>
              </a:spcAft>
              <a:buClrTx/>
              <a:buSzTx/>
              <a:buFontTx/>
              <a:buNone/>
              <a:tabLst/>
              <a:defRPr/>
            </a:pPr>
            <a:r>
              <a:rPr lang="en-US" sz="1200" dirty="0"/>
              <a:t>	e. All of the above </a:t>
            </a:r>
            <a:r>
              <a:rPr lang="en-US" sz="1200" dirty="0">
                <a:latin typeface="Arial" panose="020B0604020202020204" pitchFamily="34" charset="0"/>
                <a:cs typeface="Arial" panose="020B0604020202020204" pitchFamily="34" charset="0"/>
              </a:rPr>
              <a:t>(answer)</a:t>
            </a:r>
          </a:p>
          <a:p>
            <a:pPr>
              <a:lnSpc>
                <a:spcPct val="110000"/>
              </a:lnSpc>
              <a:spcAft>
                <a:spcPts val="600"/>
              </a:spcAft>
            </a:pPr>
            <a:endParaRPr lang="en-US" sz="1200" dirty="0">
              <a:latin typeface="Arial" panose="020B0604020202020204" pitchFamily="34" charset="0"/>
              <a:cs typeface="Arial" panose="020B0604020202020204" pitchFamily="34" charset="0"/>
            </a:endParaRPr>
          </a:p>
          <a:p>
            <a:pPr>
              <a:lnSpc>
                <a:spcPct val="110000"/>
              </a:lnSpc>
              <a:spcAft>
                <a:spcPts val="600"/>
              </a:spcAft>
            </a:pPr>
            <a:endParaRPr lang="en-US" sz="1200" dirty="0">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sz="1200" dirty="0">
              <a:latin typeface="Arial" panose="020B0604020202020204" pitchFamily="34" charset="0"/>
              <a:cs typeface="Arial" panose="020B0604020202020204" pitchFamily="34" charset="0"/>
            </a:endParaRPr>
          </a:p>
          <a:p>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0852AC79-A108-4FDF-A0BE-96CEB0D6FF0B}" type="slidenum">
              <a:rPr lang="en-US" smtClean="0"/>
              <a:t>13</a:t>
            </a:fld>
            <a:endParaRPr lang="en-US" dirty="0"/>
          </a:p>
        </p:txBody>
      </p:sp>
    </p:spTree>
    <p:extLst>
      <p:ext uri="{BB962C8B-B14F-4D97-AF65-F5344CB8AC3E}">
        <p14:creationId xmlns:p14="http://schemas.microsoft.com/office/powerpoint/2010/main" val="8749703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256F0-3278-D3AF-393E-E7B0186705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86E102-D32A-CABA-CA97-2204FD5722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CB8B78-8B2E-358E-3547-9B88BA479CC6}"/>
              </a:ext>
            </a:extLst>
          </p:cNvPr>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Melissa</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30 sec</a:t>
            </a:r>
          </a:p>
          <a:p>
            <a:r>
              <a:rPr lang="en-US" sz="1200" b="1" dirty="0">
                <a:latin typeface="Arial" panose="020B0604020202020204" pitchFamily="34" charset="0"/>
                <a:cs typeface="Arial" panose="020B0604020202020204" pitchFamily="34" charset="0"/>
              </a:rPr>
              <a:t>Talking Points</a:t>
            </a:r>
            <a:r>
              <a:rPr lang="en-US" sz="1200" dirty="0">
                <a:latin typeface="Arial" panose="020B0604020202020204" pitchFamily="34" charset="0"/>
                <a:cs typeface="Arial" panose="020B0604020202020204" pitchFamily="34" charset="0"/>
              </a:rPr>
              <a:t>: </a:t>
            </a:r>
          </a:p>
          <a:p>
            <a:endParaRPr lang="en-US" dirty="0"/>
          </a:p>
        </p:txBody>
      </p:sp>
      <p:sp>
        <p:nvSpPr>
          <p:cNvPr id="4" name="Slide Number Placeholder 3">
            <a:extLst>
              <a:ext uri="{FF2B5EF4-FFF2-40B4-BE49-F238E27FC236}">
                <a16:creationId xmlns:a16="http://schemas.microsoft.com/office/drawing/2014/main" id="{A7912D01-9334-6C45-59AC-73DDA1E87B7C}"/>
              </a:ext>
            </a:extLst>
          </p:cNvPr>
          <p:cNvSpPr>
            <a:spLocks noGrp="1"/>
          </p:cNvSpPr>
          <p:nvPr>
            <p:ph type="sldNum" sz="quarter" idx="5"/>
          </p:nvPr>
        </p:nvSpPr>
        <p:spPr/>
        <p:txBody>
          <a:bodyPr/>
          <a:lstStyle/>
          <a:p>
            <a:fld id="{EE85D185-D876-4A4B-A351-E623992245C2}" type="slidenum">
              <a:rPr lang="en-US" smtClean="0"/>
              <a:t>14</a:t>
            </a:fld>
            <a:endParaRPr lang="en-US" dirty="0"/>
          </a:p>
        </p:txBody>
      </p:sp>
    </p:spTree>
    <p:extLst>
      <p:ext uri="{BB962C8B-B14F-4D97-AF65-F5344CB8AC3E}">
        <p14:creationId xmlns:p14="http://schemas.microsoft.com/office/powerpoint/2010/main" val="13223928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solidFill>
                  <a:schemeClr val="tx1"/>
                </a:solidFill>
                <a:latin typeface="Arial" panose="020B0604020202020204" pitchFamily="34" charset="0"/>
                <a:cs typeface="Arial" panose="020B0604020202020204" pitchFamily="34" charset="0"/>
              </a:rPr>
              <a:t>Lead</a:t>
            </a:r>
            <a:r>
              <a:rPr lang="en-US" sz="1100" dirty="0">
                <a:solidFill>
                  <a:schemeClr val="tx1"/>
                </a:solidFill>
                <a:latin typeface="Arial" panose="020B0604020202020204" pitchFamily="34" charset="0"/>
                <a:cs typeface="Arial" panose="020B0604020202020204" pitchFamily="34" charset="0"/>
              </a:rPr>
              <a:t>: Melissa</a:t>
            </a:r>
          </a:p>
          <a:p>
            <a:r>
              <a:rPr lang="en-US" sz="1100" b="1" dirty="0">
                <a:solidFill>
                  <a:schemeClr val="tx1"/>
                </a:solidFill>
                <a:latin typeface="Arial" panose="020B0604020202020204" pitchFamily="34" charset="0"/>
                <a:cs typeface="Arial" panose="020B0604020202020204" pitchFamily="34" charset="0"/>
              </a:rPr>
              <a:t>Time</a:t>
            </a:r>
            <a:r>
              <a:rPr lang="en-US" sz="1100" dirty="0">
                <a:solidFill>
                  <a:schemeClr val="tx1"/>
                </a:solidFill>
                <a:latin typeface="Arial" panose="020B0604020202020204" pitchFamily="34" charset="0"/>
                <a:cs typeface="Arial" panose="020B0604020202020204" pitchFamily="34" charset="0"/>
              </a:rPr>
              <a:t>: 3 min</a:t>
            </a:r>
          </a:p>
          <a:p>
            <a:r>
              <a:rPr lang="en-US" sz="1100" b="1" dirty="0">
                <a:solidFill>
                  <a:schemeClr val="tx1"/>
                </a:solidFill>
                <a:latin typeface="Arial" panose="020B0604020202020204" pitchFamily="34" charset="0"/>
                <a:cs typeface="Arial" panose="020B0604020202020204" pitchFamily="34" charset="0"/>
              </a:rPr>
              <a:t>Talking Points</a:t>
            </a:r>
            <a:r>
              <a:rPr lang="en-US" sz="1100" dirty="0">
                <a:solidFill>
                  <a:schemeClr val="tx1"/>
                </a:solidFill>
                <a:latin typeface="Arial" panose="020B0604020202020204" pitchFamily="34" charset="0"/>
                <a:cs typeface="Arial" panose="020B0604020202020204" pitchFamily="34" charset="0"/>
              </a:rPr>
              <a:t>: </a:t>
            </a:r>
          </a:p>
          <a:p>
            <a:r>
              <a:rPr lang="en-US" sz="1100" dirty="0">
                <a:solidFill>
                  <a:schemeClr val="tx1"/>
                </a:solidFill>
                <a:latin typeface="Arial" panose="020B0604020202020204" pitchFamily="34" charset="0"/>
                <a:cs typeface="Arial" panose="020B0604020202020204" pitchFamily="34" charset="0"/>
              </a:rPr>
              <a:t>There are a few ways to approach setting up new services.</a:t>
            </a:r>
          </a:p>
          <a:p>
            <a:r>
              <a:rPr lang="en-US" sz="1100" dirty="0">
                <a:solidFill>
                  <a:schemeClr val="tx1"/>
                </a:solidFill>
                <a:latin typeface="Arial" panose="020B0604020202020204" pitchFamily="34" charset="0"/>
                <a:cs typeface="Arial" panose="020B0604020202020204" pitchFamily="34" charset="0"/>
              </a:rPr>
              <a:t>Here we have a list of common service setup scenarios.</a:t>
            </a:r>
          </a:p>
          <a:p>
            <a:pPr marL="171450" indent="-171450">
              <a:buFont typeface="Arial" panose="020B0604020202020204" pitchFamily="34" charset="0"/>
              <a:buChar char="•"/>
            </a:pPr>
            <a:r>
              <a:rPr lang="en-US" sz="1100" dirty="0">
                <a:solidFill>
                  <a:schemeClr val="tx1"/>
                </a:solidFill>
                <a:latin typeface="Arial" panose="020B0604020202020204" pitchFamily="34" charset="0"/>
                <a:cs typeface="Arial" panose="020B0604020202020204" pitchFamily="34" charset="0"/>
              </a:rPr>
              <a:t>(Read or paraphrase the slide bullets.)</a:t>
            </a:r>
          </a:p>
          <a:p>
            <a:pPr marL="171450" indent="-171450">
              <a:buFont typeface="Arial" panose="020B0604020202020204" pitchFamily="34" charset="0"/>
              <a:buChar char="•"/>
            </a:pPr>
            <a:r>
              <a:rPr lang="en-US" sz="1100" dirty="0">
                <a:solidFill>
                  <a:schemeClr val="tx1"/>
                </a:solidFill>
                <a:latin typeface="Arial" panose="020B0604020202020204" pitchFamily="34" charset="0"/>
                <a:cs typeface="Arial" panose="020B0604020202020204" pitchFamily="34" charset="0"/>
              </a:rPr>
              <a:t>For our presentation today, we will focus on scenario 2 where a local service is a variation of an existing State Service Code.</a:t>
            </a:r>
          </a:p>
          <a:p>
            <a:endParaRPr lang="en-US" sz="1100" dirty="0">
              <a:solidFill>
                <a:schemeClr val="tx1"/>
              </a:solidFill>
              <a:latin typeface="Arial" panose="020B0604020202020204" pitchFamily="34" charset="0"/>
              <a:cs typeface="Arial" panose="020B0604020202020204" pitchFamily="34" charset="0"/>
            </a:endParaRPr>
          </a:p>
          <a:p>
            <a:r>
              <a:rPr lang="en-US" sz="1100" dirty="0">
                <a:solidFill>
                  <a:schemeClr val="tx1"/>
                </a:solidFill>
                <a:latin typeface="Arial" panose="020B0604020202020204" pitchFamily="34" charset="0"/>
                <a:cs typeface="Arial" panose="020B0604020202020204" pitchFamily="34" charset="0"/>
              </a:rPr>
              <a:t>Additional reference info (do not read during the live presentation):</a:t>
            </a:r>
          </a:p>
          <a:p>
            <a:pPr marL="171450" indent="-171450">
              <a:buFont typeface="Arial" panose="020B0604020202020204" pitchFamily="34" charset="0"/>
              <a:buChar char="•"/>
            </a:pPr>
            <a:r>
              <a:rPr lang="en-US" sz="1100" dirty="0">
                <a:solidFill>
                  <a:schemeClr val="tx1"/>
                </a:solidFill>
                <a:latin typeface="Arial" panose="020B0604020202020204" pitchFamily="34" charset="0"/>
                <a:cs typeface="Arial" panose="020B0604020202020204" pitchFamily="34" charset="0"/>
              </a:rPr>
              <a:t>Scenario 1: No setup needed because these state codes have been pre-set (reference document with state service codes and descriptions). Just ensure that the service is active (will have a checkmark when viewed in the Administer Services screen).</a:t>
            </a:r>
          </a:p>
          <a:p>
            <a:pPr marL="171450" indent="-171450" defTabSz="914296">
              <a:buFont typeface="Arial" panose="020B0604020202020204" pitchFamily="34" charset="0"/>
              <a:buChar char="•"/>
              <a:defRPr/>
            </a:pPr>
            <a:r>
              <a:rPr lang="en-US" sz="1100" dirty="0">
                <a:solidFill>
                  <a:schemeClr val="tx1"/>
                </a:solidFill>
                <a:latin typeface="Arial" panose="020B0604020202020204" pitchFamily="34" charset="0"/>
                <a:cs typeface="Arial" panose="020B0604020202020204" pitchFamily="34" charset="0"/>
              </a:rPr>
              <a:t>Scenario 2: On the Creating Service screen, the user creates a local service name (#2), description (#3) and local code (#4), then selects an existing State code (#5) to populate most other options on the page.</a:t>
            </a:r>
          </a:p>
          <a:p>
            <a:pPr marL="171450" indent="-171450" defTabSz="914296">
              <a:buFont typeface="Arial" panose="020B0604020202020204" pitchFamily="34" charset="0"/>
              <a:buChar char="•"/>
              <a:defRPr/>
            </a:pPr>
            <a:r>
              <a:rPr lang="en-US" sz="1100" dirty="0">
                <a:solidFill>
                  <a:schemeClr val="tx1"/>
                </a:solidFill>
                <a:latin typeface="Arial" panose="020B0604020202020204" pitchFamily="34" charset="0"/>
                <a:cs typeface="Arial" panose="020B0604020202020204" pitchFamily="34" charset="0"/>
              </a:rPr>
              <a:t>Scenario 3: On the Creating Service screen, the user creates a local service name (#2), description (#3) and local code (#4), then skips over #5 (State Service Code) and selects the appropriate MPO (#6) to populate most other options on the page.</a:t>
            </a:r>
          </a:p>
          <a:p>
            <a:pPr marL="171450" indent="-171450" defTabSz="914296">
              <a:buFont typeface="Arial" panose="020B0604020202020204" pitchFamily="34" charset="0"/>
              <a:buChar char="•"/>
              <a:defRPr/>
            </a:pPr>
            <a:r>
              <a:rPr lang="en-US" sz="1100" dirty="0">
                <a:solidFill>
                  <a:schemeClr val="tx1"/>
                </a:solidFill>
                <a:latin typeface="Arial" panose="020B0604020202020204" pitchFamily="34" charset="0"/>
                <a:cs typeface="Arial" panose="020B0604020202020204" pitchFamily="34" charset="0"/>
              </a:rPr>
              <a:t>Scenario 4: On the Creating Service screen, the user creates a local service name (#2), description (#3) and local code (#4), then they skip #5 and #6, manually enter #7 (SSDP Component), skip #8 (Require Service Hours; not user selectable), and manually enter #9 (Federal Category), which populates most of the remaining fields. This sounds complex but it is straightforward when making selections on the screen. </a:t>
            </a:r>
          </a:p>
          <a:p>
            <a:pPr marL="171450" indent="-171450" defTabSz="914296">
              <a:buFont typeface="Arial" panose="020B0604020202020204" pitchFamily="34" charset="0"/>
              <a:buChar char="•"/>
              <a:defRPr/>
            </a:pPr>
            <a:r>
              <a:rPr lang="en-US" sz="1100" dirty="0">
                <a:solidFill>
                  <a:schemeClr val="tx1"/>
                </a:solidFill>
                <a:latin typeface="Arial" panose="020B0604020202020204" pitchFamily="34" charset="0"/>
                <a:cs typeface="Arial" panose="020B0604020202020204" pitchFamily="34" charset="0"/>
              </a:rPr>
              <a:t>For all of these, we recommend practicing on the Training MSIN website (https://trainingmsin.wested.org).</a:t>
            </a:r>
          </a:p>
          <a:p>
            <a:pPr marL="171450" indent="-171450" defTabSz="914296">
              <a:buFont typeface="Arial" panose="020B0604020202020204" pitchFamily="34" charset="0"/>
              <a:buChar char="•"/>
              <a:defRPr/>
            </a:pPr>
            <a:endParaRPr lang="en-US" sz="1100" dirty="0">
              <a:solidFill>
                <a:schemeClr val="tx1"/>
              </a:solidFill>
              <a:latin typeface="Arial" panose="020B0604020202020204" pitchFamily="34" charset="0"/>
              <a:cs typeface="Arial" panose="020B0604020202020204" pitchFamily="34" charset="0"/>
            </a:endParaRPr>
          </a:p>
          <a:p>
            <a:pPr marL="0" indent="0" defTabSz="914296">
              <a:buFont typeface="Arial" panose="020B0604020202020204" pitchFamily="34" charset="0"/>
              <a:buNone/>
              <a:defRPr/>
            </a:pPr>
            <a:r>
              <a:rPr lang="en-US" sz="1100" dirty="0">
                <a:solidFill>
                  <a:schemeClr val="tx1"/>
                </a:solidFill>
                <a:latin typeface="Arial" panose="020B0604020202020204" pitchFamily="34" charset="0"/>
                <a:cs typeface="Arial" panose="020B0604020202020204" pitchFamily="34" charset="0"/>
              </a:rPr>
              <a:t>Remember, to be compliant with state and federal law anything that goes in MSIN MUST be approved in your grant application. I often see things like “computer literacy” or “tutoring” but these services aren’t included in the application. These services are allowable. If they meet a local need, they are encouraged, so be sure to add these to your grant application. </a:t>
            </a:r>
          </a:p>
        </p:txBody>
      </p:sp>
      <p:sp>
        <p:nvSpPr>
          <p:cNvPr id="4" name="Slide Number Placeholder 3"/>
          <p:cNvSpPr>
            <a:spLocks noGrp="1"/>
          </p:cNvSpPr>
          <p:nvPr>
            <p:ph type="sldNum" sz="quarter" idx="10"/>
          </p:nvPr>
        </p:nvSpPr>
        <p:spPr/>
        <p:txBody>
          <a:bodyPr/>
          <a:lstStyle/>
          <a:p>
            <a:fld id="{1CE27A00-9ED4-434D-BC8A-5D31EFE24023}" type="slidenum">
              <a:rPr lang="en-US" smtClean="0"/>
              <a:pPr/>
              <a:t>15</a:t>
            </a:fld>
            <a:endParaRPr lang="en-US" dirty="0"/>
          </a:p>
        </p:txBody>
      </p:sp>
    </p:spTree>
    <p:extLst>
      <p:ext uri="{BB962C8B-B14F-4D97-AF65-F5344CB8AC3E}">
        <p14:creationId xmlns:p14="http://schemas.microsoft.com/office/powerpoint/2010/main" val="30025599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solidFill>
                  <a:schemeClr val="tx1"/>
                </a:solidFill>
                <a:latin typeface="Arial" panose="020B0604020202020204" pitchFamily="34" charset="0"/>
                <a:cs typeface="Arial" panose="020B0604020202020204" pitchFamily="34" charset="0"/>
              </a:rPr>
              <a:t>Lead</a:t>
            </a:r>
            <a:r>
              <a:rPr lang="en-US" sz="1200" dirty="0">
                <a:solidFill>
                  <a:schemeClr val="tx1"/>
                </a:solidFill>
                <a:latin typeface="Arial" panose="020B0604020202020204" pitchFamily="34" charset="0"/>
                <a:cs typeface="Arial" panose="020B0604020202020204" pitchFamily="34" charset="0"/>
              </a:rPr>
              <a:t>: Melissa</a:t>
            </a:r>
          </a:p>
          <a:p>
            <a:r>
              <a:rPr lang="en-US" sz="1200" b="1" dirty="0">
                <a:solidFill>
                  <a:schemeClr val="tx1"/>
                </a:solidFill>
                <a:latin typeface="Arial" panose="020B0604020202020204" pitchFamily="34" charset="0"/>
                <a:cs typeface="Arial" panose="020B0604020202020204" pitchFamily="34" charset="0"/>
              </a:rPr>
              <a:t>Time</a:t>
            </a:r>
            <a:r>
              <a:rPr lang="en-US" sz="1200" dirty="0">
                <a:solidFill>
                  <a:schemeClr val="tx1"/>
                </a:solidFill>
                <a:latin typeface="Arial" panose="020B0604020202020204" pitchFamily="34" charset="0"/>
                <a:cs typeface="Arial" panose="020B0604020202020204" pitchFamily="34" charset="0"/>
              </a:rPr>
              <a:t>: 3 min</a:t>
            </a:r>
          </a:p>
          <a:p>
            <a:r>
              <a:rPr lang="en-US" sz="1200" b="1" dirty="0">
                <a:solidFill>
                  <a:schemeClr val="tx1"/>
                </a:solidFill>
                <a:latin typeface="Arial" panose="020B0604020202020204" pitchFamily="34" charset="0"/>
                <a:cs typeface="Arial" panose="020B0604020202020204" pitchFamily="34" charset="0"/>
              </a:rPr>
              <a:t>Talking Points</a:t>
            </a:r>
            <a:r>
              <a:rPr lang="en-US" sz="1200" dirty="0">
                <a:solidFill>
                  <a:schemeClr val="tx1"/>
                </a:solidFill>
                <a:latin typeface="Arial" panose="020B0604020202020204" pitchFamily="34" charset="0"/>
                <a:cs typeface="Arial" panose="020B0604020202020204" pitchFamily="34" charset="0"/>
              </a:rPr>
              <a:t>: </a:t>
            </a:r>
          </a:p>
          <a:p>
            <a:endParaRPr lang="en-US" dirty="0"/>
          </a:p>
          <a:p>
            <a:r>
              <a:rPr lang="en-US" dirty="0"/>
              <a:t>Answer: No, you cannot use the codes as-is because these two codes address core content areas, so at the very least integrated ELD (MPO 3.0) needs to be added. You may also add MPOs 4.2 for SEL integration and 13.0 for culturally sustaining pedagogy.</a:t>
            </a:r>
          </a:p>
          <a:p>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0852AC79-A108-4FDF-A0BE-96CEB0D6FF0B}" type="slidenum">
              <a:rPr lang="en-US" smtClean="0"/>
              <a:t>16</a:t>
            </a:fld>
            <a:endParaRPr lang="en-US" dirty="0"/>
          </a:p>
        </p:txBody>
      </p:sp>
    </p:spTree>
    <p:extLst>
      <p:ext uri="{BB962C8B-B14F-4D97-AF65-F5344CB8AC3E}">
        <p14:creationId xmlns:p14="http://schemas.microsoft.com/office/powerpoint/2010/main" val="30021467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solidFill>
                  <a:schemeClr val="tx1"/>
                </a:solidFill>
                <a:latin typeface="Arial" panose="020B0604020202020204" pitchFamily="34" charset="0"/>
                <a:cs typeface="Arial" panose="020B0604020202020204" pitchFamily="34" charset="0"/>
              </a:rPr>
              <a:t>Lead</a:t>
            </a:r>
            <a:r>
              <a:rPr lang="en-US" sz="1100" dirty="0">
                <a:solidFill>
                  <a:schemeClr val="tx1"/>
                </a:solidFill>
                <a:latin typeface="Arial" panose="020B0604020202020204" pitchFamily="34" charset="0"/>
                <a:cs typeface="Arial" panose="020B0604020202020204" pitchFamily="34" charset="0"/>
              </a:rPr>
              <a:t>: Jose</a:t>
            </a:r>
          </a:p>
          <a:p>
            <a:r>
              <a:rPr lang="en-US" sz="1100" b="1" dirty="0">
                <a:solidFill>
                  <a:schemeClr val="tx1"/>
                </a:solidFill>
                <a:latin typeface="Arial" panose="020B0604020202020204" pitchFamily="34" charset="0"/>
                <a:cs typeface="Arial" panose="020B0604020202020204" pitchFamily="34" charset="0"/>
              </a:rPr>
              <a:t>Time</a:t>
            </a:r>
            <a:r>
              <a:rPr lang="en-US" sz="1100" dirty="0">
                <a:solidFill>
                  <a:schemeClr val="tx1"/>
                </a:solidFill>
                <a:latin typeface="Arial" panose="020B0604020202020204" pitchFamily="34" charset="0"/>
                <a:cs typeface="Arial" panose="020B0604020202020204" pitchFamily="34" charset="0"/>
              </a:rPr>
              <a:t>: 2 min</a:t>
            </a:r>
          </a:p>
          <a:p>
            <a:r>
              <a:rPr lang="en-US" sz="1100" b="1" dirty="0">
                <a:solidFill>
                  <a:schemeClr val="tx1"/>
                </a:solidFill>
                <a:latin typeface="Arial" panose="020B0604020202020204" pitchFamily="34" charset="0"/>
                <a:cs typeface="Arial" panose="020B0604020202020204" pitchFamily="34" charset="0"/>
              </a:rPr>
              <a:t>Talking Points</a:t>
            </a:r>
            <a:r>
              <a:rPr lang="en-US" sz="1100" dirty="0">
                <a:solidFill>
                  <a:schemeClr val="tx1"/>
                </a:solidFill>
                <a:latin typeface="Arial" panose="020B0604020202020204" pitchFamily="34" charset="0"/>
                <a:cs typeface="Arial" panose="020B0604020202020204" pitchFamily="34" charset="0"/>
              </a:rPr>
              <a:t>: </a:t>
            </a:r>
          </a:p>
          <a:p>
            <a:pPr marL="171450" indent="-171450">
              <a:buFont typeface="Arial" panose="020B0604020202020204" pitchFamily="34" charset="0"/>
              <a:buChar char="•"/>
            </a:pPr>
            <a:r>
              <a:rPr lang="en-US" sz="1100" dirty="0">
                <a:solidFill>
                  <a:schemeClr val="tx1"/>
                </a:solidFill>
                <a:latin typeface="Arial" panose="020B0604020202020204" pitchFamily="34" charset="0"/>
                <a:cs typeface="Arial" panose="020B0604020202020204" pitchFamily="34" charset="0"/>
              </a:rPr>
              <a:t>Review the location of the Administer Services menu</a:t>
            </a:r>
          </a:p>
          <a:p>
            <a:pPr marL="171450" indent="-171450">
              <a:buFont typeface="Arial" panose="020B0604020202020204" pitchFamily="34" charset="0"/>
              <a:buChar char="•"/>
            </a:pPr>
            <a:r>
              <a:rPr lang="en-US" sz="1100" dirty="0">
                <a:solidFill>
                  <a:schemeClr val="tx1"/>
                </a:solidFill>
                <a:latin typeface="Arial" panose="020B0604020202020204" pitchFamily="34" charset="0"/>
                <a:cs typeface="Arial" panose="020B0604020202020204" pitchFamily="34" charset="0"/>
              </a:rPr>
              <a:t>Point out the location of the “Add New Service” button.</a:t>
            </a:r>
          </a:p>
          <a:p>
            <a:endParaRPr lang="en-US" dirty="0">
              <a:solidFill>
                <a:schemeClr val="tx1"/>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CE27A00-9ED4-434D-BC8A-5D31EFE24023}" type="slidenum">
              <a:rPr lang="en-US" smtClean="0"/>
              <a:pPr/>
              <a:t>17</a:t>
            </a:fld>
            <a:endParaRPr lang="en-US" dirty="0"/>
          </a:p>
        </p:txBody>
      </p:sp>
    </p:spTree>
    <p:extLst>
      <p:ext uri="{BB962C8B-B14F-4D97-AF65-F5344CB8AC3E}">
        <p14:creationId xmlns:p14="http://schemas.microsoft.com/office/powerpoint/2010/main" val="35467363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solidFill>
                  <a:schemeClr val="tx1"/>
                </a:solidFill>
                <a:latin typeface="Arial" panose="020B0604020202020204" pitchFamily="34" charset="0"/>
                <a:cs typeface="Arial" panose="020B0604020202020204" pitchFamily="34" charset="0"/>
              </a:rPr>
              <a:t>Lead</a:t>
            </a:r>
            <a:r>
              <a:rPr lang="en-US" sz="1100" dirty="0">
                <a:solidFill>
                  <a:schemeClr val="tx1"/>
                </a:solidFill>
                <a:latin typeface="Arial" panose="020B0604020202020204" pitchFamily="34" charset="0"/>
                <a:cs typeface="Arial" panose="020B0604020202020204" pitchFamily="34" charset="0"/>
              </a:rPr>
              <a:t>: Jose</a:t>
            </a:r>
          </a:p>
          <a:p>
            <a:r>
              <a:rPr lang="en-US" sz="1100" b="1" dirty="0">
                <a:solidFill>
                  <a:schemeClr val="tx1"/>
                </a:solidFill>
                <a:latin typeface="Arial" panose="020B0604020202020204" pitchFamily="34" charset="0"/>
                <a:cs typeface="Arial" panose="020B0604020202020204" pitchFamily="34" charset="0"/>
              </a:rPr>
              <a:t>Time</a:t>
            </a:r>
            <a:r>
              <a:rPr lang="en-US" sz="1100" dirty="0">
                <a:solidFill>
                  <a:schemeClr val="tx1"/>
                </a:solidFill>
                <a:latin typeface="Arial" panose="020B0604020202020204" pitchFamily="34" charset="0"/>
                <a:cs typeface="Arial" panose="020B0604020202020204" pitchFamily="34" charset="0"/>
              </a:rPr>
              <a:t>: 4 min</a:t>
            </a:r>
          </a:p>
          <a:p>
            <a:r>
              <a:rPr lang="en-US" sz="1100" b="1" dirty="0">
                <a:solidFill>
                  <a:schemeClr val="tx1"/>
                </a:solidFill>
                <a:latin typeface="Arial" panose="020B0604020202020204" pitchFamily="34" charset="0"/>
                <a:cs typeface="Arial" panose="020B0604020202020204" pitchFamily="34" charset="0"/>
              </a:rPr>
              <a:t>Talking Points</a:t>
            </a:r>
            <a:r>
              <a:rPr lang="en-US" sz="1100" dirty="0">
                <a:solidFill>
                  <a:schemeClr val="tx1"/>
                </a:solidFill>
                <a:latin typeface="Arial" panose="020B0604020202020204" pitchFamily="34" charset="0"/>
                <a:cs typeface="Arial" panose="020B0604020202020204" pitchFamily="34" charset="0"/>
              </a:rPr>
              <a:t>: </a:t>
            </a:r>
          </a:p>
          <a:p>
            <a:pPr marL="171450" indent="-171450">
              <a:buFont typeface="Arial" panose="020B0604020202020204" pitchFamily="34" charset="0"/>
              <a:buChar char="•"/>
            </a:pPr>
            <a:r>
              <a:rPr lang="en-US" sz="1100" dirty="0">
                <a:solidFill>
                  <a:schemeClr val="tx1"/>
                </a:solidFill>
                <a:latin typeface="Arial" panose="020B0604020202020204" pitchFamily="34" charset="0"/>
                <a:cs typeface="Arial" panose="020B0604020202020204" pitchFamily="34" charset="0"/>
              </a:rPr>
              <a:t>The best way to learn how this screen works is to practice creating services on the Training MSIN website. </a:t>
            </a:r>
            <a:r>
              <a:rPr lang="en-US" sz="1100" b="1" dirty="0">
                <a:solidFill>
                  <a:schemeClr val="tx1"/>
                </a:solidFill>
                <a:latin typeface="Arial" panose="020B0604020202020204" pitchFamily="34" charset="0"/>
                <a:cs typeface="Arial" panose="020B0604020202020204" pitchFamily="34" charset="0"/>
              </a:rPr>
              <a:t>This is our number one recommendation.</a:t>
            </a:r>
          </a:p>
          <a:p>
            <a:pPr marL="171450" indent="-171450">
              <a:buFont typeface="Arial" panose="020B0604020202020204" pitchFamily="34" charset="0"/>
              <a:buChar char="•"/>
            </a:pPr>
            <a:r>
              <a:rPr lang="en-US" sz="1100" dirty="0">
                <a:solidFill>
                  <a:schemeClr val="tx1"/>
                </a:solidFill>
                <a:latin typeface="Arial" panose="020B0604020202020204" pitchFamily="34" charset="0"/>
                <a:cs typeface="Arial" panose="020B0604020202020204" pitchFamily="34" charset="0"/>
              </a:rPr>
              <a:t>For today, we would like to emphasize a few key items.</a:t>
            </a:r>
          </a:p>
          <a:p>
            <a:pPr marL="628650" lvl="1" indent="-171450">
              <a:buFont typeface="Arial" panose="020B0604020202020204" pitchFamily="34" charset="0"/>
              <a:buChar char="•"/>
            </a:pPr>
            <a:r>
              <a:rPr lang="en-US" sz="1100" dirty="0">
                <a:solidFill>
                  <a:schemeClr val="tx1"/>
                </a:solidFill>
                <a:latin typeface="Arial" panose="020B0604020202020204" pitchFamily="34" charset="0"/>
                <a:cs typeface="Arial" panose="020B0604020202020204" pitchFamily="34" charset="0"/>
              </a:rPr>
              <a:t>The required fields have an asterisk next to the field title. You cannot save the new service without completing all required fields.</a:t>
            </a:r>
          </a:p>
          <a:p>
            <a:pPr marL="628650" lvl="1" indent="-171450">
              <a:buFont typeface="Arial" panose="020B0604020202020204" pitchFamily="34" charset="0"/>
              <a:buChar char="•"/>
            </a:pPr>
            <a:r>
              <a:rPr lang="en-US" sz="1100" dirty="0">
                <a:solidFill>
                  <a:schemeClr val="tx1"/>
                </a:solidFill>
                <a:latin typeface="Arial" panose="020B0604020202020204" pitchFamily="34" charset="0"/>
                <a:cs typeface="Arial" panose="020B0604020202020204" pitchFamily="34" charset="0"/>
              </a:rPr>
              <a:t>Notice that every field has a help text icon (i), containing definitions and instructions.</a:t>
            </a:r>
          </a:p>
          <a:p>
            <a:pPr marL="628631" lvl="1" indent="-171431" defTabSz="914296">
              <a:buFont typeface="Arial" panose="020B0604020202020204" pitchFamily="34" charset="0"/>
              <a:buChar char="•"/>
              <a:defRPr/>
            </a:pPr>
            <a:r>
              <a:rPr lang="en-US" sz="1100" dirty="0">
                <a:solidFill>
                  <a:schemeClr val="tx1"/>
                </a:solidFill>
                <a:latin typeface="Arial" panose="020B0604020202020204" pitchFamily="34" charset="0"/>
                <a:cs typeface="Arial" panose="020B0604020202020204" pitchFamily="34" charset="0"/>
              </a:rPr>
              <a:t>All the MPOs that can be collected through MSIN, as services, have been added to the drop-down menu in #6.</a:t>
            </a:r>
          </a:p>
          <a:p>
            <a:pPr marL="628631" lvl="1" indent="-171431" defTabSz="914296">
              <a:buFont typeface="Arial" panose="020B0604020202020204" pitchFamily="34" charset="0"/>
              <a:buChar char="•"/>
              <a:defRPr/>
            </a:pPr>
            <a:r>
              <a:rPr lang="en-US" sz="1100" dirty="0">
                <a:solidFill>
                  <a:schemeClr val="tx1"/>
                </a:solidFill>
                <a:latin typeface="Arial" panose="020B0604020202020204" pitchFamily="34" charset="0"/>
                <a:cs typeface="Arial" panose="020B0604020202020204" pitchFamily="34" charset="0"/>
              </a:rPr>
              <a:t>Some MPOs require the collection of service hours (MPO 1.0, 2.0, &amp; 7.0); depending on the MPO selection, #8 will automatically be marked yes or no.</a:t>
            </a:r>
          </a:p>
          <a:p>
            <a:pPr marL="628631" lvl="1" indent="-171431" defTabSz="914296">
              <a:buFont typeface="Arial" panose="020B0604020202020204" pitchFamily="34" charset="0"/>
              <a:buChar char="•"/>
              <a:defRPr/>
            </a:pPr>
            <a:r>
              <a:rPr lang="en-US" sz="1100" dirty="0">
                <a:solidFill>
                  <a:schemeClr val="tx1"/>
                </a:solidFill>
                <a:latin typeface="Arial" panose="020B0604020202020204" pitchFamily="34" charset="0"/>
                <a:cs typeface="Arial" panose="020B0604020202020204" pitchFamily="34" charset="0"/>
              </a:rPr>
              <a:t>All MPOs specify particular grades; the drop-down menu in #12 displays which grades may receive the service.</a:t>
            </a:r>
          </a:p>
          <a:p>
            <a:pPr marL="628631" marR="0" lvl="1" indent="-171431" algn="l" defTabSz="91429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solidFill>
                  <a:schemeClr val="tx1"/>
                </a:solidFill>
                <a:highlight>
                  <a:srgbClr val="FFFF00"/>
                </a:highlight>
                <a:latin typeface="Arial" panose="020B0604020202020204" pitchFamily="34" charset="0"/>
                <a:cs typeface="Arial" panose="020B0604020202020204" pitchFamily="34" charset="0"/>
              </a:rPr>
              <a:t>Number 13 is a field that was created to support the addition of the new state codes for the amended MPOs 1.0 and 2.0 which now allow for classified staff to provide instruction during the RSY. We had to include this field as MPO and MPO 1.0 and 2.0 services taught by classified staff may only occur in the RSY given the CA Ed Code requirement Melissa has reviewed with you during past trainings.</a:t>
            </a:r>
            <a:endParaRPr lang="en-US" sz="1100" dirty="0">
              <a:solidFill>
                <a:schemeClr val="tx1"/>
              </a:solidFill>
              <a:latin typeface="Arial" panose="020B0604020202020204" pitchFamily="34" charset="0"/>
              <a:cs typeface="Arial" panose="020B0604020202020204" pitchFamily="34" charset="0"/>
            </a:endParaRPr>
          </a:p>
          <a:p>
            <a:pPr marL="628650" lvl="1" indent="-171450" defTabSz="914296">
              <a:buFont typeface="Arial" panose="020B0604020202020204" pitchFamily="34" charset="0"/>
              <a:buChar char="•"/>
              <a:defRPr/>
            </a:pPr>
            <a:r>
              <a:rPr lang="en-US" sz="1100" dirty="0">
                <a:solidFill>
                  <a:schemeClr val="tx1"/>
                </a:solidFill>
                <a:latin typeface="Arial" panose="020B0604020202020204" pitchFamily="34" charset="0"/>
                <a:cs typeface="Arial" panose="020B0604020202020204" pitchFamily="34" charset="0"/>
              </a:rPr>
              <a:t>This service set-up screen has a lot of preset mapping to ensure that selections are logically consistent. This improves data quality.</a:t>
            </a:r>
          </a:p>
          <a:p>
            <a:pPr marL="171450" indent="-171450">
              <a:buFont typeface="Arial" panose="020B0604020202020204" pitchFamily="34" charset="0"/>
              <a:buChar char="•"/>
            </a:pPr>
            <a:r>
              <a:rPr lang="en-US" sz="1100" dirty="0">
                <a:solidFill>
                  <a:schemeClr val="tx1"/>
                </a:solidFill>
                <a:latin typeface="Arial" panose="020B0604020202020204" pitchFamily="34" charset="0"/>
                <a:cs typeface="Arial" panose="020B0604020202020204" pitchFamily="34" charset="0"/>
              </a:rPr>
              <a:t>Again, we strongly recommend getting familiar with this screen on the Training MSIN website.</a:t>
            </a:r>
          </a:p>
        </p:txBody>
      </p:sp>
      <p:sp>
        <p:nvSpPr>
          <p:cNvPr id="4" name="Slide Number Placeholder 3"/>
          <p:cNvSpPr>
            <a:spLocks noGrp="1"/>
          </p:cNvSpPr>
          <p:nvPr>
            <p:ph type="sldNum" sz="quarter" idx="10"/>
          </p:nvPr>
        </p:nvSpPr>
        <p:spPr/>
        <p:txBody>
          <a:bodyPr/>
          <a:lstStyle/>
          <a:p>
            <a:fld id="{1CE27A00-9ED4-434D-BC8A-5D31EFE24023}" type="slidenum">
              <a:rPr lang="en-US" smtClean="0"/>
              <a:pPr/>
              <a:t>18</a:t>
            </a:fld>
            <a:endParaRPr lang="en-US" dirty="0"/>
          </a:p>
        </p:txBody>
      </p:sp>
    </p:spTree>
    <p:extLst>
      <p:ext uri="{BB962C8B-B14F-4D97-AF65-F5344CB8AC3E}">
        <p14:creationId xmlns:p14="http://schemas.microsoft.com/office/powerpoint/2010/main" val="32800873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solidFill>
                  <a:schemeClr val="tx1"/>
                </a:solidFill>
                <a:latin typeface="Arial" panose="020B0604020202020204" pitchFamily="34" charset="0"/>
                <a:cs typeface="Arial" panose="020B0604020202020204" pitchFamily="34" charset="0"/>
              </a:rPr>
              <a:t>Lead</a:t>
            </a:r>
            <a:r>
              <a:rPr lang="en-US" sz="1200" dirty="0">
                <a:solidFill>
                  <a:schemeClr val="tx1"/>
                </a:solidFill>
                <a:latin typeface="Arial" panose="020B0604020202020204" pitchFamily="34" charset="0"/>
                <a:cs typeface="Arial" panose="020B0604020202020204" pitchFamily="34" charset="0"/>
              </a:rPr>
              <a:t>: Jose</a:t>
            </a:r>
          </a:p>
          <a:p>
            <a:r>
              <a:rPr lang="en-US" sz="1200" b="1" dirty="0">
                <a:solidFill>
                  <a:schemeClr val="tx1"/>
                </a:solidFill>
                <a:latin typeface="Arial" panose="020B0604020202020204" pitchFamily="34" charset="0"/>
                <a:cs typeface="Arial" panose="020B0604020202020204" pitchFamily="34" charset="0"/>
              </a:rPr>
              <a:t>Time</a:t>
            </a:r>
            <a:r>
              <a:rPr lang="en-US" sz="1200" dirty="0">
                <a:solidFill>
                  <a:schemeClr val="tx1"/>
                </a:solidFill>
                <a:latin typeface="Arial" panose="020B0604020202020204" pitchFamily="34" charset="0"/>
                <a:cs typeface="Arial" panose="020B0604020202020204" pitchFamily="34" charset="0"/>
              </a:rPr>
              <a:t>: 4 min</a:t>
            </a:r>
          </a:p>
          <a:p>
            <a:r>
              <a:rPr lang="en-US" sz="1200" b="1" dirty="0">
                <a:solidFill>
                  <a:schemeClr val="tx1"/>
                </a:solidFill>
                <a:latin typeface="Arial" panose="020B0604020202020204" pitchFamily="34" charset="0"/>
                <a:cs typeface="Arial" panose="020B0604020202020204" pitchFamily="34" charset="0"/>
              </a:rPr>
              <a:t>Talking Points</a:t>
            </a:r>
            <a:r>
              <a:rPr lang="en-US" sz="1200" dirty="0">
                <a:solidFill>
                  <a:schemeClr val="tx1"/>
                </a:solidFill>
                <a:latin typeface="Arial" panose="020B0604020202020204" pitchFamily="34" charset="0"/>
                <a:cs typeface="Arial" panose="020B0604020202020204" pitchFamily="34" charset="0"/>
              </a:rPr>
              <a:t>: </a:t>
            </a:r>
          </a:p>
          <a:p>
            <a:r>
              <a:rPr lang="en-US" dirty="0"/>
              <a:t>We’re going to review two examples for you. The first will focus on using a state code as is and the second will illustrate the process to add SDP components. The first example will align to MPO 5.0 which is a case management service.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Title: SDP Case Management Service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Description: The region will provide case management services to migratory students in grades 9-12 who are credit deficient or at risk of being credit deficient. The region will collaborate with school counselors to provide a needs-based case management service that includes goal setting to minimize current gaps in knowledge/skills and for future career or college options.</a:t>
            </a:r>
          </a:p>
          <a:p>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0852AC79-A108-4FDF-A0BE-96CEB0D6FF0B}" type="slidenum">
              <a:rPr lang="en-US" smtClean="0"/>
              <a:t>19</a:t>
            </a:fld>
            <a:endParaRPr lang="en-US" dirty="0"/>
          </a:p>
        </p:txBody>
      </p:sp>
    </p:spTree>
    <p:extLst>
      <p:ext uri="{BB962C8B-B14F-4D97-AF65-F5344CB8AC3E}">
        <p14:creationId xmlns:p14="http://schemas.microsoft.com/office/powerpoint/2010/main" val="38508349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63F77-C2C1-DE03-EE91-A5477D3C9E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3A3CC2-3420-C1C6-C646-B1CEDFA638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37A319-CF92-FDA3-6B3A-9584DB1171B4}"/>
              </a:ext>
            </a:extLst>
          </p:cNvPr>
          <p:cNvSpPr>
            <a:spLocks noGrp="1"/>
          </p:cNvSpPr>
          <p:nvPr>
            <p:ph type="body" idx="1"/>
          </p:nvPr>
        </p:nvSpPr>
        <p:spPr/>
        <p:txBody>
          <a:bodyPr/>
          <a:lstStyle/>
          <a:p>
            <a:r>
              <a:rPr lang="en-US" sz="1200" b="1" dirty="0">
                <a:solidFill>
                  <a:schemeClr val="tx1"/>
                </a:solidFill>
                <a:latin typeface="Arial" panose="020B0604020202020204" pitchFamily="34" charset="0"/>
                <a:cs typeface="Arial" panose="020B0604020202020204" pitchFamily="34" charset="0"/>
              </a:rPr>
              <a:t>Lead</a:t>
            </a:r>
            <a:r>
              <a:rPr lang="en-US" sz="1200" dirty="0">
                <a:solidFill>
                  <a:schemeClr val="tx1"/>
                </a:solidFill>
                <a:latin typeface="Arial" panose="020B0604020202020204" pitchFamily="34" charset="0"/>
                <a:cs typeface="Arial" panose="020B0604020202020204" pitchFamily="34" charset="0"/>
              </a:rPr>
              <a:t>: Jose</a:t>
            </a:r>
          </a:p>
          <a:p>
            <a:r>
              <a:rPr lang="en-US" sz="1200" b="1" dirty="0">
                <a:solidFill>
                  <a:schemeClr val="tx1"/>
                </a:solidFill>
                <a:latin typeface="Arial" panose="020B0604020202020204" pitchFamily="34" charset="0"/>
                <a:cs typeface="Arial" panose="020B0604020202020204" pitchFamily="34" charset="0"/>
              </a:rPr>
              <a:t>Time</a:t>
            </a:r>
            <a:r>
              <a:rPr lang="en-US" sz="1200" dirty="0">
                <a:solidFill>
                  <a:schemeClr val="tx1"/>
                </a:solidFill>
                <a:latin typeface="Arial" panose="020B0604020202020204" pitchFamily="34" charset="0"/>
                <a:cs typeface="Arial" panose="020B0604020202020204" pitchFamily="34" charset="0"/>
              </a:rPr>
              <a:t>: 4 min</a:t>
            </a:r>
          </a:p>
          <a:p>
            <a:r>
              <a:rPr lang="en-US" sz="1200" b="1" dirty="0">
                <a:solidFill>
                  <a:schemeClr val="tx1"/>
                </a:solidFill>
                <a:latin typeface="Arial" panose="020B0604020202020204" pitchFamily="34" charset="0"/>
                <a:cs typeface="Arial" panose="020B0604020202020204" pitchFamily="34" charset="0"/>
              </a:rPr>
              <a:t>Talking Points</a:t>
            </a:r>
            <a:r>
              <a:rPr lang="en-US" sz="1200" dirty="0">
                <a:solidFill>
                  <a:schemeClr val="tx1"/>
                </a:solidFill>
                <a:latin typeface="Arial" panose="020B0604020202020204" pitchFamily="34" charset="0"/>
                <a:cs typeface="Arial" panose="020B0604020202020204" pitchFamily="34" charset="0"/>
              </a:rPr>
              <a:t>: </a:t>
            </a:r>
          </a:p>
          <a:p>
            <a:r>
              <a:rPr lang="en-US" dirty="0"/>
              <a:t>Now, this second service is going to require us to map to an MPO so that we can add several SDP components and a specific service period (Regular Year). </a:t>
            </a:r>
          </a:p>
          <a:p>
            <a:endParaRPr lang="en-US" dirty="0"/>
          </a:p>
          <a:p>
            <a:r>
              <a:rPr lang="en-US" dirty="0"/>
              <a:t>Review service set up fields and entries with staff]</a:t>
            </a:r>
          </a:p>
          <a:p>
            <a:endParaRPr lang="en-US" dirty="0"/>
          </a:p>
          <a:p>
            <a:r>
              <a:rPr lang="en-US" dirty="0"/>
              <a:t>[When you get to the components…]</a:t>
            </a:r>
          </a:p>
          <a:p>
            <a:r>
              <a:rPr lang="en-US" dirty="0"/>
              <a:t>We know from the SDP that all services that address core content areas, excluding credit accrual and CA Mini-Corps services, must include integrated ELD. So, we’ll select that. The application also noted that class would being with a 5-10 minute SEL routine to center the class and help the teacher understand who might need extra support. Therefore, we’ll select 4.1 as well. Finally, the service  in the application selected the culturally sustaining pedagogy (CSP) strategy. The teacher is going to be using strategies that support collectivist cultures like collaborative grouping, call and response, and will focus on critical pedagogy frameworks, including examining multiple viewpoints. So, we’ll select MPO 13.0, too.</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Title: Afterschool ELA service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Description: The region will provide a reading and writing service focused on building foundational skills for students in grades K-12 who are below standard on the ELA Smarter Balanced Assessment or ELPAC.</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SDP Components: ELD (3.0), 4.1 (SEL0, and 13.0 (CSP).</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Staff: certificated</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RSY</a:t>
            </a:r>
          </a:p>
          <a:p>
            <a:endParaRPr lang="en-US" dirty="0"/>
          </a:p>
        </p:txBody>
      </p:sp>
      <p:sp>
        <p:nvSpPr>
          <p:cNvPr id="4" name="Footer Placeholder 3">
            <a:extLst>
              <a:ext uri="{FF2B5EF4-FFF2-40B4-BE49-F238E27FC236}">
                <a16:creationId xmlns:a16="http://schemas.microsoft.com/office/drawing/2014/main" id="{2EF11FD0-DD2B-52F1-E2E2-903726892B53}"/>
              </a:ext>
            </a:extLst>
          </p:cNvPr>
          <p:cNvSpPr>
            <a:spLocks noGrp="1"/>
          </p:cNvSpPr>
          <p:nvPr>
            <p:ph type="ftr" sz="quarter" idx="4"/>
          </p:nvPr>
        </p:nvSpPr>
        <p:spPr/>
        <p:txBody>
          <a:bodyPr/>
          <a:lstStyle/>
          <a:p>
            <a:endParaRPr lang="en-US" dirty="0"/>
          </a:p>
        </p:txBody>
      </p:sp>
      <p:sp>
        <p:nvSpPr>
          <p:cNvPr id="5" name="Slide Number Placeholder 4">
            <a:extLst>
              <a:ext uri="{FF2B5EF4-FFF2-40B4-BE49-F238E27FC236}">
                <a16:creationId xmlns:a16="http://schemas.microsoft.com/office/drawing/2014/main" id="{5B918821-AB9C-CD1D-6815-A06703480A89}"/>
              </a:ext>
            </a:extLst>
          </p:cNvPr>
          <p:cNvSpPr>
            <a:spLocks noGrp="1"/>
          </p:cNvSpPr>
          <p:nvPr>
            <p:ph type="sldNum" sz="quarter" idx="5"/>
          </p:nvPr>
        </p:nvSpPr>
        <p:spPr/>
        <p:txBody>
          <a:bodyPr/>
          <a:lstStyle/>
          <a:p>
            <a:fld id="{0852AC79-A108-4FDF-A0BE-96CEB0D6FF0B}" type="slidenum">
              <a:rPr lang="en-US" smtClean="0"/>
              <a:t>20</a:t>
            </a:fld>
            <a:endParaRPr lang="en-US" dirty="0"/>
          </a:p>
        </p:txBody>
      </p:sp>
    </p:spTree>
    <p:extLst>
      <p:ext uri="{BB962C8B-B14F-4D97-AF65-F5344CB8AC3E}">
        <p14:creationId xmlns:p14="http://schemas.microsoft.com/office/powerpoint/2010/main" val="12824144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solidFill>
                  <a:schemeClr val="tx1"/>
                </a:solidFill>
                <a:latin typeface="Arial" panose="020B0604020202020204" pitchFamily="34" charset="0"/>
                <a:cs typeface="Arial" panose="020B0604020202020204" pitchFamily="34" charset="0"/>
              </a:rPr>
              <a:t>Lead</a:t>
            </a:r>
            <a:r>
              <a:rPr lang="en-US" sz="1200" dirty="0">
                <a:solidFill>
                  <a:schemeClr val="tx1"/>
                </a:solidFill>
                <a:latin typeface="Arial" panose="020B0604020202020204" pitchFamily="34" charset="0"/>
                <a:cs typeface="Arial" panose="020B0604020202020204" pitchFamily="34" charset="0"/>
              </a:rPr>
              <a:t>: Jose</a:t>
            </a:r>
          </a:p>
          <a:p>
            <a:r>
              <a:rPr lang="en-US" sz="1200" b="1" dirty="0">
                <a:solidFill>
                  <a:schemeClr val="tx1"/>
                </a:solidFill>
                <a:latin typeface="Arial" panose="020B0604020202020204" pitchFamily="34" charset="0"/>
                <a:cs typeface="Arial" panose="020B0604020202020204" pitchFamily="34" charset="0"/>
              </a:rPr>
              <a:t>Time</a:t>
            </a:r>
            <a:r>
              <a:rPr lang="en-US" sz="1200" dirty="0">
                <a:solidFill>
                  <a:schemeClr val="tx1"/>
                </a:solidFill>
                <a:latin typeface="Arial" panose="020B0604020202020204" pitchFamily="34" charset="0"/>
                <a:cs typeface="Arial" panose="020B0604020202020204" pitchFamily="34" charset="0"/>
              </a:rPr>
              <a:t>: 3 min</a:t>
            </a:r>
          </a:p>
          <a:p>
            <a:r>
              <a:rPr lang="en-US" sz="1200" b="1" dirty="0">
                <a:solidFill>
                  <a:schemeClr val="tx1"/>
                </a:solidFill>
                <a:latin typeface="Arial" panose="020B0604020202020204" pitchFamily="34" charset="0"/>
                <a:cs typeface="Arial" panose="020B0604020202020204" pitchFamily="34" charset="0"/>
              </a:rPr>
              <a:t>Talking Points:</a:t>
            </a:r>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0852AC79-A108-4FDF-A0BE-96CEB0D6FF0B}" type="slidenum">
              <a:rPr lang="en-US" smtClean="0"/>
              <a:t>21</a:t>
            </a:fld>
            <a:endParaRPr lang="en-US" dirty="0"/>
          </a:p>
        </p:txBody>
      </p:sp>
    </p:spTree>
    <p:extLst>
      <p:ext uri="{BB962C8B-B14F-4D97-AF65-F5344CB8AC3E}">
        <p14:creationId xmlns:p14="http://schemas.microsoft.com/office/powerpoint/2010/main" val="5696343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solidFill>
                  <a:schemeClr val="tx1"/>
                </a:solidFill>
                <a:latin typeface="Arial" panose="020B0604020202020204" pitchFamily="34" charset="0"/>
                <a:cs typeface="Arial" panose="020B0604020202020204" pitchFamily="34" charset="0"/>
              </a:rPr>
              <a:t>Lead</a:t>
            </a:r>
            <a:r>
              <a:rPr lang="en-US" sz="1100" dirty="0">
                <a:solidFill>
                  <a:schemeClr val="tx1"/>
                </a:solidFill>
                <a:latin typeface="Arial" panose="020B0604020202020204" pitchFamily="34" charset="0"/>
                <a:cs typeface="Arial" panose="020B0604020202020204" pitchFamily="34" charset="0"/>
              </a:rPr>
              <a:t>: Jose</a:t>
            </a:r>
          </a:p>
          <a:p>
            <a:r>
              <a:rPr lang="en-US" sz="1100" b="1" dirty="0">
                <a:solidFill>
                  <a:schemeClr val="tx1"/>
                </a:solidFill>
                <a:latin typeface="Arial" panose="020B0604020202020204" pitchFamily="34" charset="0"/>
                <a:cs typeface="Arial" panose="020B0604020202020204" pitchFamily="34" charset="0"/>
              </a:rPr>
              <a:t>Time</a:t>
            </a:r>
            <a:r>
              <a:rPr lang="en-US" sz="1100" dirty="0">
                <a:solidFill>
                  <a:schemeClr val="tx1"/>
                </a:solidFill>
                <a:latin typeface="Arial" panose="020B0604020202020204" pitchFamily="34" charset="0"/>
                <a:cs typeface="Arial" panose="020B0604020202020204" pitchFamily="34" charset="0"/>
              </a:rPr>
              <a:t>: 3 min</a:t>
            </a:r>
          </a:p>
          <a:p>
            <a:r>
              <a:rPr lang="en-US" sz="1100" b="1" dirty="0">
                <a:solidFill>
                  <a:schemeClr val="tx1"/>
                </a:solidFill>
                <a:latin typeface="Arial" panose="020B0604020202020204" pitchFamily="34" charset="0"/>
                <a:cs typeface="Arial" panose="020B0604020202020204" pitchFamily="34" charset="0"/>
              </a:rPr>
              <a:t>Talking Points</a:t>
            </a:r>
            <a:r>
              <a:rPr lang="en-US" sz="1100" dirty="0">
                <a:solidFill>
                  <a:schemeClr val="tx1"/>
                </a:solidFill>
                <a:latin typeface="Arial" panose="020B0604020202020204" pitchFamily="34" charset="0"/>
                <a:cs typeface="Arial" panose="020B0604020202020204" pitchFamily="34" charset="0"/>
              </a:rPr>
              <a:t>: </a:t>
            </a:r>
          </a:p>
          <a:p>
            <a:r>
              <a:rPr lang="en-US" sz="1100" b="0" dirty="0">
                <a:solidFill>
                  <a:schemeClr val="tx1"/>
                </a:solidFill>
                <a:latin typeface="Arial" panose="020B0604020202020204" pitchFamily="34" charset="0"/>
                <a:cs typeface="Arial" panose="020B0604020202020204" pitchFamily="34" charset="0"/>
              </a:rPr>
              <a:t>Read/paraphrase slide content</a:t>
            </a:r>
          </a:p>
        </p:txBody>
      </p:sp>
      <p:sp>
        <p:nvSpPr>
          <p:cNvPr id="4" name="Slide Number Placeholder 3"/>
          <p:cNvSpPr>
            <a:spLocks noGrp="1"/>
          </p:cNvSpPr>
          <p:nvPr>
            <p:ph type="sldNum" sz="quarter" idx="10"/>
          </p:nvPr>
        </p:nvSpPr>
        <p:spPr/>
        <p:txBody>
          <a:bodyPr/>
          <a:lstStyle/>
          <a:p>
            <a:fld id="{1CE27A00-9ED4-434D-BC8A-5D31EFE24023}" type="slidenum">
              <a:rPr lang="en-US" smtClean="0"/>
              <a:pPr/>
              <a:t>22</a:t>
            </a:fld>
            <a:endParaRPr lang="en-US" dirty="0"/>
          </a:p>
        </p:txBody>
      </p:sp>
    </p:spTree>
    <p:extLst>
      <p:ext uri="{BB962C8B-B14F-4D97-AF65-F5344CB8AC3E}">
        <p14:creationId xmlns:p14="http://schemas.microsoft.com/office/powerpoint/2010/main" val="12756784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cs typeface="Arial" panose="020B0604020202020204" pitchFamily="34" charset="0"/>
              </a:rPr>
              <a:t>Lead</a:t>
            </a:r>
            <a:r>
              <a:rPr lang="en-US" sz="1200" dirty="0">
                <a:latin typeface="Arial" panose="020B0604020202020204" pitchFamily="34" charset="0"/>
                <a:cs typeface="Arial" panose="020B0604020202020204" pitchFamily="34" charset="0"/>
              </a:rPr>
              <a:t>: Melissa</a:t>
            </a:r>
          </a:p>
          <a:p>
            <a:r>
              <a:rPr lang="en-US" sz="1200" b="1" dirty="0">
                <a:latin typeface="Arial" panose="020B0604020202020204" pitchFamily="34" charset="0"/>
                <a:cs typeface="Arial" panose="020B0604020202020204" pitchFamily="34" charset="0"/>
              </a:rPr>
              <a:t>Time</a:t>
            </a:r>
            <a:r>
              <a:rPr lang="en-US" sz="1200" dirty="0">
                <a:latin typeface="Arial" panose="020B0604020202020204" pitchFamily="34" charset="0"/>
                <a:cs typeface="Arial" panose="020B0604020202020204" pitchFamily="34" charset="0"/>
              </a:rPr>
              <a:t>: 17 minutes (2 minutes for directions, 10 minutes for breakout rooms, 5 minutes for reporting out)</a:t>
            </a:r>
          </a:p>
          <a:p>
            <a:endParaRPr lang="en-US" dirty="0"/>
          </a:p>
          <a:p>
            <a:r>
              <a:rPr lang="en-US" dirty="0"/>
              <a:t>Google Drive: https://docs.google.com/presentation/d/1NEOCw-K26VnsI_ByFUj7snWwt6vzEApXc0-FDCkF3_U/edit?usp=sharing</a:t>
            </a:r>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0852AC79-A108-4FDF-A0BE-96CEB0D6FF0B}" type="slidenum">
              <a:rPr lang="en-US" smtClean="0"/>
              <a:t>23</a:t>
            </a:fld>
            <a:endParaRPr lang="en-US" dirty="0"/>
          </a:p>
        </p:txBody>
      </p:sp>
    </p:spTree>
    <p:extLst>
      <p:ext uri="{BB962C8B-B14F-4D97-AF65-F5344CB8AC3E}">
        <p14:creationId xmlns:p14="http://schemas.microsoft.com/office/powerpoint/2010/main" val="6973067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A453C-8AA0-1C62-E015-C4DD32D224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18EC8A-BBD7-53A6-002E-19AB46CE5F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7D700D-27B4-2CAF-B345-FC95CAE7C894}"/>
              </a:ext>
            </a:extLst>
          </p:cNvPr>
          <p:cNvSpPr>
            <a:spLocks noGrp="1"/>
          </p:cNvSpPr>
          <p:nvPr>
            <p:ph type="body" idx="1"/>
          </p:nvPr>
        </p:nvSpPr>
        <p:spPr/>
        <p:txBody>
          <a:bodyPr/>
          <a:lstStyle/>
          <a:p>
            <a:r>
              <a:rPr lang="en-US" sz="1200" b="1" dirty="0">
                <a:solidFill>
                  <a:schemeClr val="tx1"/>
                </a:solidFill>
                <a:latin typeface="Arial" panose="020B0604020202020204" pitchFamily="34" charset="0"/>
                <a:cs typeface="Arial" panose="020B0604020202020204" pitchFamily="34" charset="0"/>
              </a:rPr>
              <a:t>Lead</a:t>
            </a:r>
            <a:r>
              <a:rPr lang="en-US" sz="1200" dirty="0">
                <a:solidFill>
                  <a:schemeClr val="tx1"/>
                </a:solidFill>
                <a:latin typeface="Arial" panose="020B0604020202020204" pitchFamily="34" charset="0"/>
                <a:cs typeface="Arial" panose="020B0604020202020204" pitchFamily="34" charset="0"/>
              </a:rPr>
              <a:t>: Melissa</a:t>
            </a:r>
          </a:p>
          <a:p>
            <a:r>
              <a:rPr lang="en-US" sz="1200" b="1" dirty="0">
                <a:solidFill>
                  <a:schemeClr val="tx1"/>
                </a:solidFill>
                <a:latin typeface="Arial" panose="020B0604020202020204" pitchFamily="34" charset="0"/>
                <a:cs typeface="Arial" panose="020B0604020202020204" pitchFamily="34" charset="0"/>
              </a:rPr>
              <a:t>Time</a:t>
            </a:r>
            <a:r>
              <a:rPr lang="en-US" sz="1200" dirty="0">
                <a:solidFill>
                  <a:schemeClr val="tx1"/>
                </a:solidFill>
                <a:latin typeface="Arial" panose="020B0604020202020204" pitchFamily="34" charset="0"/>
                <a:cs typeface="Arial" panose="020B0604020202020204" pitchFamily="34" charset="0"/>
              </a:rPr>
              <a:t>: min</a:t>
            </a:r>
          </a:p>
          <a:p>
            <a:r>
              <a:rPr lang="en-US" sz="1200" b="1" dirty="0">
                <a:solidFill>
                  <a:schemeClr val="tx1"/>
                </a:solidFill>
                <a:latin typeface="Arial" panose="020B0604020202020204" pitchFamily="34" charset="0"/>
                <a:cs typeface="Arial" panose="020B0604020202020204" pitchFamily="34" charset="0"/>
              </a:rPr>
              <a:t>Talking Points</a:t>
            </a:r>
            <a:r>
              <a:rPr lang="en-US" sz="1200" dirty="0">
                <a:solidFill>
                  <a:schemeClr val="tx1"/>
                </a:solidFill>
                <a:latin typeface="Arial" panose="020B0604020202020204" pitchFamily="34" charset="0"/>
                <a:cs typeface="Arial" panose="020B0604020202020204" pitchFamily="34" charset="0"/>
              </a:rPr>
              <a:t>: </a:t>
            </a:r>
          </a:p>
          <a:p>
            <a:endParaRPr lang="en-US" dirty="0"/>
          </a:p>
          <a:p>
            <a:endParaRPr lang="en-US" dirty="0"/>
          </a:p>
          <a:p>
            <a:pPr rtl="0"/>
            <a:r>
              <a:rPr lang="en-US" sz="1200" b="1" i="0" u="none" strike="noStrike" kern="1200" dirty="0">
                <a:solidFill>
                  <a:schemeClr val="tx1"/>
                </a:solidFill>
                <a:effectLst/>
                <a:latin typeface="+mn-lt"/>
                <a:ea typeface="+mn-ea"/>
                <a:cs typeface="+mn-cs"/>
              </a:rPr>
              <a:t>Title: </a:t>
            </a:r>
            <a:r>
              <a:rPr lang="en-US" sz="1200" b="0" i="0" u="none" strike="noStrike" kern="1200" dirty="0">
                <a:solidFill>
                  <a:schemeClr val="tx1"/>
                </a:solidFill>
                <a:effectLst/>
                <a:latin typeface="+mn-lt"/>
                <a:ea typeface="+mn-ea"/>
                <a:cs typeface="+mn-cs"/>
              </a:rPr>
              <a:t>Career and Technical Education (CTE) Workshop for Out of School Youth (OSY) </a:t>
            </a:r>
            <a:endParaRPr lang="en-US" b="0" dirty="0">
              <a:effectLst/>
            </a:endParaRPr>
          </a:p>
          <a:p>
            <a:pPr rtl="0"/>
            <a:r>
              <a:rPr lang="en-US" sz="1200" b="1" i="0" u="none" strike="noStrike" kern="1200" dirty="0">
                <a:solidFill>
                  <a:schemeClr val="tx1"/>
                </a:solidFill>
                <a:effectLst/>
                <a:latin typeface="+mn-lt"/>
                <a:ea typeface="+mn-ea"/>
                <a:cs typeface="+mn-cs"/>
              </a:rPr>
              <a:t>Description:</a:t>
            </a:r>
            <a:r>
              <a:rPr lang="en-US" sz="1200" b="0" i="0" u="none" strike="noStrike" kern="1200" dirty="0">
                <a:solidFill>
                  <a:schemeClr val="tx1"/>
                </a:solidFill>
                <a:effectLst/>
                <a:latin typeface="+mn-lt"/>
                <a:ea typeface="+mn-ea"/>
                <a:cs typeface="+mn-cs"/>
              </a:rPr>
              <a:t> The survey data from California’s Migratory Student Profile identified learning about CTE options as a high priority for OSY; therefore, the district’s MEP OSY liaison (paraprofessional) will offer two CTE workshops for OSY at the largest two worksites in our area to assist with attendance. Since most of our OSY are here in July and August, the workshops will be held during summer.</a:t>
            </a:r>
          </a:p>
          <a:p>
            <a:pPr rtl="0"/>
            <a:r>
              <a:rPr lang="en-US" sz="1200" b="1" i="0" u="none" strike="noStrike" kern="1200" dirty="0">
                <a:solidFill>
                  <a:schemeClr val="tx1"/>
                </a:solidFill>
                <a:effectLst/>
                <a:latin typeface="+mn-lt"/>
                <a:ea typeface="+mn-ea"/>
                <a:cs typeface="+mn-cs"/>
              </a:rPr>
              <a:t>SDP Strategies Selected:</a:t>
            </a:r>
            <a:r>
              <a:rPr lang="en-US" sz="1200" b="0" i="0" u="none" strike="noStrike" kern="1200" dirty="0">
                <a:solidFill>
                  <a:schemeClr val="tx1"/>
                </a:solidFill>
                <a:effectLst/>
                <a:latin typeface="+mn-lt"/>
                <a:ea typeface="+mn-ea"/>
                <a:cs typeface="+mn-cs"/>
              </a:rPr>
              <a:t> 9.0 only</a:t>
            </a:r>
            <a:endParaRPr lang="en-US" b="0" dirty="0">
              <a:effectLst/>
            </a:endParaRPr>
          </a:p>
        </p:txBody>
      </p:sp>
      <p:sp>
        <p:nvSpPr>
          <p:cNvPr id="4" name="Footer Placeholder 3">
            <a:extLst>
              <a:ext uri="{FF2B5EF4-FFF2-40B4-BE49-F238E27FC236}">
                <a16:creationId xmlns:a16="http://schemas.microsoft.com/office/drawing/2014/main" id="{ABA313C5-0CCA-FDF8-5CAD-EBB0016BDEB4}"/>
              </a:ext>
            </a:extLst>
          </p:cNvPr>
          <p:cNvSpPr>
            <a:spLocks noGrp="1"/>
          </p:cNvSpPr>
          <p:nvPr>
            <p:ph type="ftr" sz="quarter" idx="4"/>
          </p:nvPr>
        </p:nvSpPr>
        <p:spPr/>
        <p:txBody>
          <a:bodyPr/>
          <a:lstStyle/>
          <a:p>
            <a:endParaRPr lang="en-US" dirty="0"/>
          </a:p>
        </p:txBody>
      </p:sp>
      <p:sp>
        <p:nvSpPr>
          <p:cNvPr id="5" name="Slide Number Placeholder 4">
            <a:extLst>
              <a:ext uri="{FF2B5EF4-FFF2-40B4-BE49-F238E27FC236}">
                <a16:creationId xmlns:a16="http://schemas.microsoft.com/office/drawing/2014/main" id="{B7DE9D01-A988-5ECB-0C68-2B9BDD3475C1}"/>
              </a:ext>
            </a:extLst>
          </p:cNvPr>
          <p:cNvSpPr>
            <a:spLocks noGrp="1"/>
          </p:cNvSpPr>
          <p:nvPr>
            <p:ph type="sldNum" sz="quarter" idx="5"/>
          </p:nvPr>
        </p:nvSpPr>
        <p:spPr/>
        <p:txBody>
          <a:bodyPr/>
          <a:lstStyle/>
          <a:p>
            <a:fld id="{0852AC79-A108-4FDF-A0BE-96CEB0D6FF0B}" type="slidenum">
              <a:rPr lang="en-US" smtClean="0"/>
              <a:t>24</a:t>
            </a:fld>
            <a:endParaRPr lang="en-US" dirty="0"/>
          </a:p>
        </p:txBody>
      </p:sp>
    </p:spTree>
    <p:extLst>
      <p:ext uri="{BB962C8B-B14F-4D97-AF65-F5344CB8AC3E}">
        <p14:creationId xmlns:p14="http://schemas.microsoft.com/office/powerpoint/2010/main" val="966211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38F26-E1F0-BFFF-39F3-30991D5A90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CF688A-6C48-6303-282A-6A43630BC0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B9036C-2148-7323-24C7-D4094026E9F6}"/>
              </a:ext>
            </a:extLst>
          </p:cNvPr>
          <p:cNvSpPr>
            <a:spLocks noGrp="1"/>
          </p:cNvSpPr>
          <p:nvPr>
            <p:ph type="body" idx="1"/>
          </p:nvPr>
        </p:nvSpPr>
        <p:spPr/>
        <p:txBody>
          <a:bodyPr/>
          <a:lstStyle/>
          <a:p>
            <a:r>
              <a:rPr lang="en-US" sz="1200" b="1" dirty="0">
                <a:solidFill>
                  <a:schemeClr val="tx1"/>
                </a:solidFill>
                <a:latin typeface="Arial" panose="020B0604020202020204" pitchFamily="34" charset="0"/>
                <a:cs typeface="Arial" panose="020B0604020202020204" pitchFamily="34" charset="0"/>
              </a:rPr>
              <a:t>Lead</a:t>
            </a:r>
            <a:r>
              <a:rPr lang="en-US" sz="1200" dirty="0">
                <a:solidFill>
                  <a:schemeClr val="tx1"/>
                </a:solidFill>
                <a:latin typeface="Arial" panose="020B0604020202020204" pitchFamily="34" charset="0"/>
                <a:cs typeface="Arial" panose="020B0604020202020204" pitchFamily="34" charset="0"/>
              </a:rPr>
              <a:t>: Melissa</a:t>
            </a:r>
          </a:p>
          <a:p>
            <a:r>
              <a:rPr lang="en-US" sz="1200" b="1" dirty="0">
                <a:solidFill>
                  <a:schemeClr val="tx1"/>
                </a:solidFill>
                <a:latin typeface="Arial" panose="020B0604020202020204" pitchFamily="34" charset="0"/>
                <a:cs typeface="Arial" panose="020B0604020202020204" pitchFamily="34" charset="0"/>
              </a:rPr>
              <a:t>Time</a:t>
            </a:r>
            <a:r>
              <a:rPr lang="en-US" sz="1200" dirty="0">
                <a:solidFill>
                  <a:schemeClr val="tx1"/>
                </a:solidFill>
                <a:latin typeface="Arial" panose="020B0604020202020204" pitchFamily="34" charset="0"/>
                <a:cs typeface="Arial" panose="020B0604020202020204" pitchFamily="34" charset="0"/>
              </a:rPr>
              <a:t>: min</a:t>
            </a:r>
          </a:p>
          <a:p>
            <a:r>
              <a:rPr lang="en-US" sz="1200" b="1" dirty="0">
                <a:solidFill>
                  <a:schemeClr val="tx1"/>
                </a:solidFill>
                <a:latin typeface="Arial" panose="020B0604020202020204" pitchFamily="34" charset="0"/>
                <a:cs typeface="Arial" panose="020B0604020202020204" pitchFamily="34" charset="0"/>
              </a:rPr>
              <a:t>Talking Points</a:t>
            </a:r>
            <a:r>
              <a:rPr lang="en-US" sz="1200" dirty="0">
                <a:solidFill>
                  <a:schemeClr val="tx1"/>
                </a:solidFill>
                <a:latin typeface="Arial" panose="020B0604020202020204" pitchFamily="34" charset="0"/>
                <a:cs typeface="Arial" panose="020B0604020202020204" pitchFamily="34" charset="0"/>
              </a:rPr>
              <a:t>: </a:t>
            </a:r>
          </a:p>
          <a:p>
            <a:endParaRPr lang="en-US" dirty="0"/>
          </a:p>
          <a:p>
            <a:endParaRPr lang="en-US" dirty="0"/>
          </a:p>
          <a:p>
            <a:pPr rtl="0"/>
            <a:r>
              <a:rPr lang="en-US" sz="1200" b="1" i="0" u="none" strike="noStrike" kern="1200" dirty="0">
                <a:solidFill>
                  <a:schemeClr val="tx1"/>
                </a:solidFill>
                <a:effectLst/>
                <a:latin typeface="+mn-lt"/>
                <a:ea typeface="+mn-ea"/>
                <a:cs typeface="+mn-cs"/>
              </a:rPr>
              <a:t>Title: </a:t>
            </a:r>
            <a:r>
              <a:rPr lang="en-US" sz="1200" b="0" i="0" u="none" strike="noStrike" kern="1200" dirty="0">
                <a:solidFill>
                  <a:schemeClr val="tx1"/>
                </a:solidFill>
                <a:effectLst/>
                <a:latin typeface="+mn-lt"/>
                <a:ea typeface="+mn-ea"/>
                <a:cs typeface="+mn-cs"/>
              </a:rPr>
              <a:t>Robotics (STEM)</a:t>
            </a:r>
            <a:endParaRPr lang="en-US" b="0" dirty="0">
              <a:effectLst/>
            </a:endParaRPr>
          </a:p>
          <a:p>
            <a:pPr rtl="0"/>
            <a:r>
              <a:rPr lang="en-US" sz="1200" b="1" i="0" u="none" strike="noStrike" kern="1200" dirty="0">
                <a:solidFill>
                  <a:schemeClr val="tx1"/>
                </a:solidFill>
                <a:effectLst/>
                <a:latin typeface="+mn-lt"/>
                <a:ea typeface="+mn-ea"/>
                <a:cs typeface="+mn-cs"/>
              </a:rPr>
              <a:t>Description:</a:t>
            </a:r>
            <a:r>
              <a:rPr lang="en-US" sz="1200" b="0" i="0" u="none" strike="noStrike" kern="1200" dirty="0">
                <a:solidFill>
                  <a:schemeClr val="tx1"/>
                </a:solidFill>
                <a:effectLst/>
                <a:latin typeface="+mn-lt"/>
                <a:ea typeface="+mn-ea"/>
                <a:cs typeface="+mn-cs"/>
              </a:rPr>
              <a:t> The Robotics Stem service nurtures a love for science, creativity, and learning. During this 10 week service, certificated staff will meet weekly with students for 75 minutes to develop problem solving, critical thinking, and spatial awareness skills.  Using these skills, students will use gears and axles to build robots that move in various ways.</a:t>
            </a:r>
          </a:p>
          <a:p>
            <a:pPr rtl="0"/>
            <a:r>
              <a:rPr lang="en-US" sz="1200" b="1" i="0" u="none" strike="noStrike" kern="1200" dirty="0">
                <a:solidFill>
                  <a:schemeClr val="tx1"/>
                </a:solidFill>
                <a:effectLst/>
                <a:latin typeface="+mn-lt"/>
                <a:ea typeface="+mn-ea"/>
                <a:cs typeface="+mn-cs"/>
              </a:rPr>
              <a:t>SDP Strategies Selected: </a:t>
            </a:r>
            <a:r>
              <a:rPr lang="en-US" sz="1200" b="0" i="0" u="none" strike="noStrike" kern="1200" dirty="0">
                <a:solidFill>
                  <a:schemeClr val="tx1"/>
                </a:solidFill>
                <a:effectLst/>
                <a:latin typeface="+mn-lt"/>
                <a:ea typeface="+mn-ea"/>
                <a:cs typeface="+mn-cs"/>
              </a:rPr>
              <a:t>3.0, 4.1, 13.0</a:t>
            </a:r>
            <a:endParaRPr lang="en-US" b="0" dirty="0">
              <a:effectLst/>
            </a:endParaRPr>
          </a:p>
        </p:txBody>
      </p:sp>
      <p:sp>
        <p:nvSpPr>
          <p:cNvPr id="4" name="Footer Placeholder 3">
            <a:extLst>
              <a:ext uri="{FF2B5EF4-FFF2-40B4-BE49-F238E27FC236}">
                <a16:creationId xmlns:a16="http://schemas.microsoft.com/office/drawing/2014/main" id="{4AE4B7CB-18CA-7940-BA4F-0DFD5FDD5918}"/>
              </a:ext>
            </a:extLst>
          </p:cNvPr>
          <p:cNvSpPr>
            <a:spLocks noGrp="1"/>
          </p:cNvSpPr>
          <p:nvPr>
            <p:ph type="ftr" sz="quarter" idx="4"/>
          </p:nvPr>
        </p:nvSpPr>
        <p:spPr/>
        <p:txBody>
          <a:bodyPr/>
          <a:lstStyle/>
          <a:p>
            <a:endParaRPr lang="en-US" dirty="0"/>
          </a:p>
        </p:txBody>
      </p:sp>
      <p:sp>
        <p:nvSpPr>
          <p:cNvPr id="5" name="Slide Number Placeholder 4">
            <a:extLst>
              <a:ext uri="{FF2B5EF4-FFF2-40B4-BE49-F238E27FC236}">
                <a16:creationId xmlns:a16="http://schemas.microsoft.com/office/drawing/2014/main" id="{8A29365C-D39E-F13A-37E1-9E4951E458D3}"/>
              </a:ext>
            </a:extLst>
          </p:cNvPr>
          <p:cNvSpPr>
            <a:spLocks noGrp="1"/>
          </p:cNvSpPr>
          <p:nvPr>
            <p:ph type="sldNum" sz="quarter" idx="5"/>
          </p:nvPr>
        </p:nvSpPr>
        <p:spPr/>
        <p:txBody>
          <a:bodyPr/>
          <a:lstStyle/>
          <a:p>
            <a:fld id="{0852AC79-A108-4FDF-A0BE-96CEB0D6FF0B}" type="slidenum">
              <a:rPr lang="en-US" smtClean="0"/>
              <a:t>25</a:t>
            </a:fld>
            <a:endParaRPr lang="en-US" dirty="0"/>
          </a:p>
        </p:txBody>
      </p:sp>
    </p:spTree>
    <p:extLst>
      <p:ext uri="{BB962C8B-B14F-4D97-AF65-F5344CB8AC3E}">
        <p14:creationId xmlns:p14="http://schemas.microsoft.com/office/powerpoint/2010/main" val="38519774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Team</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2 mins</a:t>
            </a:r>
          </a:p>
          <a:p>
            <a:r>
              <a:rPr lang="en-US" sz="1100" dirty="0">
                <a:latin typeface="Arial" panose="020B0604020202020204" pitchFamily="34" charset="0"/>
                <a:cs typeface="Arial" panose="020B0604020202020204" pitchFamily="34" charset="0"/>
              </a:rPr>
              <a:t>Answer a few questions about setting up services and/or the collaborative activity.</a:t>
            </a:r>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0852AC79-A108-4FDF-A0BE-96CEB0D6FF0B}" type="slidenum">
              <a:rPr lang="en-US" smtClean="0"/>
              <a:t>26</a:t>
            </a:fld>
            <a:endParaRPr lang="en-US" dirty="0"/>
          </a:p>
        </p:txBody>
      </p:sp>
    </p:spTree>
    <p:extLst>
      <p:ext uri="{BB962C8B-B14F-4D97-AF65-F5344CB8AC3E}">
        <p14:creationId xmlns:p14="http://schemas.microsoft.com/office/powerpoint/2010/main" val="4287238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573F5-0943-CE36-B037-26EF7722C2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665F2A-F3E7-4E7D-126E-1D50D438EA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07C60B-5ED9-DEC7-E8E4-11748EFB286C}"/>
              </a:ext>
            </a:extLst>
          </p:cNvPr>
          <p:cNvSpPr>
            <a:spLocks noGrp="1"/>
          </p:cNvSpPr>
          <p:nvPr>
            <p:ph type="body" idx="1"/>
          </p:nvPr>
        </p:nvSpPr>
        <p:spPr/>
        <p:txBody>
          <a:bodyPr/>
          <a:lstStyle/>
          <a:p>
            <a:r>
              <a:rPr lang="en-US" sz="1200" b="1" dirty="0">
                <a:solidFill>
                  <a:schemeClr val="tx1"/>
                </a:solidFill>
                <a:latin typeface="Arial" panose="020B0604020202020204" pitchFamily="34" charset="0"/>
                <a:cs typeface="Arial" panose="020B0604020202020204" pitchFamily="34" charset="0"/>
              </a:rPr>
              <a:t>Lead</a:t>
            </a:r>
            <a:r>
              <a:rPr lang="en-US" sz="1200" dirty="0">
                <a:solidFill>
                  <a:schemeClr val="tx1"/>
                </a:solidFill>
                <a:latin typeface="Arial" panose="020B0604020202020204" pitchFamily="34" charset="0"/>
                <a:cs typeface="Arial" panose="020B0604020202020204" pitchFamily="34" charset="0"/>
              </a:rPr>
              <a:t>: Victor</a:t>
            </a:r>
          </a:p>
          <a:p>
            <a:r>
              <a:rPr lang="en-US" sz="1200" b="1" dirty="0">
                <a:solidFill>
                  <a:schemeClr val="tx1"/>
                </a:solidFill>
                <a:latin typeface="Arial" panose="020B0604020202020204" pitchFamily="34" charset="0"/>
                <a:cs typeface="Arial" panose="020B0604020202020204" pitchFamily="34" charset="0"/>
              </a:rPr>
              <a:t>Time</a:t>
            </a:r>
            <a:r>
              <a:rPr lang="en-US" sz="1200" dirty="0">
                <a:solidFill>
                  <a:schemeClr val="tx1"/>
                </a:solidFill>
                <a:latin typeface="Arial" panose="020B0604020202020204" pitchFamily="34" charset="0"/>
                <a:cs typeface="Arial" panose="020B0604020202020204" pitchFamily="34" charset="0"/>
              </a:rPr>
              <a:t>: </a:t>
            </a:r>
          </a:p>
          <a:p>
            <a:r>
              <a:rPr lang="en-US" sz="1200" b="1" dirty="0">
                <a:solidFill>
                  <a:schemeClr val="tx1"/>
                </a:solidFill>
                <a:latin typeface="Arial" panose="020B0604020202020204" pitchFamily="34" charset="0"/>
                <a:cs typeface="Arial" panose="020B0604020202020204" pitchFamily="34" charset="0"/>
              </a:rPr>
              <a:t>Talking Points</a:t>
            </a:r>
            <a:r>
              <a:rPr lang="en-US" sz="1200" dirty="0">
                <a:solidFill>
                  <a:schemeClr val="tx1"/>
                </a:solidFill>
                <a:latin typeface="Arial" panose="020B0604020202020204" pitchFamily="34" charset="0"/>
                <a:cs typeface="Arial" panose="020B0604020202020204" pitchFamily="34" charset="0"/>
              </a:rPr>
              <a:t>: </a:t>
            </a:r>
          </a:p>
          <a:p>
            <a:endParaRPr lang="en-US" dirty="0"/>
          </a:p>
        </p:txBody>
      </p:sp>
      <p:sp>
        <p:nvSpPr>
          <p:cNvPr id="4" name="Slide Number Placeholder 3">
            <a:extLst>
              <a:ext uri="{FF2B5EF4-FFF2-40B4-BE49-F238E27FC236}">
                <a16:creationId xmlns:a16="http://schemas.microsoft.com/office/drawing/2014/main" id="{26714D3B-B27A-C2F9-DFB8-FC1720816FE7}"/>
              </a:ext>
            </a:extLst>
          </p:cNvPr>
          <p:cNvSpPr>
            <a:spLocks noGrp="1"/>
          </p:cNvSpPr>
          <p:nvPr>
            <p:ph type="sldNum" sz="quarter" idx="5"/>
          </p:nvPr>
        </p:nvSpPr>
        <p:spPr/>
        <p:txBody>
          <a:bodyPr/>
          <a:lstStyle/>
          <a:p>
            <a:fld id="{EE85D185-D876-4A4B-A351-E623992245C2}" type="slidenum">
              <a:rPr lang="en-US" smtClean="0"/>
              <a:t>27</a:t>
            </a:fld>
            <a:endParaRPr lang="en-US" dirty="0"/>
          </a:p>
        </p:txBody>
      </p:sp>
    </p:spTree>
    <p:extLst>
      <p:ext uri="{BB962C8B-B14F-4D97-AF65-F5344CB8AC3E}">
        <p14:creationId xmlns:p14="http://schemas.microsoft.com/office/powerpoint/2010/main" val="37053583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solidFill>
                  <a:schemeClr val="tx1"/>
                </a:solidFill>
                <a:latin typeface="Arial" panose="020B0604020202020204" pitchFamily="34" charset="0"/>
                <a:cs typeface="Arial" panose="020B0604020202020204" pitchFamily="34" charset="0"/>
              </a:rPr>
              <a:t>Lead</a:t>
            </a:r>
            <a:r>
              <a:rPr lang="en-US" sz="1100" dirty="0">
                <a:solidFill>
                  <a:schemeClr val="tx1"/>
                </a:solidFill>
                <a:latin typeface="Arial" panose="020B0604020202020204" pitchFamily="34" charset="0"/>
                <a:cs typeface="Arial" panose="020B0604020202020204" pitchFamily="34" charset="0"/>
              </a:rPr>
              <a:t>: Victor</a:t>
            </a:r>
          </a:p>
          <a:p>
            <a:r>
              <a:rPr lang="en-US" sz="1100" b="1" dirty="0">
                <a:solidFill>
                  <a:schemeClr val="tx1"/>
                </a:solidFill>
                <a:latin typeface="Arial" panose="020B0604020202020204" pitchFamily="34" charset="0"/>
                <a:cs typeface="Arial" panose="020B0604020202020204" pitchFamily="34" charset="0"/>
              </a:rPr>
              <a:t>Time</a:t>
            </a:r>
            <a:r>
              <a:rPr lang="en-US" sz="1100" dirty="0">
                <a:solidFill>
                  <a:schemeClr val="tx1"/>
                </a:solidFill>
                <a:latin typeface="Arial" panose="020B0604020202020204" pitchFamily="34" charset="0"/>
                <a:cs typeface="Arial" panose="020B0604020202020204" pitchFamily="34" charset="0"/>
              </a:rPr>
              <a:t>: 1 min</a:t>
            </a:r>
          </a:p>
          <a:p>
            <a:r>
              <a:rPr lang="en-US" sz="1100" b="1" dirty="0">
                <a:solidFill>
                  <a:schemeClr val="tx1"/>
                </a:solidFill>
                <a:latin typeface="Arial" panose="020B0604020202020204" pitchFamily="34" charset="0"/>
                <a:cs typeface="Arial" panose="020B0604020202020204" pitchFamily="34" charset="0"/>
              </a:rPr>
              <a:t>Talking Points</a:t>
            </a:r>
            <a:r>
              <a:rPr lang="en-US" sz="1100" dirty="0">
                <a:solidFill>
                  <a:schemeClr val="tx1"/>
                </a:solidFill>
                <a:latin typeface="Arial" panose="020B0604020202020204" pitchFamily="34" charset="0"/>
                <a:cs typeface="Arial" panose="020B0604020202020204" pitchFamily="34" charset="0"/>
              </a:rPr>
              <a:t>: </a:t>
            </a:r>
          </a:p>
          <a:p>
            <a:endParaRPr lang="en-US" sz="1100" dirty="0">
              <a:solidFill>
                <a:schemeClr val="tx1"/>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CE27A00-9ED4-434D-BC8A-5D31EFE24023}" type="slidenum">
              <a:rPr lang="en-US" smtClean="0"/>
              <a:pPr/>
              <a:t>28</a:t>
            </a:fld>
            <a:endParaRPr lang="en-US" dirty="0"/>
          </a:p>
        </p:txBody>
      </p:sp>
    </p:spTree>
    <p:extLst>
      <p:ext uri="{BB962C8B-B14F-4D97-AF65-F5344CB8AC3E}">
        <p14:creationId xmlns:p14="http://schemas.microsoft.com/office/powerpoint/2010/main" val="32176452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solidFill>
                  <a:schemeClr val="tx1"/>
                </a:solidFill>
                <a:latin typeface="Arial" panose="020B0604020202020204" pitchFamily="34" charset="0"/>
                <a:cs typeface="Arial" panose="020B0604020202020204" pitchFamily="34" charset="0"/>
              </a:rPr>
              <a:t>Lead</a:t>
            </a:r>
            <a:r>
              <a:rPr lang="en-US" sz="1200" dirty="0">
                <a:solidFill>
                  <a:schemeClr val="tx1"/>
                </a:solidFill>
                <a:latin typeface="Arial" panose="020B0604020202020204" pitchFamily="34" charset="0"/>
                <a:cs typeface="Arial" panose="020B0604020202020204" pitchFamily="34" charset="0"/>
              </a:rPr>
              <a:t>: Victor</a:t>
            </a:r>
          </a:p>
          <a:p>
            <a:r>
              <a:rPr lang="en-US" sz="1200" b="1" dirty="0">
                <a:solidFill>
                  <a:schemeClr val="tx1"/>
                </a:solidFill>
                <a:latin typeface="Arial" panose="020B0604020202020204" pitchFamily="34" charset="0"/>
                <a:cs typeface="Arial" panose="020B0604020202020204" pitchFamily="34" charset="0"/>
              </a:rPr>
              <a:t>Time</a:t>
            </a:r>
            <a:r>
              <a:rPr lang="en-US" sz="1200" dirty="0">
                <a:solidFill>
                  <a:schemeClr val="tx1"/>
                </a:solidFill>
                <a:latin typeface="Arial" panose="020B0604020202020204" pitchFamily="34" charset="0"/>
                <a:cs typeface="Arial" panose="020B0604020202020204" pitchFamily="34" charset="0"/>
              </a:rPr>
              <a:t>: 2 min</a:t>
            </a:r>
          </a:p>
          <a:p>
            <a:r>
              <a:rPr lang="en-US" sz="1200" b="1" dirty="0">
                <a:solidFill>
                  <a:schemeClr val="tx1"/>
                </a:solidFill>
                <a:latin typeface="Arial" panose="020B0604020202020204" pitchFamily="34" charset="0"/>
                <a:cs typeface="Arial" panose="020B0604020202020204" pitchFamily="34" charset="0"/>
              </a:rPr>
              <a:t>Talking Points</a:t>
            </a:r>
            <a:r>
              <a:rPr lang="en-US" sz="1200" dirty="0">
                <a:solidFill>
                  <a:schemeClr val="tx1"/>
                </a:solidFill>
                <a:latin typeface="Arial" panose="020B0604020202020204" pitchFamily="34" charset="0"/>
                <a:cs typeface="Arial" panose="020B0604020202020204" pitchFamily="34" charset="0"/>
              </a:rPr>
              <a:t>: </a:t>
            </a:r>
          </a:p>
          <a:p>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0852AC79-A108-4FDF-A0BE-96CEB0D6FF0B}" type="slidenum">
              <a:rPr lang="en-US" smtClean="0"/>
              <a:t>29</a:t>
            </a:fld>
            <a:endParaRPr lang="en-US" dirty="0"/>
          </a:p>
        </p:txBody>
      </p:sp>
    </p:spTree>
    <p:extLst>
      <p:ext uri="{BB962C8B-B14F-4D97-AF65-F5344CB8AC3E}">
        <p14:creationId xmlns:p14="http://schemas.microsoft.com/office/powerpoint/2010/main" val="42917596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solidFill>
                  <a:schemeClr val="tx1"/>
                </a:solidFill>
                <a:latin typeface="Arial" panose="020B0604020202020204" pitchFamily="34" charset="0"/>
                <a:cs typeface="Arial" panose="020B0604020202020204" pitchFamily="34" charset="0"/>
              </a:rPr>
              <a:t>Lead</a:t>
            </a:r>
            <a:r>
              <a:rPr lang="en-US" sz="1200" dirty="0">
                <a:solidFill>
                  <a:schemeClr val="tx1"/>
                </a:solidFill>
                <a:latin typeface="Arial" panose="020B0604020202020204" pitchFamily="34" charset="0"/>
                <a:cs typeface="Arial" panose="020B0604020202020204" pitchFamily="34" charset="0"/>
              </a:rPr>
              <a:t>: Victor</a:t>
            </a:r>
          </a:p>
          <a:p>
            <a:r>
              <a:rPr lang="en-US" sz="1200" b="1" dirty="0">
                <a:solidFill>
                  <a:schemeClr val="tx1"/>
                </a:solidFill>
                <a:latin typeface="Arial" panose="020B0604020202020204" pitchFamily="34" charset="0"/>
                <a:cs typeface="Arial" panose="020B0604020202020204" pitchFamily="34" charset="0"/>
              </a:rPr>
              <a:t>Time</a:t>
            </a:r>
            <a:r>
              <a:rPr lang="en-US" sz="1200" dirty="0">
                <a:solidFill>
                  <a:schemeClr val="tx1"/>
                </a:solidFill>
                <a:latin typeface="Arial" panose="020B0604020202020204" pitchFamily="34" charset="0"/>
                <a:cs typeface="Arial" panose="020B0604020202020204" pitchFamily="34" charset="0"/>
              </a:rPr>
              <a:t>: 2 min</a:t>
            </a:r>
          </a:p>
          <a:p>
            <a:r>
              <a:rPr lang="en-US" sz="1200" b="1" dirty="0">
                <a:solidFill>
                  <a:schemeClr val="tx1"/>
                </a:solidFill>
                <a:latin typeface="Arial" panose="020B0604020202020204" pitchFamily="34" charset="0"/>
                <a:cs typeface="Arial" panose="020B0604020202020204" pitchFamily="34" charset="0"/>
              </a:rPr>
              <a:t>Talking Points</a:t>
            </a:r>
            <a:r>
              <a:rPr lang="en-US" sz="1200" dirty="0">
                <a:solidFill>
                  <a:schemeClr val="tx1"/>
                </a:solidFill>
                <a:latin typeface="Arial" panose="020B0604020202020204" pitchFamily="34" charset="0"/>
                <a:cs typeface="Arial" panose="020B0604020202020204" pitchFamily="34" charset="0"/>
              </a:rPr>
              <a:t>: </a:t>
            </a:r>
          </a:p>
          <a:p>
            <a:endParaRPr lang="en-US" dirty="0"/>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0852AC79-A108-4FDF-A0BE-96CEB0D6FF0B}" type="slidenum">
              <a:rPr lang="en-US" smtClean="0"/>
              <a:t>30</a:t>
            </a:fld>
            <a:endParaRPr lang="en-US" dirty="0"/>
          </a:p>
        </p:txBody>
      </p:sp>
    </p:spTree>
    <p:extLst>
      <p:ext uri="{BB962C8B-B14F-4D97-AF65-F5344CB8AC3E}">
        <p14:creationId xmlns:p14="http://schemas.microsoft.com/office/powerpoint/2010/main" val="41507070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193D3-0423-96F7-C8BD-33DC97BF0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61C7F4-0DC5-B159-5533-05C6A4F59B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A03A72-D41F-5CF8-5873-3EBC73F113A1}"/>
              </a:ext>
            </a:extLst>
          </p:cNvPr>
          <p:cNvSpPr>
            <a:spLocks noGrp="1"/>
          </p:cNvSpPr>
          <p:nvPr>
            <p:ph type="body" idx="1"/>
          </p:nvPr>
        </p:nvSpPr>
        <p:spPr/>
        <p:txBody>
          <a:bodyPr/>
          <a:lstStyle/>
          <a:p>
            <a:r>
              <a:rPr lang="en-US" sz="1200" b="1" dirty="0">
                <a:solidFill>
                  <a:schemeClr val="tx1"/>
                </a:solidFill>
                <a:latin typeface="Arial" panose="020B0604020202020204" pitchFamily="34" charset="0"/>
                <a:cs typeface="Arial" panose="020B0604020202020204" pitchFamily="34" charset="0"/>
              </a:rPr>
              <a:t>Lead</a:t>
            </a:r>
            <a:r>
              <a:rPr lang="en-US" sz="1200" dirty="0">
                <a:solidFill>
                  <a:schemeClr val="tx1"/>
                </a:solidFill>
                <a:latin typeface="Arial" panose="020B0604020202020204" pitchFamily="34" charset="0"/>
                <a:cs typeface="Arial" panose="020B0604020202020204" pitchFamily="34" charset="0"/>
              </a:rPr>
              <a:t>: Melissa</a:t>
            </a:r>
          </a:p>
          <a:p>
            <a:r>
              <a:rPr lang="en-US" sz="1200" b="1" dirty="0">
                <a:solidFill>
                  <a:schemeClr val="tx1"/>
                </a:solidFill>
                <a:latin typeface="Arial" panose="020B0604020202020204" pitchFamily="34" charset="0"/>
                <a:cs typeface="Arial" panose="020B0604020202020204" pitchFamily="34" charset="0"/>
              </a:rPr>
              <a:t>Time</a:t>
            </a:r>
            <a:r>
              <a:rPr lang="en-US" sz="1200" dirty="0">
                <a:solidFill>
                  <a:schemeClr val="tx1"/>
                </a:solidFill>
                <a:latin typeface="Arial" panose="020B0604020202020204" pitchFamily="34" charset="0"/>
                <a:cs typeface="Arial" panose="020B0604020202020204" pitchFamily="34" charset="0"/>
              </a:rPr>
              <a:t>: 10 seconds</a:t>
            </a:r>
          </a:p>
          <a:p>
            <a:r>
              <a:rPr lang="en-US" sz="1200" b="1" dirty="0">
                <a:solidFill>
                  <a:schemeClr val="tx1"/>
                </a:solidFill>
                <a:latin typeface="Arial" panose="020B0604020202020204" pitchFamily="34" charset="0"/>
                <a:cs typeface="Arial" panose="020B0604020202020204" pitchFamily="34" charset="0"/>
              </a:rPr>
              <a:t>Talking Points</a:t>
            </a:r>
            <a:r>
              <a:rPr lang="en-US" sz="1200" dirty="0">
                <a:solidFill>
                  <a:schemeClr val="tx1"/>
                </a:solidFill>
                <a:latin typeface="Arial" panose="020B0604020202020204" pitchFamily="34" charset="0"/>
                <a:cs typeface="Arial" panose="020B0604020202020204" pitchFamily="34" charset="0"/>
              </a:rPr>
              <a:t>: </a:t>
            </a:r>
          </a:p>
          <a:p>
            <a:endParaRPr lang="en-US" dirty="0"/>
          </a:p>
        </p:txBody>
      </p:sp>
      <p:sp>
        <p:nvSpPr>
          <p:cNvPr id="4" name="Slide Number Placeholder 3">
            <a:extLst>
              <a:ext uri="{FF2B5EF4-FFF2-40B4-BE49-F238E27FC236}">
                <a16:creationId xmlns:a16="http://schemas.microsoft.com/office/drawing/2014/main" id="{87126DD4-D214-3308-63DC-87106EC0A41B}"/>
              </a:ext>
            </a:extLst>
          </p:cNvPr>
          <p:cNvSpPr>
            <a:spLocks noGrp="1"/>
          </p:cNvSpPr>
          <p:nvPr>
            <p:ph type="sldNum" sz="quarter" idx="5"/>
          </p:nvPr>
        </p:nvSpPr>
        <p:spPr/>
        <p:txBody>
          <a:bodyPr/>
          <a:lstStyle/>
          <a:p>
            <a:fld id="{EE85D185-D876-4A4B-A351-E623992245C2}" type="slidenum">
              <a:rPr lang="en-US" smtClean="0"/>
              <a:t>31</a:t>
            </a:fld>
            <a:endParaRPr lang="en-US" dirty="0"/>
          </a:p>
        </p:txBody>
      </p:sp>
    </p:spTree>
    <p:extLst>
      <p:ext uri="{BB962C8B-B14F-4D97-AF65-F5344CB8AC3E}">
        <p14:creationId xmlns:p14="http://schemas.microsoft.com/office/powerpoint/2010/main" val="32304143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Melissa</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30 seconds</a:t>
            </a:r>
          </a:p>
          <a:p>
            <a:r>
              <a:rPr lang="en-US" sz="1100" b="1" dirty="0">
                <a:latin typeface="Arial" panose="020B0604020202020204" pitchFamily="34" charset="0"/>
                <a:cs typeface="Arial" panose="020B0604020202020204" pitchFamily="34" charset="0"/>
              </a:rPr>
              <a:t>Talking Points:</a:t>
            </a:r>
            <a:endParaRPr lang="en-US" sz="1100" dirty="0">
              <a:latin typeface="Arial" panose="020B0604020202020204" pitchFamily="34" charset="0"/>
              <a:cs typeface="Arial" panose="020B0604020202020204" pitchFamily="34" charset="0"/>
            </a:endParaRPr>
          </a:p>
          <a:p>
            <a:pPr marL="171430" indent="-171430">
              <a:buFont typeface="Arial" panose="020B0604020202020204" pitchFamily="34" charset="0"/>
              <a:buChar char="•"/>
            </a:pPr>
            <a:r>
              <a:rPr lang="en-US" sz="1100" dirty="0">
                <a:latin typeface="Arial" panose="020B0604020202020204" pitchFamily="34" charset="0"/>
                <a:cs typeface="Arial" panose="020B0604020202020204" pitchFamily="34" charset="0"/>
              </a:rPr>
              <a:t>In addition to the user guides, remember that definitions, rules, and other information is readily accessible within most screens by clicking the “i” icon next to field titles.</a:t>
            </a:r>
          </a:p>
          <a:p>
            <a:pPr marL="171430" indent="-171430">
              <a:buFont typeface="Arial" panose="020B0604020202020204" pitchFamily="34" charset="0"/>
              <a:buChar char="•"/>
            </a:pPr>
            <a:r>
              <a:rPr lang="en-US" sz="1100" dirty="0">
                <a:latin typeface="Arial" panose="020B0604020202020204" pitchFamily="34" charset="0"/>
                <a:cs typeface="Arial" panose="020B0604020202020204" pitchFamily="34" charset="0"/>
              </a:rPr>
              <a:t>Finally, don’t forget that the Training MSIN site is always available so that you can practice and brush up on system features.</a:t>
            </a:r>
          </a:p>
          <a:p>
            <a:pPr marL="171430" indent="-171430">
              <a:buFont typeface="Arial" panose="020B0604020202020204" pitchFamily="34" charset="0"/>
              <a:buChar char="•"/>
            </a:pPr>
            <a:r>
              <a:rPr lang="en-US" sz="1100" dirty="0">
                <a:latin typeface="Arial" panose="020B0604020202020204" pitchFamily="34" charset="0"/>
                <a:cs typeface="Arial" panose="020B0604020202020204" pitchFamily="34" charset="0"/>
              </a:rPr>
              <a:t>Training MSIN link: https://trainingmsin.wested.org/login</a:t>
            </a:r>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0852AC79-A108-4FDF-A0BE-96CEB0D6FF0B}" type="slidenum">
              <a:rPr lang="en-US" smtClean="0"/>
              <a:t>32</a:t>
            </a:fld>
            <a:endParaRPr lang="en-US" dirty="0"/>
          </a:p>
        </p:txBody>
      </p:sp>
    </p:spTree>
    <p:extLst>
      <p:ext uri="{BB962C8B-B14F-4D97-AF65-F5344CB8AC3E}">
        <p14:creationId xmlns:p14="http://schemas.microsoft.com/office/powerpoint/2010/main" val="37968332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Team</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2 mins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latin typeface="Arial" panose="020B0604020202020204" pitchFamily="34" charset="0"/>
                <a:cs typeface="Arial" panose="020B0604020202020204" pitchFamily="34" charset="0"/>
              </a:rPr>
              <a:t>Answer a few questions about this session’s topics and/or the final collaborative activity.</a:t>
            </a:r>
          </a:p>
          <a:p>
            <a:endParaRPr lang="en-US" sz="1100"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0852AC79-A108-4FDF-A0BE-96CEB0D6FF0B}" type="slidenum">
              <a:rPr lang="en-US" smtClean="0"/>
              <a:t>33</a:t>
            </a:fld>
            <a:endParaRPr lang="en-US" dirty="0"/>
          </a:p>
        </p:txBody>
      </p:sp>
    </p:spTree>
    <p:extLst>
      <p:ext uri="{BB962C8B-B14F-4D97-AF65-F5344CB8AC3E}">
        <p14:creationId xmlns:p14="http://schemas.microsoft.com/office/powerpoint/2010/main" val="18401345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dirty="0">
                <a:latin typeface="Arial" panose="020B0604020202020204" pitchFamily="34" charset="0"/>
                <a:cs typeface="Arial" panose="020B0604020202020204" pitchFamily="34" charset="0"/>
              </a:rPr>
              <a:t>Lead</a:t>
            </a:r>
            <a:r>
              <a:rPr lang="en-US" sz="1100" dirty="0">
                <a:latin typeface="Arial" panose="020B0604020202020204" pitchFamily="34" charset="0"/>
                <a:cs typeface="Arial" panose="020B0604020202020204" pitchFamily="34" charset="0"/>
              </a:rPr>
              <a:t>: Melissa</a:t>
            </a:r>
          </a:p>
          <a:p>
            <a:r>
              <a:rPr lang="en-US" sz="1100" b="1" dirty="0">
                <a:latin typeface="Arial" panose="020B0604020202020204" pitchFamily="34" charset="0"/>
                <a:cs typeface="Arial" panose="020B0604020202020204" pitchFamily="34" charset="0"/>
              </a:rPr>
              <a:t>Time</a:t>
            </a:r>
            <a:r>
              <a:rPr lang="en-US" sz="1100" dirty="0">
                <a:latin typeface="Arial" panose="020B0604020202020204" pitchFamily="34" charset="0"/>
                <a:cs typeface="Arial" panose="020B0604020202020204" pitchFamily="34" charset="0"/>
              </a:rPr>
              <a:t>: 30 sec</a:t>
            </a:r>
          </a:p>
          <a:p>
            <a:r>
              <a:rPr lang="en-US" sz="1100" b="1" dirty="0">
                <a:latin typeface="Arial" panose="020B0604020202020204" pitchFamily="34" charset="0"/>
                <a:cs typeface="Arial" panose="020B0604020202020204" pitchFamily="34" charset="0"/>
              </a:rPr>
              <a:t>Talking Points</a:t>
            </a:r>
            <a:r>
              <a:rPr lang="en-US" sz="1100" dirty="0">
                <a:latin typeface="Arial" panose="020B0604020202020204" pitchFamily="34" charset="0"/>
                <a:cs typeface="Arial" panose="020B0604020202020204" pitchFamily="34" charset="0"/>
              </a:rPr>
              <a:t>: </a:t>
            </a:r>
          </a:p>
          <a:p>
            <a:pPr marL="172150" indent="-172150">
              <a:buFont typeface="Arial" panose="020B0604020202020204" pitchFamily="34" charset="0"/>
              <a:buChar char="•"/>
            </a:pPr>
            <a:r>
              <a:rPr lang="en-US" sz="1100" dirty="0">
                <a:latin typeface="Arial" panose="020B0604020202020204" pitchFamily="34" charset="0"/>
                <a:cs typeface="Arial" panose="020B0604020202020204" pitchFamily="34" charset="0"/>
              </a:rPr>
              <a:t>Thank participants for attending.</a:t>
            </a:r>
          </a:p>
        </p:txBody>
      </p:sp>
      <p:sp>
        <p:nvSpPr>
          <p:cNvPr id="4" name="Footer Placeholder 3"/>
          <p:cNvSpPr>
            <a:spLocks noGrp="1"/>
          </p:cNvSpPr>
          <p:nvPr>
            <p:ph type="ftr" sz="quarter" idx="4"/>
          </p:nvPr>
        </p:nvSpPr>
        <p:spPr/>
        <p:txBody>
          <a:bodyPr/>
          <a:lstStyle/>
          <a:p>
            <a:endParaRPr lang="en-US" dirty="0"/>
          </a:p>
        </p:txBody>
      </p:sp>
      <p:sp>
        <p:nvSpPr>
          <p:cNvPr id="5" name="Slide Number Placeholder 4"/>
          <p:cNvSpPr>
            <a:spLocks noGrp="1"/>
          </p:cNvSpPr>
          <p:nvPr>
            <p:ph type="sldNum" sz="quarter" idx="5"/>
          </p:nvPr>
        </p:nvSpPr>
        <p:spPr/>
        <p:txBody>
          <a:bodyPr/>
          <a:lstStyle/>
          <a:p>
            <a:fld id="{0852AC79-A108-4FDF-A0BE-96CEB0D6FF0B}" type="slidenum">
              <a:rPr lang="en-US" smtClean="0"/>
              <a:t>34</a:t>
            </a:fld>
            <a:endParaRPr lang="en-US" dirty="0"/>
          </a:p>
        </p:txBody>
      </p:sp>
    </p:spTree>
    <p:extLst>
      <p:ext uri="{BB962C8B-B14F-4D97-AF65-F5344CB8AC3E}">
        <p14:creationId xmlns:p14="http://schemas.microsoft.com/office/powerpoint/2010/main" val="3064016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D460932-8CB6-4C8F-B4AD-397CBB756A85}"/>
              </a:ext>
            </a:extLst>
          </p:cNvPr>
          <p:cNvSpPr/>
          <p:nvPr userDrawn="1"/>
        </p:nvSpPr>
        <p:spPr>
          <a:xfrm>
            <a:off x="1" y="2649"/>
            <a:ext cx="12191999" cy="6852702"/>
          </a:xfrm>
          <a:prstGeom prst="rect">
            <a:avLst/>
          </a:prstGeom>
          <a:solidFill>
            <a:srgbClr val="0C4A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FE4EA3A2-1F8E-4D59-8CCD-ADE780EA398C}"/>
              </a:ext>
            </a:extLst>
          </p:cNvPr>
          <p:cNvSpPr>
            <a:spLocks/>
          </p:cNvSpPr>
          <p:nvPr userDrawn="1"/>
        </p:nvSpPr>
        <p:spPr>
          <a:xfrm>
            <a:off x="1514475" y="5057774"/>
            <a:ext cx="10677525" cy="409576"/>
          </a:xfrm>
          <a:prstGeom prst="rect">
            <a:avLst/>
          </a:prstGeom>
          <a:solidFill>
            <a:schemeClr val="accent5">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The official seal of the California Department of Education">
            <a:extLst>
              <a:ext uri="{FF2B5EF4-FFF2-40B4-BE49-F238E27FC236}">
                <a16:creationId xmlns:a16="http://schemas.microsoft.com/office/drawing/2014/main" id="{229AE4EE-F2AE-45EA-8EDB-B364C7286BA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1319" y="3900876"/>
            <a:ext cx="2355839" cy="2380379"/>
          </a:xfrm>
          <a:prstGeom prst="rect">
            <a:avLst/>
          </a:prstGeom>
        </p:spPr>
      </p:pic>
      <p:sp>
        <p:nvSpPr>
          <p:cNvPr id="10" name="TextBox 9">
            <a:extLst>
              <a:ext uri="{FF2B5EF4-FFF2-40B4-BE49-F238E27FC236}">
                <a16:creationId xmlns:a16="http://schemas.microsoft.com/office/drawing/2014/main" id="{CBB3E5DD-A548-4B13-B011-AD7381826A90}"/>
              </a:ext>
            </a:extLst>
          </p:cNvPr>
          <p:cNvSpPr txBox="1"/>
          <p:nvPr userDrawn="1"/>
        </p:nvSpPr>
        <p:spPr>
          <a:xfrm>
            <a:off x="3500437" y="5705051"/>
            <a:ext cx="8477250" cy="830997"/>
          </a:xfrm>
          <a:prstGeom prst="rect">
            <a:avLst/>
          </a:prstGeom>
          <a:noFill/>
        </p:spPr>
        <p:txBody>
          <a:bodyPr wrap="square" rtlCol="0">
            <a:spAutoFit/>
          </a:bodyPr>
          <a:lstStyle/>
          <a:p>
            <a:pPr algn="r"/>
            <a:r>
              <a:rPr lang="en-US" sz="2400" b="1" dirty="0">
                <a:solidFill>
                  <a:schemeClr val="bg1"/>
                </a:solidFill>
                <a:latin typeface="Arial" panose="020B0604020202020204" pitchFamily="34" charset="0"/>
                <a:cs typeface="Arial" panose="020B0604020202020204" pitchFamily="34" charset="0"/>
              </a:rPr>
              <a:t>CALIFORNIA DEPARTMENT OF EDUCATION</a:t>
            </a:r>
          </a:p>
          <a:p>
            <a:pPr algn="r"/>
            <a:r>
              <a:rPr lang="en-US" sz="2400" dirty="0">
                <a:solidFill>
                  <a:schemeClr val="bg1"/>
                </a:solidFill>
                <a:latin typeface="Arial" panose="020B0604020202020204" pitchFamily="34" charset="0"/>
                <a:cs typeface="Arial" panose="020B0604020202020204" pitchFamily="34" charset="0"/>
              </a:rPr>
              <a:t>Tony Thurmond, State Superintendent of Public Instruction</a:t>
            </a:r>
          </a:p>
        </p:txBody>
      </p:sp>
      <p:sp>
        <p:nvSpPr>
          <p:cNvPr id="2" name="Title 1">
            <a:extLst>
              <a:ext uri="{FF2B5EF4-FFF2-40B4-BE49-F238E27FC236}">
                <a16:creationId xmlns:a16="http://schemas.microsoft.com/office/drawing/2014/main" id="{F6043B94-67A5-43F0-8312-3B3546AB5965}"/>
              </a:ext>
            </a:extLst>
          </p:cNvPr>
          <p:cNvSpPr>
            <a:spLocks noGrp="1"/>
          </p:cNvSpPr>
          <p:nvPr userDrawn="1">
            <p:ph type="ctrTitle"/>
          </p:nvPr>
        </p:nvSpPr>
        <p:spPr>
          <a:xfrm>
            <a:off x="2867816" y="1390650"/>
            <a:ext cx="9153525" cy="3347821"/>
          </a:xfrm>
        </p:spPr>
        <p:txBody>
          <a:bodyPr anchor="ctr">
            <a:normAutofit/>
          </a:bodyPr>
          <a:lstStyle>
            <a:lvl1pPr algn="ctr">
              <a:defRPr sz="4400">
                <a:solidFill>
                  <a:schemeClr val="bg1"/>
                </a:solidFill>
              </a:defRPr>
            </a:lvl1pPr>
          </a:lstStyle>
          <a:p>
            <a:r>
              <a:rPr lang="en-US" dirty="0"/>
              <a:t>Click to edit Master title style</a:t>
            </a:r>
          </a:p>
        </p:txBody>
      </p:sp>
      <p:pic>
        <p:nvPicPr>
          <p:cNvPr id="3" name="Picture 2">
            <a:extLst>
              <a:ext uri="{FF2B5EF4-FFF2-40B4-BE49-F238E27FC236}">
                <a16:creationId xmlns:a16="http://schemas.microsoft.com/office/drawing/2014/main" id="{BE9CE68D-CA50-944F-83DB-EA491704DBD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58208" y="6366540"/>
            <a:ext cx="1512533" cy="339016"/>
          </a:xfrm>
          <a:prstGeom prst="rect">
            <a:avLst/>
          </a:prstGeom>
        </p:spPr>
      </p:pic>
    </p:spTree>
    <p:extLst>
      <p:ext uri="{BB962C8B-B14F-4D97-AF65-F5344CB8AC3E}">
        <p14:creationId xmlns:p14="http://schemas.microsoft.com/office/powerpoint/2010/main" val="3054048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F7E8-8715-44C7-AB4D-6A1CD54B7156}"/>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E7A0CB1-6378-482F-9628-FBE17C2FB6F3}"/>
              </a:ext>
            </a:extLst>
          </p:cNvPr>
          <p:cNvSpPr>
            <a:spLocks noGrp="1"/>
          </p:cNvSpPr>
          <p:nvPr>
            <p:ph idx="1"/>
          </p:nvPr>
        </p:nvSpPr>
        <p:spPr>
          <a:xfrm>
            <a:off x="152400" y="1638300"/>
            <a:ext cx="11887200" cy="5015901"/>
          </a:xfrm>
        </p:spPr>
        <p:txBody>
          <a:bodyPr>
            <a:normAutofit/>
          </a:bodyPr>
          <a:lstStyle>
            <a:lvl1pPr>
              <a:defRPr sz="3200"/>
            </a:lvl1pPr>
            <a:lvl2pPr>
              <a:defRPr sz="2800"/>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690796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C23FFB99-5C60-4A25-9C78-8858D8696876}"/>
              </a:ext>
            </a:extLst>
          </p:cNvPr>
          <p:cNvSpPr>
            <a:spLocks noGrp="1"/>
          </p:cNvSpPr>
          <p:nvPr>
            <p:ph sz="half" idx="1"/>
          </p:nvPr>
        </p:nvSpPr>
        <p:spPr>
          <a:xfrm>
            <a:off x="152400" y="1638300"/>
            <a:ext cx="5852160" cy="5015901"/>
          </a:xfrm>
        </p:spPr>
        <p:txBody>
          <a:bodyPr/>
          <a:lstStyle/>
          <a:p>
            <a:pPr lvl="0"/>
            <a:r>
              <a:rPr lang="en-US" dirty="0"/>
              <a:t>Click to edit Master text styles</a:t>
            </a:r>
          </a:p>
          <a:p>
            <a:pPr lvl="1"/>
            <a:r>
              <a:rPr lang="en-US" dirty="0"/>
              <a:t>Second level</a:t>
            </a:r>
          </a:p>
        </p:txBody>
      </p:sp>
      <p:sp>
        <p:nvSpPr>
          <p:cNvPr id="4" name="Content Placeholder 3">
            <a:extLst>
              <a:ext uri="{FF2B5EF4-FFF2-40B4-BE49-F238E27FC236}">
                <a16:creationId xmlns:a16="http://schemas.microsoft.com/office/drawing/2014/main" id="{395DD4EF-EAC0-4560-B942-D9517E5CAF58}"/>
              </a:ext>
            </a:extLst>
          </p:cNvPr>
          <p:cNvSpPr>
            <a:spLocks noGrp="1"/>
          </p:cNvSpPr>
          <p:nvPr>
            <p:ph sz="half" idx="2"/>
          </p:nvPr>
        </p:nvSpPr>
        <p:spPr>
          <a:xfrm>
            <a:off x="6187440" y="1638299"/>
            <a:ext cx="5852160" cy="5015901"/>
          </a:xfrm>
        </p:spPr>
        <p:txBody>
          <a:body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896593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a:xfrm>
            <a:off x="0" y="1"/>
            <a:ext cx="12192000" cy="1040296"/>
          </a:xfrm>
        </p:spPr>
        <p:txBody>
          <a:bodyPr>
            <a:normAutofit/>
          </a:bodyPr>
          <a:lstStyle>
            <a:lvl1pPr>
              <a:defRPr sz="4000"/>
            </a:lvl1pPr>
          </a:lstStyle>
          <a:p>
            <a:r>
              <a:rPr lang="en-US" dirty="0"/>
              <a:t>Click to edit Master title style</a:t>
            </a:r>
          </a:p>
        </p:txBody>
      </p:sp>
      <p:sp>
        <p:nvSpPr>
          <p:cNvPr id="6" name="Text Placeholder 5">
            <a:extLst>
              <a:ext uri="{FF2B5EF4-FFF2-40B4-BE49-F238E27FC236}">
                <a16:creationId xmlns:a16="http://schemas.microsoft.com/office/drawing/2014/main" id="{7427597B-1319-F7F1-085E-619A3C64178F}"/>
              </a:ext>
            </a:extLst>
          </p:cNvPr>
          <p:cNvSpPr>
            <a:spLocks noGrp="1"/>
          </p:cNvSpPr>
          <p:nvPr>
            <p:ph type="body" sz="quarter" idx="10"/>
          </p:nvPr>
        </p:nvSpPr>
        <p:spPr>
          <a:xfrm>
            <a:off x="311427" y="1762540"/>
            <a:ext cx="5406888" cy="980661"/>
          </a:xfrm>
        </p:spPr>
        <p:txBody>
          <a:bodyPr>
            <a:normAutofit/>
          </a:bodyPr>
          <a:lstStyle>
            <a:lvl1pPr marL="0" indent="0">
              <a:buNone/>
              <a:defRPr sz="2800"/>
            </a:lvl1pPr>
          </a:lstStyle>
          <a:p>
            <a:pPr lvl="0"/>
            <a:endParaRPr lang="en-US" dirty="0"/>
          </a:p>
        </p:txBody>
      </p:sp>
      <p:sp>
        <p:nvSpPr>
          <p:cNvPr id="8" name="Picture Placeholder 7">
            <a:extLst>
              <a:ext uri="{FF2B5EF4-FFF2-40B4-BE49-F238E27FC236}">
                <a16:creationId xmlns:a16="http://schemas.microsoft.com/office/drawing/2014/main" id="{3F8CBF4D-0F81-2F8D-1041-45B7750D79C2}"/>
              </a:ext>
            </a:extLst>
          </p:cNvPr>
          <p:cNvSpPr>
            <a:spLocks noGrp="1"/>
          </p:cNvSpPr>
          <p:nvPr>
            <p:ph type="pic" sz="quarter" idx="11"/>
          </p:nvPr>
        </p:nvSpPr>
        <p:spPr>
          <a:xfrm>
            <a:off x="311427" y="2868613"/>
            <a:ext cx="5406888" cy="3247265"/>
          </a:xfrm>
        </p:spPr>
        <p:txBody>
          <a:bodyPr/>
          <a:lstStyle/>
          <a:p>
            <a:endParaRPr lang="en-US"/>
          </a:p>
        </p:txBody>
      </p:sp>
      <p:sp>
        <p:nvSpPr>
          <p:cNvPr id="9" name="Text Placeholder 5">
            <a:extLst>
              <a:ext uri="{FF2B5EF4-FFF2-40B4-BE49-F238E27FC236}">
                <a16:creationId xmlns:a16="http://schemas.microsoft.com/office/drawing/2014/main" id="{468CC02E-4696-EDD7-3663-B66078D7F1B6}"/>
              </a:ext>
            </a:extLst>
          </p:cNvPr>
          <p:cNvSpPr>
            <a:spLocks noGrp="1"/>
          </p:cNvSpPr>
          <p:nvPr>
            <p:ph type="body" sz="quarter" idx="12"/>
          </p:nvPr>
        </p:nvSpPr>
        <p:spPr>
          <a:xfrm>
            <a:off x="6473687" y="1762540"/>
            <a:ext cx="5406889" cy="980661"/>
          </a:xfrm>
        </p:spPr>
        <p:txBody>
          <a:bodyPr>
            <a:normAutofit/>
          </a:bodyPr>
          <a:lstStyle>
            <a:lvl1pPr marL="0" indent="0">
              <a:buNone/>
              <a:defRPr sz="2800"/>
            </a:lvl1pPr>
          </a:lstStyle>
          <a:p>
            <a:pPr lvl="0"/>
            <a:endParaRPr lang="en-US" dirty="0"/>
          </a:p>
        </p:txBody>
      </p:sp>
      <p:sp>
        <p:nvSpPr>
          <p:cNvPr id="10" name="Picture Placeholder 7">
            <a:extLst>
              <a:ext uri="{FF2B5EF4-FFF2-40B4-BE49-F238E27FC236}">
                <a16:creationId xmlns:a16="http://schemas.microsoft.com/office/drawing/2014/main" id="{2F896794-B78C-5B0D-27B5-13C5756D8DE1}"/>
              </a:ext>
            </a:extLst>
          </p:cNvPr>
          <p:cNvSpPr>
            <a:spLocks noGrp="1"/>
          </p:cNvSpPr>
          <p:nvPr>
            <p:ph type="pic" sz="quarter" idx="13"/>
          </p:nvPr>
        </p:nvSpPr>
        <p:spPr>
          <a:xfrm>
            <a:off x="6473687" y="2868613"/>
            <a:ext cx="5406889" cy="3247265"/>
          </a:xfrm>
        </p:spPr>
        <p:txBody>
          <a:bodyPr/>
          <a:lstStyle/>
          <a:p>
            <a:endParaRPr lang="en-US"/>
          </a:p>
        </p:txBody>
      </p:sp>
    </p:spTree>
    <p:extLst>
      <p:ext uri="{BB962C8B-B14F-4D97-AF65-F5344CB8AC3E}">
        <p14:creationId xmlns:p14="http://schemas.microsoft.com/office/powerpoint/2010/main" val="9303940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normAutofit/>
          </a:bodyPr>
          <a:lstStyle>
            <a:lvl1pPr>
              <a:defRPr sz="4000"/>
            </a:lvl1pPr>
          </a:lstStyle>
          <a:p>
            <a:r>
              <a:rPr lang="en-US" dirty="0"/>
              <a:t>Click to edit Master title style</a:t>
            </a:r>
          </a:p>
        </p:txBody>
      </p:sp>
      <p:sp>
        <p:nvSpPr>
          <p:cNvPr id="6" name="Text Placeholder 5">
            <a:extLst>
              <a:ext uri="{FF2B5EF4-FFF2-40B4-BE49-F238E27FC236}">
                <a16:creationId xmlns:a16="http://schemas.microsoft.com/office/drawing/2014/main" id="{443F1101-D100-F5A7-47AD-AF7AD0B5F574}"/>
              </a:ext>
            </a:extLst>
          </p:cNvPr>
          <p:cNvSpPr>
            <a:spLocks noGrp="1"/>
          </p:cNvSpPr>
          <p:nvPr>
            <p:ph type="body" sz="quarter" idx="10" hasCustomPrompt="1"/>
          </p:nvPr>
        </p:nvSpPr>
        <p:spPr>
          <a:xfrm>
            <a:off x="2650636" y="1696229"/>
            <a:ext cx="6334125" cy="437371"/>
          </a:xfrm>
        </p:spPr>
        <p:txBody>
          <a:bodyPr>
            <a:normAutofit/>
          </a:bodyPr>
          <a:lstStyle>
            <a:lvl1pPr marL="0" indent="0">
              <a:buNone/>
              <a:defRPr sz="2800"/>
            </a:lvl1pPr>
          </a:lstStyle>
          <a:p>
            <a:pPr lvl="0"/>
            <a:r>
              <a:rPr lang="en-US" dirty="0"/>
              <a:t>Presenters</a:t>
            </a:r>
          </a:p>
        </p:txBody>
      </p:sp>
      <p:sp>
        <p:nvSpPr>
          <p:cNvPr id="8" name="Picture Placeholder 7">
            <a:extLst>
              <a:ext uri="{FF2B5EF4-FFF2-40B4-BE49-F238E27FC236}">
                <a16:creationId xmlns:a16="http://schemas.microsoft.com/office/drawing/2014/main" id="{D6E17C07-1BA5-A64C-D661-DD7DBD46C6A1}"/>
              </a:ext>
            </a:extLst>
          </p:cNvPr>
          <p:cNvSpPr>
            <a:spLocks noGrp="1"/>
          </p:cNvSpPr>
          <p:nvPr>
            <p:ph type="pic" sz="quarter" idx="11"/>
          </p:nvPr>
        </p:nvSpPr>
        <p:spPr>
          <a:xfrm>
            <a:off x="1131881" y="2203552"/>
            <a:ext cx="1024579" cy="908776"/>
          </a:xfrm>
        </p:spPr>
        <p:txBody>
          <a:bodyPr/>
          <a:lstStyle/>
          <a:p>
            <a:endParaRPr lang="en-US" dirty="0"/>
          </a:p>
        </p:txBody>
      </p:sp>
      <p:sp>
        <p:nvSpPr>
          <p:cNvPr id="11" name="Picture Placeholder 7">
            <a:extLst>
              <a:ext uri="{FF2B5EF4-FFF2-40B4-BE49-F238E27FC236}">
                <a16:creationId xmlns:a16="http://schemas.microsoft.com/office/drawing/2014/main" id="{7020C52D-2060-6701-7657-71F1415A401C}"/>
              </a:ext>
            </a:extLst>
          </p:cNvPr>
          <p:cNvSpPr>
            <a:spLocks noGrp="1"/>
          </p:cNvSpPr>
          <p:nvPr>
            <p:ph type="pic" sz="quarter" idx="12"/>
          </p:nvPr>
        </p:nvSpPr>
        <p:spPr>
          <a:xfrm>
            <a:off x="1131881" y="3195529"/>
            <a:ext cx="1024580" cy="908776"/>
          </a:xfrm>
        </p:spPr>
        <p:txBody>
          <a:bodyPr/>
          <a:lstStyle/>
          <a:p>
            <a:endParaRPr lang="en-US" dirty="0"/>
          </a:p>
        </p:txBody>
      </p:sp>
      <p:sp>
        <p:nvSpPr>
          <p:cNvPr id="12" name="Picture Placeholder 7">
            <a:extLst>
              <a:ext uri="{FF2B5EF4-FFF2-40B4-BE49-F238E27FC236}">
                <a16:creationId xmlns:a16="http://schemas.microsoft.com/office/drawing/2014/main" id="{EBA49508-22AC-3992-BCE0-6DEF1097D22E}"/>
              </a:ext>
            </a:extLst>
          </p:cNvPr>
          <p:cNvSpPr>
            <a:spLocks noGrp="1"/>
          </p:cNvSpPr>
          <p:nvPr>
            <p:ph type="pic" sz="quarter" idx="13"/>
          </p:nvPr>
        </p:nvSpPr>
        <p:spPr>
          <a:xfrm>
            <a:off x="1131881" y="4187506"/>
            <a:ext cx="1024579" cy="908777"/>
          </a:xfrm>
        </p:spPr>
        <p:txBody>
          <a:bodyPr/>
          <a:lstStyle/>
          <a:p>
            <a:endParaRPr lang="en-US" dirty="0"/>
          </a:p>
        </p:txBody>
      </p:sp>
      <p:sp>
        <p:nvSpPr>
          <p:cNvPr id="13" name="Text Placeholder 5">
            <a:extLst>
              <a:ext uri="{FF2B5EF4-FFF2-40B4-BE49-F238E27FC236}">
                <a16:creationId xmlns:a16="http://schemas.microsoft.com/office/drawing/2014/main" id="{507EA2D4-74F7-5CBA-4AE8-5109CC94879C}"/>
              </a:ext>
            </a:extLst>
          </p:cNvPr>
          <p:cNvSpPr>
            <a:spLocks noGrp="1"/>
          </p:cNvSpPr>
          <p:nvPr>
            <p:ph type="body" sz="quarter" idx="14" hasCustomPrompt="1"/>
          </p:nvPr>
        </p:nvSpPr>
        <p:spPr>
          <a:xfrm>
            <a:off x="2650633" y="2203549"/>
            <a:ext cx="7619793" cy="974186"/>
          </a:xfrm>
        </p:spPr>
        <p:txBody>
          <a:bodyPr>
            <a:normAutofit/>
          </a:bodyPr>
          <a:lstStyle>
            <a:lvl1pPr marL="457200" indent="-457200">
              <a:buFont typeface="Arial" panose="020B0604020202020204" pitchFamily="34" charset="0"/>
              <a:buChar char="•"/>
              <a:defRPr sz="2800"/>
            </a:lvl1pPr>
          </a:lstStyle>
          <a:p>
            <a:pPr lvl="0"/>
            <a:r>
              <a:rPr lang="en-US" dirty="0"/>
              <a:t>Person</a:t>
            </a:r>
          </a:p>
        </p:txBody>
      </p:sp>
      <p:sp>
        <p:nvSpPr>
          <p:cNvPr id="14" name="Text Placeholder 5">
            <a:extLst>
              <a:ext uri="{FF2B5EF4-FFF2-40B4-BE49-F238E27FC236}">
                <a16:creationId xmlns:a16="http://schemas.microsoft.com/office/drawing/2014/main" id="{2ECCD431-6B7F-E679-C889-63F413A8B828}"/>
              </a:ext>
            </a:extLst>
          </p:cNvPr>
          <p:cNvSpPr>
            <a:spLocks noGrp="1"/>
          </p:cNvSpPr>
          <p:nvPr>
            <p:ph type="body" sz="quarter" idx="15" hasCustomPrompt="1"/>
          </p:nvPr>
        </p:nvSpPr>
        <p:spPr>
          <a:xfrm>
            <a:off x="2650635" y="3195527"/>
            <a:ext cx="7619793" cy="991979"/>
          </a:xfrm>
        </p:spPr>
        <p:txBody>
          <a:bodyPr>
            <a:normAutofit/>
          </a:bodyPr>
          <a:lstStyle>
            <a:lvl1pPr marL="457200" indent="-457200">
              <a:buFont typeface="Arial" panose="020B0604020202020204" pitchFamily="34" charset="0"/>
              <a:buChar char="•"/>
              <a:defRPr sz="2800"/>
            </a:lvl1pPr>
          </a:lstStyle>
          <a:p>
            <a:pPr lvl="0"/>
            <a:r>
              <a:rPr lang="en-US" dirty="0"/>
              <a:t>Person</a:t>
            </a:r>
          </a:p>
        </p:txBody>
      </p:sp>
      <p:sp>
        <p:nvSpPr>
          <p:cNvPr id="15" name="Text Placeholder 5">
            <a:extLst>
              <a:ext uri="{FF2B5EF4-FFF2-40B4-BE49-F238E27FC236}">
                <a16:creationId xmlns:a16="http://schemas.microsoft.com/office/drawing/2014/main" id="{1544628D-FC6F-3EA9-4A3E-2746BF897C3E}"/>
              </a:ext>
            </a:extLst>
          </p:cNvPr>
          <p:cNvSpPr>
            <a:spLocks noGrp="1"/>
          </p:cNvSpPr>
          <p:nvPr>
            <p:ph type="body" sz="quarter" idx="16" hasCustomPrompt="1"/>
          </p:nvPr>
        </p:nvSpPr>
        <p:spPr>
          <a:xfrm>
            <a:off x="2650634" y="4187506"/>
            <a:ext cx="7619793" cy="991979"/>
          </a:xfrm>
        </p:spPr>
        <p:txBody>
          <a:bodyPr>
            <a:normAutofit/>
          </a:bodyPr>
          <a:lstStyle>
            <a:lvl1pPr marL="457200" indent="-457200">
              <a:buFont typeface="Arial" panose="020B0604020202020204" pitchFamily="34" charset="0"/>
              <a:buChar char="•"/>
              <a:defRPr sz="2800"/>
            </a:lvl1pPr>
          </a:lstStyle>
          <a:p>
            <a:pPr lvl="0"/>
            <a:r>
              <a:rPr lang="en-US" dirty="0"/>
              <a:t>Person</a:t>
            </a:r>
          </a:p>
        </p:txBody>
      </p:sp>
      <p:sp>
        <p:nvSpPr>
          <p:cNvPr id="3" name="Picture Placeholder 7">
            <a:extLst>
              <a:ext uri="{FF2B5EF4-FFF2-40B4-BE49-F238E27FC236}">
                <a16:creationId xmlns:a16="http://schemas.microsoft.com/office/drawing/2014/main" id="{4058DDCD-73EF-5B95-7BD9-CC231799D9C3}"/>
              </a:ext>
            </a:extLst>
          </p:cNvPr>
          <p:cNvSpPr>
            <a:spLocks noGrp="1"/>
          </p:cNvSpPr>
          <p:nvPr>
            <p:ph type="pic" sz="quarter" idx="17"/>
          </p:nvPr>
        </p:nvSpPr>
        <p:spPr>
          <a:xfrm>
            <a:off x="1131881" y="5179484"/>
            <a:ext cx="1024579" cy="908777"/>
          </a:xfrm>
        </p:spPr>
        <p:txBody>
          <a:bodyPr/>
          <a:lstStyle/>
          <a:p>
            <a:endParaRPr lang="en-US" dirty="0"/>
          </a:p>
        </p:txBody>
      </p:sp>
      <p:sp>
        <p:nvSpPr>
          <p:cNvPr id="4" name="Text Placeholder 5">
            <a:extLst>
              <a:ext uri="{FF2B5EF4-FFF2-40B4-BE49-F238E27FC236}">
                <a16:creationId xmlns:a16="http://schemas.microsoft.com/office/drawing/2014/main" id="{E4F70EAA-F9D1-4A5C-E096-FDF9B245634B}"/>
              </a:ext>
            </a:extLst>
          </p:cNvPr>
          <p:cNvSpPr>
            <a:spLocks noGrp="1"/>
          </p:cNvSpPr>
          <p:nvPr>
            <p:ph type="body" sz="quarter" idx="18" hasCustomPrompt="1"/>
          </p:nvPr>
        </p:nvSpPr>
        <p:spPr>
          <a:xfrm>
            <a:off x="2650634" y="5179484"/>
            <a:ext cx="7619793" cy="991979"/>
          </a:xfrm>
        </p:spPr>
        <p:txBody>
          <a:bodyPr>
            <a:normAutofit/>
          </a:bodyPr>
          <a:lstStyle>
            <a:lvl1pPr marL="457200" indent="-457200">
              <a:buFont typeface="Arial" panose="020B0604020202020204" pitchFamily="34" charset="0"/>
              <a:buChar char="•"/>
              <a:defRPr sz="2800"/>
            </a:lvl1pPr>
          </a:lstStyle>
          <a:p>
            <a:pPr lvl="0"/>
            <a:r>
              <a:rPr lang="en-US" dirty="0"/>
              <a:t>Person</a:t>
            </a:r>
          </a:p>
        </p:txBody>
      </p:sp>
    </p:spTree>
    <p:extLst>
      <p:ext uri="{BB962C8B-B14F-4D97-AF65-F5344CB8AC3E}">
        <p14:creationId xmlns:p14="http://schemas.microsoft.com/office/powerpoint/2010/main" val="2701168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930BA-4F69-484D-94CF-A12CFCB3A57C}"/>
              </a:ext>
            </a:extLst>
          </p:cNvPr>
          <p:cNvSpPr>
            <a:spLocks noGrp="1"/>
          </p:cNvSpPr>
          <p:nvPr>
            <p:ph type="title"/>
          </p:nvPr>
        </p:nvSpPr>
        <p:spPr>
          <a:xfrm>
            <a:off x="152400" y="832449"/>
            <a:ext cx="11887200" cy="1325563"/>
          </a:xfrm>
        </p:spPr>
        <p:txBody>
          <a:bodyPr/>
          <a:lstStyle/>
          <a:p>
            <a:r>
              <a:rPr lang="en-US" dirty="0"/>
              <a:t>Click to edit Master title style</a:t>
            </a:r>
          </a:p>
        </p:txBody>
      </p:sp>
      <p:sp>
        <p:nvSpPr>
          <p:cNvPr id="5" name="Slide Number Placeholder 4">
            <a:extLst>
              <a:ext uri="{FF2B5EF4-FFF2-40B4-BE49-F238E27FC236}">
                <a16:creationId xmlns:a16="http://schemas.microsoft.com/office/drawing/2014/main" id="{7617C1B4-73B5-4782-8D62-B40DDBEB23D6}"/>
              </a:ext>
            </a:extLst>
          </p:cNvPr>
          <p:cNvSpPr txBox="1">
            <a:spLocks/>
          </p:cNvSpPr>
          <p:nvPr userDrawn="1"/>
        </p:nvSpPr>
        <p:spPr>
          <a:xfrm>
            <a:off x="11508509" y="6374245"/>
            <a:ext cx="433278" cy="266699"/>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C1A58C6-7010-4DE7-9CEF-CA763C69BBCB}" type="slidenum">
              <a:rPr lang="en-US">
                <a:solidFill>
                  <a:schemeClr val="bg1"/>
                </a:solidFill>
              </a:rPr>
              <a:pPr/>
              <a:t>‹#›</a:t>
            </a:fld>
            <a:endParaRPr lang="en-US" dirty="0">
              <a:solidFill>
                <a:schemeClr val="bg1"/>
              </a:solidFill>
            </a:endParaRPr>
          </a:p>
        </p:txBody>
      </p:sp>
    </p:spTree>
    <p:extLst>
      <p:ext uri="{BB962C8B-B14F-4D97-AF65-F5344CB8AC3E}">
        <p14:creationId xmlns:p14="http://schemas.microsoft.com/office/powerpoint/2010/main" val="2526991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Introduction">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88878880-76F2-45B5-916B-36E7EE2B1CFF}"/>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Rectangle 2">
            <a:extLst>
              <a:ext uri="{FF2B5EF4-FFF2-40B4-BE49-F238E27FC236}">
                <a16:creationId xmlns:a16="http://schemas.microsoft.com/office/drawing/2014/main" id="{1B75C3C8-6E32-4269-9316-DC942E00A4E2}"/>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 name="Right Triangle 3">
            <a:extLst>
              <a:ext uri="{FF2B5EF4-FFF2-40B4-BE49-F238E27FC236}">
                <a16:creationId xmlns:a16="http://schemas.microsoft.com/office/drawing/2014/main" id="{247C2144-3704-461F-AEA4-5AD7F2A4BA9E}"/>
              </a:ext>
              <a:ext uri="{C183D7F6-B498-43B3-948B-1728B52AA6E4}">
                <adec:decorative xmlns:adec="http://schemas.microsoft.com/office/drawing/2017/decorative" val="1"/>
              </a:ext>
            </a:extLst>
          </p:cNvPr>
          <p:cNvSpPr/>
          <p:nvPr userDrawn="1"/>
        </p:nvSpPr>
        <p:spPr>
          <a:xfrm rot="13500000">
            <a:off x="-284145" y="1559143"/>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lowchart: Document 4">
            <a:extLst>
              <a:ext uri="{FF2B5EF4-FFF2-40B4-BE49-F238E27FC236}">
                <a16:creationId xmlns:a16="http://schemas.microsoft.com/office/drawing/2014/main" id="{5C2F4A0D-E022-45C1-A4F2-BDD40ECBB273}"/>
              </a:ext>
              <a:ext uri="{C183D7F6-B498-43B3-948B-1728B52AA6E4}">
                <adec:decorative xmlns:adec="http://schemas.microsoft.com/office/drawing/2017/decorative" val="1"/>
              </a:ext>
            </a:extLst>
          </p:cNvPr>
          <p:cNvSpPr/>
          <p:nvPr userDrawn="1"/>
        </p:nvSpPr>
        <p:spPr>
          <a:xfrm rot="5400000">
            <a:off x="7455724" y="2105114"/>
            <a:ext cx="6858000" cy="2647778"/>
          </a:xfrm>
          <a:prstGeom prst="flowChartDocument">
            <a:avLst/>
          </a:prstGeom>
          <a:solidFill>
            <a:schemeClr val="accent5">
              <a:lumMod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nvGrpSpPr>
          <p:cNvPr id="6" name="Group 5">
            <a:extLst>
              <a:ext uri="{FF2B5EF4-FFF2-40B4-BE49-F238E27FC236}">
                <a16:creationId xmlns:a16="http://schemas.microsoft.com/office/drawing/2014/main" id="{3B95DAD1-C9F8-42EA-938C-AD799D0D1D1F}"/>
              </a:ext>
              <a:ext uri="{C183D7F6-B498-43B3-948B-1728B52AA6E4}">
                <adec:decorative xmlns:adec="http://schemas.microsoft.com/office/drawing/2017/decorative" val="1"/>
              </a:ext>
            </a:extLst>
          </p:cNvPr>
          <p:cNvGrpSpPr/>
          <p:nvPr userDrawn="1"/>
        </p:nvGrpSpPr>
        <p:grpSpPr>
          <a:xfrm>
            <a:off x="0" y="0"/>
            <a:ext cx="12214827" cy="6858000"/>
            <a:chOff x="-6214" y="-1"/>
            <a:chExt cx="12214827" cy="6858000"/>
          </a:xfrm>
        </p:grpSpPr>
        <p:cxnSp>
          <p:nvCxnSpPr>
            <p:cNvPr id="7" name="Straight Connector 6">
              <a:extLst>
                <a:ext uri="{FF2B5EF4-FFF2-40B4-BE49-F238E27FC236}">
                  <a16:creationId xmlns:a16="http://schemas.microsoft.com/office/drawing/2014/main" id="{CE106CB0-0456-42D2-9064-D8307EE2EE64}"/>
                </a:ext>
              </a:extLst>
            </p:cNvPr>
            <p:cNvCxnSpPr>
              <a:cxnSpLocks/>
            </p:cNvCxnSpPr>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6564272-B469-4B76-89B3-EAE1C5EA5577}"/>
                </a:ext>
              </a:extLst>
            </p:cNvPr>
            <p:cNvCxnSpPr>
              <a:cxnSpLocks/>
            </p:cNvCxnSpPr>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9C812937-53FC-4F40-9E1F-62BD5DC5C8EA}"/>
                </a:ext>
              </a:extLst>
            </p:cNvPr>
            <p:cNvCxnSpPr>
              <a:cxnSpLocks/>
            </p:cNvCxnSpPr>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5C30D30-0592-4A8D-9BFB-E39327DEB08D}"/>
                </a:ext>
              </a:extLst>
            </p:cNvPr>
            <p:cNvCxnSpPr>
              <a:cxnSpLocks/>
            </p:cNvCxnSpPr>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5EF5218-294E-41E0-B835-6CD21C0AB503}"/>
                </a:ext>
              </a:extLst>
            </p:cNvPr>
            <p:cNvCxnSpPr>
              <a:cxnSpLocks/>
            </p:cNvCxnSpPr>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4EAD817-B289-4780-AF71-3A814DA15175}"/>
                </a:ext>
              </a:extLst>
            </p:cNvPr>
            <p:cNvCxnSpPr>
              <a:cxnSpLocks/>
            </p:cNvCxnSpPr>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15FE1B7-342F-44E3-9A5F-4320F4B56F12}"/>
                </a:ext>
              </a:extLst>
            </p:cNvPr>
            <p:cNvCxnSpPr>
              <a:cxnSpLocks/>
            </p:cNvCxnSpPr>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F304BD3-68AC-49BC-8B74-71637404CEEC}"/>
                </a:ext>
              </a:extLst>
            </p:cNvPr>
            <p:cNvCxnSpPr>
              <a:cxnSpLocks/>
            </p:cNvCxnSpPr>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0859D2C-72C4-411A-BD82-8368DDC03513}"/>
                </a:ext>
              </a:extLst>
            </p:cNvPr>
            <p:cNvCxnSpPr>
              <a:cxnSpLocks/>
            </p:cNvCxnSpPr>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B22EA31-AED9-4314-8509-4087F82F1112}"/>
                </a:ext>
              </a:extLst>
            </p:cNvPr>
            <p:cNvCxnSpPr>
              <a:cxnSpLocks/>
            </p:cNvCxnSpPr>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4E3D353-A425-4930-AC93-9A9F93EC07EF}"/>
                </a:ext>
              </a:extLst>
            </p:cNvPr>
            <p:cNvCxnSpPr>
              <a:cxnSpLocks/>
            </p:cNvCxnSpPr>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75827C0-9081-4304-98D0-28375902854E}"/>
                </a:ext>
              </a:extLst>
            </p:cNvPr>
            <p:cNvCxnSpPr>
              <a:cxnSpLocks/>
            </p:cNvCxnSpPr>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FBC916B-3AAC-4825-8D0F-923D60C0DA4E}"/>
                </a:ext>
              </a:extLst>
            </p:cNvPr>
            <p:cNvCxnSpPr>
              <a:cxnSpLocks/>
            </p:cNvCxnSpPr>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3085D6A-11B7-416E-9A80-085550712976}"/>
                </a:ext>
              </a:extLst>
            </p:cNvPr>
            <p:cNvCxnSpPr>
              <a:cxnSpLocks/>
            </p:cNvCxnSpPr>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1619986-89C6-4164-BD69-5117CB5E3D0D}"/>
                </a:ext>
              </a:extLst>
            </p:cNvPr>
            <p:cNvCxnSpPr>
              <a:cxnSpLocks/>
            </p:cNvCxnSpPr>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D63A74F-F1A7-4546-BCB1-3C49033B344A}"/>
                </a:ext>
              </a:extLst>
            </p:cNvPr>
            <p:cNvCxnSpPr>
              <a:cxnSpLocks/>
            </p:cNvCxnSpPr>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48BEE97-AC71-4466-82E9-05302D19D2B2}"/>
                </a:ext>
              </a:extLst>
            </p:cNvPr>
            <p:cNvCxnSpPr>
              <a:cxnSpLocks/>
            </p:cNvCxnSpPr>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FB7EA87-48DE-40EC-97C4-1119D6E0BCFB}"/>
                </a:ext>
              </a:extLst>
            </p:cNvPr>
            <p:cNvCxnSpPr>
              <a:cxnSpLocks/>
            </p:cNvCxnSpPr>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709E735-55F1-46BE-964B-17589798C459}"/>
                </a:ext>
              </a:extLst>
            </p:cNvPr>
            <p:cNvCxnSpPr>
              <a:cxnSpLocks/>
            </p:cNvCxnSpPr>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AE224F2-AB69-40F3-83FC-5A1C2985F114}"/>
                </a:ext>
              </a:extLst>
            </p:cNvPr>
            <p:cNvCxnSpPr>
              <a:cxnSpLocks/>
            </p:cNvCxnSpPr>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0841DFB-48FF-4E4C-BD80-FAEDD9869CA5}"/>
                </a:ext>
              </a:extLst>
            </p:cNvPr>
            <p:cNvCxnSpPr>
              <a:cxnSpLocks/>
            </p:cNvCxnSpPr>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3F2079C-0840-41A3-B649-BFA2657D7FCC}"/>
                </a:ext>
              </a:extLst>
            </p:cNvPr>
            <p:cNvCxnSpPr>
              <a:cxnSpLocks/>
            </p:cNvCxnSpPr>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24F5B96-0C46-4542-959C-A0AB18C7DAE4}"/>
                </a:ext>
              </a:extLst>
            </p:cNvPr>
            <p:cNvCxnSpPr>
              <a:cxnSpLocks/>
            </p:cNvCxnSpPr>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7E7EDBA-8F85-4F7A-A17D-6B49A51D412C}"/>
                </a:ext>
              </a:extLst>
            </p:cNvPr>
            <p:cNvCxnSpPr>
              <a:cxnSpLocks/>
            </p:cNvCxnSpPr>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43D3094-2C9C-4299-9065-669FFD8F5DD2}"/>
                </a:ext>
              </a:extLst>
            </p:cNvPr>
            <p:cNvCxnSpPr>
              <a:cxnSpLocks/>
            </p:cNvCxnSpPr>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E307EDA-19A4-4312-920D-EC02D2A70CBD}"/>
                </a:ext>
              </a:extLst>
            </p:cNvPr>
            <p:cNvCxnSpPr>
              <a:cxnSpLocks/>
            </p:cNvCxnSpPr>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2953220-FAE3-4A55-B3C5-632C82C456AA}"/>
                </a:ext>
              </a:extLst>
            </p:cNvPr>
            <p:cNvCxnSpPr>
              <a:cxnSpLocks/>
            </p:cNvCxnSpPr>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2B2B007-553A-4A33-B077-9CA9D0313326}"/>
                </a:ext>
              </a:extLst>
            </p:cNvPr>
            <p:cNvCxnSpPr>
              <a:cxnSpLocks/>
            </p:cNvCxnSpPr>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E213DEB-4CFC-46B3-8DB4-77581E46552F}"/>
                </a:ext>
              </a:extLst>
            </p:cNvPr>
            <p:cNvCxnSpPr>
              <a:cxnSpLocks/>
            </p:cNvCxnSpPr>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6" name="Title 1">
            <a:extLst>
              <a:ext uri="{FF2B5EF4-FFF2-40B4-BE49-F238E27FC236}">
                <a16:creationId xmlns:a16="http://schemas.microsoft.com/office/drawing/2014/main" id="{EBBBF2BB-36BE-45E7-A35B-260E76E7D477}"/>
              </a:ext>
            </a:extLst>
          </p:cNvPr>
          <p:cNvSpPr>
            <a:spLocks noGrp="1"/>
          </p:cNvSpPr>
          <p:nvPr>
            <p:ph type="title"/>
          </p:nvPr>
        </p:nvSpPr>
        <p:spPr>
          <a:xfrm>
            <a:off x="457200" y="725467"/>
            <a:ext cx="5410197" cy="1982171"/>
          </a:xfrm>
          <a:prstGeom prst="rect">
            <a:avLst/>
          </a:prstGeom>
        </p:spPr>
        <p:txBody>
          <a:bodyPr>
            <a:normAutofit/>
          </a:bodyPr>
          <a:lstStyle/>
          <a:p>
            <a:pPr>
              <a:lnSpc>
                <a:spcPct val="110000"/>
              </a:lnSpc>
            </a:pPr>
            <a:r>
              <a:rPr lang="en-US">
                <a:solidFill>
                  <a:srgbClr val="FFFFFF"/>
                </a:solidFill>
                <a:cs typeface="Posterama" panose="020B0504020200020000" pitchFamily="34" charset="0"/>
              </a:rPr>
              <a:t>Click to edit Master title style</a:t>
            </a:r>
            <a:endParaRPr lang="en-US" dirty="0">
              <a:solidFill>
                <a:srgbClr val="FFFFFF"/>
              </a:solidFill>
              <a:cs typeface="Posterama" panose="020B0504020200020000" pitchFamily="34" charset="0"/>
            </a:endParaRPr>
          </a:p>
        </p:txBody>
      </p:sp>
      <p:sp>
        <p:nvSpPr>
          <p:cNvPr id="42" name="Content Placeholder 38">
            <a:extLst>
              <a:ext uri="{FF2B5EF4-FFF2-40B4-BE49-F238E27FC236}">
                <a16:creationId xmlns:a16="http://schemas.microsoft.com/office/drawing/2014/main" id="{03257FF4-6F58-4A1E-866D-198569F9174B}"/>
              </a:ext>
            </a:extLst>
          </p:cNvPr>
          <p:cNvSpPr>
            <a:spLocks noGrp="1"/>
          </p:cNvSpPr>
          <p:nvPr>
            <p:ph sz="quarter" idx="15" hasCustomPrompt="1"/>
          </p:nvPr>
        </p:nvSpPr>
        <p:spPr>
          <a:xfrm>
            <a:off x="453104" y="2957665"/>
            <a:ext cx="5543524" cy="3358733"/>
          </a:xfrm>
          <a:prstGeom prst="rect">
            <a:avLst/>
          </a:prstGeom>
        </p:spPr>
        <p:txBody>
          <a:bodyPr/>
          <a:lstStyle>
            <a:lvl1pPr marL="0" indent="0">
              <a:lnSpc>
                <a:spcPct val="120000"/>
              </a:lnSpc>
              <a:buNone/>
              <a:defRPr sz="1800">
                <a:solidFill>
                  <a:schemeClr val="bg1"/>
                </a:solidFill>
              </a:defRPr>
            </a:lvl1pPr>
            <a:lvl2pPr marL="0" indent="0">
              <a:buNone/>
              <a:defRPr sz="2400">
                <a:solidFill>
                  <a:schemeClr val="tx2"/>
                </a:solidFill>
              </a:defRPr>
            </a:lvl2pPr>
            <a:lvl3pPr marL="0" indent="0">
              <a:buNone/>
              <a:defRPr sz="2400">
                <a:solidFill>
                  <a:schemeClr val="tx2"/>
                </a:solidFill>
              </a:defRPr>
            </a:lvl3pPr>
            <a:lvl4pPr marL="0" indent="0">
              <a:buNone/>
              <a:defRPr sz="2400">
                <a:solidFill>
                  <a:schemeClr val="tx2"/>
                </a:solidFill>
              </a:defRPr>
            </a:lvl4pPr>
            <a:lvl5pPr marL="0" indent="0">
              <a:buNone/>
              <a:defRPr sz="2400">
                <a:solidFill>
                  <a:schemeClr val="tx2"/>
                </a:solidFill>
              </a:defRPr>
            </a:lvl5pPr>
          </a:lstStyle>
          <a:p>
            <a:pPr lvl="0"/>
            <a:r>
              <a:rPr lang="en-US" dirty="0"/>
              <a:t>Click to add text</a:t>
            </a:r>
          </a:p>
        </p:txBody>
      </p:sp>
      <p:sp>
        <p:nvSpPr>
          <p:cNvPr id="44" name="Picture Placeholder 42">
            <a:extLst>
              <a:ext uri="{FF2B5EF4-FFF2-40B4-BE49-F238E27FC236}">
                <a16:creationId xmlns:a16="http://schemas.microsoft.com/office/drawing/2014/main" id="{32195099-4E20-48F3-8272-F12592AD44FC}"/>
              </a:ext>
            </a:extLst>
          </p:cNvPr>
          <p:cNvSpPr>
            <a:spLocks noGrp="1"/>
          </p:cNvSpPr>
          <p:nvPr>
            <p:ph type="pic" sz="quarter" idx="13" hasCustomPrompt="1"/>
          </p:nvPr>
        </p:nvSpPr>
        <p:spPr>
          <a:xfrm>
            <a:off x="6619875" y="725487"/>
            <a:ext cx="5388490" cy="5519467"/>
          </a:xfrm>
          <a:prstGeom prst="rect">
            <a:avLst/>
          </a:prstGeom>
        </p:spPr>
        <p:txBody>
          <a:bodyPr/>
          <a:lstStyle>
            <a:lvl1pPr marL="0" indent="0" algn="ctr">
              <a:buNone/>
              <a:defRPr/>
            </a:lvl1pPr>
          </a:lstStyle>
          <a:p>
            <a:r>
              <a:rPr lang="en-US" dirty="0"/>
              <a:t>Insert photo here</a:t>
            </a:r>
          </a:p>
        </p:txBody>
      </p:sp>
      <p:sp>
        <p:nvSpPr>
          <p:cNvPr id="39" name="Date Placeholder 3">
            <a:extLst>
              <a:ext uri="{FF2B5EF4-FFF2-40B4-BE49-F238E27FC236}">
                <a16:creationId xmlns:a16="http://schemas.microsoft.com/office/drawing/2014/main" id="{CFCED92E-6EA8-410D-90AD-DF0B229BF33D}"/>
              </a:ext>
            </a:extLst>
          </p:cNvPr>
          <p:cNvSpPr>
            <a:spLocks noGrp="1"/>
          </p:cNvSpPr>
          <p:nvPr>
            <p:ph type="dt" sz="half" idx="10"/>
          </p:nvPr>
        </p:nvSpPr>
        <p:spPr>
          <a:xfrm>
            <a:off x="457200" y="6324600"/>
            <a:ext cx="2560220" cy="365125"/>
          </a:xfrm>
          <a:prstGeom prst="rect">
            <a:avLst/>
          </a:prstGeom>
        </p:spPr>
        <p:txBody>
          <a:bodyPr anchor="ctr"/>
          <a:lstStyle>
            <a:lvl1pPr>
              <a:defRPr sz="900" spc="150" baseline="0">
                <a:solidFill>
                  <a:schemeClr val="bg1"/>
                </a:solidFill>
              </a:defRPr>
            </a:lvl1pPr>
          </a:lstStyle>
          <a:p>
            <a:r>
              <a:rPr lang="en-US" dirty="0"/>
              <a:t>2/2/20XX</a:t>
            </a:r>
          </a:p>
        </p:txBody>
      </p:sp>
      <p:sp>
        <p:nvSpPr>
          <p:cNvPr id="40" name="Footer Placeholder 4">
            <a:extLst>
              <a:ext uri="{FF2B5EF4-FFF2-40B4-BE49-F238E27FC236}">
                <a16:creationId xmlns:a16="http://schemas.microsoft.com/office/drawing/2014/main" id="{FC6D7D3E-FCD8-42CA-A1BB-9112B5530576}"/>
              </a:ext>
            </a:extLst>
          </p:cNvPr>
          <p:cNvSpPr>
            <a:spLocks noGrp="1"/>
          </p:cNvSpPr>
          <p:nvPr>
            <p:ph type="ftr" sz="quarter" idx="11"/>
          </p:nvPr>
        </p:nvSpPr>
        <p:spPr>
          <a:xfrm>
            <a:off x="4200861" y="6319838"/>
            <a:ext cx="3982781" cy="365125"/>
          </a:xfrm>
          <a:prstGeom prst="rect">
            <a:avLst/>
          </a:prstGeom>
        </p:spPr>
        <p:txBody>
          <a:bodyPr anchor="ctr"/>
          <a:lstStyle>
            <a:lvl1pPr algn="ctr">
              <a:defRPr sz="900" spc="150" baseline="0">
                <a:solidFill>
                  <a:schemeClr val="bg1"/>
                </a:solidFill>
              </a:defRPr>
            </a:lvl1pPr>
          </a:lstStyle>
          <a:p>
            <a:r>
              <a:rPr lang="en-US" dirty="0"/>
              <a:t>PRESENTATION TITLE</a:t>
            </a:r>
          </a:p>
        </p:txBody>
      </p:sp>
      <p:sp>
        <p:nvSpPr>
          <p:cNvPr id="41" name="Slide Number Placeholder 5">
            <a:extLst>
              <a:ext uri="{FF2B5EF4-FFF2-40B4-BE49-F238E27FC236}">
                <a16:creationId xmlns:a16="http://schemas.microsoft.com/office/drawing/2014/main" id="{A49CA3E6-DD23-4395-AE34-560EA1122353}"/>
              </a:ext>
            </a:extLst>
          </p:cNvPr>
          <p:cNvSpPr>
            <a:spLocks noGrp="1"/>
          </p:cNvSpPr>
          <p:nvPr>
            <p:ph type="sldNum" sz="quarter" idx="12"/>
          </p:nvPr>
        </p:nvSpPr>
        <p:spPr>
          <a:xfrm>
            <a:off x="11190806" y="6324600"/>
            <a:ext cx="799078" cy="365125"/>
          </a:xfrm>
          <a:prstGeom prst="rect">
            <a:avLst/>
          </a:prstGeom>
        </p:spPr>
        <p:txBody>
          <a:bodyPr anchor="ctr"/>
          <a:lstStyle>
            <a:lvl1pPr algn="ctr">
              <a:defRPr sz="900" spc="150" baseline="0">
                <a:solidFill>
                  <a:schemeClr val="bg1"/>
                </a:solidFill>
              </a:defRPr>
            </a:lvl1pPr>
          </a:lstStyle>
          <a:p>
            <a:fld id="{11A71338-8BA2-4C79-A6C5-5A8E30081D0C}" type="slidenum">
              <a:rPr lang="en-US" smtClean="0"/>
              <a:pPr/>
              <a:t>‹#›</a:t>
            </a:fld>
            <a:endParaRPr lang="en-US" dirty="0"/>
          </a:p>
        </p:txBody>
      </p:sp>
    </p:spTree>
    <p:extLst>
      <p:ext uri="{BB962C8B-B14F-4D97-AF65-F5344CB8AC3E}">
        <p14:creationId xmlns:p14="http://schemas.microsoft.com/office/powerpoint/2010/main" val="1166128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D460932-8CB6-4C8F-B4AD-397CBB756A85}"/>
              </a:ext>
            </a:extLst>
          </p:cNvPr>
          <p:cNvSpPr/>
          <p:nvPr userDrawn="1"/>
        </p:nvSpPr>
        <p:spPr>
          <a:xfrm>
            <a:off x="-1" y="5298"/>
            <a:ext cx="12191999" cy="68527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4" name="Group 23">
            <a:extLst>
              <a:ext uri="{FF2B5EF4-FFF2-40B4-BE49-F238E27FC236}">
                <a16:creationId xmlns:a16="http://schemas.microsoft.com/office/drawing/2014/main" id="{CC35A081-3005-4A0A-8613-6F350DD754D9}"/>
              </a:ext>
            </a:extLst>
          </p:cNvPr>
          <p:cNvGrpSpPr/>
          <p:nvPr userDrawn="1"/>
        </p:nvGrpSpPr>
        <p:grpSpPr>
          <a:xfrm>
            <a:off x="0" y="990600"/>
            <a:ext cx="12192000" cy="4645492"/>
            <a:chOff x="0" y="990600"/>
            <a:chExt cx="12192000" cy="4645492"/>
          </a:xfrm>
        </p:grpSpPr>
        <p:sp>
          <p:nvSpPr>
            <p:cNvPr id="8" name="Rectangle 7">
              <a:extLst>
                <a:ext uri="{FF2B5EF4-FFF2-40B4-BE49-F238E27FC236}">
                  <a16:creationId xmlns:a16="http://schemas.microsoft.com/office/drawing/2014/main" id="{FE4EA3A2-1F8E-4D59-8CCD-ADE780EA398C}"/>
                </a:ext>
              </a:extLst>
            </p:cNvPr>
            <p:cNvSpPr>
              <a:spLocks/>
            </p:cNvSpPr>
            <p:nvPr userDrawn="1"/>
          </p:nvSpPr>
          <p:spPr>
            <a:xfrm>
              <a:off x="0" y="990600"/>
              <a:ext cx="12191999" cy="4462612"/>
            </a:xfrm>
            <a:prstGeom prst="rect">
              <a:avLst/>
            </a:prstGeom>
            <a:solidFill>
              <a:srgbClr val="0C4A6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3158AE10-268E-471E-AD35-10FC854F29EF}"/>
                </a:ext>
              </a:extLst>
            </p:cNvPr>
            <p:cNvSpPr>
              <a:spLocks/>
            </p:cNvSpPr>
            <p:nvPr userDrawn="1"/>
          </p:nvSpPr>
          <p:spPr>
            <a:xfrm>
              <a:off x="1" y="5453212"/>
              <a:ext cx="12191999" cy="182880"/>
            </a:xfrm>
            <a:prstGeom prst="rect">
              <a:avLst/>
            </a:prstGeom>
            <a:solidFill>
              <a:srgbClr val="ED8B6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oup 20">
            <a:extLst>
              <a:ext uri="{FF2B5EF4-FFF2-40B4-BE49-F238E27FC236}">
                <a16:creationId xmlns:a16="http://schemas.microsoft.com/office/drawing/2014/main" id="{4BACA4FE-73B4-4E69-9F95-2126EED44CD0}"/>
              </a:ext>
            </a:extLst>
          </p:cNvPr>
          <p:cNvGrpSpPr/>
          <p:nvPr userDrawn="1"/>
        </p:nvGrpSpPr>
        <p:grpSpPr>
          <a:xfrm>
            <a:off x="152397" y="161925"/>
            <a:ext cx="11887200" cy="6462519"/>
            <a:chOff x="152397" y="161925"/>
            <a:chExt cx="11887200" cy="6462519"/>
          </a:xfrm>
        </p:grpSpPr>
        <p:pic>
          <p:nvPicPr>
            <p:cNvPr id="12" name="Picture 11" descr="The official seal of the California Department of Education">
              <a:extLst>
                <a:ext uri="{FF2B5EF4-FFF2-40B4-BE49-F238E27FC236}">
                  <a16:creationId xmlns:a16="http://schemas.microsoft.com/office/drawing/2014/main" id="{229AE4EE-F2AE-45EA-8EDB-B364C7286BA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276651" y="161925"/>
              <a:ext cx="1638692" cy="1655762"/>
            </a:xfrm>
            <a:prstGeom prst="rect">
              <a:avLst/>
            </a:prstGeom>
          </p:spPr>
        </p:pic>
        <p:sp>
          <p:nvSpPr>
            <p:cNvPr id="10" name="TextBox 9">
              <a:extLst>
                <a:ext uri="{FF2B5EF4-FFF2-40B4-BE49-F238E27FC236}">
                  <a16:creationId xmlns:a16="http://schemas.microsoft.com/office/drawing/2014/main" id="{CBB3E5DD-A548-4B13-B011-AD7381826A90}"/>
                </a:ext>
              </a:extLst>
            </p:cNvPr>
            <p:cNvSpPr txBox="1"/>
            <p:nvPr userDrawn="1"/>
          </p:nvSpPr>
          <p:spPr>
            <a:xfrm>
              <a:off x="152397" y="5793447"/>
              <a:ext cx="11887200" cy="830997"/>
            </a:xfrm>
            <a:prstGeom prst="rect">
              <a:avLst/>
            </a:prstGeom>
            <a:noFill/>
          </p:spPr>
          <p:txBody>
            <a:bodyPr wrap="square" rtlCol="0">
              <a:spAutoFit/>
            </a:bodyPr>
            <a:lstStyle/>
            <a:p>
              <a:pPr algn="ctr"/>
              <a:r>
                <a:rPr lang="en-US" sz="2400" b="1" dirty="0">
                  <a:solidFill>
                    <a:srgbClr val="0C4A6D"/>
                  </a:solidFill>
                  <a:latin typeface="Arial" panose="020B0604020202020204" pitchFamily="34" charset="0"/>
                  <a:cs typeface="Arial" panose="020B0604020202020204" pitchFamily="34" charset="0"/>
                </a:rPr>
                <a:t>CALIFORNIA DEPARTMENT OF EDUCATION</a:t>
              </a:r>
            </a:p>
            <a:p>
              <a:pPr algn="ctr"/>
              <a:r>
                <a:rPr lang="en-US" sz="2400" dirty="0">
                  <a:solidFill>
                    <a:srgbClr val="0C4A6D"/>
                  </a:solidFill>
                  <a:latin typeface="Arial" panose="020B0604020202020204" pitchFamily="34" charset="0"/>
                  <a:cs typeface="Arial" panose="020B0604020202020204" pitchFamily="34" charset="0"/>
                </a:rPr>
                <a:t>Tony Thurmond, State Superintendent of Public Instruction</a:t>
              </a:r>
            </a:p>
          </p:txBody>
        </p:sp>
      </p:grpSp>
      <p:sp>
        <p:nvSpPr>
          <p:cNvPr id="2" name="Title 1">
            <a:extLst>
              <a:ext uri="{FF2B5EF4-FFF2-40B4-BE49-F238E27FC236}">
                <a16:creationId xmlns:a16="http://schemas.microsoft.com/office/drawing/2014/main" id="{F6043B94-67A5-43F0-8312-3B3546AB5965}"/>
              </a:ext>
            </a:extLst>
          </p:cNvPr>
          <p:cNvSpPr>
            <a:spLocks noGrp="1"/>
          </p:cNvSpPr>
          <p:nvPr userDrawn="1">
            <p:ph type="ctrTitle"/>
          </p:nvPr>
        </p:nvSpPr>
        <p:spPr>
          <a:xfrm>
            <a:off x="1524000" y="2514600"/>
            <a:ext cx="9144000" cy="1828800"/>
          </a:xfrm>
        </p:spPr>
        <p:txBody>
          <a:bodyPr anchor="ctr"/>
          <a:lstStyle>
            <a:lvl1pPr algn="ctr">
              <a:defRPr sz="6000">
                <a:solidFill>
                  <a:schemeClr val="bg1"/>
                </a:solidFill>
              </a:defRPr>
            </a:lvl1pPr>
          </a:lstStyle>
          <a:p>
            <a:r>
              <a:rPr lang="en-US" dirty="0"/>
              <a:t>Click to edit Master title style</a:t>
            </a:r>
          </a:p>
        </p:txBody>
      </p:sp>
      <p:pic>
        <p:nvPicPr>
          <p:cNvPr id="11" name="Picture 10" descr="Logo&#10;&#10;Description automatically generated with medium confidence">
            <a:extLst>
              <a:ext uri="{FF2B5EF4-FFF2-40B4-BE49-F238E27FC236}">
                <a16:creationId xmlns:a16="http://schemas.microsoft.com/office/drawing/2014/main" id="{2DD40D18-4189-4D47-B8BE-3401CFAA7C3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94914" y="161925"/>
            <a:ext cx="1244683" cy="273114"/>
          </a:xfrm>
          <a:prstGeom prst="rect">
            <a:avLst/>
          </a:prstGeom>
        </p:spPr>
      </p:pic>
    </p:spTree>
    <p:extLst>
      <p:ext uri="{BB962C8B-B14F-4D97-AF65-F5344CB8AC3E}">
        <p14:creationId xmlns:p14="http://schemas.microsoft.com/office/powerpoint/2010/main" val="4658588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F7E8-8715-44C7-AB4D-6A1CD54B7156}"/>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E7A0CB1-6378-482F-9628-FBE17C2FB6F3}"/>
              </a:ext>
            </a:extLst>
          </p:cNvPr>
          <p:cNvSpPr>
            <a:spLocks noGrp="1"/>
          </p:cNvSpPr>
          <p:nvPr>
            <p:ph idx="1"/>
          </p:nvPr>
        </p:nvSpPr>
        <p:spPr>
          <a:xfrm>
            <a:off x="152400" y="1638300"/>
            <a:ext cx="11887200" cy="5015901"/>
          </a:xfrm>
        </p:spPr>
        <p:txBody>
          <a:bodyPr>
            <a:normAutofit/>
          </a:bodyPr>
          <a:lstStyle>
            <a:lvl1pPr>
              <a:defRPr sz="3200"/>
            </a:lvl1pPr>
            <a:lvl2pPr>
              <a:defRPr sz="2800"/>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5437290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FFB99-5C60-4A25-9C78-8858D8696876}"/>
              </a:ext>
            </a:extLst>
          </p:cNvPr>
          <p:cNvSpPr>
            <a:spLocks noGrp="1"/>
          </p:cNvSpPr>
          <p:nvPr>
            <p:ph sz="half" idx="1"/>
          </p:nvPr>
        </p:nvSpPr>
        <p:spPr>
          <a:xfrm>
            <a:off x="152400" y="1638300"/>
            <a:ext cx="5852160" cy="5015901"/>
          </a:xfrm>
        </p:spPr>
        <p:txBody>
          <a:bodyPr/>
          <a:lstStyle/>
          <a:p>
            <a:pPr lvl="0"/>
            <a:r>
              <a:rPr lang="en-US" dirty="0"/>
              <a:t>Click to edit Master text styles</a:t>
            </a:r>
          </a:p>
          <a:p>
            <a:pPr lvl="1"/>
            <a:r>
              <a:rPr lang="en-US" dirty="0"/>
              <a:t>Second level</a:t>
            </a:r>
          </a:p>
        </p:txBody>
      </p:sp>
      <p:sp>
        <p:nvSpPr>
          <p:cNvPr id="4" name="Content Placeholder 3">
            <a:extLst>
              <a:ext uri="{FF2B5EF4-FFF2-40B4-BE49-F238E27FC236}">
                <a16:creationId xmlns:a16="http://schemas.microsoft.com/office/drawing/2014/main" id="{395DD4EF-EAC0-4560-B942-D9517E5CAF58}"/>
              </a:ext>
            </a:extLst>
          </p:cNvPr>
          <p:cNvSpPr>
            <a:spLocks noGrp="1"/>
          </p:cNvSpPr>
          <p:nvPr>
            <p:ph sz="half" idx="2"/>
          </p:nvPr>
        </p:nvSpPr>
        <p:spPr>
          <a:xfrm>
            <a:off x="6187440" y="1638299"/>
            <a:ext cx="5852160" cy="5015901"/>
          </a:xfrm>
        </p:spPr>
        <p:txBody>
          <a:body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232188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930BA-4F69-484D-94CF-A12CFCB3A57C}"/>
              </a:ext>
            </a:extLst>
          </p:cNvPr>
          <p:cNvSpPr>
            <a:spLocks noGrp="1"/>
          </p:cNvSpPr>
          <p:nvPr>
            <p:ph type="title"/>
          </p:nvPr>
        </p:nvSpPr>
        <p:spPr>
          <a:xfrm>
            <a:off x="152400" y="899124"/>
            <a:ext cx="11887200" cy="1325563"/>
          </a:xfrm>
        </p:spPr>
        <p:txBody>
          <a:bodyPr/>
          <a:lstStyle/>
          <a:p>
            <a:r>
              <a:rPr lang="en-US" dirty="0"/>
              <a:t>Click to edit Master title style</a:t>
            </a:r>
          </a:p>
        </p:txBody>
      </p:sp>
      <p:pic>
        <p:nvPicPr>
          <p:cNvPr id="6" name="Picture 5" descr="The official seal of the California Department of Education">
            <a:extLst>
              <a:ext uri="{FF2B5EF4-FFF2-40B4-BE49-F238E27FC236}">
                <a16:creationId xmlns:a16="http://schemas.microsoft.com/office/drawing/2014/main" id="{27B09E01-EEB8-43B2-9841-EDF28826665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48152" y="2810668"/>
            <a:ext cx="2095696" cy="2117527"/>
          </a:xfrm>
          <a:prstGeom prst="rect">
            <a:avLst/>
          </a:prstGeom>
        </p:spPr>
      </p:pic>
    </p:spTree>
    <p:extLst>
      <p:ext uri="{BB962C8B-B14F-4D97-AF65-F5344CB8AC3E}">
        <p14:creationId xmlns:p14="http://schemas.microsoft.com/office/powerpoint/2010/main" val="2905458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D460932-8CB6-4C8F-B4AD-397CBB756A85}"/>
              </a:ext>
            </a:extLst>
          </p:cNvPr>
          <p:cNvSpPr/>
          <p:nvPr userDrawn="1"/>
        </p:nvSpPr>
        <p:spPr>
          <a:xfrm>
            <a:off x="-1" y="5298"/>
            <a:ext cx="12191999" cy="68527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4" name="Group 23">
            <a:extLst>
              <a:ext uri="{FF2B5EF4-FFF2-40B4-BE49-F238E27FC236}">
                <a16:creationId xmlns:a16="http://schemas.microsoft.com/office/drawing/2014/main" id="{CC35A081-3005-4A0A-8613-6F350DD754D9}"/>
              </a:ext>
            </a:extLst>
          </p:cNvPr>
          <p:cNvGrpSpPr/>
          <p:nvPr userDrawn="1"/>
        </p:nvGrpSpPr>
        <p:grpSpPr>
          <a:xfrm>
            <a:off x="0" y="990600"/>
            <a:ext cx="12192000" cy="4645492"/>
            <a:chOff x="0" y="990600"/>
            <a:chExt cx="12192000" cy="4645492"/>
          </a:xfrm>
        </p:grpSpPr>
        <p:sp>
          <p:nvSpPr>
            <p:cNvPr id="8" name="Rectangle 7">
              <a:extLst>
                <a:ext uri="{FF2B5EF4-FFF2-40B4-BE49-F238E27FC236}">
                  <a16:creationId xmlns:a16="http://schemas.microsoft.com/office/drawing/2014/main" id="{FE4EA3A2-1F8E-4D59-8CCD-ADE780EA398C}"/>
                </a:ext>
              </a:extLst>
            </p:cNvPr>
            <p:cNvSpPr>
              <a:spLocks/>
            </p:cNvSpPr>
            <p:nvPr userDrawn="1"/>
          </p:nvSpPr>
          <p:spPr>
            <a:xfrm>
              <a:off x="0" y="990600"/>
              <a:ext cx="12191999" cy="4462612"/>
            </a:xfrm>
            <a:prstGeom prst="rect">
              <a:avLst/>
            </a:prstGeom>
            <a:solidFill>
              <a:srgbClr val="0C4A6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3158AE10-268E-471E-AD35-10FC854F29EF}"/>
                </a:ext>
              </a:extLst>
            </p:cNvPr>
            <p:cNvSpPr>
              <a:spLocks/>
            </p:cNvSpPr>
            <p:nvPr userDrawn="1"/>
          </p:nvSpPr>
          <p:spPr>
            <a:xfrm>
              <a:off x="1" y="5453212"/>
              <a:ext cx="12191999" cy="182880"/>
            </a:xfrm>
            <a:prstGeom prst="rect">
              <a:avLst/>
            </a:prstGeom>
            <a:solidFill>
              <a:srgbClr val="ED8B6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oup 20">
            <a:extLst>
              <a:ext uri="{FF2B5EF4-FFF2-40B4-BE49-F238E27FC236}">
                <a16:creationId xmlns:a16="http://schemas.microsoft.com/office/drawing/2014/main" id="{4BACA4FE-73B4-4E69-9F95-2126EED44CD0}"/>
              </a:ext>
            </a:extLst>
          </p:cNvPr>
          <p:cNvGrpSpPr/>
          <p:nvPr userDrawn="1"/>
        </p:nvGrpSpPr>
        <p:grpSpPr>
          <a:xfrm>
            <a:off x="152397" y="161925"/>
            <a:ext cx="11887200" cy="6462519"/>
            <a:chOff x="152397" y="161925"/>
            <a:chExt cx="11887200" cy="6462519"/>
          </a:xfrm>
        </p:grpSpPr>
        <p:pic>
          <p:nvPicPr>
            <p:cNvPr id="12" name="Picture 11" descr="The official seal of the California Department of Education">
              <a:extLst>
                <a:ext uri="{FF2B5EF4-FFF2-40B4-BE49-F238E27FC236}">
                  <a16:creationId xmlns:a16="http://schemas.microsoft.com/office/drawing/2014/main" id="{229AE4EE-F2AE-45EA-8EDB-B364C7286BA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276651" y="161925"/>
              <a:ext cx="1638692" cy="1655762"/>
            </a:xfrm>
            <a:prstGeom prst="rect">
              <a:avLst/>
            </a:prstGeom>
          </p:spPr>
        </p:pic>
        <p:sp>
          <p:nvSpPr>
            <p:cNvPr id="10" name="TextBox 9">
              <a:extLst>
                <a:ext uri="{FF2B5EF4-FFF2-40B4-BE49-F238E27FC236}">
                  <a16:creationId xmlns:a16="http://schemas.microsoft.com/office/drawing/2014/main" id="{CBB3E5DD-A548-4B13-B011-AD7381826A90}"/>
                </a:ext>
              </a:extLst>
            </p:cNvPr>
            <p:cNvSpPr txBox="1"/>
            <p:nvPr userDrawn="1"/>
          </p:nvSpPr>
          <p:spPr>
            <a:xfrm>
              <a:off x="152397" y="5793447"/>
              <a:ext cx="11887200" cy="830997"/>
            </a:xfrm>
            <a:prstGeom prst="rect">
              <a:avLst/>
            </a:prstGeom>
            <a:noFill/>
          </p:spPr>
          <p:txBody>
            <a:bodyPr wrap="square" rtlCol="0">
              <a:spAutoFit/>
            </a:bodyPr>
            <a:lstStyle/>
            <a:p>
              <a:pPr algn="ctr"/>
              <a:r>
                <a:rPr lang="en-US" sz="2400" b="1" dirty="0">
                  <a:solidFill>
                    <a:srgbClr val="0C4A6D"/>
                  </a:solidFill>
                  <a:latin typeface="Arial" panose="020B0604020202020204" pitchFamily="34" charset="0"/>
                  <a:cs typeface="Arial" panose="020B0604020202020204" pitchFamily="34" charset="0"/>
                </a:rPr>
                <a:t>CALIFORNIA DEPARTMENT OF EDUCATION</a:t>
              </a:r>
            </a:p>
            <a:p>
              <a:pPr algn="ctr"/>
              <a:r>
                <a:rPr lang="en-US" sz="2400" dirty="0">
                  <a:solidFill>
                    <a:srgbClr val="0C4A6D"/>
                  </a:solidFill>
                  <a:latin typeface="Arial" panose="020B0604020202020204" pitchFamily="34" charset="0"/>
                  <a:cs typeface="Arial" panose="020B0604020202020204" pitchFamily="34" charset="0"/>
                </a:rPr>
                <a:t>Tony Thurmond, State Superintendent of Public Instruction</a:t>
              </a:r>
            </a:p>
          </p:txBody>
        </p:sp>
      </p:grpSp>
      <p:sp>
        <p:nvSpPr>
          <p:cNvPr id="2" name="Title 1">
            <a:extLst>
              <a:ext uri="{FF2B5EF4-FFF2-40B4-BE49-F238E27FC236}">
                <a16:creationId xmlns:a16="http://schemas.microsoft.com/office/drawing/2014/main" id="{F6043B94-67A5-43F0-8312-3B3546AB5965}"/>
              </a:ext>
            </a:extLst>
          </p:cNvPr>
          <p:cNvSpPr>
            <a:spLocks noGrp="1"/>
          </p:cNvSpPr>
          <p:nvPr userDrawn="1">
            <p:ph type="ctrTitle"/>
          </p:nvPr>
        </p:nvSpPr>
        <p:spPr>
          <a:xfrm>
            <a:off x="1524000" y="2514600"/>
            <a:ext cx="9144000" cy="1828800"/>
          </a:xfrm>
        </p:spPr>
        <p:txBody>
          <a:bodyPr anchor="ctr"/>
          <a:lstStyle>
            <a:lvl1pPr algn="ctr">
              <a:defRPr sz="6000">
                <a:solidFill>
                  <a:schemeClr val="bg1"/>
                </a:solidFill>
              </a:defRPr>
            </a:lvl1pPr>
          </a:lstStyle>
          <a:p>
            <a:r>
              <a:rPr lang="en-US" dirty="0"/>
              <a:t>Click to edit Master title style</a:t>
            </a:r>
          </a:p>
        </p:txBody>
      </p:sp>
      <p:pic>
        <p:nvPicPr>
          <p:cNvPr id="11" name="Picture 10" descr="Logo&#10;&#10;Description automatically generated with medium confidence">
            <a:extLst>
              <a:ext uri="{FF2B5EF4-FFF2-40B4-BE49-F238E27FC236}">
                <a16:creationId xmlns:a16="http://schemas.microsoft.com/office/drawing/2014/main" id="{CCA26BB6-385B-F047-BF7D-DAB14FA633B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94914" y="161925"/>
            <a:ext cx="1244683" cy="273114"/>
          </a:xfrm>
          <a:prstGeom prst="rect">
            <a:avLst/>
          </a:prstGeom>
        </p:spPr>
      </p:pic>
    </p:spTree>
    <p:extLst>
      <p:ext uri="{BB962C8B-B14F-4D97-AF65-F5344CB8AC3E}">
        <p14:creationId xmlns:p14="http://schemas.microsoft.com/office/powerpoint/2010/main" val="748797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F7E8-8715-44C7-AB4D-6A1CD54B7156}"/>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E7A0CB1-6378-482F-9628-FBE17C2FB6F3}"/>
              </a:ext>
            </a:extLst>
          </p:cNvPr>
          <p:cNvSpPr>
            <a:spLocks noGrp="1"/>
          </p:cNvSpPr>
          <p:nvPr>
            <p:ph idx="1"/>
          </p:nvPr>
        </p:nvSpPr>
        <p:spPr>
          <a:xfrm>
            <a:off x="152400" y="1638300"/>
            <a:ext cx="11887200" cy="5015901"/>
          </a:xfrm>
        </p:spPr>
        <p:txBody>
          <a:bodyPr>
            <a:normAutofit/>
          </a:bodyPr>
          <a:lstStyle>
            <a:lvl1pPr>
              <a:defRPr sz="3200"/>
            </a:lvl1pPr>
            <a:lvl2pPr>
              <a:defRPr sz="2800"/>
            </a:lvl2pPr>
          </a:lstStyle>
          <a:p>
            <a:pPr lvl="0"/>
            <a:r>
              <a:rPr lang="en-US" dirty="0"/>
              <a:t>Click to edit Master text styles</a:t>
            </a:r>
          </a:p>
          <a:p>
            <a:pPr lvl="1"/>
            <a:r>
              <a:rPr lang="en-US" dirty="0"/>
              <a:t>Second level</a:t>
            </a:r>
          </a:p>
        </p:txBody>
      </p:sp>
      <p:pic>
        <p:nvPicPr>
          <p:cNvPr id="4" name="Picture 3" descr="The official seal of the California Department of Education">
            <a:extLst>
              <a:ext uri="{FF2B5EF4-FFF2-40B4-BE49-F238E27FC236}">
                <a16:creationId xmlns:a16="http://schemas.microsoft.com/office/drawing/2014/main" id="{CB9000E6-344D-6544-843F-61DBE2E587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038840" y="706885"/>
            <a:ext cx="760090" cy="768008"/>
          </a:xfrm>
          <a:prstGeom prst="rect">
            <a:avLst/>
          </a:prstGeom>
        </p:spPr>
      </p:pic>
    </p:spTree>
    <p:extLst>
      <p:ext uri="{BB962C8B-B14F-4D97-AF65-F5344CB8AC3E}">
        <p14:creationId xmlns:p14="http://schemas.microsoft.com/office/powerpoint/2010/main" val="25308046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FFB99-5C60-4A25-9C78-8858D8696876}"/>
              </a:ext>
            </a:extLst>
          </p:cNvPr>
          <p:cNvSpPr>
            <a:spLocks noGrp="1"/>
          </p:cNvSpPr>
          <p:nvPr>
            <p:ph sz="half" idx="1"/>
          </p:nvPr>
        </p:nvSpPr>
        <p:spPr>
          <a:xfrm>
            <a:off x="152400" y="1638300"/>
            <a:ext cx="5852160" cy="5015901"/>
          </a:xfrm>
        </p:spPr>
        <p:txBody>
          <a:bodyPr/>
          <a:lstStyle/>
          <a:p>
            <a:pPr lvl="0"/>
            <a:r>
              <a:rPr lang="en-US" dirty="0"/>
              <a:t>Click to edit Master text styles</a:t>
            </a:r>
          </a:p>
          <a:p>
            <a:pPr lvl="1"/>
            <a:r>
              <a:rPr lang="en-US" dirty="0"/>
              <a:t>Second level</a:t>
            </a:r>
          </a:p>
        </p:txBody>
      </p:sp>
      <p:sp>
        <p:nvSpPr>
          <p:cNvPr id="4" name="Content Placeholder 3">
            <a:extLst>
              <a:ext uri="{FF2B5EF4-FFF2-40B4-BE49-F238E27FC236}">
                <a16:creationId xmlns:a16="http://schemas.microsoft.com/office/drawing/2014/main" id="{395DD4EF-EAC0-4560-B942-D9517E5CAF58}"/>
              </a:ext>
            </a:extLst>
          </p:cNvPr>
          <p:cNvSpPr>
            <a:spLocks noGrp="1"/>
          </p:cNvSpPr>
          <p:nvPr>
            <p:ph sz="half" idx="2"/>
          </p:nvPr>
        </p:nvSpPr>
        <p:spPr>
          <a:xfrm>
            <a:off x="6187440" y="1638299"/>
            <a:ext cx="5852160" cy="5015901"/>
          </a:xfrm>
        </p:spPr>
        <p:txBody>
          <a:body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0759337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930BA-4F69-484D-94CF-A12CFCB3A57C}"/>
              </a:ext>
            </a:extLst>
          </p:cNvPr>
          <p:cNvSpPr>
            <a:spLocks noGrp="1"/>
          </p:cNvSpPr>
          <p:nvPr>
            <p:ph type="title"/>
          </p:nvPr>
        </p:nvSpPr>
        <p:spPr>
          <a:xfrm>
            <a:off x="152400" y="899124"/>
            <a:ext cx="11887200" cy="1325563"/>
          </a:xfrm>
        </p:spPr>
        <p:txBody>
          <a:bodyPr/>
          <a:lstStyle/>
          <a:p>
            <a:r>
              <a:rPr lang="en-US" dirty="0"/>
              <a:t>Click to edit Master title style</a:t>
            </a:r>
          </a:p>
        </p:txBody>
      </p:sp>
      <p:pic>
        <p:nvPicPr>
          <p:cNvPr id="6" name="Picture 5" descr="The official seal of the California Department of Education">
            <a:extLst>
              <a:ext uri="{FF2B5EF4-FFF2-40B4-BE49-F238E27FC236}">
                <a16:creationId xmlns:a16="http://schemas.microsoft.com/office/drawing/2014/main" id="{27B09E01-EEB8-43B2-9841-EDF28826665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48152" y="2810668"/>
            <a:ext cx="2095696" cy="2117527"/>
          </a:xfrm>
          <a:prstGeom prst="rect">
            <a:avLst/>
          </a:prstGeom>
        </p:spPr>
      </p:pic>
    </p:spTree>
    <p:extLst>
      <p:ext uri="{BB962C8B-B14F-4D97-AF65-F5344CB8AC3E}">
        <p14:creationId xmlns:p14="http://schemas.microsoft.com/office/powerpoint/2010/main" val="1834092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D460932-8CB6-4C8F-B4AD-397CBB756A85}"/>
              </a:ext>
            </a:extLst>
          </p:cNvPr>
          <p:cNvSpPr/>
          <p:nvPr userDrawn="1"/>
        </p:nvSpPr>
        <p:spPr>
          <a:xfrm>
            <a:off x="-1" y="5298"/>
            <a:ext cx="12191999" cy="68527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4" name="Group 23">
            <a:extLst>
              <a:ext uri="{FF2B5EF4-FFF2-40B4-BE49-F238E27FC236}">
                <a16:creationId xmlns:a16="http://schemas.microsoft.com/office/drawing/2014/main" id="{CC35A081-3005-4A0A-8613-6F350DD754D9}"/>
              </a:ext>
            </a:extLst>
          </p:cNvPr>
          <p:cNvGrpSpPr/>
          <p:nvPr userDrawn="1"/>
        </p:nvGrpSpPr>
        <p:grpSpPr>
          <a:xfrm>
            <a:off x="0" y="990600"/>
            <a:ext cx="12192000" cy="4645492"/>
            <a:chOff x="0" y="990600"/>
            <a:chExt cx="12192000" cy="4645492"/>
          </a:xfrm>
        </p:grpSpPr>
        <p:sp>
          <p:nvSpPr>
            <p:cNvPr id="8" name="Rectangle 7">
              <a:extLst>
                <a:ext uri="{FF2B5EF4-FFF2-40B4-BE49-F238E27FC236}">
                  <a16:creationId xmlns:a16="http://schemas.microsoft.com/office/drawing/2014/main" id="{FE4EA3A2-1F8E-4D59-8CCD-ADE780EA398C}"/>
                </a:ext>
              </a:extLst>
            </p:cNvPr>
            <p:cNvSpPr>
              <a:spLocks/>
            </p:cNvSpPr>
            <p:nvPr userDrawn="1"/>
          </p:nvSpPr>
          <p:spPr>
            <a:xfrm>
              <a:off x="0" y="990600"/>
              <a:ext cx="12191999" cy="4462612"/>
            </a:xfrm>
            <a:prstGeom prst="rect">
              <a:avLst/>
            </a:prstGeom>
            <a:solidFill>
              <a:srgbClr val="0C4A6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3158AE10-268E-471E-AD35-10FC854F29EF}"/>
                </a:ext>
              </a:extLst>
            </p:cNvPr>
            <p:cNvSpPr>
              <a:spLocks/>
            </p:cNvSpPr>
            <p:nvPr userDrawn="1"/>
          </p:nvSpPr>
          <p:spPr>
            <a:xfrm>
              <a:off x="1" y="5453212"/>
              <a:ext cx="12191999" cy="182880"/>
            </a:xfrm>
            <a:prstGeom prst="rect">
              <a:avLst/>
            </a:prstGeom>
            <a:solidFill>
              <a:srgbClr val="ED8B6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oup 20">
            <a:extLst>
              <a:ext uri="{FF2B5EF4-FFF2-40B4-BE49-F238E27FC236}">
                <a16:creationId xmlns:a16="http://schemas.microsoft.com/office/drawing/2014/main" id="{4BACA4FE-73B4-4E69-9F95-2126EED44CD0}"/>
              </a:ext>
            </a:extLst>
          </p:cNvPr>
          <p:cNvGrpSpPr/>
          <p:nvPr userDrawn="1"/>
        </p:nvGrpSpPr>
        <p:grpSpPr>
          <a:xfrm>
            <a:off x="152397" y="161925"/>
            <a:ext cx="11887200" cy="6462519"/>
            <a:chOff x="152397" y="161925"/>
            <a:chExt cx="11887200" cy="6462519"/>
          </a:xfrm>
        </p:grpSpPr>
        <p:pic>
          <p:nvPicPr>
            <p:cNvPr id="12" name="Picture 11" descr="The official seal of the California Department of Education">
              <a:extLst>
                <a:ext uri="{FF2B5EF4-FFF2-40B4-BE49-F238E27FC236}">
                  <a16:creationId xmlns:a16="http://schemas.microsoft.com/office/drawing/2014/main" id="{229AE4EE-F2AE-45EA-8EDB-B364C7286BA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276651" y="161925"/>
              <a:ext cx="1638692" cy="1655762"/>
            </a:xfrm>
            <a:prstGeom prst="rect">
              <a:avLst/>
            </a:prstGeom>
          </p:spPr>
        </p:pic>
        <p:sp>
          <p:nvSpPr>
            <p:cNvPr id="10" name="TextBox 9">
              <a:extLst>
                <a:ext uri="{FF2B5EF4-FFF2-40B4-BE49-F238E27FC236}">
                  <a16:creationId xmlns:a16="http://schemas.microsoft.com/office/drawing/2014/main" id="{CBB3E5DD-A548-4B13-B011-AD7381826A90}"/>
                </a:ext>
              </a:extLst>
            </p:cNvPr>
            <p:cNvSpPr txBox="1"/>
            <p:nvPr userDrawn="1"/>
          </p:nvSpPr>
          <p:spPr>
            <a:xfrm>
              <a:off x="152397" y="5793447"/>
              <a:ext cx="11887200" cy="830997"/>
            </a:xfrm>
            <a:prstGeom prst="rect">
              <a:avLst/>
            </a:prstGeom>
            <a:noFill/>
          </p:spPr>
          <p:txBody>
            <a:bodyPr wrap="square" rtlCol="0">
              <a:spAutoFit/>
            </a:bodyPr>
            <a:lstStyle/>
            <a:p>
              <a:pPr algn="ctr"/>
              <a:r>
                <a:rPr lang="en-US" sz="2400" b="1" dirty="0">
                  <a:solidFill>
                    <a:srgbClr val="0C4A6D"/>
                  </a:solidFill>
                  <a:latin typeface="Arial" panose="020B0604020202020204" pitchFamily="34" charset="0"/>
                  <a:cs typeface="Arial" panose="020B0604020202020204" pitchFamily="34" charset="0"/>
                </a:rPr>
                <a:t>CALIFORNIA DEPARTMENT OF EDUCATION</a:t>
              </a:r>
            </a:p>
            <a:p>
              <a:pPr algn="ctr"/>
              <a:r>
                <a:rPr lang="en-US" sz="2400" dirty="0">
                  <a:solidFill>
                    <a:srgbClr val="0C4A6D"/>
                  </a:solidFill>
                  <a:latin typeface="Arial" panose="020B0604020202020204" pitchFamily="34" charset="0"/>
                  <a:cs typeface="Arial" panose="020B0604020202020204" pitchFamily="34" charset="0"/>
                </a:rPr>
                <a:t>Tony Thurmond, State Superintendent of Public Instruction</a:t>
              </a:r>
            </a:p>
          </p:txBody>
        </p:sp>
      </p:grpSp>
      <p:sp>
        <p:nvSpPr>
          <p:cNvPr id="2" name="Title 1">
            <a:extLst>
              <a:ext uri="{FF2B5EF4-FFF2-40B4-BE49-F238E27FC236}">
                <a16:creationId xmlns:a16="http://schemas.microsoft.com/office/drawing/2014/main" id="{F6043B94-67A5-43F0-8312-3B3546AB5965}"/>
              </a:ext>
            </a:extLst>
          </p:cNvPr>
          <p:cNvSpPr>
            <a:spLocks noGrp="1"/>
          </p:cNvSpPr>
          <p:nvPr userDrawn="1">
            <p:ph type="ctrTitle"/>
          </p:nvPr>
        </p:nvSpPr>
        <p:spPr>
          <a:xfrm>
            <a:off x="1524000" y="2514600"/>
            <a:ext cx="9144000" cy="1828800"/>
          </a:xfrm>
        </p:spPr>
        <p:txBody>
          <a:bodyPr anchor="ctr"/>
          <a:lstStyle>
            <a:lvl1pPr algn="ctr">
              <a:defRPr sz="60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6709928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F7E8-8715-44C7-AB4D-6A1CD54B7156}"/>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E7A0CB1-6378-482F-9628-FBE17C2FB6F3}"/>
              </a:ext>
            </a:extLst>
          </p:cNvPr>
          <p:cNvSpPr>
            <a:spLocks noGrp="1"/>
          </p:cNvSpPr>
          <p:nvPr>
            <p:ph idx="1"/>
          </p:nvPr>
        </p:nvSpPr>
        <p:spPr>
          <a:xfrm>
            <a:off x="152400" y="1638300"/>
            <a:ext cx="11887200" cy="5015901"/>
          </a:xfrm>
        </p:spPr>
        <p:txBody>
          <a:bodyPr>
            <a:normAutofit/>
          </a:bodyPr>
          <a:lstStyle>
            <a:lvl1pPr>
              <a:defRPr sz="3200"/>
            </a:lvl1pPr>
            <a:lvl2pPr>
              <a:defRPr sz="2800"/>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9972466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FFB99-5C60-4A25-9C78-8858D8696876}"/>
              </a:ext>
            </a:extLst>
          </p:cNvPr>
          <p:cNvSpPr>
            <a:spLocks noGrp="1"/>
          </p:cNvSpPr>
          <p:nvPr>
            <p:ph sz="half" idx="1"/>
          </p:nvPr>
        </p:nvSpPr>
        <p:spPr>
          <a:xfrm>
            <a:off x="152400" y="1638300"/>
            <a:ext cx="5852160" cy="5015901"/>
          </a:xfrm>
        </p:spPr>
        <p:txBody>
          <a:bodyPr/>
          <a:lstStyle/>
          <a:p>
            <a:pPr lvl="0"/>
            <a:r>
              <a:rPr lang="en-US" dirty="0"/>
              <a:t>Click to edit Master text styles</a:t>
            </a:r>
          </a:p>
          <a:p>
            <a:pPr lvl="1"/>
            <a:r>
              <a:rPr lang="en-US" dirty="0"/>
              <a:t>Second level</a:t>
            </a:r>
          </a:p>
        </p:txBody>
      </p:sp>
      <p:sp>
        <p:nvSpPr>
          <p:cNvPr id="4" name="Content Placeholder 3">
            <a:extLst>
              <a:ext uri="{FF2B5EF4-FFF2-40B4-BE49-F238E27FC236}">
                <a16:creationId xmlns:a16="http://schemas.microsoft.com/office/drawing/2014/main" id="{395DD4EF-EAC0-4560-B942-D9517E5CAF58}"/>
              </a:ext>
            </a:extLst>
          </p:cNvPr>
          <p:cNvSpPr>
            <a:spLocks noGrp="1"/>
          </p:cNvSpPr>
          <p:nvPr>
            <p:ph sz="half" idx="2"/>
          </p:nvPr>
        </p:nvSpPr>
        <p:spPr>
          <a:xfrm>
            <a:off x="6187440" y="1638299"/>
            <a:ext cx="5852160" cy="5015901"/>
          </a:xfrm>
        </p:spPr>
        <p:txBody>
          <a:body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9160447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930BA-4F69-484D-94CF-A12CFCB3A57C}"/>
              </a:ext>
            </a:extLst>
          </p:cNvPr>
          <p:cNvSpPr>
            <a:spLocks noGrp="1"/>
          </p:cNvSpPr>
          <p:nvPr>
            <p:ph type="title"/>
          </p:nvPr>
        </p:nvSpPr>
        <p:spPr>
          <a:xfrm>
            <a:off x="152400" y="899124"/>
            <a:ext cx="11887200" cy="1325563"/>
          </a:xfrm>
        </p:spPr>
        <p:txBody>
          <a:bodyPr/>
          <a:lstStyle/>
          <a:p>
            <a:r>
              <a:rPr lang="en-US" dirty="0"/>
              <a:t>Click to edit Master title style</a:t>
            </a:r>
          </a:p>
        </p:txBody>
      </p:sp>
      <p:pic>
        <p:nvPicPr>
          <p:cNvPr id="6" name="Picture 5" descr="The official seal of the California Department of Education">
            <a:extLst>
              <a:ext uri="{FF2B5EF4-FFF2-40B4-BE49-F238E27FC236}">
                <a16:creationId xmlns:a16="http://schemas.microsoft.com/office/drawing/2014/main" id="{27B09E01-EEB8-43B2-9841-EDF28826665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48152" y="2810668"/>
            <a:ext cx="2095696" cy="2117527"/>
          </a:xfrm>
          <a:prstGeom prst="rect">
            <a:avLst/>
          </a:prstGeom>
        </p:spPr>
      </p:pic>
    </p:spTree>
    <p:extLst>
      <p:ext uri="{BB962C8B-B14F-4D97-AF65-F5344CB8AC3E}">
        <p14:creationId xmlns:p14="http://schemas.microsoft.com/office/powerpoint/2010/main" val="10334716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D460932-8CB6-4C8F-B4AD-397CBB756A85}"/>
              </a:ext>
            </a:extLst>
          </p:cNvPr>
          <p:cNvSpPr/>
          <p:nvPr userDrawn="1"/>
        </p:nvSpPr>
        <p:spPr>
          <a:xfrm>
            <a:off x="-1" y="5298"/>
            <a:ext cx="12191999" cy="68527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4" name="Group 23">
            <a:extLst>
              <a:ext uri="{FF2B5EF4-FFF2-40B4-BE49-F238E27FC236}">
                <a16:creationId xmlns:a16="http://schemas.microsoft.com/office/drawing/2014/main" id="{CC35A081-3005-4A0A-8613-6F350DD754D9}"/>
              </a:ext>
            </a:extLst>
          </p:cNvPr>
          <p:cNvGrpSpPr/>
          <p:nvPr userDrawn="1"/>
        </p:nvGrpSpPr>
        <p:grpSpPr>
          <a:xfrm>
            <a:off x="0" y="990600"/>
            <a:ext cx="12192000" cy="4645492"/>
            <a:chOff x="0" y="990600"/>
            <a:chExt cx="12192000" cy="4645492"/>
          </a:xfrm>
        </p:grpSpPr>
        <p:sp>
          <p:nvSpPr>
            <p:cNvPr id="8" name="Rectangle 7">
              <a:extLst>
                <a:ext uri="{FF2B5EF4-FFF2-40B4-BE49-F238E27FC236}">
                  <a16:creationId xmlns:a16="http://schemas.microsoft.com/office/drawing/2014/main" id="{FE4EA3A2-1F8E-4D59-8CCD-ADE780EA398C}"/>
                </a:ext>
              </a:extLst>
            </p:cNvPr>
            <p:cNvSpPr>
              <a:spLocks/>
            </p:cNvSpPr>
            <p:nvPr userDrawn="1"/>
          </p:nvSpPr>
          <p:spPr>
            <a:xfrm>
              <a:off x="0" y="990600"/>
              <a:ext cx="12191999" cy="4462612"/>
            </a:xfrm>
            <a:prstGeom prst="rect">
              <a:avLst/>
            </a:prstGeom>
            <a:solidFill>
              <a:srgbClr val="0C4A6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3158AE10-268E-471E-AD35-10FC854F29EF}"/>
                </a:ext>
              </a:extLst>
            </p:cNvPr>
            <p:cNvSpPr>
              <a:spLocks/>
            </p:cNvSpPr>
            <p:nvPr userDrawn="1"/>
          </p:nvSpPr>
          <p:spPr>
            <a:xfrm>
              <a:off x="1" y="5453212"/>
              <a:ext cx="12191999" cy="182880"/>
            </a:xfrm>
            <a:prstGeom prst="rect">
              <a:avLst/>
            </a:prstGeom>
            <a:solidFill>
              <a:srgbClr val="ED8B6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oup 20">
            <a:extLst>
              <a:ext uri="{FF2B5EF4-FFF2-40B4-BE49-F238E27FC236}">
                <a16:creationId xmlns:a16="http://schemas.microsoft.com/office/drawing/2014/main" id="{4BACA4FE-73B4-4E69-9F95-2126EED44CD0}"/>
              </a:ext>
            </a:extLst>
          </p:cNvPr>
          <p:cNvGrpSpPr/>
          <p:nvPr userDrawn="1"/>
        </p:nvGrpSpPr>
        <p:grpSpPr>
          <a:xfrm>
            <a:off x="152397" y="161925"/>
            <a:ext cx="11887200" cy="6462519"/>
            <a:chOff x="152397" y="161925"/>
            <a:chExt cx="11887200" cy="6462519"/>
          </a:xfrm>
        </p:grpSpPr>
        <p:pic>
          <p:nvPicPr>
            <p:cNvPr id="12" name="Picture 11" descr="The official seal of the California Department of Education">
              <a:extLst>
                <a:ext uri="{FF2B5EF4-FFF2-40B4-BE49-F238E27FC236}">
                  <a16:creationId xmlns:a16="http://schemas.microsoft.com/office/drawing/2014/main" id="{229AE4EE-F2AE-45EA-8EDB-B364C7286BA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276651" y="161925"/>
              <a:ext cx="1638692" cy="1655762"/>
            </a:xfrm>
            <a:prstGeom prst="rect">
              <a:avLst/>
            </a:prstGeom>
          </p:spPr>
        </p:pic>
        <p:sp>
          <p:nvSpPr>
            <p:cNvPr id="10" name="TextBox 9">
              <a:extLst>
                <a:ext uri="{FF2B5EF4-FFF2-40B4-BE49-F238E27FC236}">
                  <a16:creationId xmlns:a16="http://schemas.microsoft.com/office/drawing/2014/main" id="{CBB3E5DD-A548-4B13-B011-AD7381826A90}"/>
                </a:ext>
              </a:extLst>
            </p:cNvPr>
            <p:cNvSpPr txBox="1"/>
            <p:nvPr userDrawn="1"/>
          </p:nvSpPr>
          <p:spPr>
            <a:xfrm>
              <a:off x="152397" y="5793447"/>
              <a:ext cx="11887200" cy="830997"/>
            </a:xfrm>
            <a:prstGeom prst="rect">
              <a:avLst/>
            </a:prstGeom>
            <a:noFill/>
          </p:spPr>
          <p:txBody>
            <a:bodyPr wrap="square" rtlCol="0">
              <a:spAutoFit/>
            </a:bodyPr>
            <a:lstStyle/>
            <a:p>
              <a:pPr algn="ctr"/>
              <a:r>
                <a:rPr lang="en-US" sz="2400" b="1" dirty="0">
                  <a:solidFill>
                    <a:srgbClr val="0C4A6D"/>
                  </a:solidFill>
                  <a:latin typeface="Arial" panose="020B0604020202020204" pitchFamily="34" charset="0"/>
                  <a:cs typeface="Arial" panose="020B0604020202020204" pitchFamily="34" charset="0"/>
                </a:rPr>
                <a:t>CALIFORNIA DEPARTMENT OF EDUCATION</a:t>
              </a:r>
            </a:p>
            <a:p>
              <a:pPr algn="ctr"/>
              <a:r>
                <a:rPr lang="en-US" sz="2400" dirty="0">
                  <a:solidFill>
                    <a:srgbClr val="0C4A6D"/>
                  </a:solidFill>
                  <a:latin typeface="Arial" panose="020B0604020202020204" pitchFamily="34" charset="0"/>
                  <a:cs typeface="Arial" panose="020B0604020202020204" pitchFamily="34" charset="0"/>
                </a:rPr>
                <a:t>Tony Thurmond, State Superintendent of Public Instruction</a:t>
              </a:r>
            </a:p>
          </p:txBody>
        </p:sp>
      </p:grpSp>
      <p:sp>
        <p:nvSpPr>
          <p:cNvPr id="2" name="Title 1">
            <a:extLst>
              <a:ext uri="{FF2B5EF4-FFF2-40B4-BE49-F238E27FC236}">
                <a16:creationId xmlns:a16="http://schemas.microsoft.com/office/drawing/2014/main" id="{F6043B94-67A5-43F0-8312-3B3546AB5965}"/>
              </a:ext>
            </a:extLst>
          </p:cNvPr>
          <p:cNvSpPr>
            <a:spLocks noGrp="1"/>
          </p:cNvSpPr>
          <p:nvPr userDrawn="1">
            <p:ph type="ctrTitle"/>
          </p:nvPr>
        </p:nvSpPr>
        <p:spPr>
          <a:xfrm>
            <a:off x="1524000" y="2514600"/>
            <a:ext cx="9144000" cy="1828800"/>
          </a:xfrm>
        </p:spPr>
        <p:txBody>
          <a:bodyPr anchor="ctr"/>
          <a:lstStyle>
            <a:lvl1pPr algn="ctr">
              <a:defRPr sz="6000">
                <a:solidFill>
                  <a:schemeClr val="bg1"/>
                </a:solidFill>
              </a:defRPr>
            </a:lvl1pPr>
          </a:lstStyle>
          <a:p>
            <a:r>
              <a:rPr lang="en-US" dirty="0"/>
              <a:t>Click to edit Master title style</a:t>
            </a:r>
          </a:p>
        </p:txBody>
      </p:sp>
      <p:pic>
        <p:nvPicPr>
          <p:cNvPr id="11" name="Picture 10" descr="Logo&#10;&#10;Description automatically generated with medium confidence">
            <a:extLst>
              <a:ext uri="{FF2B5EF4-FFF2-40B4-BE49-F238E27FC236}">
                <a16:creationId xmlns:a16="http://schemas.microsoft.com/office/drawing/2014/main" id="{2E152E35-899D-504E-ADBA-705A44488C1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94914" y="161925"/>
            <a:ext cx="1244683" cy="273114"/>
          </a:xfrm>
          <a:prstGeom prst="rect">
            <a:avLst/>
          </a:prstGeom>
        </p:spPr>
      </p:pic>
    </p:spTree>
    <p:extLst>
      <p:ext uri="{BB962C8B-B14F-4D97-AF65-F5344CB8AC3E}">
        <p14:creationId xmlns:p14="http://schemas.microsoft.com/office/powerpoint/2010/main" val="27897378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F7E8-8715-44C7-AB4D-6A1CD54B7156}"/>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E7A0CB1-6378-482F-9628-FBE17C2FB6F3}"/>
              </a:ext>
            </a:extLst>
          </p:cNvPr>
          <p:cNvSpPr>
            <a:spLocks noGrp="1"/>
          </p:cNvSpPr>
          <p:nvPr>
            <p:ph idx="1"/>
          </p:nvPr>
        </p:nvSpPr>
        <p:spPr>
          <a:xfrm>
            <a:off x="152400" y="1638300"/>
            <a:ext cx="11887200" cy="5015901"/>
          </a:xfrm>
        </p:spPr>
        <p:txBody>
          <a:bodyPr>
            <a:normAutofit/>
          </a:bodyPr>
          <a:lstStyle>
            <a:lvl1pPr>
              <a:defRPr sz="3200"/>
            </a:lvl1pPr>
            <a:lvl2pPr>
              <a:defRPr sz="2800"/>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233966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F1089-B6D6-44BE-A8B4-ABB4F1EFAE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3FFB99-5C60-4A25-9C78-8858D8696876}"/>
              </a:ext>
            </a:extLst>
          </p:cNvPr>
          <p:cNvSpPr>
            <a:spLocks noGrp="1"/>
          </p:cNvSpPr>
          <p:nvPr>
            <p:ph sz="half" idx="1"/>
          </p:nvPr>
        </p:nvSpPr>
        <p:spPr>
          <a:xfrm>
            <a:off x="152400" y="1638300"/>
            <a:ext cx="5852160" cy="5015901"/>
          </a:xfrm>
        </p:spPr>
        <p:txBody>
          <a:bodyPr/>
          <a:lstStyle/>
          <a:p>
            <a:pPr lvl="0"/>
            <a:r>
              <a:rPr lang="en-US" dirty="0"/>
              <a:t>Click to edit Master text styles</a:t>
            </a:r>
          </a:p>
          <a:p>
            <a:pPr lvl="1"/>
            <a:r>
              <a:rPr lang="en-US" dirty="0"/>
              <a:t>Second level</a:t>
            </a:r>
          </a:p>
        </p:txBody>
      </p:sp>
      <p:sp>
        <p:nvSpPr>
          <p:cNvPr id="4" name="Content Placeholder 3">
            <a:extLst>
              <a:ext uri="{FF2B5EF4-FFF2-40B4-BE49-F238E27FC236}">
                <a16:creationId xmlns:a16="http://schemas.microsoft.com/office/drawing/2014/main" id="{395DD4EF-EAC0-4560-B942-D9517E5CAF58}"/>
              </a:ext>
            </a:extLst>
          </p:cNvPr>
          <p:cNvSpPr>
            <a:spLocks noGrp="1"/>
          </p:cNvSpPr>
          <p:nvPr>
            <p:ph sz="half" idx="2"/>
          </p:nvPr>
        </p:nvSpPr>
        <p:spPr>
          <a:xfrm>
            <a:off x="6187440" y="1638299"/>
            <a:ext cx="5852160" cy="5015901"/>
          </a:xfrm>
        </p:spPr>
        <p:txBody>
          <a:body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451168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tiff"/></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image" Target="../media/image2.png"/><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1.tiff"/><Relationship Id="rId5" Type="http://schemas.openxmlformats.org/officeDocument/2006/relationships/theme" Target="../theme/theme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9.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8.tiff"/><Relationship Id="rId5" Type="http://schemas.openxmlformats.org/officeDocument/2006/relationships/theme" Target="../theme/theme3.xml"/><Relationship Id="rId4"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image" Target="../media/image6.png"/><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image" Target="../media/image9.png"/><Relationship Id="rId5" Type="http://schemas.openxmlformats.org/officeDocument/2006/relationships/theme" Target="../theme/theme4.xml"/><Relationship Id="rId4" Type="http://schemas.openxmlformats.org/officeDocument/2006/relationships/slideLayout" Target="../slideLayouts/slideLayout19.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5" Type="http://schemas.openxmlformats.org/officeDocument/2006/relationships/image" Target="../media/image9.png"/><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C4A6D"/>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28EC11-7AAC-4049-9A83-CF2265C43055}"/>
              </a:ext>
            </a:extLst>
          </p:cNvPr>
          <p:cNvSpPr/>
          <p:nvPr userDrawn="1"/>
        </p:nvSpPr>
        <p:spPr>
          <a:xfrm rot="5400000">
            <a:off x="5730240" y="396240"/>
            <a:ext cx="731520" cy="12191998"/>
          </a:xfrm>
          <a:prstGeom prst="rect">
            <a:avLst/>
          </a:prstGeom>
          <a:solidFill>
            <a:schemeClr val="accent5">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F6A4F9F5-9568-4EE1-80A6-57C3752A9DD1}"/>
              </a:ext>
            </a:extLst>
          </p:cNvPr>
          <p:cNvSpPr>
            <a:spLocks noGrp="1"/>
          </p:cNvSpPr>
          <p:nvPr>
            <p:ph type="title"/>
          </p:nvPr>
        </p:nvSpPr>
        <p:spPr>
          <a:xfrm>
            <a:off x="152400" y="203799"/>
            <a:ext cx="118872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3C752BC-2660-4A7B-8B2C-4206F3E2A4CF}"/>
              </a:ext>
            </a:extLst>
          </p:cNvPr>
          <p:cNvSpPr>
            <a:spLocks noGrp="1"/>
          </p:cNvSpPr>
          <p:nvPr>
            <p:ph type="body" idx="1"/>
          </p:nvPr>
        </p:nvSpPr>
        <p:spPr>
          <a:xfrm>
            <a:off x="152400" y="1638300"/>
            <a:ext cx="11887200" cy="501590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8" name="Slide Number Placeholder 4">
            <a:extLst>
              <a:ext uri="{FF2B5EF4-FFF2-40B4-BE49-F238E27FC236}">
                <a16:creationId xmlns:a16="http://schemas.microsoft.com/office/drawing/2014/main" id="{B78A0737-DAFC-4058-94B8-619F7426C67E}"/>
              </a:ext>
            </a:extLst>
          </p:cNvPr>
          <p:cNvSpPr txBox="1">
            <a:spLocks/>
          </p:cNvSpPr>
          <p:nvPr userDrawn="1"/>
        </p:nvSpPr>
        <p:spPr>
          <a:xfrm>
            <a:off x="11508509" y="6374245"/>
            <a:ext cx="433278" cy="266699"/>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C1A58C6-7010-4DE7-9CEF-CA763C69BBCB}" type="slidenum">
              <a:rPr lang="en-US">
                <a:solidFill>
                  <a:schemeClr val="bg1"/>
                </a:solidFill>
              </a:rPr>
              <a:pPr/>
              <a:t>‹#›</a:t>
            </a:fld>
            <a:endParaRPr lang="en-US" dirty="0">
              <a:solidFill>
                <a:schemeClr val="bg1"/>
              </a:solidFill>
            </a:endParaRPr>
          </a:p>
        </p:txBody>
      </p:sp>
      <p:pic>
        <p:nvPicPr>
          <p:cNvPr id="7" name="Picture 6" descr="WestEd logo">
            <a:extLst>
              <a:ext uri="{FF2B5EF4-FFF2-40B4-BE49-F238E27FC236}">
                <a16:creationId xmlns:a16="http://schemas.microsoft.com/office/drawing/2014/main" id="{E9AA7F9B-7677-C8EE-504D-A4CB0F4A6BC1}"/>
              </a:ext>
            </a:extLst>
          </p:cNvPr>
          <p:cNvPicPr>
            <a:picLocks noChangeAspect="1"/>
          </p:cNvPicPr>
          <p:nvPr userDrawn="1"/>
        </p:nvPicPr>
        <p:blipFill>
          <a:blip r:embed="rId9"/>
          <a:stretch>
            <a:fillRect/>
          </a:stretch>
        </p:blipFill>
        <p:spPr>
          <a:xfrm>
            <a:off x="10797436" y="1427875"/>
            <a:ext cx="1242164" cy="278417"/>
          </a:xfrm>
          <a:prstGeom prst="rect">
            <a:avLst/>
          </a:prstGeom>
        </p:spPr>
      </p:pic>
      <p:pic>
        <p:nvPicPr>
          <p:cNvPr id="9" name="Picture 8" descr="The official seal of the California Department of Education">
            <a:extLst>
              <a:ext uri="{FF2B5EF4-FFF2-40B4-BE49-F238E27FC236}">
                <a16:creationId xmlns:a16="http://schemas.microsoft.com/office/drawing/2014/main" id="{706C209E-F11E-74EF-E05B-F4E6ACCBF7BE}"/>
              </a:ext>
            </a:extLst>
          </p:cNvPr>
          <p:cNvPicPr>
            <a:picLocks noChangeAspect="1"/>
          </p:cNvPicPr>
          <p:nvPr userDrawn="1"/>
        </p:nvPicPr>
        <p:blipFill>
          <a:blip r:embed="rId10"/>
          <a:stretch>
            <a:fillRect/>
          </a:stretch>
        </p:blipFill>
        <p:spPr>
          <a:xfrm>
            <a:off x="10797436" y="203799"/>
            <a:ext cx="1144351" cy="1156272"/>
          </a:xfrm>
          <a:prstGeom prst="rect">
            <a:avLst/>
          </a:prstGeom>
        </p:spPr>
      </p:pic>
    </p:spTree>
    <p:extLst>
      <p:ext uri="{BB962C8B-B14F-4D97-AF65-F5344CB8AC3E}">
        <p14:creationId xmlns:p14="http://schemas.microsoft.com/office/powerpoint/2010/main" val="2273882459"/>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60" r:id="rId4"/>
    <p:sldLayoutId id="2147483659" r:id="rId5"/>
    <p:sldLayoutId id="2147483658" r:id="rId6"/>
    <p:sldLayoutId id="2147483685" r:id="rId7"/>
  </p:sldLayoutIdLst>
  <p:hf hdr="0" dt="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C4A6D"/>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20AFA68-59B4-4AB7-9DF5-F06BCC09554C}"/>
              </a:ext>
            </a:extLst>
          </p:cNvPr>
          <p:cNvSpPr/>
          <p:nvPr userDrawn="1"/>
        </p:nvSpPr>
        <p:spPr>
          <a:xfrm>
            <a:off x="152400" y="203800"/>
            <a:ext cx="11887200" cy="6450401"/>
          </a:xfrm>
          <a:prstGeom prst="rect">
            <a:avLst/>
          </a:prstGeom>
          <a:noFill/>
          <a:ln w="25400" cmpd="sng">
            <a:solidFill>
              <a:srgbClr val="ED8B6F"/>
            </a:solidFill>
            <a:miter lim="800000"/>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F6A4F9F5-9568-4EE1-80A6-57C3752A9DD1}"/>
              </a:ext>
            </a:extLst>
          </p:cNvPr>
          <p:cNvSpPr>
            <a:spLocks noGrp="1"/>
          </p:cNvSpPr>
          <p:nvPr>
            <p:ph type="title"/>
          </p:nvPr>
        </p:nvSpPr>
        <p:spPr>
          <a:xfrm>
            <a:off x="152400" y="203799"/>
            <a:ext cx="118872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3C752BC-2660-4A7B-8B2C-4206F3E2A4CF}"/>
              </a:ext>
            </a:extLst>
          </p:cNvPr>
          <p:cNvSpPr>
            <a:spLocks noGrp="1"/>
          </p:cNvSpPr>
          <p:nvPr>
            <p:ph type="body" idx="1"/>
          </p:nvPr>
        </p:nvSpPr>
        <p:spPr>
          <a:xfrm>
            <a:off x="152400" y="1638300"/>
            <a:ext cx="11887200" cy="501590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4" name="Slide Number Placeholder 4">
            <a:extLst>
              <a:ext uri="{FF2B5EF4-FFF2-40B4-BE49-F238E27FC236}">
                <a16:creationId xmlns:a16="http://schemas.microsoft.com/office/drawing/2014/main" id="{F15FC792-EB18-429B-BEA6-EF0BFE0ACF88}"/>
              </a:ext>
            </a:extLst>
          </p:cNvPr>
          <p:cNvSpPr txBox="1">
            <a:spLocks/>
          </p:cNvSpPr>
          <p:nvPr userDrawn="1"/>
        </p:nvSpPr>
        <p:spPr>
          <a:xfrm>
            <a:off x="11508509" y="6374245"/>
            <a:ext cx="433278" cy="266699"/>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C1A58C6-7010-4DE7-9CEF-CA763C69BBCB}" type="slidenum">
              <a:rPr lang="en-US">
                <a:solidFill>
                  <a:schemeClr val="bg1"/>
                </a:solidFill>
              </a:rPr>
              <a:pPr/>
              <a:t>‹#›</a:t>
            </a:fld>
            <a:endParaRPr lang="en-US" dirty="0">
              <a:solidFill>
                <a:schemeClr val="bg1"/>
              </a:solidFill>
            </a:endParaRPr>
          </a:p>
        </p:txBody>
      </p:sp>
      <p:pic>
        <p:nvPicPr>
          <p:cNvPr id="5" name="Picture 4" descr="WestEd logo">
            <a:extLst>
              <a:ext uri="{FF2B5EF4-FFF2-40B4-BE49-F238E27FC236}">
                <a16:creationId xmlns:a16="http://schemas.microsoft.com/office/drawing/2014/main" id="{06C79A0D-A13F-7351-166C-1C5A54E9C8B1}"/>
              </a:ext>
            </a:extLst>
          </p:cNvPr>
          <p:cNvPicPr>
            <a:picLocks noChangeAspect="1"/>
          </p:cNvPicPr>
          <p:nvPr userDrawn="1"/>
        </p:nvPicPr>
        <p:blipFill>
          <a:blip r:embed="rId6"/>
          <a:stretch>
            <a:fillRect/>
          </a:stretch>
        </p:blipFill>
        <p:spPr>
          <a:xfrm>
            <a:off x="10797436" y="1427875"/>
            <a:ext cx="1242164" cy="278417"/>
          </a:xfrm>
          <a:prstGeom prst="rect">
            <a:avLst/>
          </a:prstGeom>
        </p:spPr>
      </p:pic>
      <p:pic>
        <p:nvPicPr>
          <p:cNvPr id="6" name="Picture 5" descr="The official seal of the California Department of Education">
            <a:extLst>
              <a:ext uri="{FF2B5EF4-FFF2-40B4-BE49-F238E27FC236}">
                <a16:creationId xmlns:a16="http://schemas.microsoft.com/office/drawing/2014/main" id="{B458FF5D-9294-138E-BF84-1F77F22B881F}"/>
              </a:ext>
            </a:extLst>
          </p:cNvPr>
          <p:cNvPicPr>
            <a:picLocks noChangeAspect="1"/>
          </p:cNvPicPr>
          <p:nvPr userDrawn="1"/>
        </p:nvPicPr>
        <p:blipFill>
          <a:blip r:embed="rId7"/>
          <a:stretch>
            <a:fillRect/>
          </a:stretch>
        </p:blipFill>
        <p:spPr>
          <a:xfrm>
            <a:off x="10797436" y="203799"/>
            <a:ext cx="1144351" cy="1156272"/>
          </a:xfrm>
          <a:prstGeom prst="rect">
            <a:avLst/>
          </a:prstGeom>
        </p:spPr>
      </p:pic>
    </p:spTree>
    <p:extLst>
      <p:ext uri="{BB962C8B-B14F-4D97-AF65-F5344CB8AC3E}">
        <p14:creationId xmlns:p14="http://schemas.microsoft.com/office/powerpoint/2010/main" val="18777086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Lst>
  <p:hf hdr="0" dt="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C4A6D"/>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20AFA68-59B4-4AB7-9DF5-F06BCC09554C}"/>
              </a:ext>
            </a:extLst>
          </p:cNvPr>
          <p:cNvSpPr/>
          <p:nvPr userDrawn="1"/>
        </p:nvSpPr>
        <p:spPr>
          <a:xfrm>
            <a:off x="12039600" y="0"/>
            <a:ext cx="152400" cy="6858000"/>
          </a:xfrm>
          <a:prstGeom prst="rect">
            <a:avLst/>
          </a:prstGeom>
          <a:solidFill>
            <a:srgbClr val="ED8B6F"/>
          </a:solidFill>
          <a:ln w="25400" cmpd="sng">
            <a:noFill/>
            <a:miter lim="800000"/>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F6A4F9F5-9568-4EE1-80A6-57C3752A9DD1}"/>
              </a:ext>
            </a:extLst>
          </p:cNvPr>
          <p:cNvSpPr>
            <a:spLocks noGrp="1"/>
          </p:cNvSpPr>
          <p:nvPr>
            <p:ph type="title"/>
          </p:nvPr>
        </p:nvSpPr>
        <p:spPr>
          <a:xfrm>
            <a:off x="152400" y="203799"/>
            <a:ext cx="118872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3C752BC-2660-4A7B-8B2C-4206F3E2A4CF}"/>
              </a:ext>
            </a:extLst>
          </p:cNvPr>
          <p:cNvSpPr>
            <a:spLocks noGrp="1"/>
          </p:cNvSpPr>
          <p:nvPr>
            <p:ph type="body" idx="1"/>
          </p:nvPr>
        </p:nvSpPr>
        <p:spPr>
          <a:xfrm>
            <a:off x="152400" y="1638300"/>
            <a:ext cx="11887200" cy="501590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pic>
        <p:nvPicPr>
          <p:cNvPr id="6" name="Picture 5">
            <a:extLst>
              <a:ext uri="{FF2B5EF4-FFF2-40B4-BE49-F238E27FC236}">
                <a16:creationId xmlns:a16="http://schemas.microsoft.com/office/drawing/2014/main" id="{5F78EA85-2093-3C4C-84B9-CDDDB6AEF73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0863470" y="223529"/>
            <a:ext cx="1188720" cy="266438"/>
          </a:xfrm>
          <a:prstGeom prst="rect">
            <a:avLst/>
          </a:prstGeom>
        </p:spPr>
      </p:pic>
      <p:sp>
        <p:nvSpPr>
          <p:cNvPr id="4" name="Slide Number Placeholder 4">
            <a:extLst>
              <a:ext uri="{FF2B5EF4-FFF2-40B4-BE49-F238E27FC236}">
                <a16:creationId xmlns:a16="http://schemas.microsoft.com/office/drawing/2014/main" id="{B4E0DFD2-3CD3-4E1F-B8A0-E3DF907A0D87}"/>
              </a:ext>
            </a:extLst>
          </p:cNvPr>
          <p:cNvSpPr txBox="1">
            <a:spLocks/>
          </p:cNvSpPr>
          <p:nvPr userDrawn="1"/>
        </p:nvSpPr>
        <p:spPr>
          <a:xfrm>
            <a:off x="11508509" y="6374245"/>
            <a:ext cx="433278" cy="266699"/>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C1A58C6-7010-4DE7-9CEF-CA763C69BBCB}" type="slidenum">
              <a:rPr lang="en-US">
                <a:solidFill>
                  <a:schemeClr val="bg1"/>
                </a:solidFill>
              </a:rPr>
              <a:pPr/>
              <a:t>‹#›</a:t>
            </a:fld>
            <a:endParaRPr lang="en-US" dirty="0">
              <a:solidFill>
                <a:schemeClr val="bg1"/>
              </a:solidFill>
            </a:endParaRPr>
          </a:p>
        </p:txBody>
      </p:sp>
      <p:pic>
        <p:nvPicPr>
          <p:cNvPr id="8" name="Picture 7" descr="The official seal of the California Department of Education">
            <a:extLst>
              <a:ext uri="{FF2B5EF4-FFF2-40B4-BE49-F238E27FC236}">
                <a16:creationId xmlns:a16="http://schemas.microsoft.com/office/drawing/2014/main" id="{469EB101-FE6D-D94D-8DA6-87C3D5D6B146}"/>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832104" y="509697"/>
            <a:ext cx="1144351" cy="1156272"/>
          </a:xfrm>
          <a:prstGeom prst="rect">
            <a:avLst/>
          </a:prstGeom>
        </p:spPr>
      </p:pic>
    </p:spTree>
    <p:extLst>
      <p:ext uri="{BB962C8B-B14F-4D97-AF65-F5344CB8AC3E}">
        <p14:creationId xmlns:p14="http://schemas.microsoft.com/office/powerpoint/2010/main" val="229396915"/>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Lst>
  <p:hf hdr="0" dt="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20AFA68-59B4-4AB7-9DF5-F06BCC09554C}"/>
              </a:ext>
            </a:extLst>
          </p:cNvPr>
          <p:cNvSpPr/>
          <p:nvPr userDrawn="1"/>
        </p:nvSpPr>
        <p:spPr>
          <a:xfrm>
            <a:off x="1" y="6654200"/>
            <a:ext cx="12192000" cy="203799"/>
          </a:xfrm>
          <a:prstGeom prst="rect">
            <a:avLst/>
          </a:prstGeom>
          <a:solidFill>
            <a:srgbClr val="ED8B6F"/>
          </a:solidFill>
          <a:ln w="25400" cmpd="sng">
            <a:noFill/>
            <a:miter lim="800000"/>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F6A4F9F5-9568-4EE1-80A6-57C3752A9DD1}"/>
              </a:ext>
            </a:extLst>
          </p:cNvPr>
          <p:cNvSpPr>
            <a:spLocks noGrp="1"/>
          </p:cNvSpPr>
          <p:nvPr>
            <p:ph type="title"/>
          </p:nvPr>
        </p:nvSpPr>
        <p:spPr>
          <a:xfrm>
            <a:off x="152400" y="203799"/>
            <a:ext cx="118872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3C752BC-2660-4A7B-8B2C-4206F3E2A4CF}"/>
              </a:ext>
            </a:extLst>
          </p:cNvPr>
          <p:cNvSpPr>
            <a:spLocks noGrp="1"/>
          </p:cNvSpPr>
          <p:nvPr>
            <p:ph type="body" idx="1"/>
          </p:nvPr>
        </p:nvSpPr>
        <p:spPr>
          <a:xfrm>
            <a:off x="152400" y="1638300"/>
            <a:ext cx="11887200" cy="501590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4" name="Slide Number Placeholder 4">
            <a:extLst>
              <a:ext uri="{FF2B5EF4-FFF2-40B4-BE49-F238E27FC236}">
                <a16:creationId xmlns:a16="http://schemas.microsoft.com/office/drawing/2014/main" id="{5194C382-63D4-4D06-953B-434F0495796D}"/>
              </a:ext>
            </a:extLst>
          </p:cNvPr>
          <p:cNvSpPr txBox="1">
            <a:spLocks/>
          </p:cNvSpPr>
          <p:nvPr userDrawn="1"/>
        </p:nvSpPr>
        <p:spPr>
          <a:xfrm>
            <a:off x="11508509" y="6374245"/>
            <a:ext cx="433278" cy="266699"/>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C1A58C6-7010-4DE7-9CEF-CA763C69BBCB}" type="slidenum">
              <a:rPr lang="en-US">
                <a:solidFill>
                  <a:schemeClr val="tx1"/>
                </a:solidFill>
              </a:rPr>
              <a:pPr/>
              <a:t>‹#›</a:t>
            </a:fld>
            <a:endParaRPr lang="en-US" dirty="0">
              <a:solidFill>
                <a:schemeClr val="tx1"/>
              </a:solidFill>
            </a:endParaRPr>
          </a:p>
        </p:txBody>
      </p:sp>
      <p:pic>
        <p:nvPicPr>
          <p:cNvPr id="6" name="Picture 5" descr="The official seal of the California Department of Education">
            <a:extLst>
              <a:ext uri="{FF2B5EF4-FFF2-40B4-BE49-F238E27FC236}">
                <a16:creationId xmlns:a16="http://schemas.microsoft.com/office/drawing/2014/main" id="{E5652641-D4C6-9F48-A6E2-20A34373BA3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0845079" y="482028"/>
            <a:ext cx="1144351" cy="1156272"/>
          </a:xfrm>
          <a:prstGeom prst="rect">
            <a:avLst/>
          </a:prstGeom>
        </p:spPr>
      </p:pic>
      <p:pic>
        <p:nvPicPr>
          <p:cNvPr id="7" name="Picture 6" descr="Logo&#10;&#10;Description automatically generated with medium confidence">
            <a:extLst>
              <a:ext uri="{FF2B5EF4-FFF2-40B4-BE49-F238E27FC236}">
                <a16:creationId xmlns:a16="http://schemas.microsoft.com/office/drawing/2014/main" id="{42479D3C-F724-A743-87A8-E18D6B0F7DB5}"/>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794914" y="161925"/>
            <a:ext cx="1244683" cy="273114"/>
          </a:xfrm>
          <a:prstGeom prst="rect">
            <a:avLst/>
          </a:prstGeom>
        </p:spPr>
      </p:pic>
    </p:spTree>
    <p:extLst>
      <p:ext uri="{BB962C8B-B14F-4D97-AF65-F5344CB8AC3E}">
        <p14:creationId xmlns:p14="http://schemas.microsoft.com/office/powerpoint/2010/main" val="1498434747"/>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Lst>
  <p:hf hdr="0" dt="0"/>
  <p:txStyles>
    <p:titleStyle>
      <a:lvl1pPr algn="ctr" defTabSz="914400" rtl="0" eaLnBrk="1" latinLnBrk="0" hangingPunct="1">
        <a:lnSpc>
          <a:spcPct val="90000"/>
        </a:lnSpc>
        <a:spcBef>
          <a:spcPct val="0"/>
        </a:spcBef>
        <a:buNone/>
        <a:defRPr sz="4400" kern="1200">
          <a:solidFill>
            <a:srgbClr val="0C4A6D"/>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rgbClr val="0C4A6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rgbClr val="0C4A6D"/>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C4A6D"/>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20AFA68-59B4-4AB7-9DF5-F06BCC09554C}"/>
              </a:ext>
            </a:extLst>
          </p:cNvPr>
          <p:cNvSpPr/>
          <p:nvPr userDrawn="1"/>
        </p:nvSpPr>
        <p:spPr>
          <a:xfrm>
            <a:off x="1" y="6654200"/>
            <a:ext cx="12192000" cy="203799"/>
          </a:xfrm>
          <a:prstGeom prst="rect">
            <a:avLst/>
          </a:prstGeom>
          <a:solidFill>
            <a:srgbClr val="ED8B6F"/>
          </a:solidFill>
          <a:ln w="25400" cmpd="sng">
            <a:noFill/>
            <a:miter lim="800000"/>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F6A4F9F5-9568-4EE1-80A6-57C3752A9DD1}"/>
              </a:ext>
            </a:extLst>
          </p:cNvPr>
          <p:cNvSpPr>
            <a:spLocks noGrp="1"/>
          </p:cNvSpPr>
          <p:nvPr>
            <p:ph type="title"/>
          </p:nvPr>
        </p:nvSpPr>
        <p:spPr>
          <a:xfrm>
            <a:off x="152400" y="203799"/>
            <a:ext cx="118872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3C752BC-2660-4A7B-8B2C-4206F3E2A4CF}"/>
              </a:ext>
            </a:extLst>
          </p:cNvPr>
          <p:cNvSpPr>
            <a:spLocks noGrp="1"/>
          </p:cNvSpPr>
          <p:nvPr>
            <p:ph type="body" idx="1"/>
          </p:nvPr>
        </p:nvSpPr>
        <p:spPr>
          <a:xfrm>
            <a:off x="152400" y="1638300"/>
            <a:ext cx="11887200" cy="501590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4" name="Slide Number Placeholder 4">
            <a:extLst>
              <a:ext uri="{FF2B5EF4-FFF2-40B4-BE49-F238E27FC236}">
                <a16:creationId xmlns:a16="http://schemas.microsoft.com/office/drawing/2014/main" id="{38265870-097E-4E68-B55E-D1731767C1FC}"/>
              </a:ext>
            </a:extLst>
          </p:cNvPr>
          <p:cNvSpPr txBox="1">
            <a:spLocks/>
          </p:cNvSpPr>
          <p:nvPr userDrawn="1"/>
        </p:nvSpPr>
        <p:spPr>
          <a:xfrm>
            <a:off x="11508509" y="6374245"/>
            <a:ext cx="433278" cy="266699"/>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C1A58C6-7010-4DE7-9CEF-CA763C69BBCB}" type="slidenum">
              <a:rPr lang="en-US">
                <a:solidFill>
                  <a:schemeClr val="bg1"/>
                </a:solidFill>
              </a:rPr>
              <a:pPr/>
              <a:t>‹#›</a:t>
            </a:fld>
            <a:endParaRPr lang="en-US" dirty="0">
              <a:solidFill>
                <a:schemeClr val="bg1"/>
              </a:solidFill>
            </a:endParaRPr>
          </a:p>
        </p:txBody>
      </p:sp>
      <p:pic>
        <p:nvPicPr>
          <p:cNvPr id="6" name="Picture 5" descr="The official seal of the California Department of Education">
            <a:extLst>
              <a:ext uri="{FF2B5EF4-FFF2-40B4-BE49-F238E27FC236}">
                <a16:creationId xmlns:a16="http://schemas.microsoft.com/office/drawing/2014/main" id="{9DAF3FC6-F005-9845-8F94-AC89A82C5C17}"/>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0797436" y="506875"/>
            <a:ext cx="1144351" cy="1156272"/>
          </a:xfrm>
          <a:prstGeom prst="rect">
            <a:avLst/>
          </a:prstGeom>
        </p:spPr>
      </p:pic>
    </p:spTree>
    <p:extLst>
      <p:ext uri="{BB962C8B-B14F-4D97-AF65-F5344CB8AC3E}">
        <p14:creationId xmlns:p14="http://schemas.microsoft.com/office/powerpoint/2010/main" val="1599010289"/>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Lst>
  <p:hf hdr="0" dt="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cde.box.com/s/g61rbsdty1bcgk40hu776xrv4jm3matu" TargetMode="External"/><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hyperlink" Target="https://mephelpcenter.wested.org/hc/en-u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16.jpeg"/><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cde.state.co.us/migrant/mep-non-regulatory-guidance"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D96D9-7CEF-46A7-B862-376751666A8D}"/>
              </a:ext>
            </a:extLst>
          </p:cNvPr>
          <p:cNvSpPr>
            <a:spLocks noGrp="1"/>
          </p:cNvSpPr>
          <p:nvPr>
            <p:ph type="title"/>
          </p:nvPr>
        </p:nvSpPr>
        <p:spPr>
          <a:xfrm>
            <a:off x="0" y="0"/>
            <a:ext cx="10764982" cy="2133661"/>
          </a:xfrm>
        </p:spPr>
        <p:txBody>
          <a:bodyPr>
            <a:normAutofit/>
          </a:bodyPr>
          <a:lstStyle/>
          <a:p>
            <a:r>
              <a:rPr lang="en-US" dirty="0"/>
              <a:t>Welcome to this Migrant Student Information Network Training</a:t>
            </a:r>
          </a:p>
        </p:txBody>
      </p:sp>
      <p:sp>
        <p:nvSpPr>
          <p:cNvPr id="4" name="Content Placeholder 3">
            <a:extLst>
              <a:ext uri="{FF2B5EF4-FFF2-40B4-BE49-F238E27FC236}">
                <a16:creationId xmlns:a16="http://schemas.microsoft.com/office/drawing/2014/main" id="{7D9F8CC2-8AAF-493D-9BD6-D2CE3DBDA674}"/>
              </a:ext>
            </a:extLst>
          </p:cNvPr>
          <p:cNvSpPr>
            <a:spLocks noGrp="1"/>
          </p:cNvSpPr>
          <p:nvPr>
            <p:ph sz="half" idx="2"/>
          </p:nvPr>
        </p:nvSpPr>
        <p:spPr>
          <a:xfrm>
            <a:off x="6433456" y="2133662"/>
            <a:ext cx="5394325" cy="3976194"/>
          </a:xfrm>
        </p:spPr>
        <p:txBody>
          <a:bodyPr/>
          <a:lstStyle/>
          <a:p>
            <a:pPr>
              <a:lnSpc>
                <a:spcPct val="100000"/>
              </a:lnSpc>
              <a:spcBef>
                <a:spcPts val="1800"/>
              </a:spcBef>
            </a:pPr>
            <a:r>
              <a:rPr lang="en-US" dirty="0"/>
              <a:t>We will begin shortly.</a:t>
            </a:r>
          </a:p>
          <a:p>
            <a:pPr>
              <a:lnSpc>
                <a:spcPct val="100000"/>
              </a:lnSpc>
              <a:spcBef>
                <a:spcPts val="1800"/>
              </a:spcBef>
            </a:pPr>
            <a:r>
              <a:rPr lang="en-US" dirty="0"/>
              <a:t>Please note your attendance by clicking the Google Forms link in the Chat and completing two questions.</a:t>
            </a:r>
          </a:p>
        </p:txBody>
      </p:sp>
      <p:pic>
        <p:nvPicPr>
          <p:cNvPr id="7" name="Content Placeholder 6">
            <a:extLst>
              <a:ext uri="{FF2B5EF4-FFF2-40B4-BE49-F238E27FC236}">
                <a16:creationId xmlns:a16="http://schemas.microsoft.com/office/drawing/2014/main" id="{0252DAF2-91C3-205A-F56D-3661A048309E}"/>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52400" y="2133661"/>
            <a:ext cx="5851525" cy="3780789"/>
          </a:xfrm>
          <a:prstGeom prst="rect">
            <a:avLst/>
          </a:prstGeom>
        </p:spPr>
      </p:pic>
    </p:spTree>
    <p:extLst>
      <p:ext uri="{BB962C8B-B14F-4D97-AF65-F5344CB8AC3E}">
        <p14:creationId xmlns:p14="http://schemas.microsoft.com/office/powerpoint/2010/main" val="1040455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C8BF9-C9DA-4A88-8239-8C564634626F}"/>
              </a:ext>
            </a:extLst>
          </p:cNvPr>
          <p:cNvSpPr>
            <a:spLocks noGrp="1"/>
          </p:cNvSpPr>
          <p:nvPr>
            <p:ph type="ctrTitle"/>
          </p:nvPr>
        </p:nvSpPr>
        <p:spPr>
          <a:xfrm>
            <a:off x="-1" y="1120877"/>
            <a:ext cx="12192001" cy="3930446"/>
          </a:xfrm>
        </p:spPr>
        <p:txBody>
          <a:bodyPr>
            <a:normAutofit/>
          </a:bodyPr>
          <a:lstStyle/>
          <a:p>
            <a:pPr>
              <a:spcAft>
                <a:spcPts val="1200"/>
              </a:spcAft>
            </a:pPr>
            <a:r>
              <a:rPr lang="en-US" sz="4900" dirty="0"/>
              <a:t>Migrant Student Information Network:</a:t>
            </a:r>
            <a:br>
              <a:rPr lang="en-US" sz="4900" dirty="0"/>
            </a:br>
            <a:r>
              <a:rPr lang="en-US" sz="4900" dirty="0"/>
              <a:t>Setting Up Services that Align to the 2026 Service Delivery Plan</a:t>
            </a:r>
            <a:br>
              <a:rPr lang="en-US" dirty="0"/>
            </a:br>
            <a:br>
              <a:rPr lang="en-US" dirty="0"/>
            </a:br>
            <a:br>
              <a:rPr lang="en-US" dirty="0"/>
            </a:br>
            <a:r>
              <a:rPr lang="en-US" sz="3100" dirty="0"/>
              <a:t> </a:t>
            </a:r>
            <a:r>
              <a:rPr lang="en-US" sz="3600" dirty="0"/>
              <a:t>September 29, 2026</a:t>
            </a:r>
          </a:p>
        </p:txBody>
      </p:sp>
    </p:spTree>
    <p:extLst>
      <p:ext uri="{BB962C8B-B14F-4D97-AF65-F5344CB8AC3E}">
        <p14:creationId xmlns:p14="http://schemas.microsoft.com/office/powerpoint/2010/main" val="724603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52126-9190-4063-89BC-18BC2BDA205F}"/>
              </a:ext>
            </a:extLst>
          </p:cNvPr>
          <p:cNvSpPr>
            <a:spLocks noGrp="1"/>
          </p:cNvSpPr>
          <p:nvPr>
            <p:ph type="title"/>
          </p:nvPr>
        </p:nvSpPr>
        <p:spPr/>
        <p:txBody>
          <a:bodyPr>
            <a:normAutofit/>
          </a:bodyPr>
          <a:lstStyle/>
          <a:p>
            <a:r>
              <a:rPr lang="en-US" sz="4000" dirty="0"/>
              <a:t>Housekeeping</a:t>
            </a:r>
          </a:p>
        </p:txBody>
      </p:sp>
      <p:sp>
        <p:nvSpPr>
          <p:cNvPr id="3" name="Content Placeholder 2">
            <a:extLst>
              <a:ext uri="{FF2B5EF4-FFF2-40B4-BE49-F238E27FC236}">
                <a16:creationId xmlns:a16="http://schemas.microsoft.com/office/drawing/2014/main" id="{8A4D0661-95C3-48CB-8EAB-BFFE661A8C5C}"/>
              </a:ext>
            </a:extLst>
          </p:cNvPr>
          <p:cNvSpPr>
            <a:spLocks noGrp="1"/>
          </p:cNvSpPr>
          <p:nvPr>
            <p:ph idx="1"/>
          </p:nvPr>
        </p:nvSpPr>
        <p:spPr/>
        <p:txBody>
          <a:bodyPr/>
          <a:lstStyle/>
          <a:p>
            <a:pPr marL="571500" lvl="0" indent="-571500">
              <a:lnSpc>
                <a:spcPct val="100000"/>
              </a:lnSpc>
              <a:defRPr/>
            </a:pPr>
            <a:r>
              <a:rPr lang="en-US" sz="2800" dirty="0">
                <a:ea typeface="+mj-ea"/>
                <a:cs typeface="+mj-cs"/>
              </a:rPr>
              <a:t>Please mute your microphone in the main session.</a:t>
            </a:r>
          </a:p>
          <a:p>
            <a:pPr marL="571500" indent="-571500">
              <a:lnSpc>
                <a:spcPct val="100000"/>
              </a:lnSpc>
              <a:defRPr/>
            </a:pPr>
            <a:r>
              <a:rPr lang="en-US" sz="2800" dirty="0"/>
              <a:t>Use the Q&amp;A function to enter your questions.</a:t>
            </a:r>
          </a:p>
          <a:p>
            <a:pPr marL="571500" lvl="0" indent="-571500">
              <a:lnSpc>
                <a:spcPct val="100000"/>
              </a:lnSpc>
              <a:defRPr/>
            </a:pPr>
            <a:r>
              <a:rPr lang="en-US" sz="2800" dirty="0">
                <a:ea typeface="+mj-ea"/>
                <a:cs typeface="+mj-cs"/>
              </a:rPr>
              <a:t>Participate in breakout room activities.</a:t>
            </a:r>
          </a:p>
          <a:p>
            <a:pPr marL="571500" lvl="0" indent="-571500">
              <a:lnSpc>
                <a:spcPct val="100000"/>
              </a:lnSpc>
              <a:defRPr/>
            </a:pPr>
            <a:r>
              <a:rPr lang="en-US" sz="2800" dirty="0"/>
              <a:t>The PowerPoint for this presentation can be accessed via the </a:t>
            </a:r>
            <a:r>
              <a:rPr lang="en-US" sz="2800" dirty="0">
                <a:hlinkClick r:id="rId3"/>
              </a:rPr>
              <a:t>Service Delivery Plan (SDP) Continuous Improvement Box folder</a:t>
            </a:r>
            <a:r>
              <a:rPr lang="en-US" sz="2800" dirty="0"/>
              <a:t>. It will also be posted on the </a:t>
            </a:r>
            <a:r>
              <a:rPr lang="en-US" sz="2800" dirty="0">
                <a:hlinkClick r:id="rId4"/>
              </a:rPr>
              <a:t>California MEP Help Center</a:t>
            </a:r>
            <a:r>
              <a:rPr lang="en-US" sz="2800" dirty="0"/>
              <a:t> for those who were not able to attend today.</a:t>
            </a:r>
          </a:p>
        </p:txBody>
      </p:sp>
      <p:pic>
        <p:nvPicPr>
          <p:cNvPr id="5" name="Graphic 4">
            <a:extLst>
              <a:ext uri="{FF2B5EF4-FFF2-40B4-BE49-F238E27FC236}">
                <a16:creationId xmlns:a16="http://schemas.microsoft.com/office/drawing/2014/main" id="{9420723E-6721-F0F0-F0FA-B5FC700AD686}"/>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300201" y="1337478"/>
            <a:ext cx="1163373" cy="1163373"/>
          </a:xfrm>
          <a:prstGeom prst="rect">
            <a:avLst/>
          </a:prstGeom>
        </p:spPr>
      </p:pic>
      <p:pic>
        <p:nvPicPr>
          <p:cNvPr id="6" name="Picture 3">
            <a:extLst>
              <a:ext uri="{FF2B5EF4-FFF2-40B4-BE49-F238E27FC236}">
                <a16:creationId xmlns:a16="http://schemas.microsoft.com/office/drawing/2014/main" id="{D8549EE4-7482-C04E-F74E-78E495A914FD}"/>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bwMode="auto">
          <a:xfrm>
            <a:off x="9504796" y="1542073"/>
            <a:ext cx="754181" cy="754181"/>
          </a:xfrm>
          <a:prstGeom prst="rect">
            <a:avLst/>
          </a:prstGeom>
          <a:noFill/>
          <a:ln>
            <a:noFill/>
          </a:ln>
        </p:spPr>
      </p:pic>
    </p:spTree>
    <p:extLst>
      <p:ext uri="{BB962C8B-B14F-4D97-AF65-F5344CB8AC3E}">
        <p14:creationId xmlns:p14="http://schemas.microsoft.com/office/powerpoint/2010/main" val="2195489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EC67796-2E8B-BC10-62E8-ADDC7659C9BD}"/>
              </a:ext>
            </a:extLst>
          </p:cNvPr>
          <p:cNvSpPr>
            <a:spLocks noGrp="1"/>
          </p:cNvSpPr>
          <p:nvPr>
            <p:ph type="title"/>
          </p:nvPr>
        </p:nvSpPr>
        <p:spPr>
          <a:xfrm>
            <a:off x="0" y="-4430"/>
            <a:ext cx="12192000" cy="1325563"/>
          </a:xfrm>
        </p:spPr>
        <p:txBody>
          <a:bodyPr/>
          <a:lstStyle/>
          <a:p>
            <a:r>
              <a:rPr lang="en-US" dirty="0"/>
              <a:t>Welcome and Introductions</a:t>
            </a:r>
          </a:p>
        </p:txBody>
      </p:sp>
      <p:sp>
        <p:nvSpPr>
          <p:cNvPr id="4" name="Text Placeholder 3">
            <a:extLst>
              <a:ext uri="{FF2B5EF4-FFF2-40B4-BE49-F238E27FC236}">
                <a16:creationId xmlns:a16="http://schemas.microsoft.com/office/drawing/2014/main" id="{F51C941B-371F-CE76-1611-ACD2D7DB1F91}"/>
              </a:ext>
            </a:extLst>
          </p:cNvPr>
          <p:cNvSpPr>
            <a:spLocks noGrp="1"/>
          </p:cNvSpPr>
          <p:nvPr>
            <p:ph type="body" sz="quarter" idx="10"/>
          </p:nvPr>
        </p:nvSpPr>
        <p:spPr>
          <a:xfrm>
            <a:off x="2650633" y="1265091"/>
            <a:ext cx="6334125" cy="437371"/>
          </a:xfrm>
        </p:spPr>
        <p:txBody>
          <a:bodyPr>
            <a:normAutofit lnSpcReduction="10000"/>
          </a:bodyPr>
          <a:lstStyle/>
          <a:p>
            <a:r>
              <a:rPr lang="en-US" dirty="0"/>
              <a:t>Session Presenters</a:t>
            </a:r>
          </a:p>
        </p:txBody>
      </p:sp>
      <p:pic>
        <p:nvPicPr>
          <p:cNvPr id="11" name="Picture Placeholder 10" descr="Picture of Melissa Mallory&#10;">
            <a:extLst>
              <a:ext uri="{FF2B5EF4-FFF2-40B4-BE49-F238E27FC236}">
                <a16:creationId xmlns:a16="http://schemas.microsoft.com/office/drawing/2014/main" id="{4A150BD4-DFCF-53FA-7144-206921EBE784}"/>
              </a:ext>
            </a:extLst>
          </p:cNvPr>
          <p:cNvPicPr>
            <a:picLocks noGrp="1" noChangeAspect="1"/>
          </p:cNvPicPr>
          <p:nvPr>
            <p:ph type="pic" sz="quarter" idx="11"/>
          </p:nvPr>
        </p:nvPicPr>
        <p:blipFill>
          <a:blip r:embed="rId3"/>
          <a:srcRect t="5856" b="5856"/>
          <a:stretch/>
        </p:blipFill>
        <p:spPr>
          <a:xfrm>
            <a:off x="1283998" y="1794369"/>
            <a:ext cx="1169491" cy="1037309"/>
          </a:xfrm>
          <a:prstGeom prst="rect">
            <a:avLst/>
          </a:prstGeom>
        </p:spPr>
      </p:pic>
      <p:sp>
        <p:nvSpPr>
          <p:cNvPr id="8" name="Text Placeholder 7">
            <a:extLst>
              <a:ext uri="{FF2B5EF4-FFF2-40B4-BE49-F238E27FC236}">
                <a16:creationId xmlns:a16="http://schemas.microsoft.com/office/drawing/2014/main" id="{F61F002C-C3DE-DF11-42FA-BB48EE05ADD1}"/>
              </a:ext>
            </a:extLst>
          </p:cNvPr>
          <p:cNvSpPr>
            <a:spLocks noGrp="1"/>
          </p:cNvSpPr>
          <p:nvPr>
            <p:ph type="body" sz="quarter" idx="14"/>
          </p:nvPr>
        </p:nvSpPr>
        <p:spPr>
          <a:xfrm>
            <a:off x="2650633" y="1913845"/>
            <a:ext cx="8457969" cy="974186"/>
          </a:xfrm>
        </p:spPr>
        <p:txBody>
          <a:bodyPr>
            <a:noAutofit/>
          </a:bodyPr>
          <a:lstStyle/>
          <a:p>
            <a:r>
              <a:rPr lang="en-US" dirty="0"/>
              <a:t>Melissa Mallory, Education Programs Consultant, California Department of Education (CDE)</a:t>
            </a:r>
          </a:p>
        </p:txBody>
      </p:sp>
      <p:pic>
        <p:nvPicPr>
          <p:cNvPr id="12" name="Picture Placeholder 11" descr="Picture of Jose Valencia&#10;">
            <a:extLst>
              <a:ext uri="{FF2B5EF4-FFF2-40B4-BE49-F238E27FC236}">
                <a16:creationId xmlns:a16="http://schemas.microsoft.com/office/drawing/2014/main" id="{FAFC318E-83B8-9148-3C7D-9CC059D16FE8}"/>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t="2374" b="2374"/>
          <a:stretch/>
        </p:blipFill>
        <p:spPr>
          <a:xfrm>
            <a:off x="1283997" y="2860560"/>
            <a:ext cx="1169491" cy="1037308"/>
          </a:xfrm>
          <a:prstGeom prst="rect">
            <a:avLst/>
          </a:prstGeom>
        </p:spPr>
      </p:pic>
      <p:sp>
        <p:nvSpPr>
          <p:cNvPr id="9" name="Text Placeholder 8">
            <a:extLst>
              <a:ext uri="{FF2B5EF4-FFF2-40B4-BE49-F238E27FC236}">
                <a16:creationId xmlns:a16="http://schemas.microsoft.com/office/drawing/2014/main" id="{B8545BAC-1A0A-C95D-2BF7-34C4CAA524DF}"/>
              </a:ext>
            </a:extLst>
          </p:cNvPr>
          <p:cNvSpPr>
            <a:spLocks noGrp="1"/>
          </p:cNvSpPr>
          <p:nvPr>
            <p:ph type="body" sz="quarter" idx="15"/>
          </p:nvPr>
        </p:nvSpPr>
        <p:spPr>
          <a:xfrm>
            <a:off x="2650635" y="3050675"/>
            <a:ext cx="8457967" cy="991979"/>
          </a:xfrm>
        </p:spPr>
        <p:txBody>
          <a:bodyPr/>
          <a:lstStyle/>
          <a:p>
            <a:r>
              <a:rPr lang="en-US" dirty="0"/>
              <a:t>Jose Valencia, Migrant Student Information Network (MSIN) Lead, WestEd</a:t>
            </a:r>
          </a:p>
        </p:txBody>
      </p:sp>
      <p:pic>
        <p:nvPicPr>
          <p:cNvPr id="13" name="Picture Placeholder 12" descr="Picture of Victor Garibay">
            <a:extLst>
              <a:ext uri="{FF2B5EF4-FFF2-40B4-BE49-F238E27FC236}">
                <a16:creationId xmlns:a16="http://schemas.microsoft.com/office/drawing/2014/main" id="{5F93854A-B0D5-56D6-276B-8981AC7550BC}"/>
              </a:ext>
            </a:extLst>
          </p:cNvPr>
          <p:cNvPicPr>
            <a:picLocks noGrp="1" noChangeAspect="1"/>
          </p:cNvPicPr>
          <p:nvPr>
            <p:ph type="pic" sz="quarter" idx="13"/>
          </p:nvPr>
        </p:nvPicPr>
        <p:blipFill>
          <a:blip r:embed="rId5" cstate="screen">
            <a:extLst>
              <a:ext uri="{28A0092B-C50C-407E-A947-70E740481C1C}">
                <a14:useLocalDpi xmlns:a14="http://schemas.microsoft.com/office/drawing/2010/main"/>
              </a:ext>
            </a:extLst>
          </a:blip>
          <a:srcRect t="5659" b="5659"/>
          <a:stretch/>
        </p:blipFill>
        <p:spPr>
          <a:xfrm>
            <a:off x="1283998" y="3924964"/>
            <a:ext cx="1169490" cy="1037310"/>
          </a:xfrm>
          <a:prstGeom prst="rect">
            <a:avLst/>
          </a:prstGeom>
        </p:spPr>
      </p:pic>
      <p:sp>
        <p:nvSpPr>
          <p:cNvPr id="10" name="Text Placeholder 9">
            <a:extLst>
              <a:ext uri="{FF2B5EF4-FFF2-40B4-BE49-F238E27FC236}">
                <a16:creationId xmlns:a16="http://schemas.microsoft.com/office/drawing/2014/main" id="{AC7DF45A-25EE-1DCB-5590-98C088851C76}"/>
              </a:ext>
            </a:extLst>
          </p:cNvPr>
          <p:cNvSpPr>
            <a:spLocks noGrp="1"/>
          </p:cNvSpPr>
          <p:nvPr>
            <p:ph type="body" sz="quarter" idx="16"/>
          </p:nvPr>
        </p:nvSpPr>
        <p:spPr>
          <a:xfrm>
            <a:off x="2650634" y="4223715"/>
            <a:ext cx="7619793" cy="991979"/>
          </a:xfrm>
        </p:spPr>
        <p:txBody>
          <a:bodyPr/>
          <a:lstStyle/>
          <a:p>
            <a:r>
              <a:rPr lang="en-US" dirty="0"/>
              <a:t>Victor Garibay, MSIN Specialist, WestEd</a:t>
            </a:r>
          </a:p>
          <a:p>
            <a:endParaRPr lang="en-US" dirty="0"/>
          </a:p>
        </p:txBody>
      </p:sp>
    </p:spTree>
    <p:extLst>
      <p:ext uri="{BB962C8B-B14F-4D97-AF65-F5344CB8AC3E}">
        <p14:creationId xmlns:p14="http://schemas.microsoft.com/office/powerpoint/2010/main" val="539323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F6DAE-AFBA-473C-AC9B-20A82AACC655}"/>
              </a:ext>
            </a:extLst>
          </p:cNvPr>
          <p:cNvSpPr>
            <a:spLocks noGrp="1"/>
          </p:cNvSpPr>
          <p:nvPr>
            <p:ph type="title"/>
          </p:nvPr>
        </p:nvSpPr>
        <p:spPr/>
        <p:txBody>
          <a:bodyPr>
            <a:normAutofit/>
          </a:bodyPr>
          <a:lstStyle/>
          <a:p>
            <a:r>
              <a:rPr lang="en-US" sz="4000" dirty="0"/>
              <a:t>Purpose</a:t>
            </a:r>
          </a:p>
        </p:txBody>
      </p:sp>
      <p:sp>
        <p:nvSpPr>
          <p:cNvPr id="3" name="Content Placeholder 2">
            <a:extLst>
              <a:ext uri="{FF2B5EF4-FFF2-40B4-BE49-F238E27FC236}">
                <a16:creationId xmlns:a16="http://schemas.microsoft.com/office/drawing/2014/main" id="{C35DF9D0-D0A9-4794-9D7A-B2209BDC842E}"/>
              </a:ext>
            </a:extLst>
          </p:cNvPr>
          <p:cNvSpPr>
            <a:spLocks noGrp="1"/>
          </p:cNvSpPr>
          <p:nvPr>
            <p:ph idx="1"/>
          </p:nvPr>
        </p:nvSpPr>
        <p:spPr/>
        <p:txBody>
          <a:bodyPr>
            <a:normAutofit/>
          </a:bodyPr>
          <a:lstStyle/>
          <a:p>
            <a:pPr marL="0" indent="0">
              <a:lnSpc>
                <a:spcPct val="100000"/>
              </a:lnSpc>
              <a:spcBef>
                <a:spcPts val="0"/>
              </a:spcBef>
              <a:spcAft>
                <a:spcPts val="1200"/>
              </a:spcAft>
              <a:buNone/>
            </a:pPr>
            <a:r>
              <a:rPr lang="en-US" sz="2800" dirty="0"/>
              <a:t>This webinar will review the service set-up features in the MSIN system with a focus on the addition of new services aligned to California’s new Service Delivery Plan (SDP) Measurable Program Objectives (MPOs).</a:t>
            </a:r>
          </a:p>
          <a:p>
            <a:pPr marL="0" indent="0">
              <a:lnSpc>
                <a:spcPct val="100000"/>
              </a:lnSpc>
              <a:spcBef>
                <a:spcPts val="0"/>
              </a:spcBef>
              <a:spcAft>
                <a:spcPts val="1200"/>
              </a:spcAft>
              <a:buNone/>
            </a:pPr>
            <a:r>
              <a:rPr lang="en-US" sz="2800" dirty="0"/>
              <a:t>The target audience is Migrant Education Program (MEP) managers and staff who create local services.</a:t>
            </a:r>
          </a:p>
        </p:txBody>
      </p:sp>
    </p:spTree>
    <p:extLst>
      <p:ext uri="{BB962C8B-B14F-4D97-AF65-F5344CB8AC3E}">
        <p14:creationId xmlns:p14="http://schemas.microsoft.com/office/powerpoint/2010/main" val="33613767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09B77-8B3E-4585-AE17-F65E07C0C8BE}"/>
              </a:ext>
            </a:extLst>
          </p:cNvPr>
          <p:cNvSpPr>
            <a:spLocks noGrp="1"/>
          </p:cNvSpPr>
          <p:nvPr>
            <p:ph type="title"/>
          </p:nvPr>
        </p:nvSpPr>
        <p:spPr>
          <a:xfrm>
            <a:off x="152400" y="203799"/>
            <a:ext cx="11887200" cy="1325563"/>
          </a:xfrm>
        </p:spPr>
        <p:txBody>
          <a:bodyPr anchor="ctr">
            <a:normAutofit/>
          </a:bodyPr>
          <a:lstStyle/>
          <a:p>
            <a:r>
              <a:rPr lang="en-US"/>
              <a:t>Session Objectives</a:t>
            </a:r>
          </a:p>
        </p:txBody>
      </p:sp>
      <p:graphicFrame>
        <p:nvGraphicFramePr>
          <p:cNvPr id="5" name="Content Placeholder 2">
            <a:extLst>
              <a:ext uri="{FF2B5EF4-FFF2-40B4-BE49-F238E27FC236}">
                <a16:creationId xmlns:a16="http://schemas.microsoft.com/office/drawing/2014/main" id="{FE0B7E96-9A82-026E-E483-250F86BAF165}"/>
              </a:ext>
            </a:extLst>
          </p:cNvPr>
          <p:cNvGraphicFramePr>
            <a:graphicFrameLocks noGrp="1"/>
          </p:cNvGraphicFramePr>
          <p:nvPr>
            <p:ph idx="1"/>
            <p:extLst>
              <p:ext uri="{D42A27DB-BD31-4B8C-83A1-F6EECF244321}">
                <p14:modId xmlns:p14="http://schemas.microsoft.com/office/powerpoint/2010/main" val="1708885088"/>
              </p:ext>
            </p:extLst>
          </p:nvPr>
        </p:nvGraphicFramePr>
        <p:xfrm>
          <a:off x="152400" y="1760561"/>
          <a:ext cx="11887200" cy="4893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92000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FE984-EF93-4412-B4A0-CD28D6DD757B}"/>
              </a:ext>
            </a:extLst>
          </p:cNvPr>
          <p:cNvSpPr>
            <a:spLocks noGrp="1"/>
          </p:cNvSpPr>
          <p:nvPr>
            <p:ph type="title"/>
          </p:nvPr>
        </p:nvSpPr>
        <p:spPr/>
        <p:txBody>
          <a:bodyPr>
            <a:normAutofit/>
          </a:bodyPr>
          <a:lstStyle/>
          <a:p>
            <a:r>
              <a:rPr lang="en-US" sz="4000" dirty="0"/>
              <a:t>Migrant Education Services</a:t>
            </a:r>
          </a:p>
        </p:txBody>
      </p:sp>
      <p:sp>
        <p:nvSpPr>
          <p:cNvPr id="3" name="Content Placeholder 2">
            <a:extLst>
              <a:ext uri="{FF2B5EF4-FFF2-40B4-BE49-F238E27FC236}">
                <a16:creationId xmlns:a16="http://schemas.microsoft.com/office/drawing/2014/main" id="{28C1DA90-359C-4DD7-AB71-73FB74B69358}"/>
              </a:ext>
            </a:extLst>
          </p:cNvPr>
          <p:cNvSpPr>
            <a:spLocks noGrp="1"/>
          </p:cNvSpPr>
          <p:nvPr>
            <p:ph idx="1"/>
          </p:nvPr>
        </p:nvSpPr>
        <p:spPr/>
        <p:txBody>
          <a:bodyPr/>
          <a:lstStyle/>
          <a:p>
            <a:pPr>
              <a:lnSpc>
                <a:spcPct val="100000"/>
              </a:lnSpc>
              <a:spcBef>
                <a:spcPts val="0"/>
              </a:spcBef>
              <a:spcAft>
                <a:spcPts val="1800"/>
              </a:spcAft>
            </a:pPr>
            <a:r>
              <a:rPr lang="en-US" dirty="0"/>
              <a:t>Before we begin, let’s take a moment to think about why it’s important to set up services properly in MSIN.</a:t>
            </a:r>
          </a:p>
          <a:p>
            <a:pPr>
              <a:lnSpc>
                <a:spcPct val="100000"/>
              </a:lnSpc>
              <a:spcBef>
                <a:spcPts val="0"/>
              </a:spcBef>
              <a:spcAft>
                <a:spcPts val="1800"/>
              </a:spcAft>
            </a:pPr>
            <a:r>
              <a:rPr lang="en-US" dirty="0"/>
              <a:t>Using the Chat, please identify any negative impacts resulting from setting up services improperly in MSIN.</a:t>
            </a:r>
          </a:p>
        </p:txBody>
      </p:sp>
    </p:spTree>
    <p:extLst>
      <p:ext uri="{BB962C8B-B14F-4D97-AF65-F5344CB8AC3E}">
        <p14:creationId xmlns:p14="http://schemas.microsoft.com/office/powerpoint/2010/main" val="2617438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C78657F-90AD-4505-B0A9-4FB8B5AE5AB1}"/>
              </a:ext>
            </a:extLst>
          </p:cNvPr>
          <p:cNvSpPr>
            <a:spLocks noGrp="1"/>
          </p:cNvSpPr>
          <p:nvPr>
            <p:ph type="title"/>
          </p:nvPr>
        </p:nvSpPr>
        <p:spPr>
          <a:xfrm>
            <a:off x="152400" y="203799"/>
            <a:ext cx="11887200" cy="1325563"/>
          </a:xfrm>
        </p:spPr>
        <p:txBody>
          <a:bodyPr anchor="ctr">
            <a:normAutofit/>
          </a:bodyPr>
          <a:lstStyle/>
          <a:p>
            <a:r>
              <a:rPr lang="en-US" dirty="0"/>
              <a:t>Preparing to Set Up New Services</a:t>
            </a:r>
          </a:p>
        </p:txBody>
      </p:sp>
      <p:pic>
        <p:nvPicPr>
          <p:cNvPr id="17" name="Picture Placeholder 16" descr="Calculator, paper clip, craft knife">
            <a:extLst>
              <a:ext uri="{FF2B5EF4-FFF2-40B4-BE49-F238E27FC236}">
                <a16:creationId xmlns:a16="http://schemas.microsoft.com/office/drawing/2014/main" id="{AE1F44BF-5663-4B40-9FEB-0B4FDA1A9FEF}"/>
              </a:ext>
            </a:extLst>
          </p:cNvPr>
          <p:cNvPicPr>
            <a:picLocks noGrp="1" noChangeAspect="1"/>
          </p:cNvPicPr>
          <p:nvPr>
            <p:ph idx="1"/>
          </p:nvPr>
        </p:nvPicPr>
        <p:blipFill rotWithShape="1">
          <a:blip r:embed="rId3" cstate="screen">
            <a:extLst>
              <a:ext uri="{28A0092B-C50C-407E-A947-70E740481C1C}">
                <a14:useLocalDpi xmlns:a14="http://schemas.microsoft.com/office/drawing/2010/main" val="0"/>
              </a:ext>
            </a:extLst>
          </a:blip>
          <a:srcRect t="54983" b="3770"/>
          <a:stretch>
            <a:fillRect/>
          </a:stretch>
        </p:blipFill>
        <p:spPr>
          <a:xfrm>
            <a:off x="152400" y="1638300"/>
            <a:ext cx="11887200" cy="5015901"/>
          </a:xfrm>
          <a:noFill/>
        </p:spPr>
      </p:pic>
    </p:spTree>
    <p:extLst>
      <p:ext uri="{BB962C8B-B14F-4D97-AF65-F5344CB8AC3E}">
        <p14:creationId xmlns:p14="http://schemas.microsoft.com/office/powerpoint/2010/main" val="3465617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E8F67C-7F2A-4C96-A97A-96858FB611B8}"/>
              </a:ext>
            </a:extLst>
          </p:cNvPr>
          <p:cNvSpPr>
            <a:spLocks noGrp="1"/>
          </p:cNvSpPr>
          <p:nvPr>
            <p:ph type="title"/>
          </p:nvPr>
        </p:nvSpPr>
        <p:spPr>
          <a:xfrm>
            <a:off x="0" y="6853"/>
            <a:ext cx="11567604" cy="1300952"/>
          </a:xfrm>
        </p:spPr>
        <p:txBody>
          <a:bodyPr>
            <a:normAutofit/>
          </a:bodyPr>
          <a:lstStyle/>
          <a:p>
            <a:r>
              <a:rPr lang="en-US" sz="4000" dirty="0"/>
              <a:t>MEP Definition of Services</a:t>
            </a:r>
          </a:p>
        </p:txBody>
      </p:sp>
      <p:sp>
        <p:nvSpPr>
          <p:cNvPr id="2" name="Content Placeholder 1"/>
          <p:cNvSpPr>
            <a:spLocks noGrp="1"/>
          </p:cNvSpPr>
          <p:nvPr>
            <p:ph idx="1"/>
          </p:nvPr>
        </p:nvSpPr>
        <p:spPr>
          <a:xfrm>
            <a:off x="163773" y="1678675"/>
            <a:ext cx="12028227" cy="4579796"/>
          </a:xfrm>
        </p:spPr>
        <p:txBody>
          <a:bodyPr>
            <a:normAutofit fontScale="85000" lnSpcReduction="20000"/>
          </a:bodyPr>
          <a:lstStyle/>
          <a:p>
            <a:pPr marL="0" indent="0">
              <a:lnSpc>
                <a:spcPct val="110000"/>
              </a:lnSpc>
              <a:buNone/>
            </a:pPr>
            <a:r>
              <a:rPr lang="en-US" sz="2800" dirty="0"/>
              <a:t>“Services” are a subset of all the activities that the MEP provides through its programs and projects. “Services” are those educational or educationally related activities that:</a:t>
            </a:r>
          </a:p>
          <a:p>
            <a:pPr>
              <a:lnSpc>
                <a:spcPct val="110000"/>
              </a:lnSpc>
              <a:spcAft>
                <a:spcPts val="600"/>
              </a:spcAft>
            </a:pPr>
            <a:r>
              <a:rPr lang="en-US" sz="2800" dirty="0"/>
              <a:t>Directly benefit a migrant child;</a:t>
            </a:r>
          </a:p>
          <a:p>
            <a:pPr>
              <a:lnSpc>
                <a:spcPct val="110000"/>
              </a:lnSpc>
              <a:spcAft>
                <a:spcPts val="600"/>
              </a:spcAft>
            </a:pPr>
            <a:r>
              <a:rPr lang="en-US" sz="2800" dirty="0"/>
              <a:t>Address a need of a migrant child consistent with the state education agency’s comprehensive needs assessment and service delivery plan;</a:t>
            </a:r>
          </a:p>
          <a:p>
            <a:pPr>
              <a:lnSpc>
                <a:spcPct val="110000"/>
              </a:lnSpc>
              <a:spcAft>
                <a:spcPts val="600"/>
              </a:spcAft>
            </a:pPr>
            <a:r>
              <a:rPr lang="en-US" sz="2800" dirty="0"/>
              <a:t>Are grounded in scientifically based research or, in the case of support services, are a generally accepted practice; and </a:t>
            </a:r>
          </a:p>
          <a:p>
            <a:pPr>
              <a:lnSpc>
                <a:spcPct val="110000"/>
              </a:lnSpc>
              <a:spcAft>
                <a:spcPts val="600"/>
              </a:spcAft>
            </a:pPr>
            <a:r>
              <a:rPr lang="en-US" sz="2800" dirty="0"/>
              <a:t>Are designed to enable the program to meet its measurable outcomes and contribute to the achievement of the State’s performance targets.</a:t>
            </a:r>
          </a:p>
          <a:p>
            <a:pPr marL="0" indent="0" algn="ctr">
              <a:lnSpc>
                <a:spcPct val="110000"/>
              </a:lnSpc>
              <a:spcAft>
                <a:spcPts val="600"/>
              </a:spcAft>
              <a:buNone/>
            </a:pPr>
            <a:r>
              <a:rPr lang="en-US" sz="2800" dirty="0">
                <a:solidFill>
                  <a:schemeClr val="accent1">
                    <a:lumMod val="20000"/>
                    <a:lumOff val="80000"/>
                  </a:schemeClr>
                </a:solidFill>
                <a:hlinkClick r:id="rId3">
                  <a:extLst>
                    <a:ext uri="{A12FA001-AC4F-418D-AE19-62706E023703}">
                      <ahyp:hlinkClr xmlns:ahyp="http://schemas.microsoft.com/office/drawing/2018/hyperlinkcolor" val="tx"/>
                    </a:ext>
                  </a:extLst>
                </a:hlinkClick>
              </a:rPr>
              <a:t>https://www.cde.state.co.us/migrant/mep-non-regulatory-guidance</a:t>
            </a:r>
            <a:r>
              <a:rPr lang="en-US" sz="2800" dirty="0">
                <a:solidFill>
                  <a:schemeClr val="accent1">
                    <a:lumMod val="20000"/>
                    <a:lumOff val="80000"/>
                  </a:schemeClr>
                </a:solidFill>
              </a:rPr>
              <a:t> page 53</a:t>
            </a:r>
          </a:p>
        </p:txBody>
      </p:sp>
    </p:spTree>
    <p:extLst>
      <p:ext uri="{BB962C8B-B14F-4D97-AF65-F5344CB8AC3E}">
        <p14:creationId xmlns:p14="http://schemas.microsoft.com/office/powerpoint/2010/main" val="411200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9CD9147-433A-4A08-AA95-D2F9E5CA9479}"/>
              </a:ext>
            </a:extLst>
          </p:cNvPr>
          <p:cNvSpPr>
            <a:spLocks noGrp="1"/>
          </p:cNvSpPr>
          <p:nvPr>
            <p:ph type="title"/>
          </p:nvPr>
        </p:nvSpPr>
        <p:spPr/>
        <p:txBody>
          <a:bodyPr>
            <a:normAutofit/>
          </a:bodyPr>
          <a:lstStyle/>
          <a:p>
            <a:r>
              <a:rPr lang="en-US" sz="4000" baseline="0" dirty="0"/>
              <a:t>Gather Reference Materials</a:t>
            </a:r>
            <a:endParaRPr lang="en-US" sz="4000" dirty="0"/>
          </a:p>
        </p:txBody>
      </p:sp>
      <p:sp>
        <p:nvSpPr>
          <p:cNvPr id="2" name="Content Placeholder 1"/>
          <p:cNvSpPr>
            <a:spLocks noGrp="1"/>
          </p:cNvSpPr>
          <p:nvPr>
            <p:ph idx="1"/>
          </p:nvPr>
        </p:nvSpPr>
        <p:spPr/>
        <p:txBody>
          <a:bodyPr>
            <a:normAutofit/>
          </a:bodyPr>
          <a:lstStyle/>
          <a:p>
            <a:pPr marL="0" indent="0">
              <a:lnSpc>
                <a:spcPct val="100000"/>
              </a:lnSpc>
              <a:spcBef>
                <a:spcPts val="1200"/>
              </a:spcBef>
              <a:spcAft>
                <a:spcPts val="1200"/>
              </a:spcAft>
              <a:buNone/>
            </a:pPr>
            <a:r>
              <a:rPr lang="en-US" sz="2600" dirty="0">
                <a:cs typeface="Arial" panose="020B0604020202020204" pitchFamily="34" charset="0"/>
              </a:rPr>
              <a:t>Before adding a new service, it is extremely helpful to gather reference materials, such as the following:</a:t>
            </a:r>
          </a:p>
          <a:p>
            <a:pPr>
              <a:lnSpc>
                <a:spcPct val="100000"/>
              </a:lnSpc>
              <a:spcBef>
                <a:spcPts val="1200"/>
              </a:spcBef>
              <a:spcAft>
                <a:spcPts val="600"/>
              </a:spcAft>
            </a:pPr>
            <a:r>
              <a:rPr lang="en-US" sz="2600" dirty="0">
                <a:cs typeface="Arial" panose="020B0604020202020204" pitchFamily="34" charset="0"/>
              </a:rPr>
              <a:t>Regional or Direct-funded District Application and District Service Agreements or a Service Code Map developed from the applications</a:t>
            </a:r>
          </a:p>
          <a:p>
            <a:pPr>
              <a:spcAft>
                <a:spcPts val="600"/>
              </a:spcAft>
            </a:pPr>
            <a:r>
              <a:rPr lang="en-US" sz="2600" dirty="0"/>
              <a:t>Align active services with recent grant applications</a:t>
            </a:r>
          </a:p>
          <a:p>
            <a:pPr lvl="1">
              <a:spcAft>
                <a:spcPts val="600"/>
              </a:spcAft>
              <a:buFont typeface="Courier New" panose="02070309020205020404" pitchFamily="49" charset="0"/>
              <a:buChar char="o"/>
            </a:pPr>
            <a:r>
              <a:rPr lang="en-US" sz="2600" dirty="0"/>
              <a:t> Align service names</a:t>
            </a:r>
          </a:p>
          <a:p>
            <a:pPr lvl="1">
              <a:spcAft>
                <a:spcPts val="600"/>
              </a:spcAft>
              <a:buFont typeface="Courier New" panose="02070309020205020404" pitchFamily="49" charset="0"/>
              <a:buChar char="o"/>
            </a:pPr>
            <a:r>
              <a:rPr lang="en-US" sz="2600" dirty="0"/>
              <a:t> Align service descriptions</a:t>
            </a:r>
          </a:p>
          <a:p>
            <a:pPr lvl="1">
              <a:spcAft>
                <a:spcPts val="600"/>
              </a:spcAft>
              <a:buFont typeface="Courier New" panose="02070309020205020404" pitchFamily="49" charset="0"/>
              <a:buChar char="o"/>
            </a:pPr>
            <a:r>
              <a:rPr lang="en-US" sz="2600" dirty="0"/>
              <a:t> Check service code mapping (local to state service codes)</a:t>
            </a:r>
          </a:p>
          <a:p>
            <a:pPr lvl="1">
              <a:spcAft>
                <a:spcPts val="600"/>
              </a:spcAft>
              <a:buFont typeface="Courier New" panose="02070309020205020404" pitchFamily="49" charset="0"/>
              <a:buChar char="o"/>
            </a:pPr>
            <a:r>
              <a:rPr lang="en-US" sz="2600" dirty="0"/>
              <a:t> Check applicable MPO and SDP Component mapping</a:t>
            </a:r>
          </a:p>
        </p:txBody>
      </p:sp>
    </p:spTree>
    <p:extLst>
      <p:ext uri="{BB962C8B-B14F-4D97-AF65-F5344CB8AC3E}">
        <p14:creationId xmlns:p14="http://schemas.microsoft.com/office/powerpoint/2010/main" val="1314680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9CD9147-433A-4A08-AA95-D2F9E5CA9479}"/>
              </a:ext>
            </a:extLst>
          </p:cNvPr>
          <p:cNvSpPr>
            <a:spLocks noGrp="1"/>
          </p:cNvSpPr>
          <p:nvPr>
            <p:ph type="title"/>
          </p:nvPr>
        </p:nvSpPr>
        <p:spPr/>
        <p:txBody>
          <a:bodyPr>
            <a:normAutofit/>
          </a:bodyPr>
          <a:lstStyle/>
          <a:p>
            <a:r>
              <a:rPr lang="en-US" sz="4000" baseline="0" dirty="0"/>
              <a:t>Gather Reference Materials (2)</a:t>
            </a:r>
            <a:endParaRPr lang="en-US" sz="4000" dirty="0"/>
          </a:p>
        </p:txBody>
      </p:sp>
      <p:sp>
        <p:nvSpPr>
          <p:cNvPr id="2" name="Content Placeholder 1"/>
          <p:cNvSpPr>
            <a:spLocks noGrp="1"/>
          </p:cNvSpPr>
          <p:nvPr>
            <p:ph idx="1"/>
          </p:nvPr>
        </p:nvSpPr>
        <p:spPr/>
        <p:txBody>
          <a:bodyPr>
            <a:noAutofit/>
          </a:bodyPr>
          <a:lstStyle/>
          <a:p>
            <a:pPr marL="0" indent="0">
              <a:lnSpc>
                <a:spcPct val="100000"/>
              </a:lnSpc>
              <a:spcBef>
                <a:spcPts val="0"/>
              </a:spcBef>
              <a:spcAft>
                <a:spcPts val="1200"/>
              </a:spcAft>
              <a:buNone/>
            </a:pPr>
            <a:r>
              <a:rPr lang="en-US" sz="2600" dirty="0">
                <a:latin typeface="Arial" panose="020B0604020202020204" pitchFamily="34" charset="0"/>
                <a:cs typeface="Arial" panose="020B0604020202020204" pitchFamily="34" charset="0"/>
              </a:rPr>
              <a:t>Before adding a new service, it is extremely helpful to gather reference materials, such as the following (continued):</a:t>
            </a:r>
          </a:p>
          <a:p>
            <a:pPr>
              <a:lnSpc>
                <a:spcPct val="100000"/>
              </a:lnSpc>
              <a:spcBef>
                <a:spcPts val="0"/>
              </a:spcBef>
              <a:spcAft>
                <a:spcPts val="1200"/>
              </a:spcAft>
            </a:pPr>
            <a:r>
              <a:rPr lang="en-US" sz="2600" dirty="0">
                <a:latin typeface="Arial" panose="020B0604020202020204" pitchFamily="34" charset="0"/>
                <a:cs typeface="Arial" panose="020B0604020202020204" pitchFamily="34" charset="0"/>
              </a:rPr>
              <a:t>SDP Strategies: What They Are and What They Aren’t</a:t>
            </a:r>
          </a:p>
          <a:p>
            <a:pPr>
              <a:lnSpc>
                <a:spcPct val="100000"/>
              </a:lnSpc>
              <a:spcBef>
                <a:spcPts val="0"/>
              </a:spcBef>
              <a:spcAft>
                <a:spcPts val="1200"/>
              </a:spcAft>
            </a:pPr>
            <a:r>
              <a:rPr lang="en-US" sz="2600" dirty="0">
                <a:latin typeface="Arial" panose="020B0604020202020204" pitchFamily="34" charset="0"/>
                <a:cs typeface="Arial" panose="020B0604020202020204" pitchFamily="34" charset="0"/>
              </a:rPr>
              <a:t>State Service Codes spreadsheet </a:t>
            </a:r>
          </a:p>
          <a:p>
            <a:pPr lvl="1">
              <a:lnSpc>
                <a:spcPct val="100000"/>
              </a:lnSpc>
              <a:spcBef>
                <a:spcPts val="0"/>
              </a:spcBef>
              <a:spcAft>
                <a:spcPts val="1200"/>
              </a:spcAft>
            </a:pPr>
            <a:r>
              <a:rPr lang="en-US" sz="2400" dirty="0">
                <a:latin typeface="Arial" panose="020B0604020202020204" pitchFamily="34" charset="0"/>
                <a:cs typeface="Arial" panose="020B0604020202020204" pitchFamily="34" charset="0"/>
              </a:rPr>
              <a:t>California MEP Help Center </a:t>
            </a:r>
            <a:r>
              <a:rPr lang="en-US" sz="2400" dirty="0">
                <a:latin typeface="Arial" panose="020B0604020202020204" pitchFamily="34" charset="0"/>
                <a:cs typeface="Arial" panose="020B0604020202020204" pitchFamily="34" charset="0"/>
                <a:sym typeface="Wingdings" panose="05000000000000000000" pitchFamily="2" charset="2"/>
              </a:rPr>
              <a:t> MSIN  Search “Administer Services”</a:t>
            </a:r>
            <a:endParaRPr lang="en-US" sz="2400" dirty="0">
              <a:latin typeface="Arial" panose="020B0604020202020204" pitchFamily="34" charset="0"/>
              <a:cs typeface="Arial" panose="020B0604020202020204" pitchFamily="34" charset="0"/>
            </a:endParaRPr>
          </a:p>
          <a:p>
            <a:pPr>
              <a:lnSpc>
                <a:spcPct val="100000"/>
              </a:lnSpc>
              <a:spcBef>
                <a:spcPts val="0"/>
              </a:spcBef>
              <a:spcAft>
                <a:spcPts val="1200"/>
              </a:spcAft>
            </a:pPr>
            <a:r>
              <a:rPr lang="en-US" sz="2600" dirty="0">
                <a:latin typeface="Arial" panose="020B0604020202020204" pitchFamily="34" charset="0"/>
                <a:cs typeface="Arial" panose="020B0604020202020204" pitchFamily="34" charset="0"/>
              </a:rPr>
              <a:t>SSDP service set-up “how-to” videos on MSIN</a:t>
            </a:r>
          </a:p>
          <a:p>
            <a:pPr lvl="1">
              <a:lnSpc>
                <a:spcPct val="100000"/>
              </a:lnSpc>
              <a:spcBef>
                <a:spcPts val="0"/>
              </a:spcBef>
              <a:spcAft>
                <a:spcPts val="1200"/>
              </a:spcAft>
            </a:pPr>
            <a:r>
              <a:rPr lang="en-US" sz="2400" dirty="0">
                <a:latin typeface="Arial" panose="020B0604020202020204" pitchFamily="34" charset="0"/>
                <a:cs typeface="Arial" panose="020B0604020202020204" pitchFamily="34" charset="0"/>
              </a:rPr>
              <a:t>Although the videos are from the previous SSDP, the process to set services up are correct making the videos still extremely helpful.</a:t>
            </a:r>
          </a:p>
          <a:p>
            <a:pPr>
              <a:lnSpc>
                <a:spcPct val="100000"/>
              </a:lnSpc>
              <a:spcBef>
                <a:spcPts val="0"/>
              </a:spcBef>
              <a:spcAft>
                <a:spcPts val="1200"/>
              </a:spcAft>
            </a:pPr>
            <a:r>
              <a:rPr lang="en-US" sz="2600" dirty="0">
                <a:latin typeface="Arial" panose="020B0604020202020204" pitchFamily="34" charset="0"/>
                <a:cs typeface="Arial" panose="020B0604020202020204" pitchFamily="34" charset="0"/>
              </a:rPr>
              <a:t>Service-related user guides on MSIN</a:t>
            </a:r>
          </a:p>
        </p:txBody>
      </p:sp>
    </p:spTree>
    <p:extLst>
      <p:ext uri="{BB962C8B-B14F-4D97-AF65-F5344CB8AC3E}">
        <p14:creationId xmlns:p14="http://schemas.microsoft.com/office/powerpoint/2010/main" val="38136046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09B77-8B3E-4585-AE17-F65E07C0C8BE}"/>
              </a:ext>
            </a:extLst>
          </p:cNvPr>
          <p:cNvSpPr>
            <a:spLocks noGrp="1"/>
          </p:cNvSpPr>
          <p:nvPr>
            <p:ph type="title"/>
          </p:nvPr>
        </p:nvSpPr>
        <p:spPr>
          <a:xfrm>
            <a:off x="152400" y="203799"/>
            <a:ext cx="11887200" cy="1325563"/>
          </a:xfrm>
        </p:spPr>
        <p:txBody>
          <a:bodyPr anchor="ctr">
            <a:normAutofit/>
          </a:bodyPr>
          <a:lstStyle/>
          <a:p>
            <a:r>
              <a:rPr lang="en-US"/>
              <a:t>Questions?</a:t>
            </a:r>
          </a:p>
        </p:txBody>
      </p:sp>
      <p:pic>
        <p:nvPicPr>
          <p:cNvPr id="7" name="Content Placeholder 3" descr="Photograph of a tan dog with striking blue eyes and large, upright ears against a solid light blue background. Dog wears a black collar with a tag and tilts its head slightly, giving a curious and attentive expression.&#10;&#10;AI-generated content may be incorrect.">
            <a:extLst>
              <a:ext uri="{FF2B5EF4-FFF2-40B4-BE49-F238E27FC236}">
                <a16:creationId xmlns:a16="http://schemas.microsoft.com/office/drawing/2014/main" id="{30E323E8-CF1F-47DC-80D1-98AD0BFB5371}"/>
              </a:ext>
              <a:ext uri="{C183D7F6-B498-43B3-948B-1728B52AA6E4}">
                <adec:decorative xmlns:adec="http://schemas.microsoft.com/office/drawing/2017/decorative" val="1"/>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t="14518" r="-1" b="28270"/>
          <a:stretch>
            <a:fillRect/>
          </a:stretch>
        </p:blipFill>
        <p:spPr bwMode="auto">
          <a:xfrm>
            <a:off x="3169920" y="1529362"/>
            <a:ext cx="5852160" cy="5015901"/>
          </a:xfrm>
          <a:prstGeom prst="rect">
            <a:avLst/>
          </a:prstGeom>
          <a:noFill/>
          <a:ln w="9525">
            <a:noFill/>
            <a:miter lim="800000"/>
            <a:headEnd/>
            <a:tailEnd/>
          </a:ln>
        </p:spPr>
      </p:pic>
    </p:spTree>
    <p:extLst>
      <p:ext uri="{BB962C8B-B14F-4D97-AF65-F5344CB8AC3E}">
        <p14:creationId xmlns:p14="http://schemas.microsoft.com/office/powerpoint/2010/main" val="1192499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2A838-ADC2-40F3-ABEA-52DB53DDCD9A}"/>
              </a:ext>
            </a:extLst>
          </p:cNvPr>
          <p:cNvSpPr>
            <a:spLocks noGrp="1"/>
          </p:cNvSpPr>
          <p:nvPr>
            <p:ph type="title"/>
          </p:nvPr>
        </p:nvSpPr>
        <p:spPr/>
        <p:txBody>
          <a:bodyPr>
            <a:normAutofit/>
          </a:bodyPr>
          <a:lstStyle/>
          <a:p>
            <a:r>
              <a:rPr lang="en-US" sz="4000" dirty="0"/>
              <a:t>Checking for Understanding</a:t>
            </a:r>
          </a:p>
        </p:txBody>
      </p:sp>
      <p:sp>
        <p:nvSpPr>
          <p:cNvPr id="3" name="Content Placeholder 2">
            <a:extLst>
              <a:ext uri="{FF2B5EF4-FFF2-40B4-BE49-F238E27FC236}">
                <a16:creationId xmlns:a16="http://schemas.microsoft.com/office/drawing/2014/main" id="{D40B48ED-00E5-414F-8E7A-758285FB3172}"/>
              </a:ext>
            </a:extLst>
          </p:cNvPr>
          <p:cNvSpPr>
            <a:spLocks noGrp="1"/>
          </p:cNvSpPr>
          <p:nvPr>
            <p:ph idx="1"/>
          </p:nvPr>
        </p:nvSpPr>
        <p:spPr/>
        <p:txBody>
          <a:bodyPr/>
          <a:lstStyle/>
          <a:p>
            <a:pPr marL="457200" lvl="1" indent="-457200">
              <a:spcBef>
                <a:spcPts val="1200"/>
              </a:spcBef>
              <a:spcAft>
                <a:spcPts val="1200"/>
              </a:spcAft>
              <a:defRPr/>
            </a:pPr>
            <a:r>
              <a:rPr lang="en-US" dirty="0">
                <a:latin typeface="Arial" panose="020B0604020202020204" pitchFamily="34" charset="0"/>
              </a:rPr>
              <a:t>Next, you will see a pop-up window with questions and response options.</a:t>
            </a:r>
          </a:p>
          <a:p>
            <a:pPr marL="457200" lvl="1" indent="-457200">
              <a:spcBef>
                <a:spcPts val="1200"/>
              </a:spcBef>
              <a:spcAft>
                <a:spcPts val="1200"/>
              </a:spcAft>
              <a:defRPr/>
            </a:pPr>
            <a:r>
              <a:rPr lang="en-US" dirty="0">
                <a:latin typeface="Arial" panose="020B0604020202020204" pitchFamily="34" charset="0"/>
              </a:rPr>
              <a:t>There are two questions for this section, answer them as best you can.</a:t>
            </a:r>
          </a:p>
          <a:p>
            <a:pPr marL="457200" lvl="1" indent="-457200">
              <a:spcBef>
                <a:spcPts val="1200"/>
              </a:spcBef>
              <a:spcAft>
                <a:spcPts val="1200"/>
              </a:spcAft>
              <a:defRPr/>
            </a:pPr>
            <a:r>
              <a:rPr lang="en-US" dirty="0">
                <a:latin typeface="Arial" panose="020B0604020202020204" pitchFamily="34" charset="0"/>
              </a:rPr>
              <a:t>If you are participating as a group, enter what the majority of the group chooses.</a:t>
            </a:r>
          </a:p>
          <a:p>
            <a:pPr marL="457200" lvl="1" indent="-457200">
              <a:spcBef>
                <a:spcPts val="1200"/>
              </a:spcBef>
              <a:spcAft>
                <a:spcPts val="1200"/>
              </a:spcAft>
              <a:defRPr/>
            </a:pPr>
            <a:r>
              <a:rPr lang="en-US" dirty="0">
                <a:latin typeface="Arial" panose="020B0604020202020204" pitchFamily="34" charset="0"/>
              </a:rPr>
              <a:t>You will get a warning when the poll is about to close.</a:t>
            </a:r>
          </a:p>
        </p:txBody>
      </p:sp>
    </p:spTree>
    <p:extLst>
      <p:ext uri="{BB962C8B-B14F-4D97-AF65-F5344CB8AC3E}">
        <p14:creationId xmlns:p14="http://schemas.microsoft.com/office/powerpoint/2010/main" val="1991165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7BA47-A772-2471-8968-B9406DA6DC14}"/>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58C3D4E1-6390-F6FF-A9F8-CE54667E994F}"/>
              </a:ext>
            </a:extLst>
          </p:cNvPr>
          <p:cNvSpPr>
            <a:spLocks noGrp="1"/>
          </p:cNvSpPr>
          <p:nvPr>
            <p:ph type="title"/>
          </p:nvPr>
        </p:nvSpPr>
        <p:spPr>
          <a:xfrm>
            <a:off x="152400" y="203799"/>
            <a:ext cx="11887200" cy="1325563"/>
          </a:xfrm>
        </p:spPr>
        <p:txBody>
          <a:bodyPr anchor="ctr">
            <a:normAutofit/>
          </a:bodyPr>
          <a:lstStyle/>
          <a:p>
            <a:r>
              <a:rPr lang="en-US" sz="4000" dirty="0"/>
              <a:t>Setting Up New Services</a:t>
            </a:r>
          </a:p>
        </p:txBody>
      </p:sp>
      <p:pic>
        <p:nvPicPr>
          <p:cNvPr id="17" name="Picture Placeholder 16" descr="Calculator, paper clip, craft knife">
            <a:extLst>
              <a:ext uri="{FF2B5EF4-FFF2-40B4-BE49-F238E27FC236}">
                <a16:creationId xmlns:a16="http://schemas.microsoft.com/office/drawing/2014/main" id="{4AC1000A-7BE2-DC44-12D8-41CC76CBF398}"/>
              </a:ext>
            </a:extLst>
          </p:cNvPr>
          <p:cNvPicPr>
            <a:picLocks noGrp="1" noChangeAspect="1"/>
          </p:cNvPicPr>
          <p:nvPr>
            <p:ph idx="1"/>
          </p:nvPr>
        </p:nvPicPr>
        <p:blipFill rotWithShape="1">
          <a:blip r:embed="rId3" cstate="screen">
            <a:extLst>
              <a:ext uri="{28A0092B-C50C-407E-A947-70E740481C1C}">
                <a14:useLocalDpi xmlns:a14="http://schemas.microsoft.com/office/drawing/2010/main" val="0"/>
              </a:ext>
            </a:extLst>
          </a:blip>
          <a:srcRect t="54983" b="3770"/>
          <a:stretch>
            <a:fillRect/>
          </a:stretch>
        </p:blipFill>
        <p:spPr>
          <a:xfrm>
            <a:off x="152400" y="1638300"/>
            <a:ext cx="11887200" cy="5015901"/>
          </a:xfrm>
          <a:noFill/>
        </p:spPr>
      </p:pic>
    </p:spTree>
    <p:extLst>
      <p:ext uri="{BB962C8B-B14F-4D97-AF65-F5344CB8AC3E}">
        <p14:creationId xmlns:p14="http://schemas.microsoft.com/office/powerpoint/2010/main" val="19239595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2400" y="203799"/>
            <a:ext cx="11887200" cy="1325563"/>
          </a:xfrm>
        </p:spPr>
        <p:txBody>
          <a:bodyPr anchor="ctr">
            <a:normAutofit/>
          </a:bodyPr>
          <a:lstStyle/>
          <a:p>
            <a:r>
              <a:rPr lang="en-US"/>
              <a:t>Common Service Setup Scenarios</a:t>
            </a:r>
          </a:p>
        </p:txBody>
      </p:sp>
      <p:graphicFrame>
        <p:nvGraphicFramePr>
          <p:cNvPr id="7" name="Content Placeholder 1">
            <a:extLst>
              <a:ext uri="{FF2B5EF4-FFF2-40B4-BE49-F238E27FC236}">
                <a16:creationId xmlns:a16="http://schemas.microsoft.com/office/drawing/2014/main" id="{F0D34772-BB21-2F0A-912E-44ABFA3D7B17}"/>
              </a:ext>
            </a:extLst>
          </p:cNvPr>
          <p:cNvGraphicFramePr>
            <a:graphicFrameLocks noGrp="1"/>
          </p:cNvGraphicFramePr>
          <p:nvPr>
            <p:ph idx="1"/>
            <p:extLst>
              <p:ext uri="{D42A27DB-BD31-4B8C-83A1-F6EECF244321}">
                <p14:modId xmlns:p14="http://schemas.microsoft.com/office/powerpoint/2010/main" val="3845716868"/>
              </p:ext>
            </p:extLst>
          </p:nvPr>
        </p:nvGraphicFramePr>
        <p:xfrm>
          <a:off x="152400" y="1638300"/>
          <a:ext cx="11887200" cy="50159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135733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08584-96A8-4799-A819-44EB9DAD22D6}"/>
              </a:ext>
            </a:extLst>
          </p:cNvPr>
          <p:cNvSpPr>
            <a:spLocks noGrp="1"/>
          </p:cNvSpPr>
          <p:nvPr>
            <p:ph type="title"/>
          </p:nvPr>
        </p:nvSpPr>
        <p:spPr/>
        <p:txBody>
          <a:bodyPr>
            <a:normAutofit/>
          </a:bodyPr>
          <a:lstStyle/>
          <a:p>
            <a:r>
              <a:rPr lang="en-US" sz="4000" dirty="0"/>
              <a:t>New State Service Codes</a:t>
            </a:r>
          </a:p>
        </p:txBody>
      </p:sp>
      <p:sp>
        <p:nvSpPr>
          <p:cNvPr id="5" name="TextBox 4">
            <a:extLst>
              <a:ext uri="{FF2B5EF4-FFF2-40B4-BE49-F238E27FC236}">
                <a16:creationId xmlns:a16="http://schemas.microsoft.com/office/drawing/2014/main" id="{AD2BA9D9-D822-4154-8F68-61379EE12EE6}"/>
              </a:ext>
            </a:extLst>
          </p:cNvPr>
          <p:cNvSpPr txBox="1"/>
          <p:nvPr/>
        </p:nvSpPr>
        <p:spPr>
          <a:xfrm>
            <a:off x="419100" y="5046780"/>
            <a:ext cx="11620500" cy="1200329"/>
          </a:xfrm>
          <a:prstGeom prst="rect">
            <a:avLst/>
          </a:prstGeom>
          <a:noFill/>
        </p:spPr>
        <p:txBody>
          <a:bodyPr wrap="square" rtlCol="0">
            <a:spAutoFit/>
          </a:bodyPr>
          <a:lstStyle/>
          <a:p>
            <a:r>
              <a:rPr lang="en-US" sz="2400" dirty="0">
                <a:solidFill>
                  <a:schemeClr val="bg1"/>
                </a:solidFill>
              </a:rPr>
              <a:t>After you review the definition for State Codes 1003 and 1006, please indicate in the Chat whether you can use these new state codes as-is based on what you know about the other MPOs. </a:t>
            </a:r>
          </a:p>
        </p:txBody>
      </p:sp>
      <p:pic>
        <p:nvPicPr>
          <p:cNvPr id="4" name="Picture 3">
            <a:extLst>
              <a:ext uri="{FF2B5EF4-FFF2-40B4-BE49-F238E27FC236}">
                <a16:creationId xmlns:a16="http://schemas.microsoft.com/office/drawing/2014/main" id="{517C6ABB-9A31-F196-CE86-2B13D22FC060}"/>
              </a:ext>
            </a:extLst>
          </p:cNvPr>
          <p:cNvPicPr>
            <a:picLocks noChangeAspect="1"/>
          </p:cNvPicPr>
          <p:nvPr/>
        </p:nvPicPr>
        <p:blipFill>
          <a:blip r:embed="rId3"/>
          <a:stretch>
            <a:fillRect/>
          </a:stretch>
        </p:blipFill>
        <p:spPr>
          <a:xfrm>
            <a:off x="606008" y="1787305"/>
            <a:ext cx="10859058" cy="3124361"/>
          </a:xfrm>
          <a:prstGeom prst="rect">
            <a:avLst/>
          </a:prstGeom>
        </p:spPr>
      </p:pic>
    </p:spTree>
    <p:extLst>
      <p:ext uri="{BB962C8B-B14F-4D97-AF65-F5344CB8AC3E}">
        <p14:creationId xmlns:p14="http://schemas.microsoft.com/office/powerpoint/2010/main" val="41878977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F6E43D-F73A-4F46-A221-792E7BD41D41}"/>
              </a:ext>
            </a:extLst>
          </p:cNvPr>
          <p:cNvSpPr>
            <a:spLocks noGrp="1"/>
          </p:cNvSpPr>
          <p:nvPr>
            <p:ph type="title"/>
          </p:nvPr>
        </p:nvSpPr>
        <p:spPr>
          <a:xfrm>
            <a:off x="1" y="0"/>
            <a:ext cx="12192000" cy="914400"/>
          </a:xfrm>
        </p:spPr>
        <p:txBody>
          <a:bodyPr>
            <a:normAutofit/>
          </a:bodyPr>
          <a:lstStyle/>
          <a:p>
            <a:r>
              <a:rPr lang="en-US" sz="4000" dirty="0"/>
              <a:t>New Service Setup Window</a:t>
            </a:r>
          </a:p>
        </p:txBody>
      </p:sp>
      <p:pic>
        <p:nvPicPr>
          <p:cNvPr id="5" name="Picture 4">
            <a:extLst>
              <a:ext uri="{FF2B5EF4-FFF2-40B4-BE49-F238E27FC236}">
                <a16:creationId xmlns:a16="http://schemas.microsoft.com/office/drawing/2014/main" id="{41D815F8-D707-40FE-8E2A-FB1FA1E5CCA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577075" y="914400"/>
            <a:ext cx="9037850" cy="5204792"/>
          </a:xfrm>
          <a:prstGeom prst="rect">
            <a:avLst/>
          </a:prstGeom>
        </p:spPr>
      </p:pic>
    </p:spTree>
    <p:extLst>
      <p:ext uri="{BB962C8B-B14F-4D97-AF65-F5344CB8AC3E}">
        <p14:creationId xmlns:p14="http://schemas.microsoft.com/office/powerpoint/2010/main" val="2504485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DF252-F09A-4E0C-9D79-43B4E9AEC9F4}"/>
              </a:ext>
            </a:extLst>
          </p:cNvPr>
          <p:cNvSpPr>
            <a:spLocks noGrp="1"/>
          </p:cNvSpPr>
          <p:nvPr>
            <p:ph type="title"/>
          </p:nvPr>
        </p:nvSpPr>
        <p:spPr>
          <a:xfrm>
            <a:off x="0" y="1"/>
            <a:ext cx="12192000" cy="923543"/>
          </a:xfrm>
        </p:spPr>
        <p:txBody>
          <a:bodyPr>
            <a:normAutofit/>
          </a:bodyPr>
          <a:lstStyle/>
          <a:p>
            <a:r>
              <a:rPr lang="en-US" sz="4000" dirty="0"/>
              <a:t>Service Setup</a:t>
            </a:r>
            <a:r>
              <a:rPr lang="en-US" sz="4000" baseline="0" dirty="0"/>
              <a:t> Fields</a:t>
            </a:r>
            <a:endParaRPr lang="en-US" sz="4000" dirty="0"/>
          </a:p>
        </p:txBody>
      </p:sp>
      <p:pic>
        <p:nvPicPr>
          <p:cNvPr id="7" name="Picture 6" descr="Screenshot of the modal for adding a new local service. Include changes compared to previous SSDP.">
            <a:extLst>
              <a:ext uri="{FF2B5EF4-FFF2-40B4-BE49-F238E27FC236}">
                <a16:creationId xmlns:a16="http://schemas.microsoft.com/office/drawing/2014/main" id="{CCA1D415-37EF-9CED-C88E-415D45ADCD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9159" y="923544"/>
            <a:ext cx="7973681" cy="5892756"/>
          </a:xfrm>
          <a:prstGeom prst="rect">
            <a:avLst/>
          </a:prstGeom>
        </p:spPr>
      </p:pic>
    </p:spTree>
    <p:extLst>
      <p:ext uri="{BB962C8B-B14F-4D97-AF65-F5344CB8AC3E}">
        <p14:creationId xmlns:p14="http://schemas.microsoft.com/office/powerpoint/2010/main" val="31555335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8F9DF-0091-4F31-5618-601F63656D84}"/>
              </a:ext>
            </a:extLst>
          </p:cNvPr>
          <p:cNvSpPr>
            <a:spLocks noGrp="1"/>
          </p:cNvSpPr>
          <p:nvPr>
            <p:ph type="title"/>
          </p:nvPr>
        </p:nvSpPr>
        <p:spPr>
          <a:xfrm>
            <a:off x="152400" y="1"/>
            <a:ext cx="10595113" cy="923543"/>
          </a:xfrm>
        </p:spPr>
        <p:txBody>
          <a:bodyPr>
            <a:normAutofit/>
          </a:bodyPr>
          <a:lstStyle/>
          <a:p>
            <a:r>
              <a:rPr lang="en-US" sz="4000" dirty="0"/>
              <a:t>Using a State Code As Is: MPO 5.0 Example</a:t>
            </a:r>
          </a:p>
        </p:txBody>
      </p:sp>
      <p:pic>
        <p:nvPicPr>
          <p:cNvPr id="5" name="Content Placeholder 4" descr="Screenshot of the service setup window for state code 1021, which is mapped to MPO 5.0.">
            <a:extLst>
              <a:ext uri="{FF2B5EF4-FFF2-40B4-BE49-F238E27FC236}">
                <a16:creationId xmlns:a16="http://schemas.microsoft.com/office/drawing/2014/main" id="{6D85476A-D10D-1BAF-11A6-CD61397C9BA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78030" y="923544"/>
            <a:ext cx="8435939" cy="5861304"/>
          </a:xfrm>
          <a:prstGeom prst="rect">
            <a:avLst/>
          </a:prstGeom>
        </p:spPr>
      </p:pic>
    </p:spTree>
    <p:extLst>
      <p:ext uri="{BB962C8B-B14F-4D97-AF65-F5344CB8AC3E}">
        <p14:creationId xmlns:p14="http://schemas.microsoft.com/office/powerpoint/2010/main" val="40213392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C4E9C-4579-3245-2D5E-952303E752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6E77E6-D81A-A368-2001-6C0617272366}"/>
              </a:ext>
            </a:extLst>
          </p:cNvPr>
          <p:cNvSpPr>
            <a:spLocks noGrp="1"/>
          </p:cNvSpPr>
          <p:nvPr>
            <p:ph type="title"/>
          </p:nvPr>
        </p:nvSpPr>
        <p:spPr>
          <a:xfrm>
            <a:off x="152400" y="1"/>
            <a:ext cx="11456504" cy="914400"/>
          </a:xfrm>
        </p:spPr>
        <p:txBody>
          <a:bodyPr>
            <a:normAutofit/>
          </a:bodyPr>
          <a:lstStyle/>
          <a:p>
            <a:r>
              <a:rPr lang="en-US" sz="4000" dirty="0"/>
              <a:t>Mapping to an MPO: MPO 1.0 Example</a:t>
            </a:r>
          </a:p>
        </p:txBody>
      </p:sp>
      <p:pic>
        <p:nvPicPr>
          <p:cNvPr id="5" name="Content Placeholder 4" descr="Screenshot of a setup window for an example service that will be mapped to MPO 1.0.">
            <a:extLst>
              <a:ext uri="{FF2B5EF4-FFF2-40B4-BE49-F238E27FC236}">
                <a16:creationId xmlns:a16="http://schemas.microsoft.com/office/drawing/2014/main" id="{736C24E4-2D55-E8F0-ABCA-000FBA1EF36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05591" y="914401"/>
            <a:ext cx="8550122" cy="5870447"/>
          </a:xfrm>
          <a:prstGeom prst="rect">
            <a:avLst/>
          </a:prstGeom>
        </p:spPr>
      </p:pic>
    </p:spTree>
    <p:extLst>
      <p:ext uri="{BB962C8B-B14F-4D97-AF65-F5344CB8AC3E}">
        <p14:creationId xmlns:p14="http://schemas.microsoft.com/office/powerpoint/2010/main" val="25040229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71274-A442-475E-8598-6F981C6B4338}"/>
              </a:ext>
            </a:extLst>
          </p:cNvPr>
          <p:cNvSpPr>
            <a:spLocks noGrp="1"/>
          </p:cNvSpPr>
          <p:nvPr>
            <p:ph type="title"/>
          </p:nvPr>
        </p:nvSpPr>
        <p:spPr/>
        <p:txBody>
          <a:bodyPr>
            <a:normAutofit/>
          </a:bodyPr>
          <a:lstStyle/>
          <a:p>
            <a:r>
              <a:rPr lang="en-US" sz="4000" dirty="0"/>
              <a:t>Increased Service Setup Flexibility </a:t>
            </a:r>
          </a:p>
        </p:txBody>
      </p:sp>
      <p:sp>
        <p:nvSpPr>
          <p:cNvPr id="4" name="Content Placeholder 2">
            <a:extLst>
              <a:ext uri="{FF2B5EF4-FFF2-40B4-BE49-F238E27FC236}">
                <a16:creationId xmlns:a16="http://schemas.microsoft.com/office/drawing/2014/main" id="{9C891762-44C7-D0CD-3873-3D39AFCDD5C4}"/>
              </a:ext>
            </a:extLst>
          </p:cNvPr>
          <p:cNvSpPr>
            <a:spLocks noGrp="1"/>
          </p:cNvSpPr>
          <p:nvPr>
            <p:ph idx="1"/>
          </p:nvPr>
        </p:nvSpPr>
        <p:spPr>
          <a:xfrm>
            <a:off x="152400" y="2006221"/>
            <a:ext cx="11887200" cy="4647980"/>
          </a:xfrm>
        </p:spPr>
        <p:txBody>
          <a:bodyPr>
            <a:normAutofit/>
          </a:bodyPr>
          <a:lstStyle/>
          <a:p>
            <a:pPr>
              <a:spcBef>
                <a:spcPts val="0"/>
              </a:spcBef>
              <a:spcAft>
                <a:spcPts val="1800"/>
              </a:spcAft>
            </a:pPr>
            <a:r>
              <a:rPr lang="en-US" sz="2800" dirty="0"/>
              <a:t>Because of the Service Period property, you can limit services to only the applicable period(s)—Regular Year, Summer, or Intersession.</a:t>
            </a:r>
          </a:p>
          <a:p>
            <a:pPr>
              <a:spcBef>
                <a:spcPts val="0"/>
              </a:spcBef>
              <a:spcAft>
                <a:spcPts val="1800"/>
              </a:spcAft>
            </a:pPr>
            <a:r>
              <a:rPr lang="en-US" sz="2800" dirty="0"/>
              <a:t>For new local codes, you can select the applicable service period(s).</a:t>
            </a:r>
          </a:p>
          <a:p>
            <a:pPr>
              <a:spcBef>
                <a:spcPts val="0"/>
              </a:spcBef>
              <a:spcAft>
                <a:spcPts val="1800"/>
              </a:spcAft>
            </a:pPr>
            <a:r>
              <a:rPr lang="en-US" sz="2800" dirty="0"/>
              <a:t>Existing local codes are currently set to all three service periods, but you can request edits via the MSIN Service Desk.</a:t>
            </a:r>
          </a:p>
          <a:p>
            <a:pPr lvl="1">
              <a:spcBef>
                <a:spcPts val="0"/>
              </a:spcBef>
              <a:spcAft>
                <a:spcPts val="1800"/>
              </a:spcAft>
              <a:buFont typeface="Wingdings" panose="05000000000000000000" pitchFamily="2" charset="2"/>
              <a:buChar char="§"/>
            </a:pPr>
            <a:r>
              <a:rPr lang="en-US" dirty="0"/>
              <a:t>Note that state codes cannot be changed (they come pre-set based on CDE’s specifications).</a:t>
            </a:r>
          </a:p>
        </p:txBody>
      </p:sp>
    </p:spTree>
    <p:extLst>
      <p:ext uri="{BB962C8B-B14F-4D97-AF65-F5344CB8AC3E}">
        <p14:creationId xmlns:p14="http://schemas.microsoft.com/office/powerpoint/2010/main" val="1790072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000" dirty="0">
                <a:latin typeface="Arial" panose="020B0604020202020204" pitchFamily="34" charset="0"/>
              </a:rPr>
              <a:t>Recap: Key Steps for New Services</a:t>
            </a:r>
          </a:p>
        </p:txBody>
      </p:sp>
      <p:sp>
        <p:nvSpPr>
          <p:cNvPr id="5" name="Content Placeholder 1">
            <a:extLst>
              <a:ext uri="{FF2B5EF4-FFF2-40B4-BE49-F238E27FC236}">
                <a16:creationId xmlns:a16="http://schemas.microsoft.com/office/drawing/2014/main" id="{725E0116-81A9-4D40-8E7F-CA885C91F52D}"/>
              </a:ext>
            </a:extLst>
          </p:cNvPr>
          <p:cNvSpPr>
            <a:spLocks noGrp="1"/>
          </p:cNvSpPr>
          <p:nvPr>
            <p:ph idx="1"/>
          </p:nvPr>
        </p:nvSpPr>
        <p:spPr>
          <a:xfrm>
            <a:off x="152400" y="1951630"/>
            <a:ext cx="11887200" cy="4702571"/>
          </a:xfrm>
        </p:spPr>
        <p:txBody>
          <a:bodyPr>
            <a:normAutofit/>
          </a:bodyPr>
          <a:lstStyle/>
          <a:p>
            <a:pPr marL="0" indent="0">
              <a:spcBef>
                <a:spcPts val="1200"/>
              </a:spcBef>
              <a:spcAft>
                <a:spcPts val="600"/>
              </a:spcAft>
              <a:buNone/>
            </a:pPr>
            <a:r>
              <a:rPr lang="en-US" sz="2800" dirty="0">
                <a:solidFill>
                  <a:schemeClr val="bg1">
                    <a:lumMod val="95000"/>
                  </a:schemeClr>
                </a:solidFill>
                <a:latin typeface="Arial" panose="020B0604020202020204" pitchFamily="34" charset="0"/>
              </a:rPr>
              <a:t>As you set up new services aligned to the new SDP strategies, keep in mind the following key steps:</a:t>
            </a:r>
          </a:p>
          <a:p>
            <a:pPr>
              <a:spcBef>
                <a:spcPts val="1200"/>
              </a:spcBef>
              <a:spcAft>
                <a:spcPts val="600"/>
              </a:spcAft>
            </a:pPr>
            <a:r>
              <a:rPr lang="en-US" sz="2800" dirty="0">
                <a:solidFill>
                  <a:schemeClr val="bg1">
                    <a:lumMod val="95000"/>
                  </a:schemeClr>
                </a:solidFill>
                <a:latin typeface="Arial" panose="020B0604020202020204" pitchFamily="34" charset="0"/>
              </a:rPr>
              <a:t>Choose an unused local code number.</a:t>
            </a:r>
          </a:p>
          <a:p>
            <a:pPr>
              <a:spcBef>
                <a:spcPts val="1200"/>
              </a:spcBef>
              <a:spcAft>
                <a:spcPts val="600"/>
              </a:spcAft>
            </a:pPr>
            <a:r>
              <a:rPr lang="en-US" sz="2800" dirty="0">
                <a:solidFill>
                  <a:schemeClr val="bg1">
                    <a:lumMod val="95000"/>
                  </a:schemeClr>
                </a:solidFill>
                <a:latin typeface="Arial" panose="020B0604020202020204" pitchFamily="34" charset="0"/>
              </a:rPr>
              <a:t>Map it to a state code or MPO that aligns to the service approved in the application.</a:t>
            </a:r>
          </a:p>
          <a:p>
            <a:pPr>
              <a:spcBef>
                <a:spcPts val="1200"/>
              </a:spcBef>
              <a:spcAft>
                <a:spcPts val="600"/>
              </a:spcAft>
            </a:pPr>
            <a:r>
              <a:rPr lang="en-US" sz="2800" dirty="0">
                <a:solidFill>
                  <a:schemeClr val="bg1">
                    <a:lumMod val="95000"/>
                  </a:schemeClr>
                </a:solidFill>
                <a:latin typeface="Arial" panose="020B0604020202020204" pitchFamily="34" charset="0"/>
              </a:rPr>
              <a:t>Check applicable SDP components (MPOs 3.0, 4.1, and 13.0) to be included in the service.</a:t>
            </a:r>
          </a:p>
        </p:txBody>
      </p:sp>
    </p:spTree>
    <p:extLst>
      <p:ext uri="{BB962C8B-B14F-4D97-AF65-F5344CB8AC3E}">
        <p14:creationId xmlns:p14="http://schemas.microsoft.com/office/powerpoint/2010/main" val="14206673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CF2E5-5E94-637E-3F7E-3722F7504E68}"/>
              </a:ext>
            </a:extLst>
          </p:cNvPr>
          <p:cNvSpPr>
            <a:spLocks noGrp="1"/>
          </p:cNvSpPr>
          <p:nvPr>
            <p:ph type="title"/>
          </p:nvPr>
        </p:nvSpPr>
        <p:spPr/>
        <p:txBody>
          <a:bodyPr/>
          <a:lstStyle/>
          <a:p>
            <a:r>
              <a:rPr lang="en-US" dirty="0"/>
              <a:t>Practice: Setting Up a Service</a:t>
            </a:r>
          </a:p>
        </p:txBody>
      </p:sp>
      <p:sp>
        <p:nvSpPr>
          <p:cNvPr id="3" name="Content Placeholder 2">
            <a:extLst>
              <a:ext uri="{FF2B5EF4-FFF2-40B4-BE49-F238E27FC236}">
                <a16:creationId xmlns:a16="http://schemas.microsoft.com/office/drawing/2014/main" id="{D50019CF-BB89-A0A4-2C4F-F20E0B17ACA1}"/>
              </a:ext>
            </a:extLst>
          </p:cNvPr>
          <p:cNvSpPr>
            <a:spLocks noGrp="1"/>
          </p:cNvSpPr>
          <p:nvPr>
            <p:ph idx="1"/>
          </p:nvPr>
        </p:nvSpPr>
        <p:spPr/>
        <p:txBody>
          <a:bodyPr>
            <a:normAutofit lnSpcReduction="10000"/>
          </a:bodyPr>
          <a:lstStyle/>
          <a:p>
            <a:pPr marL="0" indent="0">
              <a:lnSpc>
                <a:spcPct val="100000"/>
              </a:lnSpc>
              <a:spcBef>
                <a:spcPts val="0"/>
              </a:spcBef>
              <a:spcAft>
                <a:spcPts val="1800"/>
              </a:spcAft>
              <a:buNone/>
            </a:pPr>
            <a:r>
              <a:rPr lang="en-US" sz="2800" dirty="0"/>
              <a:t>In Breakout Rooms, you will practice setting up services using a prompt describing the service and identifying which SDP strategies were selected.</a:t>
            </a:r>
          </a:p>
          <a:p>
            <a:pPr marL="0" indent="0">
              <a:lnSpc>
                <a:spcPct val="100000"/>
              </a:lnSpc>
              <a:spcBef>
                <a:spcPts val="0"/>
              </a:spcBef>
              <a:spcAft>
                <a:spcPts val="1800"/>
              </a:spcAft>
              <a:buNone/>
            </a:pPr>
            <a:r>
              <a:rPr lang="en-US" sz="2800" dirty="0"/>
              <a:t>You’ll have 10 minutes to set up one service. When suggesting what to include in each field to set up each service, please provide your reasoning so we can learn from each other.</a:t>
            </a:r>
          </a:p>
          <a:p>
            <a:pPr marL="0" indent="0">
              <a:lnSpc>
                <a:spcPct val="100000"/>
              </a:lnSpc>
              <a:spcBef>
                <a:spcPts val="0"/>
              </a:spcBef>
              <a:spcAft>
                <a:spcPts val="1800"/>
              </a:spcAft>
              <a:buNone/>
            </a:pPr>
            <a:r>
              <a:rPr lang="en-US" sz="2800" dirty="0"/>
              <a:t>Your slides will be the same number as your group number. There are two prompts, so please use the slide to identify the prompt your group will respond to. Remember to select a facilitator to support your group while they engage with the content, a notetaker, and a volunteer to report out on how you set up the service based on the prompt.</a:t>
            </a:r>
          </a:p>
        </p:txBody>
      </p:sp>
    </p:spTree>
    <p:extLst>
      <p:ext uri="{BB962C8B-B14F-4D97-AF65-F5344CB8AC3E}">
        <p14:creationId xmlns:p14="http://schemas.microsoft.com/office/powerpoint/2010/main" val="28840407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84031-4A81-172A-0A93-9E07EB568B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85CE7F-7E2E-D302-7D09-C064785DCD2C}"/>
              </a:ext>
            </a:extLst>
          </p:cNvPr>
          <p:cNvSpPr>
            <a:spLocks noGrp="1"/>
          </p:cNvSpPr>
          <p:nvPr>
            <p:ph type="title"/>
          </p:nvPr>
        </p:nvSpPr>
        <p:spPr>
          <a:xfrm>
            <a:off x="152400" y="1"/>
            <a:ext cx="11456504" cy="914400"/>
          </a:xfrm>
        </p:spPr>
        <p:txBody>
          <a:bodyPr>
            <a:normAutofit/>
          </a:bodyPr>
          <a:lstStyle/>
          <a:p>
            <a:r>
              <a:rPr lang="en-US" sz="4000" dirty="0"/>
              <a:t>Example from Prompt 1</a:t>
            </a:r>
          </a:p>
        </p:txBody>
      </p:sp>
      <p:pic>
        <p:nvPicPr>
          <p:cNvPr id="7" name="Content Placeholder 6" descr="Screenshot of example service setup based on Prompt 1.">
            <a:extLst>
              <a:ext uri="{FF2B5EF4-FFF2-40B4-BE49-F238E27FC236}">
                <a16:creationId xmlns:a16="http://schemas.microsoft.com/office/drawing/2014/main" id="{4479ADE2-4BAA-1EE9-6C37-4AC6F5B20AB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89657" y="914401"/>
            <a:ext cx="8381990" cy="5861303"/>
          </a:xfrm>
          <a:prstGeom prst="rect">
            <a:avLst/>
          </a:prstGeom>
        </p:spPr>
      </p:pic>
    </p:spTree>
    <p:extLst>
      <p:ext uri="{BB962C8B-B14F-4D97-AF65-F5344CB8AC3E}">
        <p14:creationId xmlns:p14="http://schemas.microsoft.com/office/powerpoint/2010/main" val="9640951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725B5-459A-8AE2-8154-4B563CCBD5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A6BB05-C610-F8F6-9F0D-1D4C21850963}"/>
              </a:ext>
            </a:extLst>
          </p:cNvPr>
          <p:cNvSpPr>
            <a:spLocks noGrp="1"/>
          </p:cNvSpPr>
          <p:nvPr>
            <p:ph type="title"/>
          </p:nvPr>
        </p:nvSpPr>
        <p:spPr>
          <a:xfrm>
            <a:off x="152400" y="1"/>
            <a:ext cx="11456504" cy="914400"/>
          </a:xfrm>
        </p:spPr>
        <p:txBody>
          <a:bodyPr>
            <a:normAutofit/>
          </a:bodyPr>
          <a:lstStyle/>
          <a:p>
            <a:r>
              <a:rPr lang="en-US" sz="4000" dirty="0"/>
              <a:t>Example from Prompt 2</a:t>
            </a:r>
          </a:p>
        </p:txBody>
      </p:sp>
      <p:pic>
        <p:nvPicPr>
          <p:cNvPr id="7" name="Content Placeholder 6" descr="Screenshot of example service setup based on Prompt 2.">
            <a:extLst>
              <a:ext uri="{FF2B5EF4-FFF2-40B4-BE49-F238E27FC236}">
                <a16:creationId xmlns:a16="http://schemas.microsoft.com/office/drawing/2014/main" id="{D1223D20-1784-36AF-5C15-FD229466A34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89657" y="914401"/>
            <a:ext cx="8381990" cy="5861303"/>
          </a:xfrm>
          <a:prstGeom prst="rect">
            <a:avLst/>
          </a:prstGeom>
        </p:spPr>
      </p:pic>
    </p:spTree>
    <p:extLst>
      <p:ext uri="{BB962C8B-B14F-4D97-AF65-F5344CB8AC3E}">
        <p14:creationId xmlns:p14="http://schemas.microsoft.com/office/powerpoint/2010/main" val="15648654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09B77-8B3E-4585-AE17-F65E07C0C8BE}"/>
              </a:ext>
            </a:extLst>
          </p:cNvPr>
          <p:cNvSpPr>
            <a:spLocks noGrp="1"/>
          </p:cNvSpPr>
          <p:nvPr>
            <p:ph type="title"/>
          </p:nvPr>
        </p:nvSpPr>
        <p:spPr>
          <a:xfrm>
            <a:off x="152400" y="203799"/>
            <a:ext cx="11887200" cy="1325563"/>
          </a:xfrm>
        </p:spPr>
        <p:txBody>
          <a:bodyPr anchor="ctr">
            <a:normAutofit/>
          </a:bodyPr>
          <a:lstStyle/>
          <a:p>
            <a:r>
              <a:rPr lang="en-US" sz="4000" dirty="0"/>
              <a:t>Any Other Questions?</a:t>
            </a:r>
          </a:p>
        </p:txBody>
      </p:sp>
      <p:pic>
        <p:nvPicPr>
          <p:cNvPr id="7" name="Content Placeholder 3" descr="Quizzical burrowing owl looking forward">
            <a:extLst>
              <a:ext uri="{FF2B5EF4-FFF2-40B4-BE49-F238E27FC236}">
                <a16:creationId xmlns:a16="http://schemas.microsoft.com/office/drawing/2014/main" id="{30E323E8-CF1F-47DC-80D1-98AD0BFB5371}"/>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p:blipFill>
        <p:spPr bwMode="auto">
          <a:xfrm>
            <a:off x="2487438" y="1638300"/>
            <a:ext cx="7217123" cy="5015901"/>
          </a:xfrm>
          <a:prstGeom prst="rect">
            <a:avLst/>
          </a:prstGeom>
          <a:noFill/>
          <a:ln w="9525">
            <a:noFill/>
            <a:miter lim="800000"/>
            <a:headEnd/>
            <a:tailEnd/>
          </a:ln>
        </p:spPr>
      </p:pic>
    </p:spTree>
    <p:extLst>
      <p:ext uri="{BB962C8B-B14F-4D97-AF65-F5344CB8AC3E}">
        <p14:creationId xmlns:p14="http://schemas.microsoft.com/office/powerpoint/2010/main" val="37596814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BE3F5-50F7-D603-7F34-9EEB214D6F72}"/>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713657C0-577E-7404-50F6-FA52D18A1146}"/>
              </a:ext>
            </a:extLst>
          </p:cNvPr>
          <p:cNvSpPr>
            <a:spLocks noGrp="1"/>
          </p:cNvSpPr>
          <p:nvPr>
            <p:ph type="title"/>
          </p:nvPr>
        </p:nvSpPr>
        <p:spPr>
          <a:xfrm>
            <a:off x="152400" y="203799"/>
            <a:ext cx="11887200" cy="1325563"/>
          </a:xfrm>
        </p:spPr>
        <p:txBody>
          <a:bodyPr anchor="ctr">
            <a:normAutofit/>
          </a:bodyPr>
          <a:lstStyle/>
          <a:p>
            <a:r>
              <a:rPr lang="en-US" sz="4000" dirty="0"/>
              <a:t>Service Entry Considerations</a:t>
            </a:r>
          </a:p>
        </p:txBody>
      </p:sp>
      <p:pic>
        <p:nvPicPr>
          <p:cNvPr id="17" name="Picture Placeholder 16" descr="Calculator, paper clip, craft knife">
            <a:extLst>
              <a:ext uri="{FF2B5EF4-FFF2-40B4-BE49-F238E27FC236}">
                <a16:creationId xmlns:a16="http://schemas.microsoft.com/office/drawing/2014/main" id="{4B876B98-68DC-1555-A2DF-64EB5821EB99}"/>
              </a:ext>
            </a:extLst>
          </p:cNvPr>
          <p:cNvPicPr>
            <a:picLocks noGrp="1" noChangeAspect="1"/>
          </p:cNvPicPr>
          <p:nvPr>
            <p:ph idx="1"/>
          </p:nvPr>
        </p:nvPicPr>
        <p:blipFill rotWithShape="1">
          <a:blip r:embed="rId3" cstate="screen">
            <a:extLst>
              <a:ext uri="{28A0092B-C50C-407E-A947-70E740481C1C}">
                <a14:useLocalDpi xmlns:a14="http://schemas.microsoft.com/office/drawing/2010/main" val="0"/>
              </a:ext>
            </a:extLst>
          </a:blip>
          <a:srcRect t="54983" b="3770"/>
          <a:stretch>
            <a:fillRect/>
          </a:stretch>
        </p:blipFill>
        <p:spPr>
          <a:xfrm>
            <a:off x="152400" y="1638300"/>
            <a:ext cx="11887200" cy="5015901"/>
          </a:xfrm>
          <a:noFill/>
        </p:spPr>
      </p:pic>
    </p:spTree>
    <p:extLst>
      <p:ext uri="{BB962C8B-B14F-4D97-AF65-F5344CB8AC3E}">
        <p14:creationId xmlns:p14="http://schemas.microsoft.com/office/powerpoint/2010/main" val="35036176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000" dirty="0">
                <a:latin typeface="Arial" panose="020B0604020202020204" pitchFamily="34" charset="0"/>
              </a:rPr>
              <a:t>Service Setup Affects Service Entry</a:t>
            </a:r>
          </a:p>
        </p:txBody>
      </p:sp>
      <p:sp>
        <p:nvSpPr>
          <p:cNvPr id="5" name="Content Placeholder 1">
            <a:extLst>
              <a:ext uri="{FF2B5EF4-FFF2-40B4-BE49-F238E27FC236}">
                <a16:creationId xmlns:a16="http://schemas.microsoft.com/office/drawing/2014/main" id="{725E0116-81A9-4D40-8E7F-CA885C91F52D}"/>
              </a:ext>
            </a:extLst>
          </p:cNvPr>
          <p:cNvSpPr>
            <a:spLocks noGrp="1"/>
          </p:cNvSpPr>
          <p:nvPr>
            <p:ph idx="1"/>
          </p:nvPr>
        </p:nvSpPr>
        <p:spPr/>
        <p:txBody>
          <a:bodyPr>
            <a:normAutofit/>
          </a:bodyPr>
          <a:lstStyle/>
          <a:p>
            <a:pPr marL="0" indent="0">
              <a:spcBef>
                <a:spcPts val="1200"/>
              </a:spcBef>
              <a:spcAft>
                <a:spcPts val="600"/>
              </a:spcAft>
              <a:buNone/>
            </a:pPr>
            <a:r>
              <a:rPr lang="en-US" sz="2800" dirty="0">
                <a:solidFill>
                  <a:schemeClr val="bg1">
                    <a:lumMod val="95000"/>
                  </a:schemeClr>
                </a:solidFill>
                <a:latin typeface="Arial" panose="020B0604020202020204" pitchFamily="34" charset="0"/>
              </a:rPr>
              <a:t>How a service is set up determines if end users will see it when they try to enter service participation data. </a:t>
            </a:r>
          </a:p>
          <a:p>
            <a:pPr marL="0" indent="0">
              <a:spcBef>
                <a:spcPts val="1200"/>
              </a:spcBef>
              <a:spcAft>
                <a:spcPts val="600"/>
              </a:spcAft>
              <a:buNone/>
            </a:pPr>
            <a:r>
              <a:rPr lang="en-US" sz="2800" dirty="0">
                <a:solidFill>
                  <a:schemeClr val="bg1">
                    <a:lumMod val="95000"/>
                  </a:schemeClr>
                </a:solidFill>
                <a:latin typeface="Arial" panose="020B0604020202020204" pitchFamily="34" charset="0"/>
              </a:rPr>
              <a:t>Specifically, when entering services, staff will only see:</a:t>
            </a:r>
          </a:p>
          <a:p>
            <a:pPr>
              <a:spcBef>
                <a:spcPts val="1200"/>
              </a:spcBef>
              <a:spcAft>
                <a:spcPts val="600"/>
              </a:spcAft>
            </a:pPr>
            <a:r>
              <a:rPr lang="en-US" sz="2800" b="1" dirty="0">
                <a:solidFill>
                  <a:schemeClr val="accent2"/>
                </a:solidFill>
                <a:latin typeface="Arial" panose="020B0604020202020204" pitchFamily="34" charset="0"/>
              </a:rPr>
              <a:t>Services that apply to the child’s grade, and</a:t>
            </a:r>
          </a:p>
          <a:p>
            <a:pPr>
              <a:spcBef>
                <a:spcPts val="1200"/>
              </a:spcBef>
              <a:spcAft>
                <a:spcPts val="600"/>
              </a:spcAft>
            </a:pPr>
            <a:r>
              <a:rPr lang="en-US" sz="2800" b="1" dirty="0">
                <a:solidFill>
                  <a:schemeClr val="accent2"/>
                </a:solidFill>
                <a:latin typeface="Arial" panose="020B0604020202020204" pitchFamily="34" charset="0"/>
              </a:rPr>
              <a:t>Services that apply to the selected service period</a:t>
            </a:r>
          </a:p>
          <a:p>
            <a:pPr marL="0" indent="0">
              <a:spcBef>
                <a:spcPts val="1200"/>
              </a:spcBef>
              <a:spcAft>
                <a:spcPts val="600"/>
              </a:spcAft>
              <a:buNone/>
            </a:pPr>
            <a:r>
              <a:rPr lang="en-US" sz="2800" dirty="0">
                <a:solidFill>
                  <a:schemeClr val="bg1">
                    <a:lumMod val="95000"/>
                  </a:schemeClr>
                </a:solidFill>
                <a:latin typeface="Arial" panose="020B0604020202020204" pitchFamily="34" charset="0"/>
              </a:rPr>
              <a:t>The second bullet is relatively new, so you may get questions from the field about why a service they expected to see in the Service Name dropdown menu is not displayed as an option.</a:t>
            </a:r>
          </a:p>
        </p:txBody>
      </p:sp>
    </p:spTree>
    <p:extLst>
      <p:ext uri="{BB962C8B-B14F-4D97-AF65-F5344CB8AC3E}">
        <p14:creationId xmlns:p14="http://schemas.microsoft.com/office/powerpoint/2010/main" val="16239701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72813F0-B82D-612A-D3A4-3EA6B6C4F262}"/>
              </a:ext>
            </a:extLst>
          </p:cNvPr>
          <p:cNvSpPr>
            <a:spLocks noGrp="1"/>
          </p:cNvSpPr>
          <p:nvPr>
            <p:ph type="title"/>
          </p:nvPr>
        </p:nvSpPr>
        <p:spPr>
          <a:xfrm>
            <a:off x="0" y="0"/>
            <a:ext cx="11396382" cy="1250576"/>
          </a:xfrm>
        </p:spPr>
        <p:txBody>
          <a:bodyPr/>
          <a:lstStyle/>
          <a:p>
            <a:r>
              <a:rPr lang="en-US" dirty="0"/>
              <a:t>Impact of Grade on Service Entry</a:t>
            </a:r>
          </a:p>
        </p:txBody>
      </p:sp>
      <p:sp>
        <p:nvSpPr>
          <p:cNvPr id="6" name="Text Placeholder 5">
            <a:extLst>
              <a:ext uri="{FF2B5EF4-FFF2-40B4-BE49-F238E27FC236}">
                <a16:creationId xmlns:a16="http://schemas.microsoft.com/office/drawing/2014/main" id="{556FB3B8-7548-F572-2406-0F21FA25A1E0}"/>
              </a:ext>
            </a:extLst>
          </p:cNvPr>
          <p:cNvSpPr>
            <a:spLocks noGrp="1"/>
          </p:cNvSpPr>
          <p:nvPr>
            <p:ph type="body" sz="quarter" idx="10"/>
          </p:nvPr>
        </p:nvSpPr>
        <p:spPr>
          <a:xfrm>
            <a:off x="311426" y="1702906"/>
            <a:ext cx="5473147" cy="1040296"/>
          </a:xfrm>
        </p:spPr>
        <p:txBody>
          <a:bodyPr>
            <a:noAutofit/>
          </a:bodyPr>
          <a:lstStyle/>
          <a:p>
            <a:r>
              <a:rPr lang="en-US" sz="2400" dirty="0"/>
              <a:t>For example, Region 1’s ELA service provided by Classified staff, code 75, is setup for students in grades K-10 only.</a:t>
            </a:r>
          </a:p>
        </p:txBody>
      </p:sp>
      <p:pic>
        <p:nvPicPr>
          <p:cNvPr id="19" name="Picture Placeholder 18" descr="Service for code 75 shows that only grades K-10 are selected.">
            <a:extLst>
              <a:ext uri="{FF2B5EF4-FFF2-40B4-BE49-F238E27FC236}">
                <a16:creationId xmlns:a16="http://schemas.microsoft.com/office/drawing/2014/main" id="{7F36DA15-9763-3001-A9BF-DF6ACA055452}"/>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tretch>
            <a:fillRect/>
          </a:stretch>
        </p:blipFill>
        <p:spPr>
          <a:xfrm>
            <a:off x="578246" y="2868613"/>
            <a:ext cx="4798455" cy="3251490"/>
          </a:xfrm>
        </p:spPr>
      </p:pic>
      <p:sp>
        <p:nvSpPr>
          <p:cNvPr id="8" name="Text Placeholder 7">
            <a:extLst>
              <a:ext uri="{FF2B5EF4-FFF2-40B4-BE49-F238E27FC236}">
                <a16:creationId xmlns:a16="http://schemas.microsoft.com/office/drawing/2014/main" id="{5AAAC8BB-87F5-7BE1-A0E8-2DA0A9D9DFF8}"/>
              </a:ext>
            </a:extLst>
          </p:cNvPr>
          <p:cNvSpPr>
            <a:spLocks noGrp="1"/>
          </p:cNvSpPr>
          <p:nvPr>
            <p:ph type="body" sz="quarter" idx="12"/>
          </p:nvPr>
        </p:nvSpPr>
        <p:spPr>
          <a:xfrm>
            <a:off x="6174521" y="1702907"/>
            <a:ext cx="5526159" cy="1040295"/>
          </a:xfrm>
        </p:spPr>
        <p:txBody>
          <a:bodyPr>
            <a:noAutofit/>
          </a:bodyPr>
          <a:lstStyle/>
          <a:p>
            <a:r>
              <a:rPr lang="en-US" sz="2400" dirty="0"/>
              <a:t>As a result, when entering services for a student in grade 11 or 12, you will not see code 75 in the Service Name field.</a:t>
            </a:r>
          </a:p>
        </p:txBody>
      </p:sp>
      <p:pic>
        <p:nvPicPr>
          <p:cNvPr id="21" name="Picture Placeholder 20" descr="Screenshot of regional services for 11th and 12th grade students do not include service with code 75 because that specific service is for K-10.">
            <a:extLst>
              <a:ext uri="{FF2B5EF4-FFF2-40B4-BE49-F238E27FC236}">
                <a16:creationId xmlns:a16="http://schemas.microsoft.com/office/drawing/2014/main" id="{1F37A4E2-7C72-8FC2-3D12-C4C5856BBCE7}"/>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tretch>
            <a:fillRect/>
          </a:stretch>
        </p:blipFill>
        <p:spPr>
          <a:xfrm>
            <a:off x="6261448" y="2868613"/>
            <a:ext cx="5352306" cy="3251490"/>
          </a:xfrm>
        </p:spPr>
      </p:pic>
    </p:spTree>
    <p:extLst>
      <p:ext uri="{BB962C8B-B14F-4D97-AF65-F5344CB8AC3E}">
        <p14:creationId xmlns:p14="http://schemas.microsoft.com/office/powerpoint/2010/main" val="41197335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72813F0-B82D-612A-D3A4-3EA6B6C4F262}"/>
              </a:ext>
            </a:extLst>
          </p:cNvPr>
          <p:cNvSpPr>
            <a:spLocks noGrp="1"/>
          </p:cNvSpPr>
          <p:nvPr>
            <p:ph type="title"/>
          </p:nvPr>
        </p:nvSpPr>
        <p:spPr>
          <a:xfrm>
            <a:off x="0" y="0"/>
            <a:ext cx="11396382" cy="1264024"/>
          </a:xfrm>
        </p:spPr>
        <p:txBody>
          <a:bodyPr/>
          <a:lstStyle/>
          <a:p>
            <a:r>
              <a:rPr lang="en-US" dirty="0"/>
              <a:t>Impact of Service Period on Service Entry</a:t>
            </a:r>
          </a:p>
        </p:txBody>
      </p:sp>
      <p:sp>
        <p:nvSpPr>
          <p:cNvPr id="6" name="Text Placeholder 5">
            <a:extLst>
              <a:ext uri="{FF2B5EF4-FFF2-40B4-BE49-F238E27FC236}">
                <a16:creationId xmlns:a16="http://schemas.microsoft.com/office/drawing/2014/main" id="{556FB3B8-7548-F572-2406-0F21FA25A1E0}"/>
              </a:ext>
            </a:extLst>
          </p:cNvPr>
          <p:cNvSpPr>
            <a:spLocks noGrp="1"/>
          </p:cNvSpPr>
          <p:nvPr>
            <p:ph type="body" sz="quarter" idx="10"/>
          </p:nvPr>
        </p:nvSpPr>
        <p:spPr>
          <a:xfrm>
            <a:off x="311426" y="1702906"/>
            <a:ext cx="5473147" cy="1040296"/>
          </a:xfrm>
        </p:spPr>
        <p:txBody>
          <a:bodyPr>
            <a:noAutofit/>
          </a:bodyPr>
          <a:lstStyle/>
          <a:p>
            <a:r>
              <a:rPr lang="en-US" sz="2400" dirty="0"/>
              <a:t>For example, Region 1’s ELA service provided by Classified staff, code 75, is setup for Regular Year only.</a:t>
            </a:r>
          </a:p>
        </p:txBody>
      </p:sp>
      <p:sp>
        <p:nvSpPr>
          <p:cNvPr id="8" name="Text Placeholder 7">
            <a:extLst>
              <a:ext uri="{FF2B5EF4-FFF2-40B4-BE49-F238E27FC236}">
                <a16:creationId xmlns:a16="http://schemas.microsoft.com/office/drawing/2014/main" id="{5AAAC8BB-87F5-7BE1-A0E8-2DA0A9D9DFF8}"/>
              </a:ext>
            </a:extLst>
          </p:cNvPr>
          <p:cNvSpPr>
            <a:spLocks noGrp="1"/>
          </p:cNvSpPr>
          <p:nvPr>
            <p:ph type="body" sz="quarter" idx="12"/>
          </p:nvPr>
        </p:nvSpPr>
        <p:spPr>
          <a:xfrm>
            <a:off x="6174521" y="1702907"/>
            <a:ext cx="5526159" cy="1040295"/>
          </a:xfrm>
        </p:spPr>
        <p:txBody>
          <a:bodyPr>
            <a:noAutofit/>
          </a:bodyPr>
          <a:lstStyle/>
          <a:p>
            <a:r>
              <a:rPr lang="en-US" sz="2400" dirty="0"/>
              <a:t>When entering services, if you select Summer or Intersession, then you will not see code 75.</a:t>
            </a:r>
          </a:p>
        </p:txBody>
      </p:sp>
      <p:pic>
        <p:nvPicPr>
          <p:cNvPr id="10" name="Picture Placeholder 9" descr="Screenshot for service with state code 75. This service only occurs during RSY.">
            <a:extLst>
              <a:ext uri="{FF2B5EF4-FFF2-40B4-BE49-F238E27FC236}">
                <a16:creationId xmlns:a16="http://schemas.microsoft.com/office/drawing/2014/main" id="{15B61B65-1D1F-CFDF-C96D-FD2AC3660C29}"/>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tretch>
            <a:fillRect/>
          </a:stretch>
        </p:blipFill>
        <p:spPr>
          <a:xfrm>
            <a:off x="557967" y="2868613"/>
            <a:ext cx="4810178" cy="3259434"/>
          </a:xfrm>
        </p:spPr>
      </p:pic>
      <p:pic>
        <p:nvPicPr>
          <p:cNvPr id="12" name="Picture Placeholder 11" descr="Since service with local code 75 is only in the RSY, it will not show up if you select Summer or Intersession when entering service data.">
            <a:extLst>
              <a:ext uri="{FF2B5EF4-FFF2-40B4-BE49-F238E27FC236}">
                <a16:creationId xmlns:a16="http://schemas.microsoft.com/office/drawing/2014/main" id="{8F383202-8D5A-C6C1-3705-662D2D02A951}"/>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tretch>
            <a:fillRect/>
          </a:stretch>
        </p:blipFill>
        <p:spPr>
          <a:xfrm>
            <a:off x="6268650" y="2868613"/>
            <a:ext cx="5365383" cy="3259434"/>
          </a:xfrm>
        </p:spPr>
      </p:pic>
    </p:spTree>
    <p:extLst>
      <p:ext uri="{BB962C8B-B14F-4D97-AF65-F5344CB8AC3E}">
        <p14:creationId xmlns:p14="http://schemas.microsoft.com/office/powerpoint/2010/main" val="18772016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914FC-E534-10D1-B839-C0CEEC96E323}"/>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969D78BE-5DF7-3268-C7B5-1B7C0F910508}"/>
              </a:ext>
            </a:extLst>
          </p:cNvPr>
          <p:cNvSpPr>
            <a:spLocks noGrp="1"/>
          </p:cNvSpPr>
          <p:nvPr>
            <p:ph type="title"/>
          </p:nvPr>
        </p:nvSpPr>
        <p:spPr>
          <a:xfrm>
            <a:off x="152400" y="203799"/>
            <a:ext cx="11887200" cy="1325563"/>
          </a:xfrm>
        </p:spPr>
        <p:txBody>
          <a:bodyPr anchor="ctr">
            <a:normAutofit/>
          </a:bodyPr>
          <a:lstStyle/>
          <a:p>
            <a:r>
              <a:rPr lang="en-US" sz="4000" dirty="0"/>
              <a:t>Resources and Next Steps</a:t>
            </a:r>
          </a:p>
        </p:txBody>
      </p:sp>
      <p:pic>
        <p:nvPicPr>
          <p:cNvPr id="17" name="Picture Placeholder 16" descr="Calculator, paper clip, craft knife">
            <a:extLst>
              <a:ext uri="{FF2B5EF4-FFF2-40B4-BE49-F238E27FC236}">
                <a16:creationId xmlns:a16="http://schemas.microsoft.com/office/drawing/2014/main" id="{ED041C19-1DC6-91E7-9744-A5D2FD36F1DB}"/>
              </a:ext>
            </a:extLst>
          </p:cNvPr>
          <p:cNvPicPr>
            <a:picLocks noGrp="1" noChangeAspect="1"/>
          </p:cNvPicPr>
          <p:nvPr>
            <p:ph idx="1"/>
          </p:nvPr>
        </p:nvPicPr>
        <p:blipFill rotWithShape="1">
          <a:blip r:embed="rId3" cstate="screen">
            <a:extLst>
              <a:ext uri="{28A0092B-C50C-407E-A947-70E740481C1C}">
                <a14:useLocalDpi xmlns:a14="http://schemas.microsoft.com/office/drawing/2010/main" val="0"/>
              </a:ext>
            </a:extLst>
          </a:blip>
          <a:srcRect t="54983" b="3770"/>
          <a:stretch>
            <a:fillRect/>
          </a:stretch>
        </p:blipFill>
        <p:spPr>
          <a:xfrm>
            <a:off x="152400" y="1638300"/>
            <a:ext cx="11887200" cy="5015901"/>
          </a:xfrm>
          <a:noFill/>
        </p:spPr>
      </p:pic>
    </p:spTree>
    <p:extLst>
      <p:ext uri="{BB962C8B-B14F-4D97-AF65-F5344CB8AC3E}">
        <p14:creationId xmlns:p14="http://schemas.microsoft.com/office/powerpoint/2010/main" val="3354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09B77-8B3E-4585-AE17-F65E07C0C8BE}"/>
              </a:ext>
            </a:extLst>
          </p:cNvPr>
          <p:cNvSpPr>
            <a:spLocks noGrp="1"/>
          </p:cNvSpPr>
          <p:nvPr>
            <p:ph type="title"/>
          </p:nvPr>
        </p:nvSpPr>
        <p:spPr/>
        <p:txBody>
          <a:bodyPr>
            <a:normAutofit/>
          </a:bodyPr>
          <a:lstStyle/>
          <a:p>
            <a:r>
              <a:rPr lang="en-US" sz="4000" dirty="0"/>
              <a:t>Resources</a:t>
            </a:r>
          </a:p>
        </p:txBody>
      </p:sp>
      <p:sp>
        <p:nvSpPr>
          <p:cNvPr id="9" name="Content Placeholder 8">
            <a:extLst>
              <a:ext uri="{FF2B5EF4-FFF2-40B4-BE49-F238E27FC236}">
                <a16:creationId xmlns:a16="http://schemas.microsoft.com/office/drawing/2014/main" id="{95394A73-AEAF-41B8-BA38-A0D9AF584319}"/>
              </a:ext>
            </a:extLst>
          </p:cNvPr>
          <p:cNvSpPr>
            <a:spLocks noGrp="1"/>
          </p:cNvSpPr>
          <p:nvPr>
            <p:ph idx="1"/>
          </p:nvPr>
        </p:nvSpPr>
        <p:spPr/>
        <p:txBody>
          <a:bodyPr>
            <a:normAutofit/>
          </a:bodyPr>
          <a:lstStyle/>
          <a:p>
            <a:pPr>
              <a:spcBef>
                <a:spcPts val="1200"/>
              </a:spcBef>
              <a:spcAft>
                <a:spcPts val="600"/>
              </a:spcAft>
            </a:pPr>
            <a:r>
              <a:rPr lang="en-US" sz="2800" dirty="0"/>
              <a:t>Subgrantees may use this presentation to review requirements and recommendations. </a:t>
            </a:r>
          </a:p>
          <a:p>
            <a:pPr>
              <a:spcBef>
                <a:spcPts val="1200"/>
              </a:spcBef>
              <a:spcAft>
                <a:spcPts val="600"/>
              </a:spcAft>
            </a:pPr>
            <a:r>
              <a:rPr lang="en-US" sz="2800" dirty="0"/>
              <a:t>User guides and how-to videos for the features covered today are available on the California MEP Help Center.</a:t>
            </a:r>
          </a:p>
          <a:p>
            <a:pPr>
              <a:spcBef>
                <a:spcPts val="1200"/>
              </a:spcBef>
              <a:spcAft>
                <a:spcPts val="600"/>
              </a:spcAft>
            </a:pPr>
            <a:r>
              <a:rPr lang="en-US" sz="2800" dirty="0"/>
              <a:t>If any questions arise, please consult with your local management team first. Specific questions about MPOs should be submitted to your CDE consultant or Melissa Mallory. Other questions or concerns can be submitted to the MSIN Service Desk.</a:t>
            </a:r>
          </a:p>
          <a:p>
            <a:pPr>
              <a:spcBef>
                <a:spcPts val="1200"/>
              </a:spcBef>
              <a:spcAft>
                <a:spcPts val="600"/>
              </a:spcAft>
            </a:pPr>
            <a:r>
              <a:rPr lang="en-US" sz="2800" dirty="0"/>
              <a:t>Practice on: https://trainingmsin.wested.org/login</a:t>
            </a:r>
          </a:p>
        </p:txBody>
      </p:sp>
    </p:spTree>
    <p:extLst>
      <p:ext uri="{BB962C8B-B14F-4D97-AF65-F5344CB8AC3E}">
        <p14:creationId xmlns:p14="http://schemas.microsoft.com/office/powerpoint/2010/main" val="19598920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09B77-8B3E-4585-AE17-F65E07C0C8BE}"/>
              </a:ext>
            </a:extLst>
          </p:cNvPr>
          <p:cNvSpPr>
            <a:spLocks noGrp="1"/>
          </p:cNvSpPr>
          <p:nvPr>
            <p:ph type="title"/>
          </p:nvPr>
        </p:nvSpPr>
        <p:spPr>
          <a:xfrm>
            <a:off x="152400" y="203799"/>
            <a:ext cx="11887200" cy="1325563"/>
          </a:xfrm>
        </p:spPr>
        <p:txBody>
          <a:bodyPr anchor="ctr">
            <a:normAutofit/>
          </a:bodyPr>
          <a:lstStyle/>
          <a:p>
            <a:r>
              <a:rPr lang="en-US" dirty="0"/>
              <a:t>Last Chance for Questions</a:t>
            </a:r>
          </a:p>
        </p:txBody>
      </p:sp>
      <p:pic>
        <p:nvPicPr>
          <p:cNvPr id="7" name="Content Placeholder 3" descr="Fluffy cat raising paw">
            <a:extLst>
              <a:ext uri="{FF2B5EF4-FFF2-40B4-BE49-F238E27FC236}">
                <a16:creationId xmlns:a16="http://schemas.microsoft.com/office/drawing/2014/main" id="{30E323E8-CF1F-47DC-80D1-98AD0BFB5371}"/>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p:blipFill>
        <p:spPr bwMode="auto">
          <a:xfrm>
            <a:off x="2961061" y="1638300"/>
            <a:ext cx="6269877" cy="5015901"/>
          </a:xfrm>
          <a:prstGeom prst="rect">
            <a:avLst/>
          </a:prstGeom>
          <a:noFill/>
          <a:ln w="9525">
            <a:noFill/>
            <a:miter lim="800000"/>
            <a:headEnd/>
            <a:tailEnd/>
          </a:ln>
        </p:spPr>
      </p:pic>
    </p:spTree>
    <p:extLst>
      <p:ext uri="{BB962C8B-B14F-4D97-AF65-F5344CB8AC3E}">
        <p14:creationId xmlns:p14="http://schemas.microsoft.com/office/powerpoint/2010/main" val="41488749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09B77-8B3E-4585-AE17-F65E07C0C8BE}"/>
              </a:ext>
            </a:extLst>
          </p:cNvPr>
          <p:cNvSpPr>
            <a:spLocks noGrp="1"/>
          </p:cNvSpPr>
          <p:nvPr>
            <p:ph type="title"/>
          </p:nvPr>
        </p:nvSpPr>
        <p:spPr>
          <a:xfrm>
            <a:off x="0" y="0"/>
            <a:ext cx="12192000" cy="1371600"/>
          </a:xfrm>
        </p:spPr>
        <p:txBody>
          <a:bodyPr>
            <a:normAutofit/>
          </a:bodyPr>
          <a:lstStyle/>
          <a:p>
            <a:r>
              <a:rPr lang="en-US" sz="4000" dirty="0"/>
              <a:t>Contact Information</a:t>
            </a:r>
          </a:p>
        </p:txBody>
      </p:sp>
      <p:sp>
        <p:nvSpPr>
          <p:cNvPr id="6" name="Text Placeholder 3">
            <a:extLst>
              <a:ext uri="{FF2B5EF4-FFF2-40B4-BE49-F238E27FC236}">
                <a16:creationId xmlns:a16="http://schemas.microsoft.com/office/drawing/2014/main" id="{A7E60D17-5754-4268-B45B-3FE9D8CB0049}"/>
              </a:ext>
            </a:extLst>
          </p:cNvPr>
          <p:cNvSpPr txBox="1">
            <a:spLocks/>
          </p:cNvSpPr>
          <p:nvPr/>
        </p:nvSpPr>
        <p:spPr>
          <a:xfrm>
            <a:off x="1152939" y="1630017"/>
            <a:ext cx="9838925" cy="450242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457200">
              <a:buFont typeface="Arial" panose="020B0604020202020204" pitchFamily="34" charset="0"/>
              <a:buNone/>
              <a:defRPr/>
            </a:pPr>
            <a:r>
              <a:rPr lang="en-US" sz="2800" b="1" dirty="0">
                <a:latin typeface="Arial" panose="020B0604020202020204" pitchFamily="34" charset="0"/>
                <a:cs typeface="Arial" panose="020B0604020202020204" pitchFamily="34" charset="0"/>
              </a:rPr>
              <a:t>Melissa Mallory</a:t>
            </a:r>
          </a:p>
          <a:p>
            <a:pPr algn="ctr" defTabSz="457200">
              <a:spcBef>
                <a:spcPts val="0"/>
              </a:spcBef>
              <a:buFont typeface="Arial" panose="020B0604020202020204" pitchFamily="34" charset="0"/>
              <a:buNone/>
              <a:defRPr/>
            </a:pPr>
            <a:r>
              <a:rPr lang="en-US" sz="2800" dirty="0">
                <a:latin typeface="Arial" panose="020B0604020202020204" pitchFamily="34" charset="0"/>
                <a:cs typeface="Arial" panose="020B0604020202020204" pitchFamily="34" charset="0"/>
              </a:rPr>
              <a:t>Education Programs Consultant</a:t>
            </a:r>
          </a:p>
          <a:p>
            <a:pPr algn="ctr" defTabSz="457200">
              <a:spcBef>
                <a:spcPts val="0"/>
              </a:spcBef>
              <a:buFont typeface="Arial" panose="020B0604020202020204" pitchFamily="34" charset="0"/>
              <a:buNone/>
              <a:defRPr/>
            </a:pPr>
            <a:r>
              <a:rPr lang="en-US" sz="2800" dirty="0">
                <a:latin typeface="Arial" panose="020B0604020202020204" pitchFamily="34" charset="0"/>
                <a:cs typeface="Arial" panose="020B0604020202020204" pitchFamily="34" charset="0"/>
              </a:rPr>
              <a:t>California Department of Education</a:t>
            </a:r>
          </a:p>
          <a:p>
            <a:pPr algn="ctr" defTabSz="457200">
              <a:spcBef>
                <a:spcPts val="0"/>
              </a:spcBef>
              <a:buFont typeface="Arial" panose="020B0604020202020204" pitchFamily="34" charset="0"/>
              <a:buNone/>
              <a:defRPr/>
            </a:pPr>
            <a:r>
              <a:rPr lang="en-US" sz="2800" dirty="0">
                <a:latin typeface="Arial" panose="020B0604020202020204" pitchFamily="34" charset="0"/>
                <a:cs typeface="Arial" panose="020B0604020202020204" pitchFamily="34" charset="0"/>
              </a:rPr>
              <a:t>mmallory@cde.ca.gov</a:t>
            </a:r>
          </a:p>
          <a:p>
            <a:pPr algn="ctr" defTabSz="457200">
              <a:spcBef>
                <a:spcPts val="0"/>
              </a:spcBef>
              <a:buFont typeface="Arial" panose="020B0604020202020204" pitchFamily="34" charset="0"/>
              <a:buNone/>
              <a:defRPr/>
            </a:pPr>
            <a:r>
              <a:rPr lang="en-US" sz="2800" dirty="0">
                <a:latin typeface="Arial" panose="020B0604020202020204" pitchFamily="34" charset="0"/>
                <a:cs typeface="Arial" panose="020B0604020202020204" pitchFamily="34" charset="0"/>
              </a:rPr>
              <a:t>916-319-0730</a:t>
            </a:r>
          </a:p>
          <a:p>
            <a:pPr marL="0" indent="0" algn="ctr">
              <a:spcBef>
                <a:spcPts val="0"/>
              </a:spcBef>
              <a:spcAft>
                <a:spcPts val="600"/>
              </a:spcAft>
              <a:buFont typeface="Arial" panose="020B0604020202020204" pitchFamily="34" charset="0"/>
              <a:buNone/>
              <a:defRPr/>
            </a:pPr>
            <a:r>
              <a:rPr lang="en-US" sz="2400" dirty="0">
                <a:latin typeface="Arial" panose="020B0604020202020204" pitchFamily="34" charset="0"/>
                <a:cs typeface="Arial" panose="020B0604020202020204" pitchFamily="34" charset="0"/>
              </a:rPr>
              <a:t>__________________________________________________</a:t>
            </a:r>
          </a:p>
          <a:p>
            <a:pPr marL="0" indent="0" algn="ctr">
              <a:spcBef>
                <a:spcPts val="1200"/>
              </a:spcBef>
              <a:spcAft>
                <a:spcPts val="600"/>
              </a:spcAft>
              <a:buFont typeface="Arial" panose="020B0604020202020204" pitchFamily="34" charset="0"/>
              <a:buNone/>
              <a:defRPr/>
            </a:pPr>
            <a:r>
              <a:rPr lang="en-US" sz="2800" b="1" dirty="0">
                <a:latin typeface="Arial" panose="020B0604020202020204" pitchFamily="34" charset="0"/>
                <a:cs typeface="Arial" panose="020B0604020202020204" pitchFamily="34" charset="0"/>
              </a:rPr>
              <a:t>MSIN Service Desk </a:t>
            </a:r>
          </a:p>
          <a:p>
            <a:pPr marL="0" indent="0" algn="ctr">
              <a:spcBef>
                <a:spcPts val="0"/>
              </a:spcBef>
              <a:buFont typeface="Arial" panose="020B0604020202020204" pitchFamily="34" charset="0"/>
              <a:buNone/>
              <a:defRPr/>
            </a:pPr>
            <a:r>
              <a:rPr lang="en-US" sz="2800" dirty="0">
                <a:latin typeface="Arial" panose="020B0604020202020204" pitchFamily="34" charset="0"/>
                <a:cs typeface="Arial" panose="020B0604020202020204" pitchFamily="34" charset="0"/>
              </a:rPr>
              <a:t>MSINsupport@wested.org</a:t>
            </a:r>
          </a:p>
          <a:p>
            <a:pPr marL="0" indent="0" algn="ctr">
              <a:spcBef>
                <a:spcPts val="0"/>
              </a:spcBef>
              <a:buFont typeface="Arial" panose="020B0604020202020204" pitchFamily="34" charset="0"/>
              <a:buNone/>
              <a:defRPr/>
            </a:pPr>
            <a:r>
              <a:rPr lang="en-US" sz="2800" dirty="0">
                <a:latin typeface="Arial" panose="020B0604020202020204" pitchFamily="34" charset="0"/>
                <a:cs typeface="Arial" panose="020B0604020202020204" pitchFamily="34" charset="0"/>
              </a:rPr>
              <a:t>1-800-342-2964, option 2</a:t>
            </a:r>
            <a:endParaRPr lang="en-US" sz="2800" dirty="0"/>
          </a:p>
        </p:txBody>
      </p:sp>
    </p:spTree>
    <p:extLst>
      <p:ext uri="{BB962C8B-B14F-4D97-AF65-F5344CB8AC3E}">
        <p14:creationId xmlns:p14="http://schemas.microsoft.com/office/powerpoint/2010/main" val="887637430"/>
      </p:ext>
    </p:extLst>
  </p:cSld>
  <p:clrMapOvr>
    <a:masterClrMapping/>
  </p:clrMapOvr>
</p:sld>
</file>

<file path=ppt/theme/theme1.xml><?xml version="1.0" encoding="utf-8"?>
<a:theme xmlns:a="http://schemas.openxmlformats.org/drawingml/2006/main" name="CDE Set 1">
  <a:themeElements>
    <a:clrScheme name="Custom 1">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DE Set 3">
  <a:themeElements>
    <a:clrScheme name="Custom 1">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DE Set 5">
  <a:themeElements>
    <a:clrScheme name="Custom 1">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DE Set 6">
  <a:themeElements>
    <a:clrScheme name="Custom 1">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DE Set 7">
  <a:themeElements>
    <a:clrScheme name="Custom 1">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47072</TotalTime>
  <Words>3940</Words>
  <Application>Microsoft Office PowerPoint</Application>
  <PresentationFormat>Widescreen</PresentationFormat>
  <Paragraphs>342</Paragraphs>
  <Slides>34</Slides>
  <Notes>34</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34</vt:i4>
      </vt:variant>
    </vt:vector>
  </HeadingPairs>
  <TitlesOfParts>
    <vt:vector size="45" baseType="lpstr">
      <vt:lpstr>Arial</vt:lpstr>
      <vt:lpstr>Calibri</vt:lpstr>
      <vt:lpstr>Courier New</vt:lpstr>
      <vt:lpstr>Posterama</vt:lpstr>
      <vt:lpstr>Times New Roman</vt:lpstr>
      <vt:lpstr>Wingdings</vt:lpstr>
      <vt:lpstr>CDE Set 1</vt:lpstr>
      <vt:lpstr>CDE Set 3</vt:lpstr>
      <vt:lpstr>CDE Set 5</vt:lpstr>
      <vt:lpstr>CDE Set 6</vt:lpstr>
      <vt:lpstr>CDE Set 7</vt:lpstr>
      <vt:lpstr>Welcome to this Migrant Student Information Network Training</vt:lpstr>
      <vt:lpstr>Migrant Student Information Network: Setting Up Services that Align to the 2026 Service Delivery Plan    September 29, 2026</vt:lpstr>
      <vt:lpstr>Housekeeping</vt:lpstr>
      <vt:lpstr>Welcome and Introductions</vt:lpstr>
      <vt:lpstr>Purpose</vt:lpstr>
      <vt:lpstr>Session Objectives</vt:lpstr>
      <vt:lpstr>Migrant Education Services</vt:lpstr>
      <vt:lpstr>Preparing to Set Up New Services</vt:lpstr>
      <vt:lpstr>MEP Definition of Services</vt:lpstr>
      <vt:lpstr>Gather Reference Materials</vt:lpstr>
      <vt:lpstr>Gather Reference Materials (2)</vt:lpstr>
      <vt:lpstr>Questions?</vt:lpstr>
      <vt:lpstr>Checking for Understanding</vt:lpstr>
      <vt:lpstr>Setting Up New Services</vt:lpstr>
      <vt:lpstr>Common Service Setup Scenarios</vt:lpstr>
      <vt:lpstr>New State Service Codes</vt:lpstr>
      <vt:lpstr>New Service Setup Window</vt:lpstr>
      <vt:lpstr>Service Setup Fields</vt:lpstr>
      <vt:lpstr>Using a State Code As Is: MPO 5.0 Example</vt:lpstr>
      <vt:lpstr>Mapping to an MPO: MPO 1.0 Example</vt:lpstr>
      <vt:lpstr>Increased Service Setup Flexibility </vt:lpstr>
      <vt:lpstr>Recap: Key Steps for New Services</vt:lpstr>
      <vt:lpstr>Practice: Setting Up a Service</vt:lpstr>
      <vt:lpstr>Example from Prompt 1</vt:lpstr>
      <vt:lpstr>Example from Prompt 2</vt:lpstr>
      <vt:lpstr>Any Other Questions?</vt:lpstr>
      <vt:lpstr>Service Entry Considerations</vt:lpstr>
      <vt:lpstr>Service Setup Affects Service Entry</vt:lpstr>
      <vt:lpstr>Impact of Grade on Service Entry</vt:lpstr>
      <vt:lpstr>Impact of Service Period on Service Entry</vt:lpstr>
      <vt:lpstr>Resources and Next Steps</vt:lpstr>
      <vt:lpstr>Resources</vt:lpstr>
      <vt:lpstr>Last Chance for Questions</vt:lpstr>
      <vt:lpstr>Contact Information</vt:lpstr>
    </vt:vector>
  </TitlesOfParts>
  <Company>California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CDE PowerPoint Template 2020 - Forms Center (CA Intranet)</dc:title>
  <dc:subject>CDE PowerPoint template for presentations posted on the CDE website and webinar video recording.</dc:subject>
  <dc:creator>Jose Valencia</dc:creator>
  <cp:lastModifiedBy>Jose Valencia</cp:lastModifiedBy>
  <cp:revision>864</cp:revision>
  <dcterms:created xsi:type="dcterms:W3CDTF">2020-08-25T03:09:04Z</dcterms:created>
  <dcterms:modified xsi:type="dcterms:W3CDTF">2026-09-27T18:16:41Z</dcterms:modified>
</cp:coreProperties>
</file>