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0" r:id="rId4"/>
  </p:sldMasterIdLst>
  <p:notesMasterIdLst>
    <p:notesMasterId r:id="rId40"/>
  </p:notesMasterIdLst>
  <p:handoutMasterIdLst>
    <p:handoutMasterId r:id="rId41"/>
  </p:handoutMasterIdLst>
  <p:sldIdLst>
    <p:sldId id="605" r:id="rId5"/>
    <p:sldId id="2032" r:id="rId6"/>
    <p:sldId id="3540" r:id="rId7"/>
    <p:sldId id="3542" r:id="rId8"/>
    <p:sldId id="3548" r:id="rId9"/>
    <p:sldId id="1696" r:id="rId10"/>
    <p:sldId id="4095" r:id="rId11"/>
    <p:sldId id="4096" r:id="rId12"/>
    <p:sldId id="1967" r:id="rId13"/>
    <p:sldId id="4089" r:id="rId14"/>
    <p:sldId id="4098" r:id="rId15"/>
    <p:sldId id="4099" r:id="rId16"/>
    <p:sldId id="3522" r:id="rId17"/>
    <p:sldId id="4100" r:id="rId18"/>
    <p:sldId id="3524" r:id="rId19"/>
    <p:sldId id="4102" r:id="rId20"/>
    <p:sldId id="4101" r:id="rId21"/>
    <p:sldId id="4094" r:id="rId22"/>
    <p:sldId id="4093" r:id="rId23"/>
    <p:sldId id="4090" r:id="rId24"/>
    <p:sldId id="3526" r:id="rId25"/>
    <p:sldId id="3578" r:id="rId26"/>
    <p:sldId id="3579" r:id="rId27"/>
    <p:sldId id="3532" r:id="rId28"/>
    <p:sldId id="4092" r:id="rId29"/>
    <p:sldId id="3527" r:id="rId30"/>
    <p:sldId id="3392" r:id="rId31"/>
    <p:sldId id="3529" r:id="rId32"/>
    <p:sldId id="3543" r:id="rId33"/>
    <p:sldId id="4091" r:id="rId34"/>
    <p:sldId id="4104" r:id="rId35"/>
    <p:sldId id="4103" r:id="rId36"/>
    <p:sldId id="2024" r:id="rId37"/>
    <p:sldId id="4081" r:id="rId38"/>
    <p:sldId id="168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61D4ADED-38A9-4A35-BE88-4DD2F8F6235F}">
          <p14:sldIdLst>
            <p14:sldId id="605"/>
            <p14:sldId id="2032"/>
            <p14:sldId id="3540"/>
            <p14:sldId id="3542"/>
            <p14:sldId id="3548"/>
            <p14:sldId id="1696"/>
            <p14:sldId id="4095"/>
            <p14:sldId id="4096"/>
          </p14:sldIdLst>
        </p14:section>
        <p14:section name="CSPA Training" id="{AB2B68A5-4F52-4C1A-8422-03F97D38935E}">
          <p14:sldIdLst>
            <p14:sldId id="1967"/>
            <p14:sldId id="4089"/>
            <p14:sldId id="4098"/>
            <p14:sldId id="4099"/>
            <p14:sldId id="3522"/>
            <p14:sldId id="4100"/>
            <p14:sldId id="3524"/>
            <p14:sldId id="4102"/>
            <p14:sldId id="4101"/>
            <p14:sldId id="4094"/>
            <p14:sldId id="4093"/>
            <p14:sldId id="4090"/>
            <p14:sldId id="3526"/>
            <p14:sldId id="3578"/>
            <p14:sldId id="3579"/>
            <p14:sldId id="3532"/>
            <p14:sldId id="4092"/>
            <p14:sldId id="3527"/>
            <p14:sldId id="3392"/>
            <p14:sldId id="3529"/>
            <p14:sldId id="3543"/>
            <p14:sldId id="4091"/>
            <p14:sldId id="4104"/>
            <p14:sldId id="4103"/>
            <p14:sldId id="2024"/>
          </p14:sldIdLst>
        </p14:section>
        <p14:section name="Login.gov Overview" id="{C8633504-02F2-4308-BAD0-1EEF1B913DCD}">
          <p14:sldIdLst>
            <p14:sldId id="4081"/>
          </p14:sldIdLst>
        </p14:section>
        <p14:section name="Closing" id="{67DCD9E4-F40A-4312-838E-0BCB1388391E}">
          <p14:sldIdLst>
            <p14:sldId id="1681"/>
          </p14:sldIdLst>
        </p14:section>
      </p14:sectionLst>
    </p:ext>
    <p:ext uri="{EFAFB233-063F-42B5-8137-9DF3F51BA10A}">
      <p15:sldGuideLst xmlns:p15="http://schemas.microsoft.com/office/powerpoint/2012/main">
        <p15:guide id="1" orient="horz" pos="192" userDrawn="1">
          <p15:clr>
            <a:srgbClr val="A4A3A4"/>
          </p15:clr>
        </p15:guide>
        <p15:guide id="2" pos="6840" userDrawn="1">
          <p15:clr>
            <a:srgbClr val="A4A3A4"/>
          </p15:clr>
        </p15:guide>
        <p15:guide id="3" orient="horz" pos="60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7DB2381-1800-2148-0B94-6AE337C06CC4}" name="Lovley, Dale (Contractor)" initials="DL" userId="S::Dale.Lovley@ed.gov::70e19bb5-7550-4c74-a19e-962d0389576d" providerId="AD"/>
  <p188:author id="{55A074D9-10CC-E5D8-1263-1FEFFC20B94D}" name="Salensky, Tyler" initials="TS" userId="S::tsalensky@deloitte.com::945c697d-de9e-44db-a8ad-b65a4ba392c7" providerId="AD"/>
  <p188:author id="{0699C0EA-8E05-6E87-20DD-610C36D71B5D}" name="Starr, Benjamin" initials="BS" userId="S::Benjamin.Starr@ed.gov::27b73ac9-b1a4-4e08-b715-1ba1018c62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24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A76B"/>
    <a:srgbClr val="BED427"/>
    <a:srgbClr val="FBD911"/>
    <a:srgbClr val="F2D110"/>
    <a:srgbClr val="F2D10F"/>
    <a:srgbClr val="128453"/>
    <a:srgbClr val="E8ECF0"/>
    <a:srgbClr val="F2F2F2"/>
    <a:srgbClr val="F0F0F0"/>
    <a:srgbClr val="F9F9F9"/>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459" autoAdjust="0"/>
    <p:restoredTop sz="85328" autoAdjust="0"/>
  </p:normalViewPr>
  <p:slideViewPr>
    <p:cSldViewPr snapToGrid="0" snapToObjects="1" showGuides="1">
      <p:cViewPr varScale="1">
        <p:scale>
          <a:sx n="67" d="100"/>
          <a:sy n="67" d="100"/>
        </p:scale>
        <p:origin x="830" y="38"/>
      </p:cViewPr>
      <p:guideLst>
        <p:guide orient="horz" pos="192"/>
        <p:guide pos="6840"/>
        <p:guide orient="horz" pos="600"/>
      </p:guideLst>
    </p:cSldViewPr>
  </p:slideViewPr>
  <p:outlineViewPr>
    <p:cViewPr>
      <p:scale>
        <a:sx n="33" d="100"/>
        <a:sy n="33" d="100"/>
      </p:scale>
      <p:origin x="0" y="-2332"/>
    </p:cViewPr>
  </p:outlineViewPr>
  <p:notesTextViewPr>
    <p:cViewPr>
      <p:scale>
        <a:sx n="100" d="100"/>
        <a:sy n="100" d="100"/>
      </p:scale>
      <p:origin x="0" y="0"/>
    </p:cViewPr>
  </p:notesTextViewPr>
  <p:sorterViewPr>
    <p:cViewPr>
      <p:scale>
        <a:sx n="95" d="100"/>
        <a:sy n="95" d="100"/>
      </p:scale>
      <p:origin x="0" y="0"/>
    </p:cViewPr>
  </p:sorterViewPr>
  <p:notesViewPr>
    <p:cSldViewPr snapToGrid="0" snapToObjects="1">
      <p:cViewPr varScale="1">
        <p:scale>
          <a:sx n="84" d="100"/>
          <a:sy n="84" d="100"/>
        </p:scale>
        <p:origin x="391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0B1217-6F1F-4B2C-AD33-CA41778212B8}" type="datetimeFigureOut">
              <a:rPr lang="en-US" smtClean="0"/>
              <a:t>8/13/2026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A0851E-9CED-431B-8509-C3A059BB195C}" type="slidenum">
              <a:rPr lang="en-US" smtClean="0"/>
              <a:t>‹#›</a:t>
            </a:fld>
            <a:endParaRPr lang="en-US" dirty="0"/>
          </a:p>
        </p:txBody>
      </p:sp>
    </p:spTree>
    <p:extLst>
      <p:ext uri="{BB962C8B-B14F-4D97-AF65-F5344CB8AC3E}">
        <p14:creationId xmlns:p14="http://schemas.microsoft.com/office/powerpoint/2010/main" val="169501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E03A04-0626-44D4-B6D6-43B9D98023FD}" type="datetimeFigureOut">
              <a:rPr lang="en-US" smtClean="0"/>
              <a:t>8/13/2026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A34052-12FB-4B01-8A2E-D87AD7371E95}" type="slidenum">
              <a:rPr lang="en-US" smtClean="0"/>
              <a:t>‹#›</a:t>
            </a:fld>
            <a:endParaRPr lang="en-US" dirty="0"/>
          </a:p>
        </p:txBody>
      </p:sp>
    </p:spTree>
    <p:extLst>
      <p:ext uri="{BB962C8B-B14F-4D97-AF65-F5344CB8AC3E}">
        <p14:creationId xmlns:p14="http://schemas.microsoft.com/office/powerpoint/2010/main" val="490210579"/>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a:solidFill>
          <a:schemeClr val="tx1"/>
        </a:solidFill>
        <a:latin typeface="+mn-lt"/>
        <a:ea typeface="+mn-ea"/>
        <a:cs typeface="+mn-cs"/>
      </a:defRPr>
    </a:lvl1pPr>
    <a:lvl2pPr marL="457200" algn="l" defTabSz="914400" rtl="0" eaLnBrk="1" latinLnBrk="0" hangingPunct="1">
      <a:defRPr sz="20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5500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8008F-F90A-DE22-5ED1-40C3163DA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23604-5D88-A544-3119-8A5B2773870D}"/>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A2A1F660-E3BB-E9D2-D88F-941F0EC861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dirty="0"/>
              <a:t>(8 Poll Options, users can select as many options as they would like)</a:t>
            </a:r>
            <a:endParaRPr lang="en-US" sz="1200" b="1"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b="0" dirty="0"/>
              <a:t>I use </a:t>
            </a:r>
            <a:r>
              <a:rPr lang="en-US" sz="1200" b="1" dirty="0"/>
              <a:t>Passkeys (Face ID / fingerprint scanning)</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b="0" dirty="0"/>
              <a:t>I use </a:t>
            </a:r>
            <a:r>
              <a:rPr lang="en-US" sz="1200" b="1" dirty="0"/>
              <a:t>MFA via an Authenticator App</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b="0" dirty="0"/>
              <a:t>I use </a:t>
            </a:r>
            <a:r>
              <a:rPr lang="en-US" sz="1200" b="1" dirty="0"/>
              <a:t>MFA via text messages</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b="0" i="0" u="none" dirty="0"/>
              <a:t>I use </a:t>
            </a:r>
            <a:r>
              <a:rPr lang="en-US" sz="1200" b="1" i="0" u="none" dirty="0"/>
              <a:t>SSO</a:t>
            </a:r>
            <a:r>
              <a:rPr lang="en-US" sz="1200" b="0" i="0" u="none" dirty="0"/>
              <a:t> (single sign-on)</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b="0" i="0" u="none" dirty="0"/>
              <a:t>I use </a:t>
            </a:r>
            <a:r>
              <a:rPr lang="en-US" sz="1200" b="1" i="0" u="none" dirty="0"/>
              <a:t>PINs and device unlock codes</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dirty="0"/>
              <a:t>I </a:t>
            </a:r>
            <a:r>
              <a:rPr lang="en-US" sz="1200" b="1" dirty="0"/>
              <a:t>reuse</a:t>
            </a:r>
            <a:r>
              <a:rPr lang="en-US" sz="1200" dirty="0"/>
              <a:t> a few passwords</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dirty="0"/>
              <a:t>I use the </a:t>
            </a:r>
            <a:r>
              <a:rPr lang="en-US" sz="1200" b="1" dirty="0"/>
              <a:t>same password </a:t>
            </a:r>
            <a:r>
              <a:rPr lang="en-US" sz="1200" dirty="0"/>
              <a:t>everywhere</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dirty="0"/>
              <a:t>Other</a:t>
            </a:r>
          </a:p>
        </p:txBody>
      </p:sp>
      <p:sp>
        <p:nvSpPr>
          <p:cNvPr id="4" name="Slide Number Placeholder 3">
            <a:extLst>
              <a:ext uri="{FF2B5EF4-FFF2-40B4-BE49-F238E27FC236}">
                <a16:creationId xmlns:a16="http://schemas.microsoft.com/office/drawing/2014/main" id="{8BEC1E38-0164-6F1E-4394-9382E2E4DCE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7640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86119-EE1E-F5BE-EE7F-8DE8E69B8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9D161-EF92-ED3B-ACA3-7CFC0A81FCB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DB3860E-E6EB-694F-7D06-6596C08829D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There are many different directives and security policies that MSIX must follow to maintain a secure environment for hosting the data of migratory children. At the Federal Government level there is the Federal Information Security Modernization Act of 2014 (also known as FISMA).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FISMA </a:t>
            </a:r>
            <a:r>
              <a:rPr lang="en-US" sz="1200" b="0" i="0" kern="1200" dirty="0">
                <a:solidFill>
                  <a:schemeClr val="tx1"/>
                </a:solidFill>
                <a:effectLst/>
                <a:latin typeface="+mn-lt"/>
                <a:ea typeface="+mn-ea"/>
                <a:cs typeface="+mn-cs"/>
              </a:rPr>
              <a:t>codifies the Department of Homeland Security’s role in administering the implementation of information security policies for federal Executive Branch civilian agencies, overseeing agencies’ compliance with those policies, and assisting OMB in developing those policies.</a:t>
            </a:r>
            <a:endParaRPr lang="en-US" sz="1200" b="0" i="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Also, at the Federal Government level is the </a:t>
            </a:r>
            <a:r>
              <a:rPr lang="en-US" sz="1200" dirty="0"/>
              <a:t>National Institute of Standards and Technology (NIST) Special Publication (SP) 800-53A which provides a catalog </a:t>
            </a:r>
            <a:r>
              <a:rPr lang="en-US" sz="1200" b="0" i="0" kern="1200" dirty="0">
                <a:solidFill>
                  <a:schemeClr val="tx1"/>
                </a:solidFill>
                <a:effectLst/>
                <a:latin typeface="+mn-lt"/>
                <a:ea typeface="+mn-ea"/>
                <a:cs typeface="+mn-cs"/>
              </a:rPr>
              <a:t>of security and privacy controls for federal information systems and organizations and a process for selecting controls to protect organizational operations (including mission, functions, image, and reputation), organizational assets, individuals, other organizations, and the Nation from a diverse set of threats including hostile cyber attacks, natural disasters, structural failures, and human errors (both intentional and unintentional). All Federal Government information systems are required to comply with FISMA and follow the NIST SP 800-53A.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overarching cybersecurity policy for the Department of Education is ACSD-OCIO-004. This policy specifies the process that manages information security and privacy risk specifically for IT systems at the U.S. Department of Education.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Finally, the MSIX specific security documents include the System Security Plan which documents how MSIX implements the security controls specified by NIST. The Privacy Impact Assessment (PIA) and System of Records Notice (SORN) document the PII contained in the MSIX system, why it is there, and how MSIX protects it. The Interconnection Security Agreements (ISAs) and Memoranda of Understanding (MOUs) are agreements made between the Department of Education and the State Education Agencies for exchanging the Minimum Data Elements (MDEs). Finally, the MSIX Rules of Behavior explains the policies and procedures MSIX Users are expected to follow when accessing the MSIX system.</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It is important to follow these policies and understand the types of cybersecurity threats out there to avoid falling victim to an attack and put student data at risk. </a:t>
            </a:r>
            <a:r>
              <a:rPr lang="en-US" sz="1200" b="0" i="0" strike="noStrike" kern="1200" dirty="0">
                <a:solidFill>
                  <a:schemeClr val="tx1"/>
                </a:solidFill>
                <a:effectLst/>
                <a:latin typeface="+mn-lt"/>
                <a:ea typeface="+mn-ea"/>
                <a:cs typeface="+mn-cs"/>
              </a:rPr>
              <a:t>That </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is the reason we take the time each year to review Cybersecurity and Account Management. The more you know, the less susceptible you are!</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CD775BE-4601-068E-77B7-6087D9CF47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6394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809ED-2844-2CF8-EB6D-5483807B1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79680-5632-06FA-264E-F4508A1097D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C62E005-ABB0-241B-96F7-7FD0DCE038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0" i="0" kern="1200" baseline="0" dirty="0">
                <a:solidFill>
                  <a:schemeClr val="tx1"/>
                </a:solidFill>
                <a:effectLst/>
                <a:latin typeface="+mn-lt"/>
                <a:ea typeface="+mn-ea"/>
                <a:cs typeface="+mn-cs"/>
              </a:rPr>
              <a:t>Resources:</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r>
              <a:rPr lang="en-US" sz="1200" b="0" i="0" kern="1200" baseline="0" dirty="0">
                <a:solidFill>
                  <a:schemeClr val="tx1"/>
                </a:solidFill>
                <a:effectLst/>
                <a:latin typeface="+mn-lt"/>
                <a:ea typeface="+mn-ea"/>
                <a:cs typeface="+mn-cs"/>
              </a:rPr>
              <a:t>FBI’s 2024 Internet Crime Report: https://www.ic3.gov/AnnualReport/Reports/2024_IC3Report.pdf</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r>
              <a:rPr lang="en-US" sz="1200" b="0" i="0" kern="1200" baseline="0" dirty="0">
                <a:solidFill>
                  <a:schemeClr val="tx1"/>
                </a:solidFill>
                <a:effectLst/>
                <a:latin typeface="+mn-lt"/>
                <a:ea typeface="+mn-ea"/>
                <a:cs typeface="+mn-cs"/>
              </a:rPr>
              <a:t>FBI’s 2024 Internet Crime Report: https://www.ic3.gov/AnnualReport/Reports/2024_IC3Report.pdf</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r>
              <a:rPr lang="en-US" sz="1200" b="0" i="0" kern="1200" baseline="0" dirty="0">
                <a:solidFill>
                  <a:schemeClr val="tx1"/>
                </a:solidFill>
                <a:effectLst/>
                <a:latin typeface="+mn-lt"/>
                <a:ea typeface="+mn-ea"/>
                <a:cs typeface="+mn-cs"/>
              </a:rPr>
              <a:t>Microsoft’s 2024 Digital Defense Report: https://cdn-dynmedia-1.microsoft.com/is/content/microsoftcorp/microsoft/final/en-us/microsoft-brand/documents/Microsoft%20Digital%20Defense%20Report%202024%20%281%29.pdf</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0" i="0" kern="1200" baseline="0" dirty="0">
                <a:solidFill>
                  <a:schemeClr val="tx1"/>
                </a:solidFill>
                <a:effectLst/>
                <a:latin typeface="+mn-lt"/>
                <a:ea typeface="+mn-ea"/>
                <a:cs typeface="+mn-cs"/>
              </a:rPr>
              <a:t>Footnote verified via GAO’s Reporting Mechanisms Vary, and Agencies Face Challenges in Developing Metrics: https://www.gao.gov/products/gao-23-106080</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228600">
              <a:spcBef>
                <a:spcPts val="0"/>
              </a:spcBef>
              <a:spcAft>
                <a:spcPts val="0"/>
              </a:spcAft>
              <a:buFont typeface="Arial" panose="020B0604020202020204" pitchFamily="34" charset="0"/>
              <a:buAutoNum type="arabicParenR"/>
              <a:tabLst>
                <a:tab pos="457200" algn="l"/>
              </a:tabLs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228600">
              <a:spcBef>
                <a:spcPts val="0"/>
              </a:spcBef>
              <a:spcAft>
                <a:spcPts val="0"/>
              </a:spcAft>
              <a:buFont typeface="Arial" panose="020B0604020202020204" pitchFamily="34" charset="0"/>
              <a:buAutoNum type="arabicParenR"/>
              <a:tabLst>
                <a:tab pos="457200" algn="l"/>
              </a:tabLs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228600">
              <a:spcBef>
                <a:spcPts val="0"/>
              </a:spcBef>
              <a:spcAft>
                <a:spcPts val="0"/>
              </a:spcAft>
              <a:buFont typeface="Arial" panose="020B0604020202020204" pitchFamily="34" charset="0"/>
              <a:buAutoNum type="arabicParenR"/>
              <a:tabLst>
                <a:tab pos="457200" algn="l"/>
              </a:tabLs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85800" marR="0" lvl="1" indent="-228600">
              <a:spcBef>
                <a:spcPts val="0"/>
              </a:spcBef>
              <a:spcAft>
                <a:spcPts val="0"/>
              </a:spcAft>
              <a:buFont typeface="Arial" panose="020B0604020202020204" pitchFamily="34" charset="0"/>
              <a:buAutoNum type="arabicParenR"/>
              <a:tabLst>
                <a:tab pos="457200" algn="l"/>
              </a:tabLs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lvl="1" indent="0">
              <a:spcBef>
                <a:spcPts val="0"/>
              </a:spcBef>
              <a:spcAft>
                <a:spcPts val="0"/>
              </a:spcAft>
              <a:buFont typeface="Arial" panose="020B0604020202020204" pitchFamily="34" charset="0"/>
              <a:buNone/>
              <a:tabLst>
                <a:tab pos="457200" algn="l"/>
              </a:tabLs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85800" marR="0" lvl="1" indent="-228600">
              <a:spcBef>
                <a:spcPts val="0"/>
              </a:spcBef>
              <a:spcAft>
                <a:spcPts val="0"/>
              </a:spcAft>
              <a:buFont typeface="Arial" panose="020B0604020202020204" pitchFamily="34" charset="0"/>
              <a:buAutoNum type="arabicParenR"/>
              <a:tabLst>
                <a:tab pos="457200" algn="l"/>
              </a:tabLs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spcBef>
                <a:spcPts val="0"/>
              </a:spcBef>
              <a:spcAft>
                <a:spcPts val="0"/>
              </a:spcAft>
              <a:buFont typeface="Arial" panose="020B0604020202020204" pitchFamily="34" charset="0"/>
              <a:buNone/>
              <a:tabLst>
                <a:tab pos="457200" algn="l"/>
              </a:tabLs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81D258A-FDE5-763E-5737-BDC44E7B12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7902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spcAft>
                <a:spcPts val="400"/>
              </a:spcAft>
            </a:pPr>
            <a:r>
              <a:rPr lang="en-US" sz="1200" spc="-31" dirty="0">
                <a:latin typeface="+mn-lt"/>
                <a:ea typeface="+mn-lt"/>
                <a:cs typeface="+mn-lt"/>
              </a:rPr>
              <a:t>Starting with apps on your smartphone or other devices can of course be convenient tools to access the news, get directions, pick up a ride share, play games, or learn the latest dance steps. But these tools can also put your privacy at risk. </a:t>
            </a:r>
            <a:endParaRPr lang="en-US" sz="1200" dirty="0">
              <a:latin typeface="+mn-lt"/>
              <a:ea typeface="+mn-lt"/>
              <a:cs typeface="+mn-lt"/>
            </a:endParaRPr>
          </a:p>
          <a:p>
            <a:pPr>
              <a:spcAft>
                <a:spcPts val="400"/>
              </a:spcAft>
            </a:pPr>
            <a:endParaRPr lang="en-US" sz="1200" spc="-31" dirty="0">
              <a:latin typeface="+mn-lt"/>
              <a:ea typeface="+mn-lt"/>
              <a:cs typeface="+mn-lt"/>
            </a:endParaRPr>
          </a:p>
          <a:p>
            <a:pPr>
              <a:spcAft>
                <a:spcPts val="400"/>
              </a:spcAft>
            </a:pPr>
            <a:r>
              <a:rPr lang="en-US" sz="1200" spc="-31" dirty="0">
                <a:latin typeface="+mn-lt"/>
                <a:ea typeface="+mn-lt"/>
                <a:cs typeface="+mn-lt"/>
              </a:rPr>
              <a:t>When you download an app, it may ask for permission to access personal information from your device so it is important to </a:t>
            </a:r>
            <a:r>
              <a:rPr lang="en-US" sz="1200" b="0" spc="-31" dirty="0">
                <a:latin typeface="+mn-lt"/>
                <a:ea typeface="+mn-lt"/>
                <a:cs typeface="+mn-lt"/>
              </a:rPr>
              <a:t>be careful when downloading apps.</a:t>
            </a: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0" i="0" kern="1200" baseline="0" dirty="0">
                <a:solidFill>
                  <a:schemeClr val="tx1"/>
                </a:solidFill>
                <a:effectLst/>
                <a:latin typeface="+mn-lt"/>
                <a:ea typeface="+mn-ea"/>
                <a:cs typeface="+mn-cs"/>
              </a:rPr>
              <a:t>Some best practices for protecting your privacy when it comes to apps are: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To download them from official app stores only such as your device’s manufacturer or operating system app store.</a:t>
            </a:r>
          </a:p>
          <a:p>
            <a:pPr marL="171450" indent="-171450">
              <a:buFont typeface="Arial" panose="020B0604020202020204" pitchFamily="34" charset="0"/>
              <a:buChar char="•"/>
            </a:pPr>
            <a:r>
              <a:rPr lang="en-US" sz="1200" dirty="0">
                <a:latin typeface="+mn-lt"/>
              </a:rPr>
              <a:t>Review app permissions. Ensure your installed apps only have access to the information they need and remove unnecessary permissions from each app. Consider removing apps with excessive permissions. Pay special attention to apps that have access to your contact list, camera, storage, location, and microphone.</a:t>
            </a:r>
          </a:p>
          <a:p>
            <a:pPr marL="171450" indent="-171450">
              <a:buFont typeface="Arial" panose="020B0604020202020204" pitchFamily="34" charset="0"/>
              <a:buChar char="•"/>
            </a:pPr>
            <a:r>
              <a:rPr lang="en-US" sz="1200" dirty="0">
                <a:latin typeface="+mn-lt"/>
              </a:rPr>
              <a:t>Limit location permissions. Some apps have access to the mobile device’s location services and thus have access to the user’s approximate physical location. For apps that require access to location data to function, consider limiting this access to when the app is in use only.</a:t>
            </a:r>
            <a:endParaRPr lang="en-US" sz="1200" dirty="0">
              <a:latin typeface="+mn-lt"/>
              <a:cs typeface="Calibri"/>
            </a:endParaRPr>
          </a:p>
          <a:p>
            <a:pPr marL="171450" indent="-171450">
              <a:buFont typeface="Arial" panose="020B0604020202020204" pitchFamily="34" charset="0"/>
              <a:buChar char="•"/>
            </a:pPr>
            <a:r>
              <a:rPr lang="en-US" sz="1200" dirty="0">
                <a:latin typeface="+mn-lt"/>
              </a:rPr>
              <a:t>Keep app software up to date. Apps with out-of-date software may be at risk of exploitation of known vulnerabilities. Protect your mobile device from malware by installing app updates as they are released.</a:t>
            </a:r>
            <a:endParaRPr lang="en-US" sz="1200" dirty="0">
              <a:latin typeface="+mn-lt"/>
              <a:cs typeface="Calibri"/>
            </a:endParaRPr>
          </a:p>
          <a:p>
            <a:pPr marL="171450" indent="-171450">
              <a:buFont typeface="Arial" panose="020B0604020202020204" pitchFamily="34" charset="0"/>
              <a:buChar char="•"/>
            </a:pPr>
            <a:r>
              <a:rPr lang="en-US" sz="1200" dirty="0">
                <a:latin typeface="+mn-lt"/>
              </a:rPr>
              <a:t>Delete apps you do not need. To avoid unnecessary data collection, uninstall apps you no longer use.</a:t>
            </a:r>
            <a:endParaRPr lang="en-US" sz="1200" dirty="0">
              <a:latin typeface="+mn-lt"/>
              <a:cs typeface="Calibri"/>
            </a:endParaRPr>
          </a:p>
          <a:p>
            <a:pPr marL="171450" indent="-171450">
              <a:buFont typeface="Arial" panose="020B0604020202020204" pitchFamily="34" charset="0"/>
              <a:buChar char="•"/>
            </a:pPr>
            <a:r>
              <a:rPr lang="en-US" sz="1200" dirty="0">
                <a:latin typeface="+mn-lt"/>
              </a:rPr>
              <a:t>Be cautious with signing into </a:t>
            </a:r>
            <a:r>
              <a:rPr lang="en-US" sz="1200" dirty="0"/>
              <a:t>apps with social network accounts. Some apps are integrated with social network sites—in these cases, the app can collect information from your social network account and vice versa. Ensure you are comfortable with this type of information sharing before you sign into an app via your social network account. Alternatively, use your email address and a unique password to sign in.</a:t>
            </a:r>
            <a:endParaRPr lang="en-US" sz="1200" dirty="0">
              <a:cs typeface="Calibri"/>
            </a:endParaRPr>
          </a:p>
        </p:txBody>
      </p:sp>
      <p:sp>
        <p:nvSpPr>
          <p:cNvPr id="4" name="Slide Number Placeholder 3"/>
          <p:cNvSpPr>
            <a:spLocks noGrp="1"/>
          </p:cNvSpPr>
          <p:nvPr>
            <p:ph type="sldNum" sz="quarter" idx="5"/>
          </p:nvPr>
        </p:nvSpPr>
        <p:spPr/>
        <p:txBody>
          <a:bodyPr/>
          <a:lstStyle/>
          <a:p>
            <a:fld id="{08A34052-12FB-4B01-8A2E-D87AD7371E95}" type="slidenum">
              <a:rPr lang="en-US" smtClean="0"/>
              <a:t>13</a:t>
            </a:fld>
            <a:endParaRPr lang="en-US" dirty="0"/>
          </a:p>
        </p:txBody>
      </p:sp>
    </p:spTree>
    <p:extLst>
      <p:ext uri="{BB962C8B-B14F-4D97-AF65-F5344CB8AC3E}">
        <p14:creationId xmlns:p14="http://schemas.microsoft.com/office/powerpoint/2010/main" val="2798704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DD2C2-B972-A9FE-4178-B6F0F7B63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388ED-8442-97A6-DF6A-25C8415E0263}"/>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FA561416-6C55-08E5-5E26-0EB91CD318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0" spc="-31" dirty="0">
                <a:solidFill>
                  <a:srgbClr val="028573"/>
                </a:solidFill>
                <a:ea typeface="Open Sans" charset="0"/>
                <a:cs typeface="Open Sans" charset="0"/>
              </a:rPr>
              <a:t>Bad actors don’t just target systems – they target people.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spc="-31" dirty="0">
                <a:solidFill>
                  <a:srgbClr val="028573"/>
                </a:solidFill>
                <a:ea typeface="Open Sans" charset="0"/>
                <a:cs typeface="Open Sans" charset="0"/>
              </a:rPr>
              <a:t>Social media can give them the clues they need to impersonate staff or bypass security. For example, an attacker might see a post about someone starting a new role at a school, then send a very convincing email pretending to be IT asking them to reset their password. Because it feels personal and timely, it’s much more likely to succeed.</a:t>
            </a:r>
          </a:p>
        </p:txBody>
      </p:sp>
      <p:sp>
        <p:nvSpPr>
          <p:cNvPr id="4" name="Slide Number Placeholder 3">
            <a:extLst>
              <a:ext uri="{FF2B5EF4-FFF2-40B4-BE49-F238E27FC236}">
                <a16:creationId xmlns:a16="http://schemas.microsoft.com/office/drawing/2014/main" id="{4AEDA82F-DA9B-BDA8-1E92-B962FFA50BA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6736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indent="0">
              <a:lnSpc>
                <a:spcPct val="107000"/>
              </a:lnSpc>
              <a:spcBef>
                <a:spcPts val="0"/>
              </a:spcBef>
              <a:spcAft>
                <a:spcPts val="800"/>
              </a:spcAft>
              <a:buFont typeface="Arial" panose="020B0604020202020204" pitchFamily="34" charset="0"/>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cs typeface="Calibri"/>
            </a:endParaRPr>
          </a:p>
        </p:txBody>
      </p:sp>
      <p:sp>
        <p:nvSpPr>
          <p:cNvPr id="4" name="Slide Number Placeholder 3"/>
          <p:cNvSpPr>
            <a:spLocks noGrp="1"/>
          </p:cNvSpPr>
          <p:nvPr>
            <p:ph type="sldNum" sz="quarter" idx="5"/>
          </p:nvPr>
        </p:nvSpPr>
        <p:spPr/>
        <p:txBody>
          <a:bodyPr/>
          <a:lstStyle/>
          <a:p>
            <a:fld id="{08A34052-12FB-4B01-8A2E-D87AD7371E95}" type="slidenum">
              <a:rPr lang="en-US" smtClean="0"/>
              <a:t>15</a:t>
            </a:fld>
            <a:endParaRPr lang="en-US" dirty="0"/>
          </a:p>
        </p:txBody>
      </p:sp>
    </p:spTree>
    <p:extLst>
      <p:ext uri="{BB962C8B-B14F-4D97-AF65-F5344CB8AC3E}">
        <p14:creationId xmlns:p14="http://schemas.microsoft.com/office/powerpoint/2010/main" val="2666263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DD0EE-C0B2-773A-5B35-D93E3EB7B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0626CE-31AF-2DBF-651D-BAD4F8844750}"/>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5BBF746F-9D3B-96A5-AF05-D60EF77CE38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100" b="0" dirty="0"/>
              <a:t>Given the powerful and customizable nature of AI, especially for providing insights and data analysis, we’re looking to add AI capabilities to MSIX in the future.</a:t>
            </a:r>
          </a:p>
        </p:txBody>
      </p:sp>
      <p:sp>
        <p:nvSpPr>
          <p:cNvPr id="4" name="Slide Number Placeholder 3">
            <a:extLst>
              <a:ext uri="{FF2B5EF4-FFF2-40B4-BE49-F238E27FC236}">
                <a16:creationId xmlns:a16="http://schemas.microsoft.com/office/drawing/2014/main" id="{FDEB9EE2-100D-1DF7-854C-559ECBC567E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0069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BA77-F2C8-FF66-134C-5BA4158FD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D0BDA-A171-0BBC-519D-BF5690DA0EAA}"/>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E8A3A917-5C47-569E-2DDE-B9C2334BFC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spc="-31" dirty="0">
                <a:latin typeface="Open Sans"/>
                <a:ea typeface="Open Sans" charset="0"/>
                <a:cs typeface="Open Sans" charset="0"/>
              </a:rPr>
              <a:t>The Internet of Things or IoT is a term used to refer to the many physical devices that are connected to the internet, all collecting and sharing data. Examples include: Smart TVs, Thermostats, Digital Assistants like Siri on iPhones and iPads as well as smart speakers such as Amazon Echo and Google Home.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spc="-31" dirty="0">
                <a:latin typeface="Open Sans"/>
                <a:ea typeface="Open Sans" charset="0"/>
                <a:cs typeface="Open Sans" charset="0"/>
              </a:rPr>
              <a:t>These devices are </a:t>
            </a:r>
            <a:r>
              <a:rPr lang="en-US" sz="1200" b="0" spc="-31" dirty="0">
                <a:solidFill>
                  <a:srgbClr val="028573"/>
                </a:solidFill>
                <a:latin typeface="+mn-lt"/>
                <a:ea typeface="Open Sans" charset="0"/>
                <a:cs typeface="Open Sans" charset="0"/>
              </a:rPr>
              <a:t>configured to constantly listen for commands. Before you use these devices, be mindful of the third-party that may also be listening. </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Best practices for IoT devices include: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Disable any digital assistants when participating in meetings</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Replace default account names and passwords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Keep software up to date</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Connect to other devices carefully</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Check which permissions will be granted to mobile apps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Consider creating a separate home wireless network for IoT devices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Stay up to date on the devices you have in your home</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44DA995-0681-9008-0461-3A0E21CA22C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9807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3046A-7E39-2666-B42D-14DA45ED2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491BE-32F8-6C26-E628-72E27B9234E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E131EE0-91D0-35BD-4C17-481F01C995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1" i="0" kern="1200" baseline="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DC5CEDC-E5F8-1581-10D7-089B65C64BDD}"/>
              </a:ext>
            </a:extLst>
          </p:cNvPr>
          <p:cNvSpPr>
            <a:spLocks noGrp="1"/>
          </p:cNvSpPr>
          <p:nvPr>
            <p:ph type="sldNum" sz="quarter" idx="5"/>
          </p:nvPr>
        </p:nvSpPr>
        <p:spPr/>
        <p:txBody>
          <a:bodyPr/>
          <a:lstStyle/>
          <a:p>
            <a:fld id="{08A34052-12FB-4B01-8A2E-D87AD7371E95}" type="slidenum">
              <a:rPr lang="en-US" smtClean="0"/>
              <a:t>18</a:t>
            </a:fld>
            <a:endParaRPr lang="en-US" dirty="0"/>
          </a:p>
        </p:txBody>
      </p:sp>
    </p:spTree>
    <p:extLst>
      <p:ext uri="{BB962C8B-B14F-4D97-AF65-F5344CB8AC3E}">
        <p14:creationId xmlns:p14="http://schemas.microsoft.com/office/powerpoint/2010/main" val="3002350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81C2E-43FA-9844-8267-0605E44EF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A6851-5E1F-FE1B-4142-0720A6F7863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C1AA4F1-8457-CAAF-BCD0-B326781521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spc="-31" dirty="0">
              <a:solidFill>
                <a:srgbClr val="028573"/>
              </a:solidFill>
              <a:ea typeface="Open Sans" charset="0"/>
              <a:cs typeface="Open Sans" charset="0"/>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spc="-31" dirty="0">
              <a:solidFill>
                <a:srgbClr val="028573"/>
              </a:solidFill>
              <a:ea typeface="Open Sans" charset="0"/>
              <a:cs typeface="Open Sans" charset="0"/>
            </a:endParaRPr>
          </a:p>
        </p:txBody>
      </p:sp>
      <p:sp>
        <p:nvSpPr>
          <p:cNvPr id="4" name="Slide Number Placeholder 3">
            <a:extLst>
              <a:ext uri="{FF2B5EF4-FFF2-40B4-BE49-F238E27FC236}">
                <a16:creationId xmlns:a16="http://schemas.microsoft.com/office/drawing/2014/main" id="{C753EFF0-4431-AEA2-11AE-37B172941DBF}"/>
              </a:ext>
            </a:extLst>
          </p:cNvPr>
          <p:cNvSpPr>
            <a:spLocks noGrp="1"/>
          </p:cNvSpPr>
          <p:nvPr>
            <p:ph type="sldNum" sz="quarter" idx="5"/>
          </p:nvPr>
        </p:nvSpPr>
        <p:spPr/>
        <p:txBody>
          <a:bodyPr/>
          <a:lstStyle/>
          <a:p>
            <a:fld id="{08A34052-12FB-4B01-8A2E-D87AD7371E95}" type="slidenum">
              <a:rPr lang="en-US" smtClean="0"/>
              <a:t>19</a:t>
            </a:fld>
            <a:endParaRPr lang="en-US" dirty="0"/>
          </a:p>
        </p:txBody>
      </p:sp>
    </p:spTree>
    <p:extLst>
      <p:ext uri="{BB962C8B-B14F-4D97-AF65-F5344CB8AC3E}">
        <p14:creationId xmlns:p14="http://schemas.microsoft.com/office/powerpoint/2010/main" val="2518609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MSIX does contain Personally Identifiable Information (PII), which is information that, alone or in combination, is linkable to a specific child that would allow a person to identify the child with reasonable certainty.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Please note that information or data in all screenshots are fictitious. We take great care in protecting sensitive information, and you should do the same when handling student data.</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6654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04CE7-07A0-6ED2-8C84-004E8274E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85C6C-DE1F-92FB-BF8C-DD1DF14AB65F}"/>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3A8F7AFC-4FC1-54E7-E32E-05E8C23D9F4A}"/>
              </a:ext>
            </a:extLst>
          </p:cNvPr>
          <p:cNvSpPr>
            <a:spLocks noGrp="1"/>
          </p:cNvSpPr>
          <p:nvPr>
            <p:ph type="body" idx="1"/>
          </p:nvPr>
        </p:nvSpPr>
        <p:spPr/>
        <p:txBody>
          <a:bodyPr/>
          <a:lstStyle/>
          <a:p>
            <a:r>
              <a:rPr lang="en-US" sz="1200" dirty="0"/>
              <a:t>(3 Poll Options, correct answers are bolded below)</a:t>
            </a:r>
          </a:p>
          <a:p>
            <a:endParaRPr lang="en-US" sz="1200" b="1" dirty="0"/>
          </a:p>
          <a:p>
            <a:r>
              <a:rPr lang="en-US" sz="1200" b="1" dirty="0"/>
              <a:t>Type in website URLs</a:t>
            </a:r>
          </a:p>
          <a:p>
            <a:r>
              <a:rPr lang="en-US" sz="1200" b="1" dirty="0"/>
              <a:t>Avoid selecting the first site listed in search engine results</a:t>
            </a:r>
          </a:p>
          <a:p>
            <a:r>
              <a:rPr lang="en-US" sz="1200" b="0" dirty="0"/>
              <a:t>Click every banner ad you see</a:t>
            </a:r>
            <a:endParaRPr lang="en-US" sz="1200" b="1" dirty="0"/>
          </a:p>
        </p:txBody>
      </p:sp>
      <p:sp>
        <p:nvSpPr>
          <p:cNvPr id="4" name="Slide Number Placeholder 3">
            <a:extLst>
              <a:ext uri="{FF2B5EF4-FFF2-40B4-BE49-F238E27FC236}">
                <a16:creationId xmlns:a16="http://schemas.microsoft.com/office/drawing/2014/main" id="{919DE023-1D2F-61CC-43A9-CCCE4C40EE6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6305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b="1" dirty="0"/>
              <a:t>Do:</a:t>
            </a:r>
          </a:p>
          <a:p>
            <a:pPr marL="171450" indent="-171450">
              <a:spcAft>
                <a:spcPts val="400"/>
              </a:spcAft>
              <a:buFont typeface="Arial" panose="020B0604020202020204" pitchFamily="34" charset="0"/>
              <a:buChar char="•"/>
            </a:pPr>
            <a:r>
              <a:rPr lang="en-US" sz="1200" b="0" spc="-31" dirty="0">
                <a:solidFill>
                  <a:srgbClr val="000000"/>
                </a:solidFill>
                <a:ea typeface="Open Sans" charset="0"/>
                <a:cs typeface="Open Sans" charset="0"/>
              </a:rPr>
              <a:t>Be suspicious of unsolicited phone calls, visits, or email messages from people asking about employees, computer systems, or internal information</a:t>
            </a:r>
          </a:p>
          <a:p>
            <a:pPr marL="171450" indent="-171450">
              <a:spcAft>
                <a:spcPts val="400"/>
              </a:spcAft>
              <a:buFont typeface="Arial" panose="020B0604020202020204" pitchFamily="34" charset="0"/>
              <a:buChar char="•"/>
            </a:pPr>
            <a:r>
              <a:rPr lang="en-US" sz="1200" b="0" spc="-31" dirty="0">
                <a:solidFill>
                  <a:srgbClr val="000000"/>
                </a:solidFill>
                <a:ea typeface="Open Sans" charset="0"/>
                <a:cs typeface="Open Sans" charset="0"/>
              </a:rPr>
              <a:t>Try to verify the identity of any unknown person who claims to be from a legitimate organization. If you receive an unsolicited email from a financial institution such as your bank, PayPal, or even amazon asking you to call a number or click on a link from an email, the best thing you can do is look up that phone number or directly type that link into a browser that way you can confirm that you are using the correct one and not one that was maliciously sent to you trying to steal information or install malware onto your computer.</a:t>
            </a:r>
          </a:p>
          <a:p>
            <a:pPr marL="171450" indent="-171450">
              <a:spcAft>
                <a:spcPts val="400"/>
              </a:spcAft>
              <a:buFont typeface="Arial" panose="020B0604020202020204" pitchFamily="34" charset="0"/>
              <a:buChar char="•"/>
            </a:pPr>
            <a:r>
              <a:rPr lang="en-US" sz="1200" b="0" spc="-31" dirty="0">
                <a:solidFill>
                  <a:srgbClr val="000000"/>
                </a:solidFill>
                <a:ea typeface="Open Sans" charset="0"/>
                <a:cs typeface="Open Sans" charset="0"/>
              </a:rPr>
              <a:t>Remember legitimate personnel will NEVER ask you for your password – This includes the MSIX help desk. The Help Desk will NEVER ask you for your password so please do not send it to them or any other MSIX User administrator.</a:t>
            </a:r>
            <a:endParaRPr lang="en-US" sz="1200" b="0" spc="-31" dirty="0">
              <a:solidFill>
                <a:srgbClr val="028573"/>
              </a:solidFill>
              <a:ea typeface="Open Sans" charset="0"/>
              <a:cs typeface="Open Sans" charset="0"/>
            </a:endParaRPr>
          </a:p>
          <a:p>
            <a:endParaRPr lang="en-US" sz="1200" dirty="0"/>
          </a:p>
          <a:p>
            <a:r>
              <a:rPr lang="en-US" sz="1200" b="1" dirty="0"/>
              <a:t>Don’t:</a:t>
            </a:r>
          </a:p>
          <a:p>
            <a:pPr marL="171450" indent="-171450">
              <a:spcAft>
                <a:spcPts val="400"/>
              </a:spcAft>
              <a:buFont typeface="Arial" panose="020B0604020202020204" pitchFamily="34" charset="0"/>
              <a:buChar char="•"/>
            </a:pPr>
            <a:r>
              <a:rPr lang="en-US" sz="1200" b="0" spc="-31" dirty="0">
                <a:solidFill>
                  <a:srgbClr val="000000"/>
                </a:solidFill>
                <a:ea typeface="Open Sans" charset="0"/>
                <a:cs typeface="Open Sans" charset="0"/>
              </a:rPr>
              <a:t>Give your passwords to anyone</a:t>
            </a:r>
          </a:p>
          <a:p>
            <a:pPr marL="171450" indent="-171450">
              <a:spcAft>
                <a:spcPts val="400"/>
              </a:spcAft>
              <a:buFont typeface="Arial" panose="020B0604020202020204" pitchFamily="34" charset="0"/>
              <a:buChar char="•"/>
            </a:pPr>
            <a:r>
              <a:rPr lang="en-US" sz="1200" b="0" spc="-31" dirty="0">
                <a:solidFill>
                  <a:srgbClr val="000000"/>
                </a:solidFill>
                <a:ea typeface="Open Sans" charset="0"/>
                <a:cs typeface="Open Sans" charset="0"/>
              </a:rPr>
              <a:t>Enter your credentials into a website accessed by clicking a link in an email message</a:t>
            </a:r>
          </a:p>
          <a:p>
            <a:pPr marL="171450" indent="-171450">
              <a:spcAft>
                <a:spcPts val="400"/>
              </a:spcAft>
              <a:buFont typeface="Arial" panose="020B0604020202020204" pitchFamily="34" charset="0"/>
              <a:buChar char="•"/>
            </a:pPr>
            <a:r>
              <a:rPr lang="en-US" sz="1200" b="0" spc="-31" dirty="0">
                <a:solidFill>
                  <a:srgbClr val="000000"/>
                </a:solidFill>
                <a:ea typeface="Open Sans" charset="0"/>
                <a:cs typeface="Open Sans" charset="0"/>
              </a:rPr>
              <a:t>Allow an unknown individual remote access to your computer in response to an unsolicited telephone call or onscreen pop-up message</a:t>
            </a:r>
            <a:endParaRPr lang="en-US" sz="1200" b="0" spc="-31" dirty="0">
              <a:solidFill>
                <a:srgbClr val="028573"/>
              </a:solidFill>
              <a:ea typeface="Open Sans" charset="0"/>
              <a:cs typeface="Open Sans" charset="0"/>
            </a:endParaRPr>
          </a:p>
        </p:txBody>
      </p:sp>
      <p:sp>
        <p:nvSpPr>
          <p:cNvPr id="4" name="Slide Number Placeholder 3"/>
          <p:cNvSpPr>
            <a:spLocks noGrp="1"/>
          </p:cNvSpPr>
          <p:nvPr>
            <p:ph type="sldNum" sz="quarter" idx="5"/>
          </p:nvPr>
        </p:nvSpPr>
        <p:spPr/>
        <p:txBody>
          <a:bodyPr/>
          <a:lstStyle/>
          <a:p>
            <a:fld id="{08A34052-12FB-4B01-8A2E-D87AD7371E95}" type="slidenum">
              <a:rPr lang="en-US" smtClean="0"/>
              <a:t>21</a:t>
            </a:fld>
            <a:endParaRPr lang="en-US" dirty="0"/>
          </a:p>
        </p:txBody>
      </p:sp>
    </p:spTree>
    <p:extLst>
      <p:ext uri="{BB962C8B-B14F-4D97-AF65-F5344CB8AC3E}">
        <p14:creationId xmlns:p14="http://schemas.microsoft.com/office/powerpoint/2010/main" val="3104356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BING… you have just received an email from the IT Support Help Desk. After taking a further look you start to notice something phishy. In the chat, please identify the indicators that this email is not legitimate.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22</a:t>
            </a:fld>
            <a:endParaRPr lang="en-US" dirty="0"/>
          </a:p>
        </p:txBody>
      </p:sp>
    </p:spTree>
    <p:extLst>
      <p:ext uri="{BB962C8B-B14F-4D97-AF65-F5344CB8AC3E}">
        <p14:creationId xmlns:p14="http://schemas.microsoft.com/office/powerpoint/2010/main" val="940242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BING… you have just received an email from the IT Support Help Desk. After taking a further look you start to notice something phishy. In the chat, please identify the indicators that this email is not legitimate.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23</a:t>
            </a:fld>
            <a:endParaRPr lang="en-US" dirty="0"/>
          </a:p>
        </p:txBody>
      </p:sp>
    </p:spTree>
    <p:extLst>
      <p:ext uri="{BB962C8B-B14F-4D97-AF65-F5344CB8AC3E}">
        <p14:creationId xmlns:p14="http://schemas.microsoft.com/office/powerpoint/2010/main" val="19498903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28600" lvl="0" indent="-228600">
              <a:spcAft>
                <a:spcPts val="1200"/>
              </a:spcAft>
              <a:buFont typeface="+mj-lt"/>
              <a:buAutoNum type="arabicPeriod"/>
            </a:pPr>
            <a:r>
              <a:rPr lang="en-US" sz="1200" spc="-31" dirty="0">
                <a:latin typeface="+mn-lt"/>
                <a:ea typeface="Open Sans" charset="0"/>
                <a:cs typeface="Open Sans" charset="0"/>
              </a:rPr>
              <a:t>Do not open unexpected attachments even if you know the sender – if you weren’t expecting an attachment or link from the sender, use a new email or call them to confirm if the attachment or link is legitimate.</a:t>
            </a:r>
          </a:p>
          <a:p>
            <a:pPr marL="228600" lvl="0" indent="-228600">
              <a:spcAft>
                <a:spcPts val="1200"/>
              </a:spcAft>
              <a:buFont typeface="+mj-lt"/>
              <a:buAutoNum type="arabicPeriod"/>
            </a:pPr>
            <a:r>
              <a:rPr lang="en-US" sz="1200" spc="-31" dirty="0">
                <a:latin typeface="+mn-lt"/>
                <a:ea typeface="Open Sans" charset="0"/>
                <a:cs typeface="Open Sans" charset="0"/>
              </a:rPr>
              <a:t>Do not click on suspicious links within emails – An example is if you receive an email from your bank telling you that your account has been frozen and to click a link to resolve the issue. You can manually type in the name of your bank or do a google search to visit the legitimate link to confirm if there are any actions that you need to take. Often, the links in these types of emails are malicious.</a:t>
            </a:r>
          </a:p>
          <a:p>
            <a:pPr marL="228600" lvl="0" indent="-228600">
              <a:spcAft>
                <a:spcPts val="1200"/>
              </a:spcAft>
              <a:buFont typeface="+mj-lt"/>
              <a:buAutoNum type="arabicPeriod"/>
            </a:pPr>
            <a:r>
              <a:rPr lang="en-US" sz="1200" spc="-31" dirty="0">
                <a:latin typeface="+mn-lt"/>
                <a:ea typeface="Open Sans" charset="0"/>
                <a:cs typeface="Open Sans" charset="0"/>
              </a:rPr>
              <a:t>Install and update anti-virus software on all devices</a:t>
            </a:r>
          </a:p>
          <a:p>
            <a:pPr marL="228600" lvl="0" indent="-228600">
              <a:spcAft>
                <a:spcPts val="1200"/>
              </a:spcAft>
              <a:buFont typeface="+mj-lt"/>
              <a:buAutoNum type="arabicPeriod"/>
            </a:pPr>
            <a:r>
              <a:rPr lang="en-US" sz="1200" spc="-31" dirty="0">
                <a:latin typeface="+mn-lt"/>
                <a:ea typeface="Open Sans" charset="0"/>
                <a:cs typeface="Open Sans" charset="0"/>
              </a:rPr>
              <a:t>Learn how to recognize phishing</a:t>
            </a:r>
          </a:p>
          <a:p>
            <a:pPr marL="228600" lvl="0" indent="-228600">
              <a:spcAft>
                <a:spcPts val="1200"/>
              </a:spcAft>
              <a:buFont typeface="+mj-lt"/>
              <a:buAutoNum type="arabicPeriod"/>
            </a:pPr>
            <a:r>
              <a:rPr lang="en-US" sz="1200" spc="-31" dirty="0">
                <a:latin typeface="+mn-lt"/>
                <a:ea typeface="Open Sans" charset="0"/>
                <a:cs typeface="Open Sans" charset="0"/>
              </a:rPr>
              <a:t>Don’t give your email address to sites you don’t trust</a:t>
            </a:r>
          </a:p>
          <a:p>
            <a:pPr marL="228600" indent="-228600">
              <a:spcAft>
                <a:spcPts val="1200"/>
              </a:spcAft>
              <a:buFont typeface="+mj-lt"/>
              <a:buAutoNum type="arabicPeriod"/>
            </a:pPr>
            <a:r>
              <a:rPr lang="en-US" sz="1200" spc="-31" dirty="0">
                <a:latin typeface="+mn-lt"/>
                <a:ea typeface="Open Sans" charset="0"/>
                <a:cs typeface="Open Sans" charset="0"/>
              </a:rPr>
              <a:t>Report suspicious emails to your IT Department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4074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84822-0A24-B8C3-E256-0EAAFD9A9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428085-EFC6-4A91-377C-40FE22ED5D7C}"/>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9A204D48-A777-D165-7C5C-FC570E5EC4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(4 Poll Options, correct answers are bolded below)</a:t>
            </a:r>
          </a:p>
          <a:p>
            <a:endParaRPr lang="en-US" sz="1200" dirty="0"/>
          </a:p>
          <a:p>
            <a:r>
              <a:rPr lang="en-US" sz="1200" b="1" dirty="0"/>
              <a:t>Lack of information in the signature section</a:t>
            </a:r>
          </a:p>
          <a:p>
            <a:r>
              <a:rPr lang="en-US" sz="1200" b="1" dirty="0"/>
              <a:t>Includes a generic greeting</a:t>
            </a:r>
          </a:p>
          <a:p>
            <a:r>
              <a:rPr lang="en-US" sz="1200" b="1" dirty="0"/>
              <a:t>Uses an emotional trigger</a:t>
            </a:r>
          </a:p>
          <a:p>
            <a:r>
              <a:rPr lang="en-US" sz="1200" b="1" dirty="0"/>
              <a:t>The sender’s email address is irregular</a:t>
            </a:r>
          </a:p>
        </p:txBody>
      </p:sp>
      <p:sp>
        <p:nvSpPr>
          <p:cNvPr id="4" name="Slide Number Placeholder 3">
            <a:extLst>
              <a:ext uri="{FF2B5EF4-FFF2-40B4-BE49-F238E27FC236}">
                <a16:creationId xmlns:a16="http://schemas.microsoft.com/office/drawing/2014/main" id="{C26F88B7-F4F0-25F2-722A-A15485AD25A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39593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indent="-171450">
              <a:lnSpc>
                <a:spcPts val="2460"/>
              </a:lnSpc>
              <a:spcBef>
                <a:spcPts val="610"/>
              </a:spcBef>
              <a:buFont typeface="Arial" panose="020B0604020202020204" pitchFamily="34" charset="0"/>
              <a:buChar char="•"/>
            </a:pPr>
            <a:r>
              <a:rPr lang="en-US" sz="1200" dirty="0"/>
              <a:t>While individual data elements alone in MSIX are PII and not SPII, the whole student record can cause embarrassment, inconvenience, or personal harm. Particularly since MSIX contains records for Minors, extra caution should be exercised. Always password protect or encrypt data exported or screen captured from MSIX.</a:t>
            </a:r>
          </a:p>
          <a:p>
            <a:pPr marL="171450" indent="-171450">
              <a:lnSpc>
                <a:spcPts val="2460"/>
              </a:lnSpc>
              <a:spcBef>
                <a:spcPts val="610"/>
              </a:spcBef>
              <a:buFont typeface="Arial" panose="020B0604020202020204" pitchFamily="34" charset="0"/>
              <a:buChar char="•"/>
            </a:pPr>
            <a:r>
              <a:rPr lang="en-US" sz="1200" dirty="0"/>
              <a:t>It is the responsibility of every MSIX user to protect the information maintained in MSIX. </a:t>
            </a:r>
          </a:p>
          <a:p>
            <a:pPr marL="171450" indent="-171450">
              <a:lnSpc>
                <a:spcPts val="2460"/>
              </a:lnSpc>
              <a:spcBef>
                <a:spcPts val="610"/>
              </a:spcBef>
              <a:buFont typeface="Arial" panose="020B0604020202020204" pitchFamily="34" charset="0"/>
              <a:buChar char="•"/>
            </a:pPr>
            <a:r>
              <a:rPr lang="en-US" sz="1200" dirty="0"/>
              <a:t>When we say protect the information, this covers not just what’s on the screen, but also downloaded files, screenshots, emails, attachments, printed records, etc. </a:t>
            </a:r>
          </a:p>
          <a:p>
            <a:pPr marL="171450" indent="-171450">
              <a:lnSpc>
                <a:spcPts val="2460"/>
              </a:lnSpc>
              <a:spcBef>
                <a:spcPts val="610"/>
              </a:spcBef>
              <a:buFont typeface="Arial" panose="020B0604020202020204" pitchFamily="34" charset="0"/>
              <a:buChar char="•"/>
            </a:pPr>
            <a:r>
              <a:rPr lang="en-US" sz="1200" dirty="0"/>
              <a:t>PII should only be shared with those with a specific need. They may be parents, students, counselors, registrars, etc. but make sure the information they receive is pertinent and the correct information for the specific request each time. Ask if the information they are seeking is the right information for the right person at the right time. </a:t>
            </a:r>
          </a:p>
          <a:p>
            <a:pPr marL="171450" indent="-171450">
              <a:lnSpc>
                <a:spcPts val="2460"/>
              </a:lnSpc>
              <a:spcBef>
                <a:spcPts val="610"/>
              </a:spcBef>
              <a:buFont typeface="Arial" panose="020B0604020202020204" pitchFamily="34" charset="0"/>
              <a:buChar char="•"/>
            </a:pPr>
            <a:r>
              <a:rPr lang="en-US" sz="1200" dirty="0"/>
              <a:t>Please be aware that MSIX is permitted to store PII but SPII such as social security numbers or PHI such as health conditions are not permitted to be stored in MSIX. Please do not input this kind of data into MSIX either via comment in a file submission or via the correspondence feature on move notices or data requests. </a:t>
            </a:r>
          </a:p>
          <a:p>
            <a:pPr marL="0" indent="0">
              <a:lnSpc>
                <a:spcPts val="2460"/>
              </a:lnSpc>
              <a:spcBef>
                <a:spcPts val="610"/>
              </a:spcBef>
              <a:buFont typeface="Arial" panose="020B0604020202020204" pitchFamily="34" charset="0"/>
              <a:buNone/>
            </a:pPr>
            <a:endParaRPr lang="en-US" sz="1200" dirty="0"/>
          </a:p>
          <a:p>
            <a:pPr marL="171450" lvl="0" indent="-171450">
              <a:spcAft>
                <a:spcPts val="500"/>
              </a:spcAft>
              <a:buFont typeface="Arial" panose="020B0604020202020204" pitchFamily="34" charset="0"/>
              <a:buChar char="•"/>
            </a:pPr>
            <a:r>
              <a:rPr lang="en-US" sz="1100" b="1" spc="-31" dirty="0">
                <a:solidFill>
                  <a:srgbClr val="028573"/>
                </a:solidFill>
                <a:latin typeface="Open Sans"/>
                <a:ea typeface="Open Sans" charset="0"/>
                <a:cs typeface="Open Sans" charset="0"/>
              </a:rPr>
              <a:t>Sensitive information should only be discussed in private, controlled areas and be aware of your surroundings and the people around you</a:t>
            </a:r>
          </a:p>
          <a:p>
            <a:pPr marL="171450" lvl="0" indent="-171450">
              <a:spcAft>
                <a:spcPts val="500"/>
              </a:spcAft>
              <a:buFont typeface="Arial" panose="020B0604020202020204" pitchFamily="34" charset="0"/>
              <a:buChar char="•"/>
            </a:pPr>
            <a:r>
              <a:rPr lang="en-US" sz="1100" b="1" spc="-31" dirty="0">
                <a:solidFill>
                  <a:srgbClr val="028573"/>
                </a:solidFill>
                <a:latin typeface="Open Sans"/>
                <a:ea typeface="Open Sans" charset="0"/>
                <a:cs typeface="Open Sans" charset="0"/>
              </a:rPr>
              <a:t>Take care when reading or viewing sensitive information outside of the office. Unauthorized individuals may be able to reach or view the information as well</a:t>
            </a:r>
          </a:p>
          <a:p>
            <a:pPr marL="171450" lvl="0" indent="-171450">
              <a:spcAft>
                <a:spcPts val="500"/>
              </a:spcAft>
              <a:buFont typeface="Arial" panose="020B0604020202020204" pitchFamily="34" charset="0"/>
              <a:buChar char="•"/>
            </a:pPr>
            <a:r>
              <a:rPr lang="en-US" sz="1100" b="1" spc="-31" dirty="0">
                <a:solidFill>
                  <a:srgbClr val="028573"/>
                </a:solidFill>
                <a:latin typeface="Open Sans"/>
                <a:ea typeface="Open Sans" charset="0"/>
                <a:cs typeface="Open Sans" charset="0"/>
              </a:rPr>
              <a:t>Be discreet when retrieving messages from smartphones and other media. Don’t include sensitive information in voicemail messages</a:t>
            </a:r>
          </a:p>
          <a:p>
            <a:pPr marL="171450" lvl="0" indent="-171450">
              <a:spcAft>
                <a:spcPts val="500"/>
              </a:spcAft>
              <a:buFont typeface="Arial" panose="020B0604020202020204" pitchFamily="34" charset="0"/>
              <a:buChar char="•"/>
            </a:pPr>
            <a:r>
              <a:rPr lang="en-US" sz="1100" b="1" spc="-31" dirty="0">
                <a:solidFill>
                  <a:srgbClr val="028573"/>
                </a:solidFill>
                <a:latin typeface="Open Sans"/>
                <a:ea typeface="Open Sans" charset="0"/>
                <a:cs typeface="Open Sans" charset="0"/>
              </a:rPr>
              <a:t>Do not share sensitive information with anyone else unless he or she has a work-related need to know</a:t>
            </a:r>
          </a:p>
          <a:p>
            <a:pPr marL="171450" indent="-171450">
              <a:lnSpc>
                <a:spcPts val="2460"/>
              </a:lnSpc>
              <a:spcBef>
                <a:spcPts val="610"/>
              </a:spcBef>
              <a:buFont typeface="Arial" panose="020B0604020202020204" pitchFamily="34" charset="0"/>
              <a:buChar char="•"/>
            </a:pPr>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70361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lnSpc>
                <a:spcPts val="2460"/>
              </a:lnSpc>
              <a:spcBef>
                <a:spcPts val="610"/>
              </a:spcBef>
              <a:buFont typeface="Arial" panose="020B0604020202020204" pitchFamily="34" charset="0"/>
              <a:buNone/>
            </a:pPr>
            <a:r>
              <a:rPr lang="en-US" sz="1200" b="0" dirty="0"/>
              <a:t>What PII is in MSIX?</a:t>
            </a:r>
          </a:p>
          <a:p>
            <a:pPr marL="171450" indent="-171450">
              <a:lnSpc>
                <a:spcPts val="2460"/>
              </a:lnSpc>
              <a:spcBef>
                <a:spcPts val="610"/>
              </a:spcBef>
              <a:buFont typeface="Arial" panose="020B0604020202020204" pitchFamily="34" charset="0"/>
              <a:buChar char="•"/>
            </a:pPr>
            <a:r>
              <a:rPr lang="en-US" sz="1200" b="0" dirty="0"/>
              <a:t>The most frequent occurrence on PII infringements are unencrypted emails to the MSIX Help Desk that include PII.</a:t>
            </a:r>
          </a:p>
          <a:p>
            <a:pPr marL="171450" indent="-171450">
              <a:lnSpc>
                <a:spcPts val="2460"/>
              </a:lnSpc>
              <a:spcBef>
                <a:spcPts val="610"/>
              </a:spcBef>
              <a:buFont typeface="Arial" panose="020B0604020202020204" pitchFamily="34" charset="0"/>
              <a:buChar char="•"/>
            </a:pPr>
            <a:r>
              <a:rPr lang="en-US" sz="1200" b="0" dirty="0"/>
              <a:t>Examples of a set of information that would constitute PII includes:</a:t>
            </a:r>
          </a:p>
          <a:p>
            <a:pPr marL="628650" lvl="1" indent="-171450">
              <a:lnSpc>
                <a:spcPts val="2460"/>
              </a:lnSpc>
              <a:spcBef>
                <a:spcPts val="610"/>
              </a:spcBef>
              <a:buFont typeface="Arial" panose="020B0604020202020204" pitchFamily="34" charset="0"/>
              <a:buChar char="•"/>
            </a:pPr>
            <a:r>
              <a:rPr lang="en-US" sz="1200" b="0" dirty="0"/>
              <a:t>Student’s Name</a:t>
            </a:r>
          </a:p>
          <a:p>
            <a:pPr marL="628650" lvl="1" indent="-171450">
              <a:lnSpc>
                <a:spcPts val="2460"/>
              </a:lnSpc>
              <a:spcBef>
                <a:spcPts val="610"/>
              </a:spcBef>
              <a:buFont typeface="Arial" panose="020B0604020202020204" pitchFamily="34" charset="0"/>
              <a:buChar char="•"/>
            </a:pPr>
            <a:r>
              <a:rPr lang="en-US" sz="1200" b="0" dirty="0"/>
              <a:t>Parent’s Name</a:t>
            </a:r>
          </a:p>
          <a:p>
            <a:pPr marL="628650" lvl="1" indent="-171450">
              <a:lnSpc>
                <a:spcPts val="2460"/>
              </a:lnSpc>
              <a:spcBef>
                <a:spcPts val="610"/>
              </a:spcBef>
              <a:buFont typeface="Arial" panose="020B0604020202020204" pitchFamily="34" charset="0"/>
              <a:buChar char="•"/>
            </a:pPr>
            <a:r>
              <a:rPr lang="en-US" sz="1200" b="0" dirty="0"/>
              <a:t>Combination of Sex, Birth Date, or Grade Level and other identifying information such as State ID or First Name</a:t>
            </a:r>
          </a:p>
          <a:p>
            <a:pPr marL="0" indent="0">
              <a:lnSpc>
                <a:spcPts val="2460"/>
              </a:lnSpc>
              <a:spcBef>
                <a:spcPts val="610"/>
              </a:spcBef>
              <a:buFont typeface="Arial" panose="020B0604020202020204" pitchFamily="34" charset="0"/>
              <a:buNone/>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0625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indent="-171450">
              <a:lnSpc>
                <a:spcPts val="2460"/>
              </a:lnSpc>
              <a:spcBef>
                <a:spcPts val="610"/>
              </a:spcBef>
              <a:buFont typeface="Arial" panose="020B0604020202020204" pitchFamily="34" charset="0"/>
              <a:buChar char="•"/>
            </a:pPr>
            <a:r>
              <a:rPr lang="en-US" sz="1200" dirty="0"/>
              <a:t>Did you know common PII incidents for MSIX involved PII sent via unsecured email to the Help Desk. </a:t>
            </a:r>
          </a:p>
          <a:p>
            <a:pPr marL="171450" indent="-171450">
              <a:lnSpc>
                <a:spcPts val="2460"/>
              </a:lnSpc>
              <a:spcBef>
                <a:spcPts val="610"/>
              </a:spcBef>
              <a:buFont typeface="Arial" panose="020B0604020202020204" pitchFamily="34" charset="0"/>
              <a:buChar char="•"/>
            </a:pPr>
            <a:r>
              <a:rPr lang="en-US" sz="1200" dirty="0"/>
              <a:t>Emailing sensitive information should only be done after you stop and think about some of these key points.</a:t>
            </a:r>
          </a:p>
          <a:p>
            <a:pPr marL="171450" indent="-171450">
              <a:lnSpc>
                <a:spcPts val="2460"/>
              </a:lnSpc>
              <a:spcBef>
                <a:spcPts val="610"/>
              </a:spcBef>
              <a:buFont typeface="Arial" panose="020B0604020202020204" pitchFamily="34" charset="0"/>
              <a:buChar char="•"/>
            </a:pPr>
            <a:r>
              <a:rPr lang="en-US" sz="1200" dirty="0"/>
              <a:t>What information should be shared? Who is the recipient? Do they have a ‘need to know’ for the specific information?</a:t>
            </a:r>
          </a:p>
          <a:p>
            <a:pPr marL="171450" indent="-171450">
              <a:lnSpc>
                <a:spcPts val="2460"/>
              </a:lnSpc>
              <a:spcBef>
                <a:spcPts val="610"/>
              </a:spcBef>
              <a:buFont typeface="Arial" panose="020B0604020202020204" pitchFamily="34" charset="0"/>
              <a:buChar char="•"/>
            </a:pPr>
            <a:r>
              <a:rPr lang="en-US" sz="1200" dirty="0"/>
              <a:t>Ensure the email is going to the right person, and now a whole group of people. Are they inside your organization? Are they external partners? </a:t>
            </a:r>
          </a:p>
          <a:p>
            <a:pPr marL="171450" indent="-171450">
              <a:lnSpc>
                <a:spcPts val="2460"/>
              </a:lnSpc>
              <a:spcBef>
                <a:spcPts val="610"/>
              </a:spcBef>
              <a:buFont typeface="Arial" panose="020B0604020202020204" pitchFamily="34" charset="0"/>
              <a:buChar char="•"/>
            </a:pPr>
            <a:r>
              <a:rPr lang="en-US" sz="1200" dirty="0"/>
              <a:t>Did you spell the email address correctly?</a:t>
            </a:r>
          </a:p>
          <a:p>
            <a:pPr marL="171450" indent="-171450">
              <a:lnSpc>
                <a:spcPts val="2460"/>
              </a:lnSpc>
              <a:spcBef>
                <a:spcPts val="610"/>
              </a:spcBef>
              <a:buFont typeface="Arial" panose="020B0604020202020204" pitchFamily="34" charset="0"/>
              <a:buChar char="•"/>
            </a:pPr>
            <a:r>
              <a:rPr lang="en-US" sz="1200" dirty="0"/>
              <a:t>If PII needs to be shared, follow your State laws for approved transmission methods. This could include password protection or encrypting the attachment before sending it out. </a:t>
            </a:r>
          </a:p>
          <a:p>
            <a:pPr marL="171450" indent="-171450">
              <a:lnSpc>
                <a:spcPts val="2460"/>
              </a:lnSpc>
              <a:spcBef>
                <a:spcPts val="610"/>
              </a:spcBef>
              <a:buFont typeface="Arial" panose="020B0604020202020204" pitchFamily="34" charset="0"/>
              <a:buChar char="•"/>
            </a:pPr>
            <a:r>
              <a:rPr lang="en-US" sz="1200" dirty="0"/>
              <a:t>Email is generally not a safe communication method. It can be easily intercepted without your knowledge. </a:t>
            </a:r>
          </a:p>
          <a:p>
            <a:pPr marL="171450" indent="-171450">
              <a:lnSpc>
                <a:spcPts val="2460"/>
              </a:lnSpc>
              <a:spcBef>
                <a:spcPts val="610"/>
              </a:spcBef>
              <a:buFont typeface="Arial" panose="020B0604020202020204" pitchFamily="34" charset="0"/>
              <a:buChar char="•"/>
            </a:pPr>
            <a:r>
              <a:rPr lang="en-US" sz="1200" dirty="0"/>
              <a:t>Encryption tools available to each SEA/LEA differ. Each MSIX User must consult their local IT support team and SEA/LEA tools and policies for specific methods to encrypt and protect PII.</a:t>
            </a:r>
          </a:p>
          <a:p>
            <a:pPr marL="171450" indent="-171450">
              <a:lnSpc>
                <a:spcPts val="2460"/>
              </a:lnSpc>
              <a:spcBef>
                <a:spcPts val="610"/>
              </a:spcBef>
              <a:buFont typeface="Arial" panose="020B0604020202020204" pitchFamily="34" charset="0"/>
              <a:buChar char="•"/>
            </a:pPr>
            <a:r>
              <a:rPr lang="en-US" sz="1200" dirty="0"/>
              <a:t>Here’s another TIP: The US Dept of ED does not routinely request PII from MSIX users. If the Department needs to review your data, we will provide a secure means to do so. This also goes for the MSIX Help Desk. Please do not send PII to the Help Desk. If they need access to data containing PII, they will work with you to send it in a secure manner.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1839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3556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0" i="0" kern="1200" baseline="0" dirty="0">
                <a:solidFill>
                  <a:schemeClr val="tx1"/>
                </a:solidFill>
                <a:effectLst/>
                <a:latin typeface="+mn-lt"/>
                <a:ea typeface="+mn-ea"/>
                <a:cs typeface="+mn-cs"/>
              </a:rPr>
              <a:t>Introduce speakers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56181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0E3E9-97D6-5324-3A5C-28F06A2E3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2DCB1D-9370-151D-5A50-0E168E85507E}"/>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FFCF7BDD-6930-BD30-CC19-0C72C042D1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(3 Poll Options, correct answers are bolded below)</a:t>
            </a:r>
          </a:p>
          <a:p>
            <a:endParaRPr lang="en-US" sz="1200" dirty="0"/>
          </a:p>
          <a:p>
            <a:r>
              <a:rPr lang="en-US" sz="1200" b="0" dirty="0"/>
              <a:t>A student’s MSIX ID</a:t>
            </a:r>
          </a:p>
          <a:p>
            <a:r>
              <a:rPr lang="en-US" sz="1200" b="1" dirty="0"/>
              <a:t>A table listing a student’s school history</a:t>
            </a:r>
          </a:p>
          <a:p>
            <a:r>
              <a:rPr lang="en-US" sz="1200" b="1" dirty="0"/>
              <a:t>A parent’s name</a:t>
            </a:r>
          </a:p>
          <a:p>
            <a:endParaRPr lang="en-US" sz="1200" dirty="0"/>
          </a:p>
          <a:p>
            <a:r>
              <a:rPr lang="en-US" sz="1200" dirty="0"/>
              <a:t>The MSIX Help Desk can provide support with just an MSIX ID. The MSIX ID cannot be used to identify a student outside of the MSIX system, so it is not considered PII. No additional screenshots, or child information is needed.</a:t>
            </a:r>
          </a:p>
          <a:p>
            <a:endParaRPr lang="en-US" sz="1200" dirty="0"/>
          </a:p>
          <a:p>
            <a:r>
              <a:rPr lang="en-US" sz="1200" dirty="0"/>
              <a:t>Per the MSIX SORN: The Department may disclose a record in MSIX to authorized representatives of SEAs, LEAs, or other MEP LOAs to facilitate one or more of the following for a student: (a) Participation in the MEP, (b) enrollment in school, (c) grade or course placement, (d) credit accrual, (e) unique student match resolution, and (f) data correction by parents, guardians, and migratory children.</a:t>
            </a:r>
          </a:p>
        </p:txBody>
      </p:sp>
      <p:sp>
        <p:nvSpPr>
          <p:cNvPr id="4" name="Slide Number Placeholder 3">
            <a:extLst>
              <a:ext uri="{FF2B5EF4-FFF2-40B4-BE49-F238E27FC236}">
                <a16:creationId xmlns:a16="http://schemas.microsoft.com/office/drawing/2014/main" id="{5DADDC38-551C-2B22-56A9-5B2A5AC8E1D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48251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A764A-2B3F-66CE-6F49-24C04A4F80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D0F5C-9E95-FD31-5341-4AB6F7CCF10A}"/>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05626042-CF9D-D411-03DB-6A5F020DF81F}"/>
              </a:ext>
            </a:extLst>
          </p:cNvPr>
          <p:cNvSpPr>
            <a:spLocks noGrp="1"/>
          </p:cNvSpPr>
          <p:nvPr>
            <p:ph type="body" idx="1"/>
          </p:nvPr>
        </p:nvSpPr>
        <p:spPr/>
        <p:txBody>
          <a:bodyPr/>
          <a:lstStyle/>
          <a:p>
            <a:pPr algn="l"/>
            <a:r>
              <a:rPr lang="en-US" sz="1100" b="1" i="0" dirty="0">
                <a:solidFill>
                  <a:srgbClr val="000000"/>
                </a:solidFill>
                <a:effectLst/>
                <a:latin typeface="Open Sans" panose="020B0606030504020204" pitchFamily="34" charset="0"/>
              </a:rPr>
              <a:t>1. Disclosure of Sensitive Information to Unauthorized Individuals:</a:t>
            </a:r>
            <a:endParaRPr lang="en-US" sz="1100" b="0" i="0" dirty="0">
              <a:solidFill>
                <a:srgbClr val="000000"/>
              </a:solidFill>
              <a:effectLst/>
              <a:latin typeface="Open Sans" panose="020B0606030504020204" pitchFamily="34" charset="0"/>
            </a:endParaRP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This occurs when an insider intentionally or unintentionally shares confidential information with someone who does not have the right to access it.</a:t>
            </a: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Example: An employee emails a confidential client list to a personal email account.</a:t>
            </a:r>
          </a:p>
          <a:p>
            <a:pPr marL="171450" indent="-171450" algn="l">
              <a:buFont typeface="Arial" panose="020B0604020202020204" pitchFamily="34" charset="0"/>
              <a:buChar char="•"/>
            </a:pPr>
            <a:endParaRPr lang="en-US" sz="1100" b="0" i="0" dirty="0">
              <a:solidFill>
                <a:srgbClr val="000000"/>
              </a:solidFill>
              <a:effectLst/>
              <a:latin typeface="Open Sans" panose="020B0606030504020204" pitchFamily="34" charset="0"/>
            </a:endParaRPr>
          </a:p>
          <a:p>
            <a:pPr algn="l"/>
            <a:r>
              <a:rPr lang="en-US" sz="1100" b="1" i="0" dirty="0">
                <a:solidFill>
                  <a:srgbClr val="000000"/>
                </a:solidFill>
                <a:effectLst/>
                <a:latin typeface="Open Sans" panose="020B0606030504020204" pitchFamily="34" charset="0"/>
              </a:rPr>
              <a:t>2. Theft of Intellectual Property:</a:t>
            </a:r>
            <a:endParaRPr lang="en-US" sz="1100" b="0" i="0" dirty="0">
              <a:solidFill>
                <a:srgbClr val="000000"/>
              </a:solidFill>
              <a:effectLst/>
              <a:latin typeface="Open Sans" panose="020B0606030504020204" pitchFamily="34" charset="0"/>
            </a:endParaRP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Intellectual property (IP) theft involves stealing proprietary information such as patents, trade secrets, or copyrighted material.</a:t>
            </a: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Example: An employee downloads and shares proprietary software code or design documents with a competitor.</a:t>
            </a:r>
          </a:p>
          <a:p>
            <a:pPr marL="171450" indent="-171450" algn="l">
              <a:buFont typeface="Arial" panose="020B0604020202020204" pitchFamily="34" charset="0"/>
              <a:buChar char="•"/>
            </a:pPr>
            <a:endParaRPr lang="en-US" sz="1100" b="0" i="0" dirty="0">
              <a:solidFill>
                <a:srgbClr val="000000"/>
              </a:solidFill>
              <a:effectLst/>
              <a:latin typeface="Open Sans" panose="020B0606030504020204" pitchFamily="34" charset="0"/>
            </a:endParaRPr>
          </a:p>
          <a:p>
            <a:pPr algn="l"/>
            <a:r>
              <a:rPr lang="en-US" sz="1100" b="1" i="0" dirty="0">
                <a:solidFill>
                  <a:srgbClr val="000000"/>
                </a:solidFill>
                <a:effectLst/>
                <a:latin typeface="Open Sans" panose="020B0606030504020204" pitchFamily="34" charset="0"/>
              </a:rPr>
              <a:t>3. Sabotage of Computer Systems:</a:t>
            </a:r>
            <a:endParaRPr lang="en-US" sz="1100" b="0" i="0" dirty="0">
              <a:solidFill>
                <a:srgbClr val="000000"/>
              </a:solidFill>
              <a:effectLst/>
              <a:latin typeface="Open Sans" panose="020B0606030504020204" pitchFamily="34" charset="0"/>
            </a:endParaRP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Sabotage involves deliberately damaging or disrupting an organization’s computer systems.</a:t>
            </a: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Example: A disgruntled employee installs malware or deletes critical data, causing system outages or data loss.</a:t>
            </a:r>
          </a:p>
          <a:p>
            <a:pPr marL="171450" indent="-171450" algn="l">
              <a:buFont typeface="Arial" panose="020B0604020202020204" pitchFamily="34" charset="0"/>
              <a:buChar char="•"/>
            </a:pPr>
            <a:endParaRPr lang="en-US" sz="1100" b="0" i="0" dirty="0">
              <a:solidFill>
                <a:srgbClr val="000000"/>
              </a:solidFill>
              <a:effectLst/>
              <a:latin typeface="Open Sans" panose="020B0606030504020204" pitchFamily="34" charset="0"/>
            </a:endParaRPr>
          </a:p>
          <a:p>
            <a:pPr algn="l"/>
            <a:r>
              <a:rPr lang="en-US" sz="1100" b="1" i="0" dirty="0">
                <a:solidFill>
                  <a:srgbClr val="000000"/>
                </a:solidFill>
                <a:effectLst/>
                <a:latin typeface="Open Sans" panose="020B0606030504020204" pitchFamily="34" charset="0"/>
              </a:rPr>
              <a:t>4. Fraudulent Activity:</a:t>
            </a:r>
            <a:endParaRPr lang="en-US" sz="1100" b="0" i="0" dirty="0">
              <a:solidFill>
                <a:srgbClr val="000000"/>
              </a:solidFill>
              <a:effectLst/>
              <a:latin typeface="Open Sans" panose="020B0606030504020204" pitchFamily="34" charset="0"/>
            </a:endParaRP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Fraud involves deception for personal or financial gain, often through manipulation of data or systems.</a:t>
            </a: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Example: An employee manipulates financial records to embezzle funds or creates fake vendor accounts to siphon money.</a:t>
            </a:r>
          </a:p>
          <a:p>
            <a:pPr marL="171450" indent="-171450" algn="l">
              <a:buFont typeface="Arial" panose="020B0604020202020204" pitchFamily="34" charset="0"/>
              <a:buChar char="•"/>
            </a:pPr>
            <a:endParaRPr lang="en-US" sz="1100" b="0" i="0" dirty="0">
              <a:solidFill>
                <a:srgbClr val="000000"/>
              </a:solidFill>
              <a:effectLst/>
              <a:latin typeface="Open Sans" panose="020B0606030504020204" pitchFamily="34" charset="0"/>
            </a:endParaRPr>
          </a:p>
          <a:p>
            <a:pPr algn="l"/>
            <a:r>
              <a:rPr lang="en-US" sz="1100" b="1" i="0" dirty="0">
                <a:solidFill>
                  <a:srgbClr val="000000"/>
                </a:solidFill>
                <a:effectLst/>
                <a:latin typeface="Open Sans" panose="020B0606030504020204" pitchFamily="34" charset="0"/>
              </a:rPr>
              <a:t>5. Misuse of Privileges for Personal Gain:</a:t>
            </a:r>
            <a:endParaRPr lang="en-US" sz="1100" b="0" i="0" dirty="0">
              <a:solidFill>
                <a:srgbClr val="000000"/>
              </a:solidFill>
              <a:effectLst/>
              <a:latin typeface="Open Sans" panose="020B0606030504020204" pitchFamily="34" charset="0"/>
            </a:endParaRP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Misuse of privileges occurs when individuals exploit their access rights for unauthorized purposes.</a:t>
            </a:r>
          </a:p>
          <a:p>
            <a:pPr marL="171450" indent="-171450" algn="l">
              <a:buFont typeface="Arial" panose="020B0604020202020204" pitchFamily="34" charset="0"/>
              <a:buChar char="•"/>
            </a:pPr>
            <a:r>
              <a:rPr lang="en-US" sz="1100" b="0" i="0" dirty="0">
                <a:solidFill>
                  <a:srgbClr val="000000"/>
                </a:solidFill>
                <a:effectLst/>
                <a:latin typeface="Open Sans" panose="020B0606030504020204" pitchFamily="34" charset="0"/>
              </a:rPr>
              <a:t>Example: An employee with access to confidential client information uses it for personal investments or sells it to third parties.</a:t>
            </a:r>
          </a:p>
        </p:txBody>
      </p:sp>
      <p:sp>
        <p:nvSpPr>
          <p:cNvPr id="4" name="Slide Number Placeholder 3">
            <a:extLst>
              <a:ext uri="{FF2B5EF4-FFF2-40B4-BE49-F238E27FC236}">
                <a16:creationId xmlns:a16="http://schemas.microsoft.com/office/drawing/2014/main" id="{4227EABA-598A-9A80-E5B5-881D4320AB3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24838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C4F42-F6F1-0A1F-6FF9-A0CAF1304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4420B-85D9-D391-E7D8-392553C196C1}"/>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7C6F3BB8-D2C7-CCF8-9B7B-3CC1914EC251}"/>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Insider threats can pose a significant risk to your organization's data security. Be vigilant and take steps to mitigate the risk of insider threats.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Implement access controls to limit who has access to sensitive information. Train your employees on security best practices and monitor system activity to detect and prevent suspicious activity. Use strong passwords and do not share them. Remember, your organization's data security is everyone's responsibility.</a:t>
            </a:r>
          </a:p>
        </p:txBody>
      </p:sp>
      <p:sp>
        <p:nvSpPr>
          <p:cNvPr id="4" name="Slide Number Placeholder 3">
            <a:extLst>
              <a:ext uri="{FF2B5EF4-FFF2-40B4-BE49-F238E27FC236}">
                <a16:creationId xmlns:a16="http://schemas.microsoft.com/office/drawing/2014/main" id="{C9EC40CD-A484-4EFC-49B2-4E896E4BDF4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7692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spcBef>
                <a:spcPts val="600"/>
              </a:spcBef>
              <a:defRPr/>
            </a:pPr>
            <a:r>
              <a:rPr lang="en-US" sz="1200" b="1" spc="-31" dirty="0">
                <a:solidFill>
                  <a:srgbClr val="028573"/>
                </a:solidFill>
                <a:ea typeface="Open Sans"/>
                <a:cs typeface="Calibri"/>
              </a:rPr>
              <a:t>General</a:t>
            </a:r>
          </a:p>
          <a:p>
            <a:pPr marL="171450" indent="-171450">
              <a:spcBef>
                <a:spcPts val="600"/>
              </a:spcBef>
              <a:buFont typeface="Arial" panose="020B0604020202020204" pitchFamily="34" charset="0"/>
              <a:buChar char="•"/>
              <a:defRPr/>
            </a:pPr>
            <a:r>
              <a:rPr lang="en-US" sz="1200" spc="-31" dirty="0">
                <a:solidFill>
                  <a:srgbClr val="028573"/>
                </a:solidFill>
                <a:ea typeface="Open Sans"/>
                <a:cs typeface="Calibri"/>
              </a:rPr>
              <a:t>Make sure to always lock your computer when stepping away from your work area.</a:t>
            </a:r>
          </a:p>
          <a:p>
            <a:pPr marL="171450" indent="-171450">
              <a:spcBef>
                <a:spcPts val="600"/>
              </a:spcBef>
              <a:buFont typeface="Arial" panose="020B0604020202020204" pitchFamily="34" charset="0"/>
              <a:buChar char="•"/>
              <a:defRPr/>
            </a:pPr>
            <a:r>
              <a:rPr lang="en-US" sz="1200" spc="-31" dirty="0">
                <a:solidFill>
                  <a:srgbClr val="028573"/>
                </a:solidFill>
                <a:ea typeface="Open Sans"/>
                <a:cs typeface="Calibri"/>
              </a:rPr>
              <a:t>You want to keep your printed or handwritten materials locked in a drawer or filing cabinet when not in use to protect them from disclosure to unauthorized parties</a:t>
            </a:r>
          </a:p>
          <a:p>
            <a:pPr marL="171450" indent="-171450">
              <a:spcBef>
                <a:spcPts val="600"/>
              </a:spcBef>
              <a:buFont typeface="Arial" panose="020B0604020202020204" pitchFamily="34" charset="0"/>
              <a:buChar char="•"/>
              <a:defRPr/>
            </a:pPr>
            <a:r>
              <a:rPr lang="en-US" sz="1200" spc="-31" dirty="0">
                <a:solidFill>
                  <a:srgbClr val="028573"/>
                </a:solidFill>
                <a:ea typeface="Open Sans"/>
                <a:cs typeface="Calibri"/>
              </a:rPr>
              <a:t>Duplicate copies of information (non-sensitive), including printed materials, should be destroyed when no longer needed</a:t>
            </a:r>
          </a:p>
          <a:p>
            <a:pPr marL="171450" indent="-171450">
              <a:spcBef>
                <a:spcPts val="600"/>
              </a:spcBef>
              <a:buFont typeface="Arial" panose="020B0604020202020204" pitchFamily="34" charset="0"/>
              <a:buChar char="•"/>
              <a:defRPr/>
            </a:pPr>
            <a:r>
              <a:rPr lang="en-US" sz="1200" spc="-31" dirty="0">
                <a:solidFill>
                  <a:srgbClr val="028573"/>
                </a:solidFill>
                <a:ea typeface="Open Sans"/>
                <a:cs typeface="Calibri"/>
              </a:rPr>
              <a:t>If sensitive hardcopy records were created, they must be managed at home according to their retention policy until they can be shredded with a cross-cut shredder</a:t>
            </a:r>
          </a:p>
          <a:p>
            <a:pPr>
              <a:spcBef>
                <a:spcPts val="600"/>
              </a:spcBef>
              <a:defRPr/>
            </a:pPr>
            <a:endParaRPr lang="en-US" sz="1200" spc="-31" dirty="0">
              <a:solidFill>
                <a:srgbClr val="028573"/>
              </a:solidFill>
              <a:ea typeface="Open Sans"/>
              <a:cs typeface="Calibri"/>
            </a:endParaRPr>
          </a:p>
          <a:p>
            <a:pPr>
              <a:spcBef>
                <a:spcPts val="600"/>
              </a:spcBef>
              <a:defRPr/>
            </a:pPr>
            <a:r>
              <a:rPr lang="en-US" sz="1200" b="1" spc="-31" dirty="0">
                <a:solidFill>
                  <a:srgbClr val="028573"/>
                </a:solidFill>
                <a:ea typeface="Open Sans"/>
                <a:cs typeface="Calibri"/>
              </a:rPr>
              <a:t>Network</a:t>
            </a:r>
          </a:p>
          <a:p>
            <a:pPr marL="171450" marR="0" lvl="0" indent="-171450" algn="l" defTabSz="914400">
              <a:lnSpc>
                <a:spcPct val="100000"/>
              </a:lnSpc>
              <a:spcBef>
                <a:spcPts val="600"/>
              </a:spcBef>
              <a:spcAft>
                <a:spcPts val="0"/>
              </a:spcAft>
              <a:buClrTx/>
              <a:buSzTx/>
              <a:buFont typeface="Arial" panose="020B0604020202020204" pitchFamily="34" charset="0"/>
              <a:buChar char="•"/>
              <a:tabLst/>
              <a:defRPr/>
            </a:pPr>
            <a:r>
              <a:rPr lang="en-US" sz="1200" b="0" kern="1200" spc="-31" dirty="0">
                <a:solidFill>
                  <a:srgbClr val="028573"/>
                </a:solidFill>
                <a:latin typeface="+mn-lt"/>
                <a:ea typeface="Open Sans"/>
                <a:cs typeface="Calibri"/>
              </a:rPr>
              <a:t>Consider your Wi-Fi router the "front door" to your home network and configure it to lock out intruders. Secure your Wi-Fi network and your digital devices by changing the factory-set default password and username. Select a password that is as long as possible and unique to your router. Keep your router software up to date.</a:t>
            </a:r>
            <a:endParaRPr lang="en-US" sz="1200" b="0" kern="1200" spc="-31" dirty="0">
              <a:solidFill>
                <a:srgbClr val="028573"/>
              </a:solidFill>
              <a:latin typeface="+mn-lt"/>
              <a:ea typeface="Open Sans" charset="0"/>
              <a:cs typeface="Open Sans" charset="0"/>
            </a:endParaRPr>
          </a:p>
          <a:p>
            <a:pPr marL="171450" marR="0" lvl="0" indent="-171450">
              <a:lnSpc>
                <a:spcPct val="107000"/>
              </a:lnSpc>
              <a:spcBef>
                <a:spcPts val="0"/>
              </a:spcBef>
              <a:spcAft>
                <a:spcPts val="800"/>
              </a:spcAft>
              <a:buFont typeface="Arial" panose="020B0604020202020204" pitchFamily="34" charset="0"/>
              <a:buChar char="•"/>
            </a:pPr>
            <a:r>
              <a:rPr lang="en-US" sz="1200" b="0" kern="1200" spc="-31" dirty="0">
                <a:solidFill>
                  <a:srgbClr val="028573"/>
                </a:solidFill>
                <a:latin typeface="+mn-lt"/>
                <a:ea typeface="Open Sans" charset="0"/>
                <a:cs typeface="Open Sans" charset="0"/>
              </a:rPr>
              <a:t>Learn about the security features available with your router and enable firewall services when available. The firewall service will provide a barrier between your Wi-Fi network and the internet, protecting your data and network from unsolicited connections or connection attempts. Configure your router to use strong encryption provided by Wi-Fi Protected Access 3 (WPA3) or at minimum protections provided by WPA2. Do not use Wired Equivalent Privacy (WEP), which can be hacked in minutes .</a:t>
            </a:r>
          </a:p>
          <a:p>
            <a:pPr marL="171450" marR="0" lvl="0" indent="-171450">
              <a:lnSpc>
                <a:spcPct val="107000"/>
              </a:lnSpc>
              <a:spcBef>
                <a:spcPts val="0"/>
              </a:spcBef>
              <a:spcAft>
                <a:spcPts val="800"/>
              </a:spcAft>
              <a:buFont typeface="Arial" panose="020B0604020202020204" pitchFamily="34" charset="0"/>
              <a:buChar char="•"/>
            </a:pPr>
            <a:r>
              <a:rPr lang="en-US" sz="1200" b="0" kern="1200" spc="-31" dirty="0">
                <a:solidFill>
                  <a:srgbClr val="028573"/>
                </a:solidFill>
                <a:latin typeface="+mn-lt"/>
                <a:ea typeface="Open Sans" charset="0"/>
                <a:cs typeface="Open Sans" charset="0"/>
              </a:rPr>
              <a:t>Consider hiding the identity of your wireless network by turning off the identifier-broadcasting feature of your router. Create a guest wireless network just for your ED laptop and other GFES. Isolating your ED GFES equipment helps protect it from personal devices and all IoT devices on your home network which may provide points of entry for cybercriminals.</a:t>
            </a:r>
          </a:p>
          <a:p>
            <a:pPr marL="342900" indent="-342900">
              <a:lnSpc>
                <a:spcPct val="107000"/>
              </a:lnSpc>
              <a:spcAft>
                <a:spcPts val="800"/>
              </a:spcAft>
              <a:buFont typeface="Symbol" panose="05050102010706020507" pitchFamily="18" charset="2"/>
              <a:buChar char=""/>
            </a:pPr>
            <a:endParaRPr lang="en-US" sz="1200" spc="-31" dirty="0">
              <a:solidFill>
                <a:srgbClr val="028573"/>
              </a:solidFill>
              <a:ea typeface="Open Sans" charset="0"/>
              <a:cs typeface="Calibri"/>
            </a:endParaRPr>
          </a:p>
          <a:p>
            <a:pPr>
              <a:lnSpc>
                <a:spcPct val="107000"/>
              </a:lnSpc>
              <a:spcAft>
                <a:spcPts val="800"/>
              </a:spcAft>
            </a:pPr>
            <a:endParaRPr lang="en-US" sz="1200" spc="-31" dirty="0">
              <a:solidFill>
                <a:srgbClr val="028573"/>
              </a:solidFill>
              <a:ea typeface="Open Sans" charset="0"/>
              <a:cs typeface="Calibri"/>
            </a:endParaRPr>
          </a:p>
          <a:p>
            <a:pPr>
              <a:lnSpc>
                <a:spcPct val="107000"/>
              </a:lnSpc>
              <a:spcAft>
                <a:spcPts val="800"/>
              </a:spcAft>
            </a:pPr>
            <a:endParaRPr lang="en-US" sz="1200" spc="-31" dirty="0">
              <a:solidFill>
                <a:srgbClr val="028573"/>
              </a:solidFill>
              <a:ea typeface="Open Sans" charset="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95364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015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baseline="0" dirty="0"/>
          </a:p>
        </p:txBody>
      </p:sp>
      <p:sp>
        <p:nvSpPr>
          <p:cNvPr id="4" name="Slide Number Placeholder 3"/>
          <p:cNvSpPr>
            <a:spLocks noGrp="1"/>
          </p:cNvSpPr>
          <p:nvPr>
            <p:ph type="sldNum" sz="quarter" idx="10"/>
          </p:nvPr>
        </p:nvSpPr>
        <p:spPr/>
        <p:txBody>
          <a:bodyPr/>
          <a:lstStyle/>
          <a:p>
            <a:fld id="{08A34052-12FB-4B01-8A2E-D87AD7371E95}" type="slidenum">
              <a:rPr lang="en-US" smtClean="0"/>
              <a:t>35</a:t>
            </a:fld>
            <a:endParaRPr lang="en-US" dirty="0"/>
          </a:p>
        </p:txBody>
      </p:sp>
    </p:spTree>
    <p:extLst>
      <p:ext uri="{BB962C8B-B14F-4D97-AF65-F5344CB8AC3E}">
        <p14:creationId xmlns:p14="http://schemas.microsoft.com/office/powerpoint/2010/main" val="3913711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dirty="0"/>
              <a:t>A certificate for attending this webinar will be sent to all MEP State directors via the MEPSTATE listserv. Attendance at this webinar will satisfy the requirement of annual training put forth in the MSIX Rules of Behavior. Additionally, if you would like a certificate for attending this webinar, you may contact the Help Desk. </a:t>
            </a:r>
            <a:endParaRPr lang="en-US" sz="1200" dirty="0">
              <a:cs typeface="Calibri"/>
            </a:endParaRPr>
          </a:p>
          <a:p>
            <a:endParaRPr lang="en-US" sz="1200" dirty="0"/>
          </a:p>
          <a:p>
            <a:r>
              <a:rPr lang="en-US" sz="1200" dirty="0"/>
              <a:t>*Post Help Desk Contact Info in the chat*</a:t>
            </a:r>
          </a:p>
          <a:p>
            <a:endParaRPr lang="en-US" sz="1200" dirty="0"/>
          </a:p>
          <a:p>
            <a:endParaRPr lang="en-US" sz="1200" dirty="0"/>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376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p:cNvSpPr>
            <a:spLocks noGrp="1"/>
          </p:cNvSpPr>
          <p:nvPr>
            <p:ph type="body" idx="1"/>
          </p:nvPr>
        </p:nvSpPr>
        <p:spPr/>
        <p:txBody>
          <a:bodyPr/>
          <a:lstStyle/>
          <a:p>
            <a:endParaRPr lang="en-US" sz="1200"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0580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p:cNvSpPr>
            <a:spLocks noGrp="1"/>
          </p:cNvSpPr>
          <p:nvPr>
            <p:ph type="body" idx="1"/>
          </p:nvPr>
        </p:nvSpPr>
        <p:spPr/>
        <p:txBody>
          <a:bodyPr/>
          <a:lstStyle/>
          <a:p>
            <a:endParaRPr lang="en-US" sz="1200"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3528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950AB-365A-606F-7495-6A4D1F36B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B89B6-75E8-01FC-2DD6-01D6F115B06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A26030C-8AC4-63DC-152D-6A36A9BB75C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As you know, migratory children move from place to place, often on short notice, and families may not have time to gather their children’s education and health documentation before re-enrolling them in a new school district. This can delay enrollment or result in misplacement in grade or course level. MSIX ensures that a migratory children’s academic progress is documented in a central system accessible wherever they go.</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To do this, MSIX is a web-based application that links State migrant systems to produce a single Consolidated Student Record composed of minimum data elements, or MDEs. This not only allows for the generation and analysis of national migrant trends, but primarily assists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authorized personnel</a:t>
            </a:r>
            <a:r>
              <a:rPr lang="en-US" sz="1200" b="0" i="0" kern="1200" baseline="0" dirty="0">
                <a:solidFill>
                  <a:schemeClr val="tx1"/>
                </a:solidFill>
                <a:effectLst/>
                <a:latin typeface="+mn-lt"/>
                <a:ea typeface="+mn-ea"/>
                <a:cs typeface="+mn-cs"/>
              </a:rPr>
              <a:t> to make informed </a:t>
            </a:r>
            <a:r>
              <a:rPr lang="en-US" sz="1200" b="0" i="0" kern="1200" dirty="0">
                <a:solidFill>
                  <a:schemeClr val="tx1"/>
                </a:solidFill>
                <a:effectLst/>
                <a:latin typeface="+mn-lt"/>
                <a:ea typeface="+mn-ea"/>
                <a:cs typeface="+mn-cs"/>
              </a:rPr>
              <a:t>decisions on </a:t>
            </a:r>
            <a:r>
              <a:rPr lang="en-US" sz="1200" b="0" i="0" kern="1200" baseline="0" dirty="0">
                <a:solidFill>
                  <a:schemeClr val="tx1"/>
                </a:solidFill>
                <a:effectLst/>
                <a:latin typeface="+mn-lt"/>
                <a:ea typeface="+mn-ea"/>
                <a:cs typeface="+mn-cs"/>
              </a:rPr>
              <a:t>e</a:t>
            </a:r>
            <a:r>
              <a:rPr lang="en-US" sz="1200" b="0" i="0" kern="1200" dirty="0">
                <a:solidFill>
                  <a:schemeClr val="tx1"/>
                </a:solidFill>
                <a:effectLst/>
                <a:latin typeface="+mn-lt"/>
                <a:ea typeface="+mn-ea"/>
                <a:cs typeface="+mn-cs"/>
              </a:rPr>
              <a:t>nrollment, grade or course placement in a new school, accrual of credits towards graduation, and participation</a:t>
            </a:r>
            <a:r>
              <a:rPr lang="en-US" sz="1200" b="0" i="0" kern="1200" baseline="0" dirty="0">
                <a:solidFill>
                  <a:schemeClr val="tx1"/>
                </a:solidFill>
                <a:effectLst/>
                <a:latin typeface="+mn-lt"/>
                <a:ea typeface="+mn-ea"/>
                <a:cs typeface="+mn-cs"/>
              </a:rPr>
              <a:t> in the Migrant Education Program.</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1" dirty="0"/>
              <a:t>Statute: </a:t>
            </a:r>
            <a:r>
              <a:rPr lang="en-US" sz="1200" dirty="0"/>
              <a:t>Part C of Title I of the Elementary and Secondary Education Act (ESEA) of 1965, as amended by No Child Left Behind Act of 2001(NCLB) – Sections 1304(b)(3) and 1308(b). Section 1304(b)(3) requires State Education Agencies (SEAs) to promote interstate and intrastate coordination by providing for educational continuity through the timely transfer of pertinent school records (including health information) when children move from one school to another, whether the move occurs during the regular school year.</a:t>
            </a: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1E3B409-A536-B0C7-4D93-B39A5A01D5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3225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07562-9A90-C85A-66C9-44CBAE16D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99ECB-FD3F-3DDE-88BA-142C0A2B884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28DA65A-1D7C-84A6-6582-B0F037FB741A}"/>
              </a:ext>
            </a:extLst>
          </p:cNvPr>
          <p:cNvSpPr>
            <a:spLocks noGrp="1"/>
          </p:cNvSpPr>
          <p:nvPr>
            <p:ph type="body" idx="1"/>
          </p:nvPr>
        </p:nvSpPr>
        <p:spPr/>
        <p:txBody>
          <a:bodyPr/>
          <a:lstStyle/>
          <a:p>
            <a:pPr marL="0" indent="0">
              <a:buFont typeface="Arial" charset="0"/>
              <a:buNone/>
            </a:pPr>
            <a:r>
              <a:rPr lang="en-US" sz="1200" b="0" i="0" u="none" strike="noStrike" kern="1200" baseline="0" dirty="0">
                <a:solidFill>
                  <a:schemeClr val="tx1"/>
                </a:solidFill>
                <a:latin typeface="+mn-lt"/>
                <a:ea typeface="+mn-ea"/>
                <a:cs typeface="+mn-cs"/>
              </a:rPr>
              <a:t>To check that a website is safe:</a:t>
            </a:r>
          </a:p>
          <a:p>
            <a:pPr marL="0" indent="0">
              <a:buFont typeface="Arial" charset="0"/>
              <a:buNone/>
            </a:pPr>
            <a:endParaRPr lang="en-US" sz="1200" b="0" i="0" u="none" strike="noStrike" kern="1200" baseline="0" dirty="0">
              <a:solidFill>
                <a:schemeClr val="tx1"/>
              </a:solidFill>
              <a:latin typeface="+mn-lt"/>
              <a:ea typeface="+mn-ea"/>
              <a:cs typeface="+mn-cs"/>
            </a:endParaRPr>
          </a:p>
          <a:p>
            <a:pPr marL="228600" indent="-228600">
              <a:buFont typeface="Arial" charset="0"/>
              <a:buAutoNum type="arabicPeriod"/>
            </a:pPr>
            <a:r>
              <a:rPr lang="en-US" sz="1200" b="0" i="0" u="none" strike="noStrike" kern="1200" baseline="0" dirty="0">
                <a:solidFill>
                  <a:schemeClr val="tx1"/>
                </a:solidFill>
                <a:latin typeface="+mn-lt"/>
                <a:ea typeface="+mn-ea"/>
                <a:cs typeface="+mn-cs"/>
              </a:rPr>
              <a:t>Look for the “S” in HTTPS. HTTPS indicates that security is provided by an SSL certificate which protects sensitive information entered into the site as it travels from the site to a server.</a:t>
            </a:r>
          </a:p>
          <a:p>
            <a:pPr marL="228600" indent="-228600">
              <a:buFont typeface="Arial" charset="0"/>
              <a:buAutoNum type="arabicPeriod"/>
            </a:pPr>
            <a:r>
              <a:rPr lang="en-US" sz="1200" b="0" i="0" u="none" strike="noStrike" kern="1200" baseline="0" dirty="0">
                <a:solidFill>
                  <a:schemeClr val="tx1"/>
                </a:solidFill>
                <a:latin typeface="+mn-lt"/>
                <a:ea typeface="+mn-ea"/>
                <a:cs typeface="+mn-cs"/>
              </a:rPr>
              <a:t>Look for the padlock next to site address as indicated in the slide with the green arrow. A padlock indicates a secure site. A padlock with a yellow warning triangle indicates that the connection is only partially secure and a padlock with a red strike over it indicates that content is being delivered via an insecure protocol such as HTTP or FTP. </a:t>
            </a:r>
          </a:p>
        </p:txBody>
      </p:sp>
      <p:sp>
        <p:nvSpPr>
          <p:cNvPr id="4" name="Slide Number Placeholder 3">
            <a:extLst>
              <a:ext uri="{FF2B5EF4-FFF2-40B4-BE49-F238E27FC236}">
                <a16:creationId xmlns:a16="http://schemas.microsoft.com/office/drawing/2014/main" id="{5B3E40A6-A02A-9D72-4680-9939C1D884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4608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8A34052-12FB-4B01-8A2E-D87AD7371E95}" type="slidenum">
              <a:rPr lang="en-US" smtClean="0"/>
              <a:t>9</a:t>
            </a:fld>
            <a:endParaRPr lang="en-US" dirty="0"/>
          </a:p>
        </p:txBody>
      </p:sp>
    </p:spTree>
    <p:extLst>
      <p:ext uri="{BB962C8B-B14F-4D97-AF65-F5344CB8AC3E}">
        <p14:creationId xmlns:p14="http://schemas.microsoft.com/office/powerpoint/2010/main" val="14304034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4" y="4965305"/>
            <a:ext cx="4407673" cy="897983"/>
          </a:xfrm>
        </p:spPr>
        <p:txBody>
          <a:bodyPr anchor="b" anchorCtr="0"/>
          <a:lstStyle>
            <a:lvl1pPr>
              <a:lnSpc>
                <a:spcPct val="85000"/>
              </a:lnSpc>
              <a:defRPr sz="2800" b="1" baseline="0">
                <a:latin typeface="+mn-lt"/>
              </a:defRPr>
            </a:lvl1pPr>
          </a:lstStyle>
          <a:p>
            <a:r>
              <a:rPr lang="en-US" dirty="0"/>
              <a:t>Click to edit Title</a:t>
            </a:r>
          </a:p>
        </p:txBody>
      </p:sp>
      <p:sp>
        <p:nvSpPr>
          <p:cNvPr id="6" name="Text Placeholder 9"/>
          <p:cNvSpPr>
            <a:spLocks noGrp="1"/>
          </p:cNvSpPr>
          <p:nvPr>
            <p:ph type="body" sz="quarter" idx="16" hasCustomPrompt="1"/>
          </p:nvPr>
        </p:nvSpPr>
        <p:spPr>
          <a:xfrm>
            <a:off x="914404" y="5940665"/>
            <a:ext cx="4407673" cy="478209"/>
          </a:xfrm>
        </p:spPr>
        <p:txBody>
          <a:bodyPr vert="horz" lIns="0" tIns="0" rIns="0" bIns="0" rtlCol="0">
            <a:noAutofit/>
          </a:bodyPr>
          <a:lstStyle>
            <a:lvl1pPr marL="0" indent="0">
              <a:buNone/>
              <a:defRPr lang="en-US" sz="1200" dirty="0"/>
            </a:lvl1pPr>
          </a:lstStyle>
          <a:p>
            <a:pPr marL="228594" lvl="0" indent="-228594">
              <a:lnSpc>
                <a:spcPct val="130000"/>
              </a:lnSpc>
            </a:pPr>
            <a:r>
              <a:rPr lang="en-US" dirty="0"/>
              <a:t>Click to edit Subtitle</a:t>
            </a:r>
          </a:p>
        </p:txBody>
      </p:sp>
      <p:sp>
        <p:nvSpPr>
          <p:cNvPr id="7" name="Text Placeholder 9"/>
          <p:cNvSpPr>
            <a:spLocks noGrp="1"/>
          </p:cNvSpPr>
          <p:nvPr>
            <p:ph type="body" sz="quarter" idx="17" hasCustomPrompt="1"/>
          </p:nvPr>
        </p:nvSpPr>
        <p:spPr>
          <a:xfrm>
            <a:off x="914404" y="4585210"/>
            <a:ext cx="4407673" cy="348286"/>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Date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4401" y="762001"/>
            <a:ext cx="1788289" cy="828260"/>
          </a:xfrm>
          <a:prstGeom prst="rect">
            <a:avLst/>
          </a:prstGeom>
        </p:spPr>
      </p:pic>
      <p:sp>
        <p:nvSpPr>
          <p:cNvPr id="8" name="Picture Placeholder 7"/>
          <p:cNvSpPr>
            <a:spLocks noGrp="1"/>
          </p:cNvSpPr>
          <p:nvPr>
            <p:ph type="pic" sz="quarter" idx="19" hasCustomPrompt="1"/>
          </p:nvPr>
        </p:nvSpPr>
        <p:spPr>
          <a:xfrm>
            <a:off x="5322075" y="0"/>
            <a:ext cx="6869925" cy="6858000"/>
          </a:xfrm>
        </p:spPr>
        <p:txBody>
          <a:bodyPr anchor="ctr"/>
          <a:lstStyle>
            <a:lvl1pPr marL="0" indent="0" algn="ctr">
              <a:buNone/>
              <a:defRPr/>
            </a:lvl1pPr>
          </a:lstStyle>
          <a:p>
            <a:r>
              <a:rPr lang="en-US" dirty="0"/>
              <a:t>Click to insert picture</a:t>
            </a:r>
          </a:p>
        </p:txBody>
      </p:sp>
    </p:spTree>
    <p:extLst>
      <p:ext uri="{BB962C8B-B14F-4D97-AF65-F5344CB8AC3E}">
        <p14:creationId xmlns:p14="http://schemas.microsoft.com/office/powerpoint/2010/main" val="28152105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170221882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8"/>
          <p:cNvSpPr>
            <a:spLocks noGrp="1"/>
          </p:cNvSpPr>
          <p:nvPr>
            <p:ph type="body" sz="quarter" idx="14"/>
          </p:nvPr>
        </p:nvSpPr>
        <p:spPr>
          <a:xfrm>
            <a:off x="511177" y="1279083"/>
            <a:ext cx="11071225" cy="647700"/>
          </a:xfrm>
        </p:spPr>
        <p:txBody>
          <a:bodyPr>
            <a:noAutofit/>
          </a:bodyPr>
          <a:lstStyle>
            <a:lvl1pPr marL="0" indent="0">
              <a:buNone/>
              <a:defRPr sz="2000">
                <a:solidFill>
                  <a:schemeClr val="bg1">
                    <a:lumMod val="75000"/>
                  </a:schemeClr>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6" name="Text Placeholder 5"/>
          <p:cNvSpPr>
            <a:spLocks noGrp="1"/>
          </p:cNvSpPr>
          <p:nvPr>
            <p:ph type="body" sz="quarter" idx="15"/>
          </p:nvPr>
        </p:nvSpPr>
        <p:spPr>
          <a:xfrm>
            <a:off x="510493" y="2212900"/>
            <a:ext cx="11071907"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659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0493" y="2294128"/>
            <a:ext cx="11071907" cy="1325563"/>
          </a:xfrm>
        </p:spPr>
        <p:txBody>
          <a:bodyPr/>
          <a:lstStyle>
            <a:lvl1pPr algn="ctr">
              <a:defRPr sz="13000"/>
            </a:lvl1pPr>
          </a:lstStyle>
          <a:p>
            <a:r>
              <a:rPr lang="en-US" dirty="0"/>
              <a:t>TITLE</a:t>
            </a:r>
          </a:p>
        </p:txBody>
      </p:sp>
      <p:sp>
        <p:nvSpPr>
          <p:cNvPr id="5" name="Text Placeholder 4"/>
          <p:cNvSpPr>
            <a:spLocks noGrp="1"/>
          </p:cNvSpPr>
          <p:nvPr>
            <p:ph type="body" sz="quarter" idx="10" hasCustomPrompt="1"/>
          </p:nvPr>
        </p:nvSpPr>
        <p:spPr>
          <a:xfrm>
            <a:off x="510493" y="3806143"/>
            <a:ext cx="11071907" cy="1293812"/>
          </a:xfrm>
        </p:spPr>
        <p:txBody>
          <a:bodyPr/>
          <a:lstStyle>
            <a:lvl1pPr marL="0" indent="0" algn="ctr">
              <a:lnSpc>
                <a:spcPct val="80000"/>
              </a:lnSpc>
              <a:buNone/>
              <a:defRPr sz="4000" baseline="0">
                <a:solidFill>
                  <a:srgbClr val="92D400"/>
                </a:solidFill>
              </a:defRPr>
            </a:lvl1pPr>
          </a:lstStyle>
          <a:p>
            <a:r>
              <a:rPr lang="en-US" dirty="0"/>
              <a:t>A stepping stone in the</a:t>
            </a:r>
          </a:p>
          <a:p>
            <a:r>
              <a:rPr lang="en-US" dirty="0"/>
              <a:t>Exponential evolution of technology</a:t>
            </a:r>
          </a:p>
        </p:txBody>
      </p:sp>
    </p:spTree>
    <p:extLst>
      <p:ext uri="{BB962C8B-B14F-4D97-AF65-F5344CB8AC3E}">
        <p14:creationId xmlns:p14="http://schemas.microsoft.com/office/powerpoint/2010/main" val="2191201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718036"/>
            <a:ext cx="10972800" cy="1421928"/>
          </a:xfrm>
        </p:spPr>
        <p:txBody>
          <a:bodyPr anchor="ctr">
            <a:noAutofit/>
          </a:bodyPr>
          <a:lstStyle>
            <a:lvl1pPr>
              <a:defRPr sz="8000"/>
            </a:lvl1pPr>
          </a:lstStyle>
          <a:p>
            <a:r>
              <a:rPr lang="en-US" dirty="0"/>
              <a:t>Click to edit Master title style</a:t>
            </a:r>
          </a:p>
        </p:txBody>
      </p:sp>
    </p:spTree>
    <p:extLst>
      <p:ext uri="{BB962C8B-B14F-4D97-AF65-F5344CB8AC3E}">
        <p14:creationId xmlns:p14="http://schemas.microsoft.com/office/powerpoint/2010/main" val="1450139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548706"/>
            <a:ext cx="10972800" cy="1421928"/>
          </a:xfrm>
        </p:spPr>
        <p:txBody>
          <a:bodyPr anchor="ctr">
            <a:noAutofit/>
          </a:bodyPr>
          <a:lstStyle>
            <a:lvl1pPr>
              <a:defRPr sz="7200"/>
            </a:lvl1pPr>
          </a:lstStyle>
          <a:p>
            <a:r>
              <a:rPr lang="en-US" dirty="0"/>
              <a:t>Click to edit Master title style</a:t>
            </a:r>
          </a:p>
        </p:txBody>
      </p:sp>
      <p:sp>
        <p:nvSpPr>
          <p:cNvPr id="4" name="Text Placeholder 3"/>
          <p:cNvSpPr>
            <a:spLocks noGrp="1"/>
          </p:cNvSpPr>
          <p:nvPr>
            <p:ph type="body" sz="quarter" idx="10" hasCustomPrompt="1"/>
          </p:nvPr>
        </p:nvSpPr>
        <p:spPr>
          <a:xfrm>
            <a:off x="609600" y="4185187"/>
            <a:ext cx="10972800" cy="2012416"/>
          </a:xfrm>
        </p:spPr>
        <p:txBody>
          <a:bodyPr/>
          <a:lstStyle>
            <a:lvl1pPr marL="0" indent="0">
              <a:buNone/>
              <a:defRPr baseline="0"/>
            </a:lvl1pPr>
          </a:lstStyle>
          <a:p>
            <a:pPr lvl="0"/>
            <a:r>
              <a:rPr lang="en-US" dirty="0"/>
              <a:t>Enter content here</a:t>
            </a:r>
          </a:p>
        </p:txBody>
      </p:sp>
    </p:spTree>
    <p:extLst>
      <p:ext uri="{BB962C8B-B14F-4D97-AF65-F5344CB8AC3E}">
        <p14:creationId xmlns:p14="http://schemas.microsoft.com/office/powerpoint/2010/main" val="172943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2"/>
            <a:ext cx="12192000" cy="6857999"/>
          </a:xfrm>
          <a:noFill/>
        </p:spPr>
        <p:txBody>
          <a:bodyPr anchor="ctr"/>
          <a:lstStyle>
            <a:lvl1pPr marL="0" indent="0" algn="ctr">
              <a:buNone/>
              <a:defRPr>
                <a:solidFill>
                  <a:schemeClr val="accent6"/>
                </a:solidFill>
              </a:defRPr>
            </a:lvl1pPr>
          </a:lstStyle>
          <a:p>
            <a:r>
              <a:rPr lang="en-US" dirty="0"/>
              <a:t>Drag picture to placeholder or click icon to add</a:t>
            </a:r>
          </a:p>
        </p:txBody>
      </p:sp>
      <p:sp>
        <p:nvSpPr>
          <p:cNvPr id="3" name="Title 1"/>
          <p:cNvSpPr>
            <a:spLocks noGrp="1"/>
          </p:cNvSpPr>
          <p:nvPr>
            <p:ph type="title" hasCustomPrompt="1"/>
          </p:nvPr>
        </p:nvSpPr>
        <p:spPr>
          <a:xfrm>
            <a:off x="914403" y="4725109"/>
            <a:ext cx="4389120" cy="2132892"/>
          </a:xfrm>
          <a:solidFill>
            <a:schemeClr val="bg1"/>
          </a:solidFill>
        </p:spPr>
        <p:txBody>
          <a:bodyPr vert="horz" lIns="365760" tIns="365760" rIns="365760" bIns="1280160" rtlCol="0" anchor="b" anchorCtr="0">
            <a:spAutoFit/>
          </a:bodyPr>
          <a:lstStyle>
            <a:lvl1pPr>
              <a:lnSpc>
                <a:spcPct val="90000"/>
              </a:lnSpc>
              <a:defRPr lang="en-US" sz="3600" b="1" baseline="0" dirty="0">
                <a:solidFill>
                  <a:sysClr val="windowText" lastClr="000000"/>
                </a:solidFill>
                <a:latin typeface="+mn-lt"/>
              </a:defRPr>
            </a:lvl1pPr>
          </a:lstStyle>
          <a:p>
            <a:pPr lvl="0">
              <a:lnSpc>
                <a:spcPct val="85000"/>
              </a:lnSpc>
            </a:pPr>
            <a:r>
              <a:rPr lang="en-US" dirty="0"/>
              <a:t>Click to edit Title</a:t>
            </a:r>
          </a:p>
        </p:txBody>
      </p:sp>
      <p:sp>
        <p:nvSpPr>
          <p:cNvPr id="4" name="Text Placeholder 4"/>
          <p:cNvSpPr>
            <a:spLocks noGrp="1"/>
          </p:cNvSpPr>
          <p:nvPr>
            <p:ph type="body" sz="quarter" idx="10" hasCustomPrompt="1"/>
          </p:nvPr>
        </p:nvSpPr>
        <p:spPr>
          <a:xfrm>
            <a:off x="914403" y="5694831"/>
            <a:ext cx="4389120" cy="1163171"/>
          </a:xfrm>
        </p:spPr>
        <p:txBody>
          <a:bodyPr vert="horz" lIns="365760" tIns="0" rIns="365760" bIns="0" rtlCol="0">
            <a:noAutofit/>
          </a:bodyPr>
          <a:lstStyle>
            <a:lvl1pPr marL="0" indent="0">
              <a:buNone/>
              <a:defRPr lang="en-US" sz="1400" baseline="0" dirty="0"/>
            </a:lvl1pPr>
          </a:lstStyle>
          <a:p>
            <a:pPr marL="228594" lvl="0" indent="-228594">
              <a:lnSpc>
                <a:spcPct val="130000"/>
              </a:lnSpc>
            </a:pPr>
            <a:r>
              <a:rPr lang="en-US" dirty="0"/>
              <a:t>Click to edit subtitle</a:t>
            </a:r>
          </a:p>
        </p:txBody>
      </p:sp>
    </p:spTree>
    <p:extLst>
      <p:ext uri="{BB962C8B-B14F-4D97-AF65-F5344CB8AC3E}">
        <p14:creationId xmlns:p14="http://schemas.microsoft.com/office/powerpoint/2010/main" val="13337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Tree>
    <p:extLst>
      <p:ext uri="{BB962C8B-B14F-4D97-AF65-F5344CB8AC3E}">
        <p14:creationId xmlns:p14="http://schemas.microsoft.com/office/powerpoint/2010/main" val="23163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Tree>
    <p:extLst>
      <p:ext uri="{BB962C8B-B14F-4D97-AF65-F5344CB8AC3E}">
        <p14:creationId xmlns:p14="http://schemas.microsoft.com/office/powerpoint/2010/main" val="1838425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1" y="804672"/>
            <a:ext cx="3347391" cy="1995802"/>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639134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804672"/>
            <a:ext cx="3352800" cy="1993390"/>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
        <p:nvSpPr>
          <p:cNvPr id="5"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2468253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7161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losing">
    <p:bg>
      <p:bgPr>
        <a:gradFill rotWithShape="1">
          <a:gsLst>
            <a:gs pos="0">
              <a:schemeClr val="accent3">
                <a:lumMod val="20000"/>
                <a:lumOff val="80000"/>
              </a:schemeClr>
            </a:gs>
            <a:gs pos="50000">
              <a:schemeClr val="accent3">
                <a:lumMod val="40000"/>
                <a:lumOff val="60000"/>
              </a:schemeClr>
            </a:gs>
            <a:gs pos="100000">
              <a:srgbClr val="E6C70C"/>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91001" y="1961814"/>
            <a:ext cx="8001000" cy="2921731"/>
          </a:xfrm>
        </p:spPr>
        <p:txBody>
          <a:bodyPr anchor="b" anchorCtr="0"/>
          <a:lstStyle>
            <a:lvl1pPr>
              <a:lnSpc>
                <a:spcPct val="85000"/>
              </a:lnSpc>
              <a:defRPr sz="5400" b="1" baseline="0">
                <a:latin typeface="+mn-lt"/>
              </a:defRPr>
            </a:lvl1pPr>
          </a:lstStyle>
          <a:p>
            <a:r>
              <a:rPr lang="en-US" dirty="0"/>
              <a:t>Thank You </a:t>
            </a:r>
            <a:br>
              <a:rPr lang="en-US" dirty="0"/>
            </a:br>
            <a:r>
              <a:rPr lang="en-US" dirty="0"/>
              <a:t>Goes Here.</a:t>
            </a:r>
          </a:p>
        </p:txBody>
      </p:sp>
    </p:spTree>
    <p:extLst>
      <p:ext uri="{BB962C8B-B14F-4D97-AF65-F5344CB8AC3E}">
        <p14:creationId xmlns:p14="http://schemas.microsoft.com/office/powerpoint/2010/main" val="2797910336"/>
      </p:ext>
    </p:extLst>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29"/>
            <a:ext cx="10363200" cy="4616648"/>
          </a:xfrm>
          <a:prstGeom prst="rect">
            <a:avLst/>
          </a:prstGeom>
          <a:noFill/>
        </p:spPr>
        <p:txBody>
          <a:bodyPr wrap="square" rtlCol="0">
            <a:spAutoFit/>
          </a:bodyPr>
          <a:lstStyle/>
          <a:p>
            <a:pPr algn="ctr"/>
            <a:r>
              <a:rPr lang="en-US" sz="11500" b="1" dirty="0"/>
              <a:t>Do not use this</a:t>
            </a:r>
            <a:r>
              <a:rPr lang="en-US" sz="11500" b="1" baseline="0" dirty="0"/>
              <a:t> layout</a:t>
            </a:r>
          </a:p>
          <a:p>
            <a:pPr algn="ctr"/>
            <a:endParaRPr lang="en-US" sz="3200" b="1" baseline="0" dirty="0"/>
          </a:p>
          <a:p>
            <a:pPr algn="ctr"/>
            <a:r>
              <a:rPr lang="en-US" sz="3200" b="0" baseline="0" dirty="0"/>
              <a:t>Delete any master slides that occur after this layout</a:t>
            </a:r>
            <a:endParaRPr lang="en-US" sz="3200" b="0" dirty="0"/>
          </a:p>
        </p:txBody>
      </p:sp>
    </p:spTree>
    <p:extLst>
      <p:ext uri="{BB962C8B-B14F-4D97-AF65-F5344CB8AC3E}">
        <p14:creationId xmlns:p14="http://schemas.microsoft.com/office/powerpoint/2010/main" val="3725524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en-US" dirty="0"/>
              <a:t>Click To Edit Master Title</a:t>
            </a:r>
          </a:p>
        </p:txBody>
      </p:sp>
    </p:spTree>
    <p:extLst>
      <p:ext uri="{BB962C8B-B14F-4D97-AF65-F5344CB8AC3E}">
        <p14:creationId xmlns:p14="http://schemas.microsoft.com/office/powerpoint/2010/main" val="344249510"/>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57" r:id="rId10"/>
    <p:sldLayoutId id="2147483802" r:id="rId11"/>
    <p:sldLayoutId id="2147483803" r:id="rId12"/>
    <p:sldLayoutId id="2147483804" r:id="rId13"/>
    <p:sldLayoutId id="2147483805" r:id="rId14"/>
  </p:sldLayoutIdLst>
  <p:txStyles>
    <p:title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userDrawn="1">
          <p15:clr>
            <a:srgbClr val="F26B43"/>
          </p15:clr>
        </p15:guide>
        <p15:guide id="4" pos="7104" userDrawn="1">
          <p15:clr>
            <a:srgbClr val="F26B43"/>
          </p15:clr>
        </p15:guide>
        <p15:guide id="5" pos="2976" userDrawn="1">
          <p15:clr>
            <a:srgbClr val="F26B43"/>
          </p15:clr>
        </p15:guide>
        <p15:guide id="6" orient="horz" pos="1152" userDrawn="1">
          <p15:clr>
            <a:srgbClr val="F26B43"/>
          </p15:clr>
        </p15:guide>
        <p15:guide id="7" pos="26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pxhere.com/de/photo/74773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utiger Next Pro Light"/>
              <a:ea typeface="+mn-ea"/>
              <a:cs typeface="+mn-cs"/>
            </a:endParaRPr>
          </a:p>
        </p:txBody>
      </p:sp>
      <p:sp>
        <p:nvSpPr>
          <p:cNvPr id="10" name="Text Placeholder 5">
            <a:extLst>
              <a:ext uri="{FF2B5EF4-FFF2-40B4-BE49-F238E27FC236}">
                <a16:creationId xmlns:a16="http://schemas.microsoft.com/office/drawing/2014/main" id="{DA87A037-6ACC-41DC-9B5F-7D1B0271C135}"/>
              </a:ext>
            </a:extLst>
          </p:cNvPr>
          <p:cNvSpPr txBox="1">
            <a:spLocks/>
          </p:cNvSpPr>
          <p:nvPr/>
        </p:nvSpPr>
        <p:spPr>
          <a:xfrm>
            <a:off x="433965" y="3038501"/>
            <a:ext cx="4814073" cy="20936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81BC00"/>
              </a:buClr>
              <a:buSzPct val="75000"/>
              <a:buFont typeface="Arial" panose="020B0604020202020204" pitchFamily="34" charset="0"/>
              <a:buNone/>
              <a:tabLst/>
              <a:defRPr/>
            </a:pPr>
            <a:r>
              <a:rPr kumimoji="0" lang="en-US" sz="1000" b="1" i="0" u="none" strike="noStrike" kern="0" cap="all" spc="250" normalizeH="0" baseline="0" noProof="0" dirty="0">
                <a:ln>
                  <a:noFill/>
                </a:ln>
                <a:solidFill>
                  <a:srgbClr val="5C5C5C"/>
                </a:solidFill>
                <a:effectLst/>
                <a:uLnTx/>
                <a:uFillTx/>
                <a:latin typeface="Frutiger Next Pro Light"/>
              </a:rPr>
              <a:t>Migrant student information exchange (MSIX)</a:t>
            </a:r>
          </a:p>
        </p:txBody>
      </p:sp>
      <p:sp>
        <p:nvSpPr>
          <p:cNvPr id="8" name="Title 7">
            <a:extLst>
              <a:ext uri="{FF2B5EF4-FFF2-40B4-BE49-F238E27FC236}">
                <a16:creationId xmlns:a16="http://schemas.microsoft.com/office/drawing/2014/main" id="{811E9DDD-4F18-48F1-B0C6-08C444668795}"/>
              </a:ext>
            </a:extLst>
          </p:cNvPr>
          <p:cNvSpPr txBox="1">
            <a:spLocks noGrp="1"/>
          </p:cNvSpPr>
          <p:nvPr>
            <p:ph type="title" idx="4294967295"/>
          </p:nvPr>
        </p:nvSpPr>
        <p:spPr>
          <a:xfrm>
            <a:off x="316336" y="3251165"/>
            <a:ext cx="452530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61D19"/>
                </a:solidFill>
                <a:effectLst/>
                <a:uLnTx/>
                <a:uFillTx/>
                <a:latin typeface="Open Sans" panose="020B0606030504020204" pitchFamily="34" charset="0"/>
                <a:ea typeface="Open Sans" panose="020B0606030504020204" pitchFamily="34" charset="0"/>
                <a:cs typeface="Open Sans" panose="020B0606030504020204" pitchFamily="34" charset="0"/>
              </a:rPr>
              <a:t>Cybersecurity Webinar</a:t>
            </a:r>
            <a:endParaRPr kumimoji="0" lang="en-US" sz="1800" b="1" i="0" u="none" strike="noStrike" kern="1200" cap="none" spc="0" normalizeH="0" baseline="0" noProof="0" dirty="0">
              <a:ln>
                <a:noFill/>
              </a:ln>
              <a:solidFill>
                <a:srgbClr val="5C5C5C"/>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 Placeholder 5">
            <a:extLst>
              <a:ext uri="{FF2B5EF4-FFF2-40B4-BE49-F238E27FC236}">
                <a16:creationId xmlns:a16="http://schemas.microsoft.com/office/drawing/2014/main" id="{020904D7-487B-4BAF-AEE8-0178D9B78C14}"/>
              </a:ext>
              <a:ext uri="{C183D7F6-B498-43B3-948B-1728B52AA6E4}">
                <adec:decorative xmlns:adec="http://schemas.microsoft.com/office/drawing/2017/decorative" val="0"/>
              </a:ext>
            </a:extLst>
          </p:cNvPr>
          <p:cNvSpPr txBox="1">
            <a:spLocks/>
          </p:cNvSpPr>
          <p:nvPr/>
        </p:nvSpPr>
        <p:spPr>
          <a:xfrm>
            <a:off x="433965" y="5560359"/>
            <a:ext cx="4407673" cy="217826"/>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lang="en-US" dirty="0">
                <a:solidFill>
                  <a:srgbClr val="5A5A5A"/>
                </a:solidFill>
                <a:latin typeface="Open Sans"/>
              </a:rPr>
              <a:t>February 24, 2026</a:t>
            </a:r>
            <a:endParaRPr kumimoji="0" lang="en-US" sz="900" b="1" i="0" u="none" strike="noStrike" kern="0" cap="all" spc="250" normalizeH="0" baseline="0" noProof="0" dirty="0">
              <a:ln>
                <a:noFill/>
              </a:ln>
              <a:solidFill>
                <a:srgbClr val="5A5A5A"/>
              </a:solidFill>
              <a:effectLst/>
              <a:uLnTx/>
              <a:uFillTx/>
              <a:latin typeface="Open Sans"/>
            </a:endParaRPr>
          </a:p>
        </p:txBody>
      </p:sp>
      <p:sp>
        <p:nvSpPr>
          <p:cNvPr id="4" name="TextBox 3">
            <a:extLst>
              <a:ext uri="{FF2B5EF4-FFF2-40B4-BE49-F238E27FC236}">
                <a16:creationId xmlns:a16="http://schemas.microsoft.com/office/drawing/2014/main" id="{9FF62A17-B0D1-4F16-A0BD-C422C0075860}"/>
              </a:ext>
              <a:ext uri="{C183D7F6-B498-43B3-948B-1728B52AA6E4}">
                <adec:decorative xmlns:adec="http://schemas.microsoft.com/office/drawing/2017/decorative" val="0"/>
              </a:ext>
            </a:extLst>
          </p:cNvPr>
          <p:cNvSpPr txBox="1"/>
          <p:nvPr/>
        </p:nvSpPr>
        <p:spPr>
          <a:xfrm>
            <a:off x="316336" y="5751110"/>
            <a:ext cx="155198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C5C5C"/>
                </a:solidFill>
                <a:effectLst/>
                <a:uLnTx/>
                <a:uFillTx/>
                <a:latin typeface="Open Sans" panose="020B0606030504020204" pitchFamily="34" charset="0"/>
                <a:ea typeface="Open Sans" panose="020B0606030504020204" pitchFamily="34" charset="0"/>
                <a:cs typeface="Open Sans" panose="020B0606030504020204" pitchFamily="34" charset="0"/>
              </a:rPr>
              <a:t>Deloitte</a:t>
            </a:r>
          </a:p>
        </p:txBody>
      </p:sp>
      <p:pic>
        <p:nvPicPr>
          <p:cNvPr id="3" name="Picture 2" descr="Photograph of a group of children engaged in a STEM activity around a table filled with electronic components, wires, and laptops. One child is coding on a laptop, while others examine robotic parts and collaborate.">
            <a:extLst>
              <a:ext uri="{FF2B5EF4-FFF2-40B4-BE49-F238E27FC236}">
                <a16:creationId xmlns:a16="http://schemas.microsoft.com/office/drawing/2014/main" id="{FDDFFE06-C0F9-4D22-96AA-B83BB34E14A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b="-148"/>
          <a:stretch>
            <a:fillRect/>
          </a:stretch>
        </p:blipFill>
        <p:spPr>
          <a:xfrm>
            <a:off x="6110514" y="0"/>
            <a:ext cx="6096000" cy="6882674"/>
          </a:xfrm>
          <a:prstGeom prst="rect">
            <a:avLst/>
          </a:prstGeom>
        </p:spPr>
      </p:pic>
      <p:pic>
        <p:nvPicPr>
          <p:cNvPr id="9" name="Picture 8">
            <a:extLst>
              <a:ext uri="{FF2B5EF4-FFF2-40B4-BE49-F238E27FC236}">
                <a16:creationId xmlns:a16="http://schemas.microsoft.com/office/drawing/2014/main" id="{03E8B2BC-3C04-44FA-9A7C-D3E9F491D6EF}"/>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233" y="6130602"/>
            <a:ext cx="2308645" cy="662939"/>
          </a:xfrm>
          <a:prstGeom prst="rect">
            <a:avLst/>
          </a:prstGeom>
        </p:spPr>
      </p:pic>
      <p:cxnSp>
        <p:nvCxnSpPr>
          <p:cNvPr id="7" name="Straight Connector 6">
            <a:extLst>
              <a:ext uri="{FF2B5EF4-FFF2-40B4-BE49-F238E27FC236}">
                <a16:creationId xmlns:a16="http://schemas.microsoft.com/office/drawing/2014/main" id="{63B54AD6-1FB9-23F2-51C6-A3500965C23A}"/>
              </a:ext>
              <a:ext uri="{C183D7F6-B498-43B3-948B-1728B52AA6E4}">
                <adec:decorative xmlns:adec="http://schemas.microsoft.com/office/drawing/2017/decorative" val="1"/>
              </a:ext>
            </a:extLst>
          </p:cNvPr>
          <p:cNvCxnSpPr>
            <a:cxnSpLocks/>
            <a:stCxn id="6" idx="0"/>
          </p:cNvCxnSpPr>
          <p:nvPr/>
        </p:nvCxnSpPr>
        <p:spPr>
          <a:xfrm>
            <a:off x="6096000" y="0"/>
            <a:ext cx="14514" cy="6882674"/>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01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C696F-6503-1CD2-651F-0B7D953460D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0B88E72-C845-7A70-6C2F-9AE1E5329285}"/>
              </a:ext>
            </a:extLst>
          </p:cNvPr>
          <p:cNvSpPr txBox="1">
            <a:spLocks noGrp="1"/>
          </p:cNvSpPr>
          <p:nvPr>
            <p:ph type="title" idx="4294967295"/>
          </p:nvPr>
        </p:nvSpPr>
        <p:spPr>
          <a:xfrm>
            <a:off x="6545301" y="513919"/>
            <a:ext cx="4307183"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Poll Question #1</a:t>
            </a:r>
          </a:p>
        </p:txBody>
      </p:sp>
      <p:sp>
        <p:nvSpPr>
          <p:cNvPr id="3" name="TextBox 2">
            <a:extLst>
              <a:ext uri="{FF2B5EF4-FFF2-40B4-BE49-F238E27FC236}">
                <a16:creationId xmlns:a16="http://schemas.microsoft.com/office/drawing/2014/main" id="{B345C34D-6B3C-EF07-9CBA-D6CF2B89C8E2}"/>
              </a:ext>
            </a:extLst>
          </p:cNvPr>
          <p:cNvSpPr txBox="1"/>
          <p:nvPr/>
        </p:nvSpPr>
        <p:spPr>
          <a:xfrm>
            <a:off x="6481801" y="1796183"/>
            <a:ext cx="5152736" cy="2062103"/>
          </a:xfrm>
          <a:prstGeom prst="rect">
            <a:avLst/>
          </a:prstGeom>
          <a:noFill/>
        </p:spPr>
        <p:txBody>
          <a:bodyPr wrap="square">
            <a:spAutoFit/>
          </a:bodyPr>
          <a:lstStyle/>
          <a:p>
            <a:r>
              <a:rPr lang="en-US" sz="3200" dirty="0">
                <a:solidFill>
                  <a:srgbClr val="000000"/>
                </a:solidFill>
              </a:rPr>
              <a:t>Which of the following best describes your password practices today?</a:t>
            </a:r>
          </a:p>
        </p:txBody>
      </p:sp>
      <p:pic>
        <p:nvPicPr>
          <p:cNvPr id="6" name="Picture 2" descr="Photograph of two students studying at a table with notebooks, textbooks, and a laptop. One student is writing with a pen while the other is reading from an open book.">
            <a:extLst>
              <a:ext uri="{FF2B5EF4-FFF2-40B4-BE49-F238E27FC236}">
                <a16:creationId xmlns:a16="http://schemas.microsoft.com/office/drawing/2014/main" id="{A1857286-71A9-19F7-EE5F-9DC80812E57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0" y="0"/>
            <a:ext cx="6096000" cy="6858000"/>
          </a:xfrm>
          <a:prstGeom prst="rect">
            <a:avLst/>
          </a:prstGeom>
          <a:noFill/>
          <a:ln>
            <a:solidFill>
              <a:srgbClr val="111111"/>
            </a:solidFill>
          </a:ln>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4B0ADE9F-82BD-2E3E-B194-B723C20C493E}"/>
              </a:ext>
              <a:ext uri="{C183D7F6-B498-43B3-948B-1728B52AA6E4}">
                <adec:decorative xmlns:adec="http://schemas.microsoft.com/office/drawing/2017/decorative" val="1"/>
              </a:ext>
            </a:extLst>
          </p:cNvPr>
          <p:cNvCxnSpPr>
            <a:cxnSpLocks/>
          </p:cNvCxnSpPr>
          <p:nvPr/>
        </p:nvCxnSpPr>
        <p:spPr>
          <a:xfrm>
            <a:off x="6121052" y="0"/>
            <a:ext cx="0" cy="6870526"/>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94C551B-FADF-E84A-CC4A-70A7D50FE8E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443582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16680-07EF-51DF-1CF9-52A30DB82BB6}"/>
            </a:ext>
          </a:extLst>
        </p:cNvPr>
        <p:cNvGrpSpPr/>
        <p:nvPr/>
      </p:nvGrpSpPr>
      <p:grpSpPr>
        <a:xfrm>
          <a:off x="0" y="0"/>
          <a:ext cx="0" cy="0"/>
          <a:chOff x="0" y="0"/>
          <a:chExt cx="0" cy="0"/>
        </a:xfrm>
      </p:grpSpPr>
      <p:sp>
        <p:nvSpPr>
          <p:cNvPr id="49" name="Rectangle 48">
            <a:extLst>
              <a:ext uri="{FF2B5EF4-FFF2-40B4-BE49-F238E27FC236}">
                <a16:creationId xmlns:a16="http://schemas.microsoft.com/office/drawing/2014/main" id="{C9377FB2-A58D-C930-6997-0F9B6C7AA7EC}"/>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A4331053-47F8-5AD5-83F8-C12F5043FCBF}"/>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itle 1">
            <a:extLst>
              <a:ext uri="{FF2B5EF4-FFF2-40B4-BE49-F238E27FC236}">
                <a16:creationId xmlns:a16="http://schemas.microsoft.com/office/drawing/2014/main" id="{74E0DE57-2FD0-FD1B-015A-424302FB70B0}"/>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Cybersecurity References</a:t>
            </a:r>
          </a:p>
        </p:txBody>
      </p:sp>
      <p:sp>
        <p:nvSpPr>
          <p:cNvPr id="3" name="Rectangle: Rounded Corners 2">
            <a:extLst>
              <a:ext uri="{FF2B5EF4-FFF2-40B4-BE49-F238E27FC236}">
                <a16:creationId xmlns:a16="http://schemas.microsoft.com/office/drawing/2014/main" id="{11AE9902-A564-9400-6906-6BEDF070BDDD}"/>
              </a:ext>
              <a:ext uri="{C183D7F6-B498-43B3-948B-1728B52AA6E4}">
                <adec:decorative xmlns:adec="http://schemas.microsoft.com/office/drawing/2017/decorative" val="1"/>
              </a:ext>
            </a:extLst>
          </p:cNvPr>
          <p:cNvSpPr/>
          <p:nvPr/>
        </p:nvSpPr>
        <p:spPr>
          <a:xfrm>
            <a:off x="1145568" y="1510140"/>
            <a:ext cx="9238812" cy="1605392"/>
          </a:xfrm>
          <a:prstGeom prst="roundRect">
            <a:avLst/>
          </a:prstGeom>
          <a:solidFill>
            <a:schemeClr val="bg1"/>
          </a:solidFill>
          <a:ln w="38100">
            <a:solidFill>
              <a:srgbClr val="17A76B"/>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4" name="Graphic 4">
            <a:extLst>
              <a:ext uri="{FF2B5EF4-FFF2-40B4-BE49-F238E27FC236}">
                <a16:creationId xmlns:a16="http://schemas.microsoft.com/office/drawing/2014/main" id="{341BB0BB-5DD9-7F57-EAEB-8CBA0B74EE96}"/>
              </a:ext>
              <a:ext uri="{C183D7F6-B498-43B3-948B-1728B52AA6E4}">
                <adec:decorative xmlns:adec="http://schemas.microsoft.com/office/drawing/2017/decorative" val="1"/>
              </a:ext>
            </a:extLst>
          </p:cNvPr>
          <p:cNvSpPr/>
          <p:nvPr/>
        </p:nvSpPr>
        <p:spPr>
          <a:xfrm>
            <a:off x="1363334" y="1625553"/>
            <a:ext cx="648764" cy="648160"/>
          </a:xfrm>
          <a:custGeom>
            <a:avLst/>
            <a:gdLst>
              <a:gd name="connsiteX0" fmla="*/ 180835 w 361670"/>
              <a:gd name="connsiteY0" fmla="*/ 0 h 361333"/>
              <a:gd name="connsiteX1" fmla="*/ 0 w 361670"/>
              <a:gd name="connsiteY1" fmla="*/ 180667 h 361333"/>
              <a:gd name="connsiteX2" fmla="*/ 180835 w 361670"/>
              <a:gd name="connsiteY2" fmla="*/ 361333 h 361333"/>
              <a:gd name="connsiteX3" fmla="*/ 361670 w 361670"/>
              <a:gd name="connsiteY3" fmla="*/ 180667 h 361333"/>
              <a:gd name="connsiteX4" fmla="*/ 180835 w 361670"/>
              <a:gd name="connsiteY4" fmla="*/ 0 h 361333"/>
              <a:gd name="connsiteX5" fmla="*/ 180835 w 361670"/>
              <a:gd name="connsiteY5" fmla="*/ 349204 h 361333"/>
              <a:gd name="connsiteX6" fmla="*/ 12780 w 361670"/>
              <a:gd name="connsiteY6" fmla="*/ 181305 h 361333"/>
              <a:gd name="connsiteX7" fmla="*/ 180835 w 361670"/>
              <a:gd name="connsiteY7" fmla="*/ 13406 h 361333"/>
              <a:gd name="connsiteX8" fmla="*/ 348891 w 361670"/>
              <a:gd name="connsiteY8" fmla="*/ 181305 h 361333"/>
              <a:gd name="connsiteX9" fmla="*/ 180835 w 361670"/>
              <a:gd name="connsiteY9" fmla="*/ 349204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70" h="361333">
                <a:moveTo>
                  <a:pt x="180835" y="0"/>
                </a:moveTo>
                <a:cubicBezTo>
                  <a:pt x="80513" y="0"/>
                  <a:pt x="0" y="81077"/>
                  <a:pt x="0" y="180667"/>
                </a:cubicBezTo>
                <a:cubicBezTo>
                  <a:pt x="0" y="280895"/>
                  <a:pt x="81152" y="361333"/>
                  <a:pt x="180835" y="361333"/>
                </a:cubicBezTo>
                <a:cubicBezTo>
                  <a:pt x="280518" y="361333"/>
                  <a:pt x="361670" y="280257"/>
                  <a:pt x="361670" y="180667"/>
                </a:cubicBezTo>
                <a:cubicBezTo>
                  <a:pt x="361670" y="81077"/>
                  <a:pt x="280518" y="0"/>
                  <a:pt x="180835" y="0"/>
                </a:cubicBezTo>
                <a:close/>
                <a:moveTo>
                  <a:pt x="180835" y="349204"/>
                </a:moveTo>
                <a:cubicBezTo>
                  <a:pt x="88181" y="349204"/>
                  <a:pt x="12780" y="273873"/>
                  <a:pt x="12780" y="181305"/>
                </a:cubicBezTo>
                <a:cubicBezTo>
                  <a:pt x="12780" y="88738"/>
                  <a:pt x="88181" y="13406"/>
                  <a:pt x="180835" y="13406"/>
                </a:cubicBezTo>
                <a:cubicBezTo>
                  <a:pt x="273489" y="13406"/>
                  <a:pt x="348891" y="88738"/>
                  <a:pt x="348891" y="181305"/>
                </a:cubicBezTo>
                <a:cubicBezTo>
                  <a:pt x="348891" y="273873"/>
                  <a:pt x="273489" y="349204"/>
                  <a:pt x="180835" y="349204"/>
                </a:cubicBezTo>
                <a:close/>
              </a:path>
            </a:pathLst>
          </a:custGeom>
          <a:solidFill>
            <a:srgbClr val="17A76B"/>
          </a:solidFill>
          <a:ln w="6390" cap="flat">
            <a:solidFill>
              <a:srgbClr val="17A76B"/>
            </a:solidFill>
            <a:prstDash val="solid"/>
            <a:miter/>
          </a:ln>
        </p:spPr>
        <p:txBody>
          <a:bodyPr rtlCol="0" anchor="ctr"/>
          <a:lstStyle/>
          <a:p>
            <a:endParaRPr lang="en-US" dirty="0"/>
          </a:p>
        </p:txBody>
      </p:sp>
      <p:grpSp>
        <p:nvGrpSpPr>
          <p:cNvPr id="44" name="Group 43">
            <a:extLst>
              <a:ext uri="{FF2B5EF4-FFF2-40B4-BE49-F238E27FC236}">
                <a16:creationId xmlns:a16="http://schemas.microsoft.com/office/drawing/2014/main" id="{94BF93B7-F451-2907-E030-1761294398D7}"/>
              </a:ext>
              <a:ext uri="{C183D7F6-B498-43B3-948B-1728B52AA6E4}">
                <adec:decorative xmlns:adec="http://schemas.microsoft.com/office/drawing/2017/decorative" val="1"/>
              </a:ext>
            </a:extLst>
          </p:cNvPr>
          <p:cNvGrpSpPr/>
          <p:nvPr/>
        </p:nvGrpSpPr>
        <p:grpSpPr>
          <a:xfrm>
            <a:off x="1480721" y="1714998"/>
            <a:ext cx="413990" cy="405993"/>
            <a:chOff x="1650228" y="1555381"/>
            <a:chExt cx="208311" cy="204287"/>
          </a:xfrm>
          <a:solidFill>
            <a:srgbClr val="17A76B"/>
          </a:solidFill>
        </p:grpSpPr>
        <p:sp>
          <p:nvSpPr>
            <p:cNvPr id="41" name="Graphic 4">
              <a:extLst>
                <a:ext uri="{FF2B5EF4-FFF2-40B4-BE49-F238E27FC236}">
                  <a16:creationId xmlns:a16="http://schemas.microsoft.com/office/drawing/2014/main" id="{58B5CC88-0B69-BD17-E39F-4B7BCA4C27F0}"/>
                </a:ext>
              </a:extLst>
            </p:cNvPr>
            <p:cNvSpPr/>
            <p:nvPr/>
          </p:nvSpPr>
          <p:spPr>
            <a:xfrm>
              <a:off x="1661090" y="1643480"/>
              <a:ext cx="187225" cy="39580"/>
            </a:xfrm>
            <a:custGeom>
              <a:avLst/>
              <a:gdLst>
                <a:gd name="connsiteX0" fmla="*/ 5751 w 187225"/>
                <a:gd name="connsiteY0" fmla="*/ 39581 h 39580"/>
                <a:gd name="connsiteX1" fmla="*/ 180835 w 187225"/>
                <a:gd name="connsiteY1" fmla="*/ 39581 h 39580"/>
                <a:gd name="connsiteX2" fmla="*/ 187225 w 187225"/>
                <a:gd name="connsiteY2" fmla="*/ 33197 h 39580"/>
                <a:gd name="connsiteX3" fmla="*/ 180835 w 187225"/>
                <a:gd name="connsiteY3" fmla="*/ 26813 h 39580"/>
                <a:gd name="connsiteX4" fmla="*/ 152719 w 187225"/>
                <a:gd name="connsiteY4" fmla="*/ 26813 h 39580"/>
                <a:gd name="connsiteX5" fmla="*/ 152719 w 187225"/>
                <a:gd name="connsiteY5" fmla="*/ 6384 h 39580"/>
                <a:gd name="connsiteX6" fmla="*/ 146330 w 187225"/>
                <a:gd name="connsiteY6" fmla="*/ 0 h 39580"/>
                <a:gd name="connsiteX7" fmla="*/ 139940 w 187225"/>
                <a:gd name="connsiteY7" fmla="*/ 6384 h 39580"/>
                <a:gd name="connsiteX8" fmla="*/ 139940 w 187225"/>
                <a:gd name="connsiteY8" fmla="*/ 26813 h 39580"/>
                <a:gd name="connsiteX9" fmla="*/ 117575 w 187225"/>
                <a:gd name="connsiteY9" fmla="*/ 26813 h 39580"/>
                <a:gd name="connsiteX10" fmla="*/ 117575 w 187225"/>
                <a:gd name="connsiteY10" fmla="*/ 6384 h 39580"/>
                <a:gd name="connsiteX11" fmla="*/ 111185 w 187225"/>
                <a:gd name="connsiteY11" fmla="*/ 0 h 39580"/>
                <a:gd name="connsiteX12" fmla="*/ 104795 w 187225"/>
                <a:gd name="connsiteY12" fmla="*/ 6384 h 39580"/>
                <a:gd name="connsiteX13" fmla="*/ 104795 w 187225"/>
                <a:gd name="connsiteY13" fmla="*/ 26813 h 39580"/>
                <a:gd name="connsiteX14" fmla="*/ 82430 w 187225"/>
                <a:gd name="connsiteY14" fmla="*/ 26813 h 39580"/>
                <a:gd name="connsiteX15" fmla="*/ 82430 w 187225"/>
                <a:gd name="connsiteY15" fmla="*/ 6384 h 39580"/>
                <a:gd name="connsiteX16" fmla="*/ 76040 w 187225"/>
                <a:gd name="connsiteY16" fmla="*/ 0 h 39580"/>
                <a:gd name="connsiteX17" fmla="*/ 69650 w 187225"/>
                <a:gd name="connsiteY17" fmla="*/ 6384 h 39580"/>
                <a:gd name="connsiteX18" fmla="*/ 69650 w 187225"/>
                <a:gd name="connsiteY18" fmla="*/ 26813 h 39580"/>
                <a:gd name="connsiteX19" fmla="*/ 47285 w 187225"/>
                <a:gd name="connsiteY19" fmla="*/ 26813 h 39580"/>
                <a:gd name="connsiteX20" fmla="*/ 47285 w 187225"/>
                <a:gd name="connsiteY20" fmla="*/ 6384 h 39580"/>
                <a:gd name="connsiteX21" fmla="*/ 40896 w 187225"/>
                <a:gd name="connsiteY21" fmla="*/ 0 h 39580"/>
                <a:gd name="connsiteX22" fmla="*/ 34506 w 187225"/>
                <a:gd name="connsiteY22" fmla="*/ 6384 h 39580"/>
                <a:gd name="connsiteX23" fmla="*/ 34506 w 187225"/>
                <a:gd name="connsiteY23" fmla="*/ 26813 h 39580"/>
                <a:gd name="connsiteX24" fmla="*/ 6390 w 187225"/>
                <a:gd name="connsiteY24" fmla="*/ 26813 h 39580"/>
                <a:gd name="connsiteX25" fmla="*/ 0 w 187225"/>
                <a:gd name="connsiteY25" fmla="*/ 33197 h 39580"/>
                <a:gd name="connsiteX26" fmla="*/ 5751 w 187225"/>
                <a:gd name="connsiteY26" fmla="*/ 39581 h 3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7225" h="39580">
                  <a:moveTo>
                    <a:pt x="5751" y="39581"/>
                  </a:moveTo>
                  <a:lnTo>
                    <a:pt x="180835" y="39581"/>
                  </a:lnTo>
                  <a:cubicBezTo>
                    <a:pt x="184669" y="39581"/>
                    <a:pt x="187225" y="37027"/>
                    <a:pt x="187225" y="33197"/>
                  </a:cubicBezTo>
                  <a:cubicBezTo>
                    <a:pt x="187225" y="29366"/>
                    <a:pt x="184669" y="26813"/>
                    <a:pt x="180835" y="26813"/>
                  </a:cubicBezTo>
                  <a:lnTo>
                    <a:pt x="152719" y="26813"/>
                  </a:lnTo>
                  <a:lnTo>
                    <a:pt x="152719" y="6384"/>
                  </a:lnTo>
                  <a:cubicBezTo>
                    <a:pt x="152719" y="2554"/>
                    <a:pt x="150164" y="0"/>
                    <a:pt x="146330" y="0"/>
                  </a:cubicBezTo>
                  <a:cubicBezTo>
                    <a:pt x="142496" y="0"/>
                    <a:pt x="139940" y="2554"/>
                    <a:pt x="139940" y="6384"/>
                  </a:cubicBezTo>
                  <a:lnTo>
                    <a:pt x="139940" y="26813"/>
                  </a:lnTo>
                  <a:lnTo>
                    <a:pt x="117575" y="26813"/>
                  </a:lnTo>
                  <a:lnTo>
                    <a:pt x="117575" y="6384"/>
                  </a:lnTo>
                  <a:cubicBezTo>
                    <a:pt x="117575" y="2554"/>
                    <a:pt x="115019" y="0"/>
                    <a:pt x="111185" y="0"/>
                  </a:cubicBezTo>
                  <a:cubicBezTo>
                    <a:pt x="107351" y="0"/>
                    <a:pt x="104795" y="2554"/>
                    <a:pt x="104795" y="6384"/>
                  </a:cubicBezTo>
                  <a:lnTo>
                    <a:pt x="104795" y="26813"/>
                  </a:lnTo>
                  <a:lnTo>
                    <a:pt x="82430" y="26813"/>
                  </a:lnTo>
                  <a:lnTo>
                    <a:pt x="82430" y="6384"/>
                  </a:lnTo>
                  <a:cubicBezTo>
                    <a:pt x="82430" y="2554"/>
                    <a:pt x="79874" y="0"/>
                    <a:pt x="76040" y="0"/>
                  </a:cubicBezTo>
                  <a:cubicBezTo>
                    <a:pt x="72206" y="0"/>
                    <a:pt x="69650" y="2554"/>
                    <a:pt x="69650" y="6384"/>
                  </a:cubicBezTo>
                  <a:lnTo>
                    <a:pt x="69650" y="26813"/>
                  </a:lnTo>
                  <a:lnTo>
                    <a:pt x="47285" y="26813"/>
                  </a:lnTo>
                  <a:lnTo>
                    <a:pt x="47285" y="6384"/>
                  </a:lnTo>
                  <a:cubicBezTo>
                    <a:pt x="47285" y="2554"/>
                    <a:pt x="44730" y="0"/>
                    <a:pt x="40896" y="0"/>
                  </a:cubicBezTo>
                  <a:cubicBezTo>
                    <a:pt x="37062" y="0"/>
                    <a:pt x="34506" y="2554"/>
                    <a:pt x="34506" y="6384"/>
                  </a:cubicBezTo>
                  <a:lnTo>
                    <a:pt x="34506" y="26813"/>
                  </a:lnTo>
                  <a:lnTo>
                    <a:pt x="6390" y="26813"/>
                  </a:lnTo>
                  <a:cubicBezTo>
                    <a:pt x="2556" y="26813"/>
                    <a:pt x="0" y="29366"/>
                    <a:pt x="0" y="33197"/>
                  </a:cubicBezTo>
                  <a:cubicBezTo>
                    <a:pt x="0" y="37027"/>
                    <a:pt x="2556" y="39581"/>
                    <a:pt x="5751" y="39581"/>
                  </a:cubicBezTo>
                  <a:close/>
                </a:path>
              </a:pathLst>
            </a:custGeom>
            <a:grpFill/>
            <a:ln w="6390" cap="flat">
              <a:noFill/>
              <a:prstDash val="solid"/>
              <a:miter/>
            </a:ln>
          </p:spPr>
          <p:txBody>
            <a:bodyPr rtlCol="0" anchor="ctr"/>
            <a:lstStyle/>
            <a:p>
              <a:endParaRPr lang="en-US" dirty="0"/>
            </a:p>
          </p:txBody>
        </p:sp>
        <p:sp>
          <p:nvSpPr>
            <p:cNvPr id="42" name="Graphic 4">
              <a:extLst>
                <a:ext uri="{FF2B5EF4-FFF2-40B4-BE49-F238E27FC236}">
                  <a16:creationId xmlns:a16="http://schemas.microsoft.com/office/drawing/2014/main" id="{54A2B80B-0184-76BA-B679-A46972703F20}"/>
                </a:ext>
              </a:extLst>
            </p:cNvPr>
            <p:cNvSpPr/>
            <p:nvPr/>
          </p:nvSpPr>
          <p:spPr>
            <a:xfrm>
              <a:off x="1681538" y="1555381"/>
              <a:ext cx="145690" cy="81714"/>
            </a:xfrm>
            <a:custGeom>
              <a:avLst/>
              <a:gdLst>
                <a:gd name="connsiteX0" fmla="*/ 6390 w 145690"/>
                <a:gd name="connsiteY0" fmla="*/ 81715 h 81714"/>
                <a:gd name="connsiteX1" fmla="*/ 139301 w 145690"/>
                <a:gd name="connsiteY1" fmla="*/ 81715 h 81714"/>
                <a:gd name="connsiteX2" fmla="*/ 145690 w 145690"/>
                <a:gd name="connsiteY2" fmla="*/ 75331 h 81714"/>
                <a:gd name="connsiteX3" fmla="*/ 139301 w 145690"/>
                <a:gd name="connsiteY3" fmla="*/ 68947 h 81714"/>
                <a:gd name="connsiteX4" fmla="*/ 130994 w 145690"/>
                <a:gd name="connsiteY4" fmla="*/ 68947 h 81714"/>
                <a:gd name="connsiteX5" fmla="*/ 79235 w 145690"/>
                <a:gd name="connsiteY5" fmla="*/ 26813 h 81714"/>
                <a:gd name="connsiteX6" fmla="*/ 79235 w 145690"/>
                <a:gd name="connsiteY6" fmla="*/ 6384 h 81714"/>
                <a:gd name="connsiteX7" fmla="*/ 72845 w 145690"/>
                <a:gd name="connsiteY7" fmla="*/ 0 h 81714"/>
                <a:gd name="connsiteX8" fmla="*/ 66455 w 145690"/>
                <a:gd name="connsiteY8" fmla="*/ 6384 h 81714"/>
                <a:gd name="connsiteX9" fmla="*/ 66455 w 145690"/>
                <a:gd name="connsiteY9" fmla="*/ 26813 h 81714"/>
                <a:gd name="connsiteX10" fmla="*/ 14697 w 145690"/>
                <a:gd name="connsiteY10" fmla="*/ 68947 h 81714"/>
                <a:gd name="connsiteX11" fmla="*/ 6390 w 145690"/>
                <a:gd name="connsiteY11" fmla="*/ 68947 h 81714"/>
                <a:gd name="connsiteX12" fmla="*/ 0 w 145690"/>
                <a:gd name="connsiteY12" fmla="*/ 75331 h 81714"/>
                <a:gd name="connsiteX13" fmla="*/ 6390 w 145690"/>
                <a:gd name="connsiteY13" fmla="*/ 81715 h 81714"/>
                <a:gd name="connsiteX14" fmla="*/ 6390 w 145690"/>
                <a:gd name="connsiteY14" fmla="*/ 81715 h 81714"/>
                <a:gd name="connsiteX15" fmla="*/ 72845 w 145690"/>
                <a:gd name="connsiteY15" fmla="*/ 39581 h 81714"/>
                <a:gd name="connsiteX16" fmla="*/ 117575 w 145690"/>
                <a:gd name="connsiteY16" fmla="*/ 68947 h 81714"/>
                <a:gd name="connsiteX17" fmla="*/ 28116 w 145690"/>
                <a:gd name="connsiteY17" fmla="*/ 68947 h 81714"/>
                <a:gd name="connsiteX18" fmla="*/ 72845 w 145690"/>
                <a:gd name="connsiteY18" fmla="*/ 39581 h 81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5690" h="81714">
                  <a:moveTo>
                    <a:pt x="6390" y="81715"/>
                  </a:moveTo>
                  <a:lnTo>
                    <a:pt x="139301" y="81715"/>
                  </a:lnTo>
                  <a:cubicBezTo>
                    <a:pt x="143135" y="81715"/>
                    <a:pt x="145690" y="79161"/>
                    <a:pt x="145690" y="75331"/>
                  </a:cubicBezTo>
                  <a:cubicBezTo>
                    <a:pt x="145690" y="71501"/>
                    <a:pt x="143135" y="68947"/>
                    <a:pt x="139301" y="68947"/>
                  </a:cubicBezTo>
                  <a:lnTo>
                    <a:pt x="130994" y="68947"/>
                  </a:lnTo>
                  <a:cubicBezTo>
                    <a:pt x="123326" y="45965"/>
                    <a:pt x="103517" y="29366"/>
                    <a:pt x="79235" y="26813"/>
                  </a:cubicBezTo>
                  <a:lnTo>
                    <a:pt x="79235" y="6384"/>
                  </a:lnTo>
                  <a:cubicBezTo>
                    <a:pt x="79235" y="2554"/>
                    <a:pt x="76679" y="0"/>
                    <a:pt x="72845" y="0"/>
                  </a:cubicBezTo>
                  <a:cubicBezTo>
                    <a:pt x="69011" y="0"/>
                    <a:pt x="66455" y="2554"/>
                    <a:pt x="66455" y="6384"/>
                  </a:cubicBezTo>
                  <a:lnTo>
                    <a:pt x="66455" y="26813"/>
                  </a:lnTo>
                  <a:cubicBezTo>
                    <a:pt x="42174" y="29366"/>
                    <a:pt x="22365" y="45965"/>
                    <a:pt x="14697" y="68947"/>
                  </a:cubicBezTo>
                  <a:lnTo>
                    <a:pt x="6390" y="68947"/>
                  </a:lnTo>
                  <a:cubicBezTo>
                    <a:pt x="2556" y="68947"/>
                    <a:pt x="0" y="71501"/>
                    <a:pt x="0" y="75331"/>
                  </a:cubicBezTo>
                  <a:cubicBezTo>
                    <a:pt x="0" y="79161"/>
                    <a:pt x="2556" y="81715"/>
                    <a:pt x="6390" y="81715"/>
                  </a:cubicBezTo>
                  <a:lnTo>
                    <a:pt x="6390" y="81715"/>
                  </a:lnTo>
                  <a:close/>
                  <a:moveTo>
                    <a:pt x="72845" y="39581"/>
                  </a:moveTo>
                  <a:cubicBezTo>
                    <a:pt x="92015" y="39581"/>
                    <a:pt x="109907" y="51710"/>
                    <a:pt x="117575" y="68947"/>
                  </a:cubicBezTo>
                  <a:lnTo>
                    <a:pt x="28116" y="68947"/>
                  </a:lnTo>
                  <a:cubicBezTo>
                    <a:pt x="35784" y="51072"/>
                    <a:pt x="53036" y="39581"/>
                    <a:pt x="72845" y="39581"/>
                  </a:cubicBezTo>
                  <a:close/>
                </a:path>
              </a:pathLst>
            </a:custGeom>
            <a:grpFill/>
            <a:ln w="6390" cap="flat">
              <a:noFill/>
              <a:prstDash val="solid"/>
              <a:miter/>
            </a:ln>
          </p:spPr>
          <p:txBody>
            <a:bodyPr rtlCol="0" anchor="ctr"/>
            <a:lstStyle/>
            <a:p>
              <a:endParaRPr lang="en-US" dirty="0"/>
            </a:p>
          </p:txBody>
        </p:sp>
        <p:sp>
          <p:nvSpPr>
            <p:cNvPr id="43" name="Graphic 4">
              <a:extLst>
                <a:ext uri="{FF2B5EF4-FFF2-40B4-BE49-F238E27FC236}">
                  <a16:creationId xmlns:a16="http://schemas.microsoft.com/office/drawing/2014/main" id="{C9437F84-210B-C071-275A-84D67DA51606}"/>
                </a:ext>
              </a:extLst>
            </p:cNvPr>
            <p:cNvSpPr/>
            <p:nvPr/>
          </p:nvSpPr>
          <p:spPr>
            <a:xfrm>
              <a:off x="1650228" y="1690083"/>
              <a:ext cx="208311" cy="69585"/>
            </a:xfrm>
            <a:custGeom>
              <a:avLst/>
              <a:gdLst>
                <a:gd name="connsiteX0" fmla="*/ 201922 w 208311"/>
                <a:gd name="connsiteY0" fmla="*/ 56817 h 69585"/>
                <a:gd name="connsiteX1" fmla="*/ 185308 w 208311"/>
                <a:gd name="connsiteY1" fmla="*/ 56817 h 69585"/>
                <a:gd name="connsiteX2" fmla="*/ 185308 w 208311"/>
                <a:gd name="connsiteY2" fmla="*/ 6384 h 69585"/>
                <a:gd name="connsiteX3" fmla="*/ 178918 w 208311"/>
                <a:gd name="connsiteY3" fmla="*/ 0 h 69585"/>
                <a:gd name="connsiteX4" fmla="*/ 172528 w 208311"/>
                <a:gd name="connsiteY4" fmla="*/ 6384 h 69585"/>
                <a:gd name="connsiteX5" fmla="*/ 172528 w 208311"/>
                <a:gd name="connsiteY5" fmla="*/ 56817 h 69585"/>
                <a:gd name="connsiteX6" fmla="*/ 147607 w 208311"/>
                <a:gd name="connsiteY6" fmla="*/ 56817 h 69585"/>
                <a:gd name="connsiteX7" fmla="*/ 147607 w 208311"/>
                <a:gd name="connsiteY7" fmla="*/ 6384 h 69585"/>
                <a:gd name="connsiteX8" fmla="*/ 141217 w 208311"/>
                <a:gd name="connsiteY8" fmla="*/ 0 h 69585"/>
                <a:gd name="connsiteX9" fmla="*/ 134828 w 208311"/>
                <a:gd name="connsiteY9" fmla="*/ 6384 h 69585"/>
                <a:gd name="connsiteX10" fmla="*/ 134828 w 208311"/>
                <a:gd name="connsiteY10" fmla="*/ 56817 h 69585"/>
                <a:gd name="connsiteX11" fmla="*/ 109907 w 208311"/>
                <a:gd name="connsiteY11" fmla="*/ 56817 h 69585"/>
                <a:gd name="connsiteX12" fmla="*/ 109907 w 208311"/>
                <a:gd name="connsiteY12" fmla="*/ 6384 h 69585"/>
                <a:gd name="connsiteX13" fmla="*/ 103517 w 208311"/>
                <a:gd name="connsiteY13" fmla="*/ 0 h 69585"/>
                <a:gd name="connsiteX14" fmla="*/ 97127 w 208311"/>
                <a:gd name="connsiteY14" fmla="*/ 6384 h 69585"/>
                <a:gd name="connsiteX15" fmla="*/ 97127 w 208311"/>
                <a:gd name="connsiteY15" fmla="*/ 56817 h 69585"/>
                <a:gd name="connsiteX16" fmla="*/ 72206 w 208311"/>
                <a:gd name="connsiteY16" fmla="*/ 56817 h 69585"/>
                <a:gd name="connsiteX17" fmla="*/ 72206 w 208311"/>
                <a:gd name="connsiteY17" fmla="*/ 6384 h 69585"/>
                <a:gd name="connsiteX18" fmla="*/ 65816 w 208311"/>
                <a:gd name="connsiteY18" fmla="*/ 0 h 69585"/>
                <a:gd name="connsiteX19" fmla="*/ 59426 w 208311"/>
                <a:gd name="connsiteY19" fmla="*/ 6384 h 69585"/>
                <a:gd name="connsiteX20" fmla="*/ 59426 w 208311"/>
                <a:gd name="connsiteY20" fmla="*/ 56817 h 69585"/>
                <a:gd name="connsiteX21" fmla="*/ 34506 w 208311"/>
                <a:gd name="connsiteY21" fmla="*/ 56817 h 69585"/>
                <a:gd name="connsiteX22" fmla="*/ 34506 w 208311"/>
                <a:gd name="connsiteY22" fmla="*/ 6384 h 69585"/>
                <a:gd name="connsiteX23" fmla="*/ 28116 w 208311"/>
                <a:gd name="connsiteY23" fmla="*/ 0 h 69585"/>
                <a:gd name="connsiteX24" fmla="*/ 21726 w 208311"/>
                <a:gd name="connsiteY24" fmla="*/ 6384 h 69585"/>
                <a:gd name="connsiteX25" fmla="*/ 21726 w 208311"/>
                <a:gd name="connsiteY25" fmla="*/ 56817 h 69585"/>
                <a:gd name="connsiteX26" fmla="*/ 6390 w 208311"/>
                <a:gd name="connsiteY26" fmla="*/ 56817 h 69585"/>
                <a:gd name="connsiteX27" fmla="*/ 0 w 208311"/>
                <a:gd name="connsiteY27" fmla="*/ 63201 h 69585"/>
                <a:gd name="connsiteX28" fmla="*/ 6390 w 208311"/>
                <a:gd name="connsiteY28" fmla="*/ 69585 h 69585"/>
                <a:gd name="connsiteX29" fmla="*/ 201922 w 208311"/>
                <a:gd name="connsiteY29" fmla="*/ 69585 h 69585"/>
                <a:gd name="connsiteX30" fmla="*/ 208312 w 208311"/>
                <a:gd name="connsiteY30" fmla="*/ 63201 h 69585"/>
                <a:gd name="connsiteX31" fmla="*/ 201922 w 208311"/>
                <a:gd name="connsiteY31" fmla="*/ 56817 h 69585"/>
                <a:gd name="connsiteX32" fmla="*/ 201922 w 208311"/>
                <a:gd name="connsiteY32" fmla="*/ 56817 h 6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8311" h="69585">
                  <a:moveTo>
                    <a:pt x="201922" y="56817"/>
                  </a:moveTo>
                  <a:lnTo>
                    <a:pt x="185308" y="56817"/>
                  </a:lnTo>
                  <a:lnTo>
                    <a:pt x="185308" y="6384"/>
                  </a:lnTo>
                  <a:cubicBezTo>
                    <a:pt x="185308" y="2554"/>
                    <a:pt x="182752" y="0"/>
                    <a:pt x="178918" y="0"/>
                  </a:cubicBezTo>
                  <a:cubicBezTo>
                    <a:pt x="175084" y="0"/>
                    <a:pt x="172528" y="2554"/>
                    <a:pt x="172528" y="6384"/>
                  </a:cubicBezTo>
                  <a:lnTo>
                    <a:pt x="172528" y="56817"/>
                  </a:lnTo>
                  <a:lnTo>
                    <a:pt x="147607" y="56817"/>
                  </a:lnTo>
                  <a:lnTo>
                    <a:pt x="147607" y="6384"/>
                  </a:lnTo>
                  <a:cubicBezTo>
                    <a:pt x="147607" y="2554"/>
                    <a:pt x="145051" y="0"/>
                    <a:pt x="141217" y="0"/>
                  </a:cubicBezTo>
                  <a:cubicBezTo>
                    <a:pt x="137384" y="0"/>
                    <a:pt x="134828" y="2554"/>
                    <a:pt x="134828" y="6384"/>
                  </a:cubicBezTo>
                  <a:lnTo>
                    <a:pt x="134828" y="56817"/>
                  </a:lnTo>
                  <a:lnTo>
                    <a:pt x="109907" y="56817"/>
                  </a:lnTo>
                  <a:lnTo>
                    <a:pt x="109907" y="6384"/>
                  </a:lnTo>
                  <a:cubicBezTo>
                    <a:pt x="109907" y="2554"/>
                    <a:pt x="107351" y="0"/>
                    <a:pt x="103517" y="0"/>
                  </a:cubicBezTo>
                  <a:cubicBezTo>
                    <a:pt x="99683" y="0"/>
                    <a:pt x="97127" y="2554"/>
                    <a:pt x="97127" y="6384"/>
                  </a:cubicBezTo>
                  <a:lnTo>
                    <a:pt x="97127" y="56817"/>
                  </a:lnTo>
                  <a:lnTo>
                    <a:pt x="72206" y="56817"/>
                  </a:lnTo>
                  <a:lnTo>
                    <a:pt x="72206" y="6384"/>
                  </a:lnTo>
                  <a:cubicBezTo>
                    <a:pt x="72206" y="2554"/>
                    <a:pt x="69650" y="0"/>
                    <a:pt x="65816" y="0"/>
                  </a:cubicBezTo>
                  <a:cubicBezTo>
                    <a:pt x="61982" y="0"/>
                    <a:pt x="59426" y="2554"/>
                    <a:pt x="59426" y="6384"/>
                  </a:cubicBezTo>
                  <a:lnTo>
                    <a:pt x="59426" y="56817"/>
                  </a:lnTo>
                  <a:lnTo>
                    <a:pt x="34506" y="56817"/>
                  </a:lnTo>
                  <a:lnTo>
                    <a:pt x="34506" y="6384"/>
                  </a:lnTo>
                  <a:cubicBezTo>
                    <a:pt x="34506" y="2554"/>
                    <a:pt x="31950" y="0"/>
                    <a:pt x="28116" y="0"/>
                  </a:cubicBezTo>
                  <a:cubicBezTo>
                    <a:pt x="24282" y="0"/>
                    <a:pt x="21726" y="2554"/>
                    <a:pt x="21726" y="6384"/>
                  </a:cubicBezTo>
                  <a:lnTo>
                    <a:pt x="21726" y="56817"/>
                  </a:lnTo>
                  <a:lnTo>
                    <a:pt x="6390" y="56817"/>
                  </a:lnTo>
                  <a:cubicBezTo>
                    <a:pt x="2556" y="56817"/>
                    <a:pt x="0" y="59371"/>
                    <a:pt x="0" y="63201"/>
                  </a:cubicBezTo>
                  <a:cubicBezTo>
                    <a:pt x="0" y="67032"/>
                    <a:pt x="2556" y="69585"/>
                    <a:pt x="6390" y="69585"/>
                  </a:cubicBezTo>
                  <a:lnTo>
                    <a:pt x="201922" y="69585"/>
                  </a:lnTo>
                  <a:cubicBezTo>
                    <a:pt x="205756" y="69585"/>
                    <a:pt x="208312" y="67032"/>
                    <a:pt x="208312" y="63201"/>
                  </a:cubicBezTo>
                  <a:cubicBezTo>
                    <a:pt x="208312" y="59371"/>
                    <a:pt x="205756" y="56817"/>
                    <a:pt x="201922" y="56817"/>
                  </a:cubicBezTo>
                  <a:lnTo>
                    <a:pt x="201922" y="56817"/>
                  </a:lnTo>
                  <a:close/>
                </a:path>
              </a:pathLst>
            </a:custGeom>
            <a:grpFill/>
            <a:ln w="6390" cap="flat">
              <a:noFill/>
              <a:prstDash val="solid"/>
              <a:miter/>
            </a:ln>
          </p:spPr>
          <p:txBody>
            <a:bodyPr rtlCol="0" anchor="ctr"/>
            <a:lstStyle/>
            <a:p>
              <a:endParaRPr lang="en-US" dirty="0"/>
            </a:p>
          </p:txBody>
        </p:sp>
      </p:grpSp>
      <p:sp>
        <p:nvSpPr>
          <p:cNvPr id="4" name="Title 3">
            <a:extLst>
              <a:ext uri="{FF2B5EF4-FFF2-40B4-BE49-F238E27FC236}">
                <a16:creationId xmlns:a16="http://schemas.microsoft.com/office/drawing/2014/main" id="{88175F0F-364A-FA5A-1698-D3D6AB563099}"/>
              </a:ext>
            </a:extLst>
          </p:cNvPr>
          <p:cNvSpPr txBox="1">
            <a:spLocks/>
          </p:cNvSpPr>
          <p:nvPr/>
        </p:nvSpPr>
        <p:spPr>
          <a:xfrm>
            <a:off x="2228711" y="1776716"/>
            <a:ext cx="8469011" cy="416745"/>
          </a:xfrm>
          <a:prstGeom prst="rect">
            <a:avLst/>
          </a:prstGeom>
        </p:spPr>
        <p:txBody>
          <a:bodyPr lIns="0" tIns="0" rIns="0" bIns="0"/>
          <a:lstStyle>
            <a:lvl1pPr algn="l" defTabSz="914400" rtl="0" eaLnBrk="1" latinLnBrk="0" hangingPunct="1">
              <a:lnSpc>
                <a:spcPct val="90000"/>
              </a:lnSpc>
              <a:spcBef>
                <a:spcPct val="0"/>
              </a:spcBef>
              <a:buNone/>
              <a:defRPr sz="3600" b="0" i="0" kern="1200">
                <a:solidFill>
                  <a:schemeClr val="tx1"/>
                </a:solidFill>
                <a:latin typeface="Chronicle Display Black" charset="0"/>
                <a:ea typeface="Chronicle Display Black" charset="0"/>
                <a:cs typeface="Chronicle Display Black" charset="0"/>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2300" b="1" i="0" u="none" strike="noStrike" cap="none" spc="60" noProof="0" dirty="0">
                <a:ln>
                  <a:noFill/>
                </a:ln>
                <a:solidFill>
                  <a:sysClr val="windowText" lastClr="000000"/>
                </a:solidFill>
                <a:effectLst/>
                <a:uLnTx/>
                <a:uFillTx/>
                <a:latin typeface="Open Sans" charset="0"/>
                <a:ea typeface="Open Sans" charset="0"/>
                <a:cs typeface="Open Sans" charset="0"/>
              </a:rPr>
              <a:t>Federal Government</a:t>
            </a:r>
          </a:p>
        </p:txBody>
      </p:sp>
      <p:sp>
        <p:nvSpPr>
          <p:cNvPr id="5" name="TextBox 4">
            <a:extLst>
              <a:ext uri="{FF2B5EF4-FFF2-40B4-BE49-F238E27FC236}">
                <a16:creationId xmlns:a16="http://schemas.microsoft.com/office/drawing/2014/main" id="{E316433E-0E8A-8016-AD4E-AA8CFC86BD37}"/>
              </a:ext>
            </a:extLst>
          </p:cNvPr>
          <p:cNvSpPr txBox="1"/>
          <p:nvPr/>
        </p:nvSpPr>
        <p:spPr>
          <a:xfrm>
            <a:off x="1344913" y="2367942"/>
            <a:ext cx="9238812" cy="594137"/>
          </a:xfrm>
          <a:prstGeom prst="rect">
            <a:avLst/>
          </a:prstGeom>
          <a:noFill/>
        </p:spPr>
        <p:txBody>
          <a:bodyPr wrap="square" lIns="0" tIns="0" rIns="0" bIns="0" rtlCol="0">
            <a:spAutoFit/>
          </a:bodyPr>
          <a:lstStyle/>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rPr>
              <a:t>Federal Information Security Modernization Act of 2014 (FISMA)</a:t>
            </a:r>
          </a:p>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rPr>
              <a:t>National Institute of Standards and Technology (NIST) Special Publication (SP) 800-53A Revision 5</a:t>
            </a:r>
          </a:p>
        </p:txBody>
      </p:sp>
      <p:sp>
        <p:nvSpPr>
          <p:cNvPr id="6" name="Rectangle: Rounded Corners 5">
            <a:extLst>
              <a:ext uri="{FF2B5EF4-FFF2-40B4-BE49-F238E27FC236}">
                <a16:creationId xmlns:a16="http://schemas.microsoft.com/office/drawing/2014/main" id="{238D7A66-143B-9BB2-6839-A3CF607B2BF7}"/>
              </a:ext>
              <a:ext uri="{C183D7F6-B498-43B3-948B-1728B52AA6E4}">
                <adec:decorative xmlns:adec="http://schemas.microsoft.com/office/drawing/2017/decorative" val="1"/>
              </a:ext>
            </a:extLst>
          </p:cNvPr>
          <p:cNvSpPr/>
          <p:nvPr/>
        </p:nvSpPr>
        <p:spPr>
          <a:xfrm>
            <a:off x="1145568" y="3235080"/>
            <a:ext cx="9238812" cy="1295783"/>
          </a:xfrm>
          <a:prstGeom prst="roundRect">
            <a:avLst/>
          </a:prstGeom>
          <a:solidFill>
            <a:schemeClr val="bg1"/>
          </a:solidFill>
          <a:ln w="38100">
            <a:solidFill>
              <a:srgbClr val="F2D11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20" name="Graphic 4">
            <a:extLst>
              <a:ext uri="{FF2B5EF4-FFF2-40B4-BE49-F238E27FC236}">
                <a16:creationId xmlns:a16="http://schemas.microsoft.com/office/drawing/2014/main" id="{D6844A46-150B-0420-C379-9EA992A7416B}"/>
              </a:ext>
              <a:ext uri="{C183D7F6-B498-43B3-948B-1728B52AA6E4}">
                <adec:decorative xmlns:adec="http://schemas.microsoft.com/office/drawing/2017/decorative" val="1"/>
              </a:ext>
            </a:extLst>
          </p:cNvPr>
          <p:cNvSpPr/>
          <p:nvPr/>
        </p:nvSpPr>
        <p:spPr>
          <a:xfrm>
            <a:off x="1363334" y="3351523"/>
            <a:ext cx="648764" cy="648159"/>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0 h 361971"/>
              <a:gd name="connsiteX7" fmla="*/ 181474 w 362309"/>
              <a:gd name="connsiteY7" fmla="*/ 348565 h 361971"/>
              <a:gd name="connsiteX8" fmla="*/ 12780 w 362309"/>
              <a:gd name="connsiteY8" fmla="*/ 180667 h 361971"/>
              <a:gd name="connsiteX9" fmla="*/ 180835 w 362309"/>
              <a:gd name="connsiteY9" fmla="*/ 12129 h 361971"/>
              <a:gd name="connsiteX10" fmla="*/ 349529 w 362309"/>
              <a:gd name="connsiteY10" fmla="*/ 180028 h 361971"/>
              <a:gd name="connsiteX11" fmla="*/ 349529 w 362309"/>
              <a:gd name="connsiteY11" fmla="*/ 180028 h 361971"/>
              <a:gd name="connsiteX12" fmla="*/ 181474 w 362309"/>
              <a:gd name="connsiteY12"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lnTo>
                  <a:pt x="181474" y="0"/>
                </a:lnTo>
                <a:close/>
                <a:moveTo>
                  <a:pt x="181474" y="348565"/>
                </a:moveTo>
                <a:cubicBezTo>
                  <a:pt x="88181" y="348565"/>
                  <a:pt x="12780" y="273234"/>
                  <a:pt x="12780" y="180667"/>
                </a:cubicBezTo>
                <a:cubicBezTo>
                  <a:pt x="12780" y="87461"/>
                  <a:pt x="88181" y="12129"/>
                  <a:pt x="180835" y="12129"/>
                </a:cubicBezTo>
                <a:cubicBezTo>
                  <a:pt x="274128" y="12129"/>
                  <a:pt x="349529" y="87461"/>
                  <a:pt x="349529" y="180028"/>
                </a:cubicBezTo>
                <a:cubicBezTo>
                  <a:pt x="349529" y="180028"/>
                  <a:pt x="349529" y="180028"/>
                  <a:pt x="349529" y="180028"/>
                </a:cubicBezTo>
                <a:cubicBezTo>
                  <a:pt x="349529" y="273234"/>
                  <a:pt x="274128" y="348565"/>
                  <a:pt x="181474" y="348565"/>
                </a:cubicBezTo>
                <a:close/>
              </a:path>
            </a:pathLst>
          </a:custGeom>
          <a:solidFill>
            <a:srgbClr val="F2D110"/>
          </a:solidFill>
          <a:ln w="6390" cap="flat">
            <a:solidFill>
              <a:srgbClr val="F2D110"/>
            </a:solidFill>
            <a:prstDash val="solid"/>
            <a:miter/>
          </a:ln>
        </p:spPr>
        <p:txBody>
          <a:bodyPr rtlCol="0" anchor="ctr"/>
          <a:lstStyle/>
          <a:p>
            <a:endParaRPr lang="en-US" dirty="0"/>
          </a:p>
        </p:txBody>
      </p:sp>
      <p:pic>
        <p:nvPicPr>
          <p:cNvPr id="40" name="Graphic 39">
            <a:extLst>
              <a:ext uri="{FF2B5EF4-FFF2-40B4-BE49-F238E27FC236}">
                <a16:creationId xmlns:a16="http://schemas.microsoft.com/office/drawing/2014/main" id="{3EE5167A-4DBE-C6A8-CC9A-19C41E819DE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17504" y="3362002"/>
            <a:ext cx="540425" cy="540425"/>
          </a:xfrm>
          <a:prstGeom prst="rect">
            <a:avLst/>
          </a:prstGeom>
        </p:spPr>
      </p:pic>
      <p:sp>
        <p:nvSpPr>
          <p:cNvPr id="8" name="Title 3">
            <a:extLst>
              <a:ext uri="{FF2B5EF4-FFF2-40B4-BE49-F238E27FC236}">
                <a16:creationId xmlns:a16="http://schemas.microsoft.com/office/drawing/2014/main" id="{F6837CC6-5454-8634-C754-2E6273155876}"/>
              </a:ext>
            </a:extLst>
          </p:cNvPr>
          <p:cNvSpPr txBox="1">
            <a:spLocks/>
          </p:cNvSpPr>
          <p:nvPr/>
        </p:nvSpPr>
        <p:spPr>
          <a:xfrm>
            <a:off x="2228711" y="3502387"/>
            <a:ext cx="7380092" cy="388454"/>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600" b="0" i="0" kern="1200" cap="none" spc="-100" baseline="0">
                <a:solidFill>
                  <a:schemeClr val="tx1"/>
                </a:solidFill>
                <a:latin typeface="Chronicle Display Black" charset="0"/>
                <a:ea typeface="Chronicle Display Black" charset="0"/>
                <a:cs typeface="Chronicle Display Black" charset="0"/>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2300" b="1" i="0" u="none" strike="noStrike" cap="none" spc="60" noProof="0" dirty="0">
                <a:ln>
                  <a:noFill/>
                </a:ln>
                <a:solidFill>
                  <a:sysClr val="windowText" lastClr="000000"/>
                </a:solidFill>
                <a:effectLst/>
                <a:uLnTx/>
                <a:uFillTx/>
                <a:latin typeface="Open Sans" charset="0"/>
                <a:ea typeface="Open Sans" charset="0"/>
                <a:cs typeface="Open Sans" charset="0"/>
                <a:sym typeface="Frutiger Next Pro Medium" charset="0"/>
              </a:rPr>
              <a:t>Department of Education</a:t>
            </a:r>
          </a:p>
        </p:txBody>
      </p:sp>
      <p:sp>
        <p:nvSpPr>
          <p:cNvPr id="7" name="TextBox 6">
            <a:extLst>
              <a:ext uri="{FF2B5EF4-FFF2-40B4-BE49-F238E27FC236}">
                <a16:creationId xmlns:a16="http://schemas.microsoft.com/office/drawing/2014/main" id="{0916C332-D961-DEDF-FEA7-D4E8060DB24B}"/>
              </a:ext>
            </a:extLst>
          </p:cNvPr>
          <p:cNvSpPr txBox="1"/>
          <p:nvPr/>
        </p:nvSpPr>
        <p:spPr>
          <a:xfrm>
            <a:off x="1368455" y="4092882"/>
            <a:ext cx="7915368" cy="265586"/>
          </a:xfrm>
          <a:prstGeom prst="rect">
            <a:avLst/>
          </a:prstGeom>
          <a:noFill/>
        </p:spPr>
        <p:txBody>
          <a:bodyPr wrap="square" lIns="0" tIns="0" rIns="0" bIns="0" rtlCol="0">
            <a:spAutoFit/>
          </a:bodyPr>
          <a:lstStyle/>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mn-ea"/>
                <a:cs typeface="+mn-cs"/>
              </a:rPr>
              <a:t>ACSD-OCIO-004: Cybersecurity Policy</a:t>
            </a:r>
          </a:p>
        </p:txBody>
      </p:sp>
      <p:sp>
        <p:nvSpPr>
          <p:cNvPr id="9" name="Rectangle: Rounded Corners 8">
            <a:extLst>
              <a:ext uri="{FF2B5EF4-FFF2-40B4-BE49-F238E27FC236}">
                <a16:creationId xmlns:a16="http://schemas.microsoft.com/office/drawing/2014/main" id="{DEB3AA0E-BE26-26B4-490E-D59F9B8C9D3F}"/>
              </a:ext>
              <a:ext uri="{C183D7F6-B498-43B3-948B-1728B52AA6E4}">
                <adec:decorative xmlns:adec="http://schemas.microsoft.com/office/drawing/2017/decorative" val="1"/>
              </a:ext>
            </a:extLst>
          </p:cNvPr>
          <p:cNvSpPr/>
          <p:nvPr/>
        </p:nvSpPr>
        <p:spPr>
          <a:xfrm>
            <a:off x="1145568" y="4645695"/>
            <a:ext cx="9238812" cy="1931474"/>
          </a:xfrm>
          <a:prstGeom prst="roundRect">
            <a:avLst/>
          </a:prstGeom>
          <a:solidFill>
            <a:schemeClr val="bg1"/>
          </a:solidFill>
          <a:ln w="38100">
            <a:solidFill>
              <a:srgbClr val="BED42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32" name="Graphic 4">
            <a:extLst>
              <a:ext uri="{FF2B5EF4-FFF2-40B4-BE49-F238E27FC236}">
                <a16:creationId xmlns:a16="http://schemas.microsoft.com/office/drawing/2014/main" id="{E57AFFA0-88D7-2903-0389-EF1CBAB9C84C}"/>
              </a:ext>
              <a:ext uri="{C183D7F6-B498-43B3-948B-1728B52AA6E4}">
                <adec:decorative xmlns:adec="http://schemas.microsoft.com/office/drawing/2017/decorative" val="1"/>
              </a:ext>
            </a:extLst>
          </p:cNvPr>
          <p:cNvSpPr/>
          <p:nvPr/>
        </p:nvSpPr>
        <p:spPr>
          <a:xfrm>
            <a:off x="1366023" y="4764827"/>
            <a:ext cx="643387" cy="642780"/>
          </a:xfrm>
          <a:custGeom>
            <a:avLst/>
            <a:gdLst>
              <a:gd name="connsiteX0" fmla="*/ 181474 w 362313"/>
              <a:gd name="connsiteY0" fmla="*/ 0 h 361971"/>
              <a:gd name="connsiteX1" fmla="*/ 0 w 362313"/>
              <a:gd name="connsiteY1" fmla="*/ 180667 h 361971"/>
              <a:gd name="connsiteX2" fmla="*/ 180835 w 362313"/>
              <a:gd name="connsiteY2" fmla="*/ 361972 h 361971"/>
              <a:gd name="connsiteX3" fmla="*/ 362310 w 362313"/>
              <a:gd name="connsiteY3" fmla="*/ 181305 h 361971"/>
              <a:gd name="connsiteX4" fmla="*/ 362310 w 362313"/>
              <a:gd name="connsiteY4" fmla="*/ 181305 h 361971"/>
              <a:gd name="connsiteX5" fmla="*/ 181474 w 362313"/>
              <a:gd name="connsiteY5" fmla="*/ 0 h 361971"/>
              <a:gd name="connsiteX6" fmla="*/ 181474 w 362313"/>
              <a:gd name="connsiteY6" fmla="*/ 349204 h 361971"/>
              <a:gd name="connsiteX7" fmla="*/ 12780 w 362313"/>
              <a:gd name="connsiteY7" fmla="*/ 181305 h 361971"/>
              <a:gd name="connsiteX8" fmla="*/ 180835 w 362313"/>
              <a:gd name="connsiteY8" fmla="*/ 12768 h 361971"/>
              <a:gd name="connsiteX9" fmla="*/ 349530 w 362313"/>
              <a:gd name="connsiteY9" fmla="*/ 180667 h 361971"/>
              <a:gd name="connsiteX10" fmla="*/ 349530 w 362313"/>
              <a:gd name="connsiteY10" fmla="*/ 180667 h 361971"/>
              <a:gd name="connsiteX11" fmla="*/ 181474 w 362313"/>
              <a:gd name="connsiteY11" fmla="*/ 349204 h 361971"/>
              <a:gd name="connsiteX12" fmla="*/ 181474 w 362313"/>
              <a:gd name="connsiteY12"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313" h="361971">
                <a:moveTo>
                  <a:pt x="181474" y="0"/>
                </a:moveTo>
                <a:cubicBezTo>
                  <a:pt x="81152" y="0"/>
                  <a:pt x="0" y="81077"/>
                  <a:pt x="0" y="180667"/>
                </a:cubicBezTo>
                <a:cubicBezTo>
                  <a:pt x="0" y="280257"/>
                  <a:pt x="81152" y="361972"/>
                  <a:pt x="180835" y="361972"/>
                </a:cubicBezTo>
                <a:cubicBezTo>
                  <a:pt x="280518" y="361972"/>
                  <a:pt x="362310" y="280895"/>
                  <a:pt x="362310" y="181305"/>
                </a:cubicBezTo>
                <a:cubicBezTo>
                  <a:pt x="362310" y="181305"/>
                  <a:pt x="362310" y="181305"/>
                  <a:pt x="362310" y="181305"/>
                </a:cubicBezTo>
                <a:cubicBezTo>
                  <a:pt x="362948" y="81077"/>
                  <a:pt x="281796" y="0"/>
                  <a:pt x="181474" y="0"/>
                </a:cubicBezTo>
                <a:close/>
                <a:moveTo>
                  <a:pt x="181474" y="349204"/>
                </a:moveTo>
                <a:cubicBezTo>
                  <a:pt x="88181" y="349204"/>
                  <a:pt x="12780" y="273873"/>
                  <a:pt x="12780" y="181305"/>
                </a:cubicBezTo>
                <a:cubicBezTo>
                  <a:pt x="12780" y="88738"/>
                  <a:pt x="88181" y="12768"/>
                  <a:pt x="180835" y="12768"/>
                </a:cubicBezTo>
                <a:cubicBezTo>
                  <a:pt x="274128" y="12768"/>
                  <a:pt x="349530" y="88099"/>
                  <a:pt x="349530" y="180667"/>
                </a:cubicBezTo>
                <a:lnTo>
                  <a:pt x="349530" y="180667"/>
                </a:lnTo>
                <a:cubicBezTo>
                  <a:pt x="350168" y="273873"/>
                  <a:pt x="274767" y="349204"/>
                  <a:pt x="181474" y="349204"/>
                </a:cubicBezTo>
                <a:lnTo>
                  <a:pt x="181474" y="349204"/>
                </a:lnTo>
                <a:close/>
              </a:path>
            </a:pathLst>
          </a:custGeom>
          <a:solidFill>
            <a:srgbClr val="BED427"/>
          </a:solidFill>
          <a:ln w="6390" cap="flat">
            <a:solidFill>
              <a:srgbClr val="BED427"/>
            </a:solidFill>
            <a:prstDash val="solid"/>
            <a:miter/>
          </a:ln>
        </p:spPr>
        <p:txBody>
          <a:bodyPr rtlCol="0" anchor="ctr"/>
          <a:lstStyle/>
          <a:p>
            <a:endParaRPr lang="en-US" dirty="0"/>
          </a:p>
        </p:txBody>
      </p:sp>
      <p:grpSp>
        <p:nvGrpSpPr>
          <p:cNvPr id="47" name="Group 46">
            <a:extLst>
              <a:ext uri="{FF2B5EF4-FFF2-40B4-BE49-F238E27FC236}">
                <a16:creationId xmlns:a16="http://schemas.microsoft.com/office/drawing/2014/main" id="{AC63AAC6-B513-BDE0-D6F0-1B4FD64A89C1}"/>
              </a:ext>
              <a:ext uri="{C183D7F6-B498-43B3-948B-1728B52AA6E4}">
                <adec:decorative xmlns:adec="http://schemas.microsoft.com/office/drawing/2017/decorative" val="1"/>
              </a:ext>
            </a:extLst>
          </p:cNvPr>
          <p:cNvGrpSpPr/>
          <p:nvPr/>
        </p:nvGrpSpPr>
        <p:grpSpPr>
          <a:xfrm>
            <a:off x="1501674" y="4945734"/>
            <a:ext cx="372084" cy="273491"/>
            <a:chOff x="537393" y="1513330"/>
            <a:chExt cx="222369" cy="147469"/>
          </a:xfrm>
          <a:solidFill>
            <a:srgbClr val="BED427"/>
          </a:solidFill>
        </p:grpSpPr>
        <p:sp>
          <p:nvSpPr>
            <p:cNvPr id="45" name="Graphic 1100">
              <a:extLst>
                <a:ext uri="{FF2B5EF4-FFF2-40B4-BE49-F238E27FC236}">
                  <a16:creationId xmlns:a16="http://schemas.microsoft.com/office/drawing/2014/main" id="{7F015179-5F7B-9117-8E6C-8CB32AB7B8A6}"/>
                </a:ext>
              </a:extLst>
            </p:cNvPr>
            <p:cNvSpPr/>
            <p:nvPr/>
          </p:nvSpPr>
          <p:spPr>
            <a:xfrm>
              <a:off x="552090" y="1513330"/>
              <a:ext cx="192337" cy="117465"/>
            </a:xfrm>
            <a:custGeom>
              <a:avLst/>
              <a:gdLst>
                <a:gd name="connsiteX0" fmla="*/ 6390 w 192337"/>
                <a:gd name="connsiteY0" fmla="*/ 117465 h 117465"/>
                <a:gd name="connsiteX1" fmla="*/ 185947 w 192337"/>
                <a:gd name="connsiteY1" fmla="*/ 117465 h 117465"/>
                <a:gd name="connsiteX2" fmla="*/ 192337 w 192337"/>
                <a:gd name="connsiteY2" fmla="*/ 111081 h 117465"/>
                <a:gd name="connsiteX3" fmla="*/ 192337 w 192337"/>
                <a:gd name="connsiteY3" fmla="*/ 6384 h 117465"/>
                <a:gd name="connsiteX4" fmla="*/ 185947 w 192337"/>
                <a:gd name="connsiteY4" fmla="*/ 0 h 117465"/>
                <a:gd name="connsiteX5" fmla="*/ 6390 w 192337"/>
                <a:gd name="connsiteY5" fmla="*/ 0 h 117465"/>
                <a:gd name="connsiteX6" fmla="*/ 0 w 192337"/>
                <a:gd name="connsiteY6" fmla="*/ 6384 h 117465"/>
                <a:gd name="connsiteX7" fmla="*/ 0 w 192337"/>
                <a:gd name="connsiteY7" fmla="*/ 111081 h 117465"/>
                <a:gd name="connsiteX8" fmla="*/ 6390 w 192337"/>
                <a:gd name="connsiteY8" fmla="*/ 117465 h 117465"/>
                <a:gd name="connsiteX9" fmla="*/ 12780 w 192337"/>
                <a:gd name="connsiteY9" fmla="*/ 12768 h 117465"/>
                <a:gd name="connsiteX10" fmla="*/ 179557 w 192337"/>
                <a:gd name="connsiteY10" fmla="*/ 12768 h 117465"/>
                <a:gd name="connsiteX11" fmla="*/ 179557 w 192337"/>
                <a:gd name="connsiteY11" fmla="*/ 104697 h 117465"/>
                <a:gd name="connsiteX12" fmla="*/ 12780 w 192337"/>
                <a:gd name="connsiteY12" fmla="*/ 104697 h 117465"/>
                <a:gd name="connsiteX13" fmla="*/ 12780 w 192337"/>
                <a:gd name="connsiteY13" fmla="*/ 12768 h 117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2337" h="117465">
                  <a:moveTo>
                    <a:pt x="6390" y="117465"/>
                  </a:moveTo>
                  <a:lnTo>
                    <a:pt x="185947" y="117465"/>
                  </a:lnTo>
                  <a:cubicBezTo>
                    <a:pt x="189781" y="117465"/>
                    <a:pt x="192337" y="114912"/>
                    <a:pt x="192337" y="111081"/>
                  </a:cubicBezTo>
                  <a:lnTo>
                    <a:pt x="192337" y="6384"/>
                  </a:lnTo>
                  <a:cubicBezTo>
                    <a:pt x="192337" y="2554"/>
                    <a:pt x="189781" y="0"/>
                    <a:pt x="185947" y="0"/>
                  </a:cubicBezTo>
                  <a:lnTo>
                    <a:pt x="6390" y="0"/>
                  </a:lnTo>
                  <a:cubicBezTo>
                    <a:pt x="2556" y="0"/>
                    <a:pt x="0" y="2554"/>
                    <a:pt x="0" y="6384"/>
                  </a:cubicBezTo>
                  <a:lnTo>
                    <a:pt x="0" y="111081"/>
                  </a:lnTo>
                  <a:cubicBezTo>
                    <a:pt x="0" y="114912"/>
                    <a:pt x="3195" y="117465"/>
                    <a:pt x="6390" y="117465"/>
                  </a:cubicBezTo>
                  <a:close/>
                  <a:moveTo>
                    <a:pt x="12780" y="12768"/>
                  </a:moveTo>
                  <a:lnTo>
                    <a:pt x="179557" y="12768"/>
                  </a:lnTo>
                  <a:lnTo>
                    <a:pt x="179557" y="104697"/>
                  </a:lnTo>
                  <a:lnTo>
                    <a:pt x="12780" y="104697"/>
                  </a:lnTo>
                  <a:lnTo>
                    <a:pt x="12780" y="12768"/>
                  </a:lnTo>
                  <a:close/>
                </a:path>
              </a:pathLst>
            </a:custGeom>
            <a:grpFill/>
            <a:ln w="6390" cap="flat">
              <a:noFill/>
              <a:prstDash val="solid"/>
              <a:miter/>
            </a:ln>
          </p:spPr>
          <p:txBody>
            <a:bodyPr rtlCol="0" anchor="ctr"/>
            <a:lstStyle/>
            <a:p>
              <a:endParaRPr lang="en-US" dirty="0"/>
            </a:p>
          </p:txBody>
        </p:sp>
        <p:sp>
          <p:nvSpPr>
            <p:cNvPr id="46" name="Graphic 1100">
              <a:extLst>
                <a:ext uri="{FF2B5EF4-FFF2-40B4-BE49-F238E27FC236}">
                  <a16:creationId xmlns:a16="http://schemas.microsoft.com/office/drawing/2014/main" id="{303327C5-CDEE-9B57-D3DB-CB34B549BA20}"/>
                </a:ext>
              </a:extLst>
            </p:cNvPr>
            <p:cNvSpPr/>
            <p:nvPr/>
          </p:nvSpPr>
          <p:spPr>
            <a:xfrm>
              <a:off x="537393" y="1648032"/>
              <a:ext cx="222369" cy="12767"/>
            </a:xfrm>
            <a:custGeom>
              <a:avLst/>
              <a:gdLst>
                <a:gd name="connsiteX0" fmla="*/ 215980 w 222369"/>
                <a:gd name="connsiteY0" fmla="*/ 0 h 12767"/>
                <a:gd name="connsiteX1" fmla="*/ 6390 w 222369"/>
                <a:gd name="connsiteY1" fmla="*/ 0 h 12767"/>
                <a:gd name="connsiteX2" fmla="*/ 0 w 222369"/>
                <a:gd name="connsiteY2" fmla="*/ 6384 h 12767"/>
                <a:gd name="connsiteX3" fmla="*/ 6390 w 222369"/>
                <a:gd name="connsiteY3" fmla="*/ 12768 h 12767"/>
                <a:gd name="connsiteX4" fmla="*/ 215980 w 222369"/>
                <a:gd name="connsiteY4" fmla="*/ 12768 h 12767"/>
                <a:gd name="connsiteX5" fmla="*/ 222370 w 222369"/>
                <a:gd name="connsiteY5" fmla="*/ 6384 h 12767"/>
                <a:gd name="connsiteX6" fmla="*/ 215980 w 222369"/>
                <a:gd name="connsiteY6" fmla="*/ 0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369" h="12767">
                  <a:moveTo>
                    <a:pt x="215980" y="0"/>
                  </a:moveTo>
                  <a:lnTo>
                    <a:pt x="6390" y="0"/>
                  </a:lnTo>
                  <a:cubicBezTo>
                    <a:pt x="2556" y="0"/>
                    <a:pt x="0" y="2554"/>
                    <a:pt x="0" y="6384"/>
                  </a:cubicBezTo>
                  <a:cubicBezTo>
                    <a:pt x="0" y="10214"/>
                    <a:pt x="2556" y="12768"/>
                    <a:pt x="6390" y="12768"/>
                  </a:cubicBezTo>
                  <a:lnTo>
                    <a:pt x="215980" y="12768"/>
                  </a:lnTo>
                  <a:cubicBezTo>
                    <a:pt x="219814" y="12768"/>
                    <a:pt x="222370" y="10214"/>
                    <a:pt x="222370" y="6384"/>
                  </a:cubicBezTo>
                  <a:cubicBezTo>
                    <a:pt x="222370" y="2554"/>
                    <a:pt x="219814" y="0"/>
                    <a:pt x="215980" y="0"/>
                  </a:cubicBezTo>
                  <a:close/>
                </a:path>
              </a:pathLst>
            </a:custGeom>
            <a:grpFill/>
            <a:ln w="6390" cap="flat">
              <a:noFill/>
              <a:prstDash val="solid"/>
              <a:miter/>
            </a:ln>
          </p:spPr>
          <p:txBody>
            <a:bodyPr rtlCol="0" anchor="ctr"/>
            <a:lstStyle/>
            <a:p>
              <a:endParaRPr lang="en-US" dirty="0"/>
            </a:p>
          </p:txBody>
        </p:sp>
      </p:grpSp>
      <p:sp>
        <p:nvSpPr>
          <p:cNvPr id="10" name="Title 3">
            <a:extLst>
              <a:ext uri="{FF2B5EF4-FFF2-40B4-BE49-F238E27FC236}">
                <a16:creationId xmlns:a16="http://schemas.microsoft.com/office/drawing/2014/main" id="{1A945A26-B9E5-CC81-DAE9-298101BAEFCC}"/>
              </a:ext>
            </a:extLst>
          </p:cNvPr>
          <p:cNvSpPr txBox="1">
            <a:spLocks/>
          </p:cNvSpPr>
          <p:nvPr/>
        </p:nvSpPr>
        <p:spPr>
          <a:xfrm>
            <a:off x="2228711" y="4932360"/>
            <a:ext cx="4620849" cy="235024"/>
          </a:xfrm>
          <a:prstGeom prst="rect">
            <a:avLst/>
          </a:prstGeom>
        </p:spPr>
        <p:txBody>
          <a:bodyPr lIns="0" tIns="0" rIns="0" bIns="0"/>
          <a:lstStyle>
            <a:lvl1pPr algn="l" defTabSz="914400" rtl="0" eaLnBrk="1" latinLnBrk="0" hangingPunct="1">
              <a:lnSpc>
                <a:spcPct val="90000"/>
              </a:lnSpc>
              <a:spcBef>
                <a:spcPct val="0"/>
              </a:spcBef>
              <a:buNone/>
              <a:defRPr sz="3600" b="0" i="0" kern="1200">
                <a:solidFill>
                  <a:schemeClr val="tx1"/>
                </a:solidFill>
                <a:latin typeface="Chronicle Display Black" charset="0"/>
                <a:ea typeface="Chronicle Display Black" charset="0"/>
                <a:cs typeface="Chronicle Display Black" charset="0"/>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2300" b="1" i="0" u="none" strike="noStrike" cap="none" spc="60" noProof="0" dirty="0">
                <a:ln>
                  <a:noFill/>
                </a:ln>
                <a:solidFill>
                  <a:sysClr val="windowText" lastClr="000000"/>
                </a:solidFill>
                <a:effectLst/>
                <a:uLnTx/>
                <a:uFillTx/>
                <a:latin typeface="Open Sans" charset="0"/>
                <a:ea typeface="Open Sans" charset="0"/>
                <a:cs typeface="Open Sans" charset="0"/>
                <a:sym typeface="Frutiger Next Pro Medium" charset="0"/>
              </a:rPr>
              <a:t>MSIX Specific</a:t>
            </a:r>
          </a:p>
        </p:txBody>
      </p:sp>
      <p:sp>
        <p:nvSpPr>
          <p:cNvPr id="11" name="TextBox 10">
            <a:extLst>
              <a:ext uri="{FF2B5EF4-FFF2-40B4-BE49-F238E27FC236}">
                <a16:creationId xmlns:a16="http://schemas.microsoft.com/office/drawing/2014/main" id="{11906925-F3B4-918B-79A6-17E5BA88176A}"/>
              </a:ext>
            </a:extLst>
          </p:cNvPr>
          <p:cNvSpPr txBox="1"/>
          <p:nvPr/>
        </p:nvSpPr>
        <p:spPr>
          <a:xfrm>
            <a:off x="1386085" y="5503497"/>
            <a:ext cx="8698876" cy="1642757"/>
          </a:xfrm>
          <a:prstGeom prst="rect">
            <a:avLst/>
          </a:prstGeom>
          <a:noFill/>
        </p:spPr>
        <p:txBody>
          <a:bodyPr wrap="square" lIns="0" tIns="0" rIns="0" bIns="0" numCol="2" rtlCol="0">
            <a:spAutoFit/>
          </a:bodyPr>
          <a:lstStyle/>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rPr>
              <a:t>MSIX System Security Plan</a:t>
            </a:r>
          </a:p>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rPr>
              <a:t>MSIX Privacy Impact Assessment</a:t>
            </a:r>
          </a:p>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rPr>
              <a:t>MSIX System of Records Notice</a:t>
            </a:r>
          </a:p>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endParaRPr lang="en-US" sz="1450" dirty="0">
              <a:solidFill>
                <a:srgbClr val="000000"/>
              </a:solidFill>
              <a:latin typeface="Open Sans"/>
              <a:ea typeface="Open Sans Semibold" charset="0"/>
              <a:cs typeface="Open Sans Semibold" charset="0"/>
            </a:endParaRPr>
          </a:p>
          <a:p>
            <a:pPr marR="0" lvl="0" algn="l" defTabSz="914400" rtl="0" eaLnBrk="1" fontAlgn="auto" latinLnBrk="0" hangingPunct="1">
              <a:lnSpc>
                <a:spcPct val="130000"/>
              </a:lnSpc>
              <a:spcBef>
                <a:spcPts val="0"/>
              </a:spcBef>
              <a:spcAft>
                <a:spcPts val="300"/>
              </a:spcAft>
              <a:buClrTx/>
              <a:buSzPct val="142000"/>
              <a:tabLst/>
              <a:defRPr/>
            </a:pPr>
            <a:endPar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endParaRPr>
          </a:p>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rPr>
              <a:t>Interconnection Security Agreements</a:t>
            </a:r>
          </a:p>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rPr>
              <a:t>Memoranda of Understanding</a:t>
            </a:r>
          </a:p>
          <a:p>
            <a:pPr marL="285750" marR="0" lvl="0" indent="-285750" algn="l" defTabSz="914400" rtl="0" eaLnBrk="1" fontAlgn="auto" latinLnBrk="0" hangingPunct="1">
              <a:lnSpc>
                <a:spcPct val="130000"/>
              </a:lnSpc>
              <a:spcBef>
                <a:spcPts val="0"/>
              </a:spcBef>
              <a:spcAft>
                <a:spcPts val="300"/>
              </a:spcAft>
              <a:buClrTx/>
              <a:buSzPct val="142000"/>
              <a:buFont typeface="Open Sans" panose="020B0606030504020204" pitchFamily="34" charset="0"/>
              <a:buChar char="•"/>
              <a:tabLst/>
              <a:defRPr/>
            </a:pPr>
            <a:r>
              <a:rPr kumimoji="0" lang="en-US" sz="1450" i="0" u="none" strike="noStrike" kern="1200" cap="none" spc="0" normalizeH="0" baseline="0" noProof="0" dirty="0">
                <a:ln>
                  <a:noFill/>
                </a:ln>
                <a:solidFill>
                  <a:srgbClr val="000000"/>
                </a:solidFill>
                <a:effectLst/>
                <a:uLnTx/>
                <a:uFillTx/>
                <a:latin typeface="Open Sans"/>
                <a:ea typeface="Open Sans Semibold" charset="0"/>
                <a:cs typeface="Open Sans Semibold" charset="0"/>
              </a:rPr>
              <a:t>MSIX Rules of Behavior</a:t>
            </a:r>
          </a:p>
        </p:txBody>
      </p:sp>
      <p:pic>
        <p:nvPicPr>
          <p:cNvPr id="48" name="Picture 47">
            <a:extLst>
              <a:ext uri="{FF2B5EF4-FFF2-40B4-BE49-F238E27FC236}">
                <a16:creationId xmlns:a16="http://schemas.microsoft.com/office/drawing/2014/main" id="{6221E2BE-2533-9265-791F-2443DFD57C7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536866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D4E48-D90A-A63D-DD07-B72E5A1F7D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7F0105D-D099-24B8-BFA4-2D389B1870EC}"/>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Rounded Corners 2">
            <a:extLst>
              <a:ext uri="{FF2B5EF4-FFF2-40B4-BE49-F238E27FC236}">
                <a16:creationId xmlns:a16="http://schemas.microsoft.com/office/drawing/2014/main" id="{748E4152-5A49-0EAF-933B-41E0FFBAA3BA}"/>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1">
            <a:extLst>
              <a:ext uri="{FF2B5EF4-FFF2-40B4-BE49-F238E27FC236}">
                <a16:creationId xmlns:a16="http://schemas.microsoft.com/office/drawing/2014/main" id="{41079C49-91BA-3F40-0AFE-586630F5CCB8}"/>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Cybersecurity Statistics</a:t>
            </a:r>
          </a:p>
        </p:txBody>
      </p:sp>
      <p:sp>
        <p:nvSpPr>
          <p:cNvPr id="28" name="Oval 27">
            <a:extLst>
              <a:ext uri="{FF2B5EF4-FFF2-40B4-BE49-F238E27FC236}">
                <a16:creationId xmlns:a16="http://schemas.microsoft.com/office/drawing/2014/main" id="{BDCDF7F6-8D98-7F52-2DE0-04BF6B30D132}"/>
              </a:ext>
            </a:extLst>
          </p:cNvPr>
          <p:cNvSpPr/>
          <p:nvPr/>
        </p:nvSpPr>
        <p:spPr>
          <a:xfrm>
            <a:off x="493560" y="1754170"/>
            <a:ext cx="661857" cy="641433"/>
          </a:xfrm>
          <a:prstGeom prst="ellipse">
            <a:avLst/>
          </a:prstGeom>
          <a:solidFill>
            <a:schemeClr val="bg1"/>
          </a:solidFill>
          <a:ln w="34925">
            <a:solidFill>
              <a:srgbClr val="128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1</a:t>
            </a:r>
          </a:p>
        </p:txBody>
      </p:sp>
      <p:sp>
        <p:nvSpPr>
          <p:cNvPr id="4" name="Rectangle 3">
            <a:extLst>
              <a:ext uri="{FF2B5EF4-FFF2-40B4-BE49-F238E27FC236}">
                <a16:creationId xmlns:a16="http://schemas.microsoft.com/office/drawing/2014/main" id="{A6868AA5-93CA-1DBC-740A-138F58A12015}"/>
              </a:ext>
            </a:extLst>
          </p:cNvPr>
          <p:cNvSpPr/>
          <p:nvPr/>
        </p:nvSpPr>
        <p:spPr>
          <a:xfrm>
            <a:off x="479684" y="2687922"/>
            <a:ext cx="3573740" cy="573490"/>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Total cybercrime losses exceeded $16 billion in 2024.</a:t>
            </a:r>
          </a:p>
        </p:txBody>
      </p:sp>
      <p:cxnSp>
        <p:nvCxnSpPr>
          <p:cNvPr id="23" name="Straight Connector 22">
            <a:extLst>
              <a:ext uri="{FF2B5EF4-FFF2-40B4-BE49-F238E27FC236}">
                <a16:creationId xmlns:a16="http://schemas.microsoft.com/office/drawing/2014/main" id="{2B4A6201-AF04-82A8-C74C-0EB4220265EE}"/>
              </a:ext>
              <a:ext uri="{C183D7F6-B498-43B3-948B-1728B52AA6E4}">
                <adec:decorative xmlns:adec="http://schemas.microsoft.com/office/drawing/2017/decorative" val="1"/>
              </a:ext>
            </a:extLst>
          </p:cNvPr>
          <p:cNvCxnSpPr/>
          <p:nvPr/>
        </p:nvCxnSpPr>
        <p:spPr>
          <a:xfrm>
            <a:off x="479684" y="3444642"/>
            <a:ext cx="3523770" cy="0"/>
          </a:xfrm>
          <a:prstGeom prst="line">
            <a:avLst/>
          </a:prstGeom>
          <a:ln w="38100">
            <a:solidFill>
              <a:srgbClr val="128453"/>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8500D9D1-1392-3E4C-F356-9D18B2A95020}"/>
              </a:ext>
            </a:extLst>
          </p:cNvPr>
          <p:cNvSpPr/>
          <p:nvPr/>
        </p:nvSpPr>
        <p:spPr>
          <a:xfrm>
            <a:off x="479684" y="3598172"/>
            <a:ext cx="3292216" cy="1695720"/>
          </a:xfrm>
          <a:prstGeom prst="rect">
            <a:avLst/>
          </a:prstGeom>
        </p:spPr>
        <p:txBody>
          <a:bodyPr vert="horz" lIns="0" tIns="0" rIns="0" bIns="0" rtlCol="0">
            <a:noAutofit/>
          </a:bodyPr>
          <a:lstStyle/>
          <a:p>
            <a:pPr marL="0" marR="0" lvl="0" indent="0" algn="l" defTabSz="914400" rtl="0" eaLnBrk="1" fontAlgn="auto" latinLnBrk="0" hangingPunct="1">
              <a:lnSpc>
                <a:spcPct val="130000"/>
              </a:lnSpc>
              <a:spcBef>
                <a:spcPts val="1000"/>
              </a:spcBef>
              <a:spcAft>
                <a:spcPts val="0"/>
              </a:spcAft>
              <a:buClr>
                <a:srgbClr val="787878"/>
              </a:buClr>
              <a:buSzPct val="75000"/>
              <a:buFontTx/>
              <a:buNone/>
              <a:tabLst/>
              <a:defRPr/>
            </a:pPr>
            <a:r>
              <a:rPr kumimoji="0" lang="en-US" sz="1600" b="0" i="0" u="none" strike="noStrike" kern="1200" cap="none" spc="-30" normalizeH="0" baseline="0" noProof="0" dirty="0">
                <a:ln>
                  <a:noFill/>
                </a:ln>
                <a:solidFill>
                  <a:srgbClr val="000000"/>
                </a:solidFill>
                <a:effectLst/>
                <a:uLnTx/>
                <a:uFillTx/>
                <a:latin typeface="Open Sans"/>
                <a:ea typeface="Open Sans" charset="0"/>
                <a:cs typeface="Open Sans" charset="0"/>
              </a:rPr>
              <a:t>The FBI’s Internet Crime Complaint Center reported more than </a:t>
            </a:r>
            <a:r>
              <a:rPr kumimoji="0" lang="en-US" sz="1600" b="1" i="0" u="none" strike="noStrike" kern="1200" cap="none" spc="-30" normalizeH="0" baseline="0" noProof="0" dirty="0">
                <a:ln>
                  <a:noFill/>
                </a:ln>
                <a:solidFill>
                  <a:srgbClr val="000000"/>
                </a:solidFill>
                <a:effectLst/>
                <a:uLnTx/>
                <a:uFillTx/>
                <a:latin typeface="Open Sans"/>
                <a:ea typeface="Open Sans" charset="0"/>
                <a:cs typeface="Open Sans" charset="0"/>
              </a:rPr>
              <a:t>$16.6 billion in losses</a:t>
            </a:r>
            <a:r>
              <a:rPr kumimoji="0" lang="en-US" sz="1600" i="0" u="none" strike="noStrike" kern="1200" cap="none" spc="-30" normalizeH="0" baseline="30000" noProof="0" dirty="0">
                <a:ln>
                  <a:noFill/>
                </a:ln>
                <a:solidFill>
                  <a:srgbClr val="000000"/>
                </a:solidFill>
                <a:effectLst/>
                <a:uLnTx/>
                <a:uFillTx/>
                <a:latin typeface="Open Sans"/>
                <a:ea typeface="Open Sans" charset="0"/>
                <a:cs typeface="Open Sans" charset="0"/>
              </a:rPr>
              <a:t>1</a:t>
            </a:r>
            <a:r>
              <a:rPr kumimoji="0" lang="en-US" sz="1600" b="1" i="0" u="none" strike="noStrike" kern="1200" cap="none" spc="-30" normalizeH="0" baseline="0" noProof="0" dirty="0">
                <a:ln>
                  <a:noFill/>
                </a:ln>
                <a:solidFill>
                  <a:srgbClr val="000000"/>
                </a:solidFill>
                <a:effectLst/>
                <a:uLnTx/>
                <a:uFillTx/>
                <a:latin typeface="Open Sans"/>
                <a:ea typeface="Open Sans" charset="0"/>
                <a:cs typeface="Open Sans" charset="0"/>
              </a:rPr>
              <a:t> </a:t>
            </a:r>
            <a:r>
              <a:rPr kumimoji="0" lang="en-US" sz="1600" b="0" i="0" u="none" strike="noStrike" kern="1200" cap="none" spc="-30" normalizeH="0" baseline="0" noProof="0" dirty="0">
                <a:ln>
                  <a:noFill/>
                </a:ln>
                <a:solidFill>
                  <a:srgbClr val="000000"/>
                </a:solidFill>
                <a:effectLst/>
                <a:uLnTx/>
                <a:uFillTx/>
                <a:latin typeface="Open Sans"/>
                <a:ea typeface="Open Sans" charset="0"/>
                <a:cs typeface="Open Sans" charset="0"/>
              </a:rPr>
              <a:t>from internet crime complaints in 2024 – a record high for the United States. </a:t>
            </a:r>
          </a:p>
        </p:txBody>
      </p:sp>
      <p:sp>
        <p:nvSpPr>
          <p:cNvPr id="29" name="Oval 28">
            <a:extLst>
              <a:ext uri="{FF2B5EF4-FFF2-40B4-BE49-F238E27FC236}">
                <a16:creationId xmlns:a16="http://schemas.microsoft.com/office/drawing/2014/main" id="{3B2A7B78-DBB5-7A61-666F-3F86208ACF05}"/>
              </a:ext>
            </a:extLst>
          </p:cNvPr>
          <p:cNvSpPr/>
          <p:nvPr/>
        </p:nvSpPr>
        <p:spPr>
          <a:xfrm>
            <a:off x="4306812" y="1754170"/>
            <a:ext cx="661857" cy="641433"/>
          </a:xfrm>
          <a:prstGeom prst="ellipse">
            <a:avLst/>
          </a:prstGeom>
          <a:solidFill>
            <a:schemeClr val="bg1"/>
          </a:solidFill>
          <a:ln w="34925">
            <a:solidFill>
              <a:srgbClr val="F2D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2</a:t>
            </a:r>
          </a:p>
        </p:txBody>
      </p:sp>
      <p:sp>
        <p:nvSpPr>
          <p:cNvPr id="14" name="Rectangle 13">
            <a:extLst>
              <a:ext uri="{FF2B5EF4-FFF2-40B4-BE49-F238E27FC236}">
                <a16:creationId xmlns:a16="http://schemas.microsoft.com/office/drawing/2014/main" id="{72F26F9A-E0D7-3C17-D699-770F61DF8630}"/>
              </a:ext>
            </a:extLst>
          </p:cNvPr>
          <p:cNvSpPr/>
          <p:nvPr/>
        </p:nvSpPr>
        <p:spPr>
          <a:xfrm>
            <a:off x="4292936" y="2687923"/>
            <a:ext cx="3573740" cy="573490"/>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Phishing is the most common form of cyber crime.</a:t>
            </a:r>
          </a:p>
        </p:txBody>
      </p:sp>
      <p:cxnSp>
        <p:nvCxnSpPr>
          <p:cNvPr id="25" name="Straight Connector 24">
            <a:extLst>
              <a:ext uri="{FF2B5EF4-FFF2-40B4-BE49-F238E27FC236}">
                <a16:creationId xmlns:a16="http://schemas.microsoft.com/office/drawing/2014/main" id="{C2C4503B-2716-245C-0BE8-C8CF9BD27847}"/>
              </a:ext>
              <a:ext uri="{C183D7F6-B498-43B3-948B-1728B52AA6E4}">
                <adec:decorative xmlns:adec="http://schemas.microsoft.com/office/drawing/2017/decorative" val="1"/>
              </a:ext>
            </a:extLst>
          </p:cNvPr>
          <p:cNvCxnSpPr/>
          <p:nvPr/>
        </p:nvCxnSpPr>
        <p:spPr>
          <a:xfrm>
            <a:off x="4292936" y="3444642"/>
            <a:ext cx="3523770" cy="0"/>
          </a:xfrm>
          <a:prstGeom prst="line">
            <a:avLst/>
          </a:prstGeom>
          <a:ln w="38100">
            <a:solidFill>
              <a:srgbClr val="F2D110"/>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F98CC1C7-8C8D-1456-93D2-9D0E244F50B0}"/>
              </a:ext>
            </a:extLst>
          </p:cNvPr>
          <p:cNvSpPr/>
          <p:nvPr/>
        </p:nvSpPr>
        <p:spPr>
          <a:xfrm>
            <a:off x="4292936" y="3598172"/>
            <a:ext cx="3523769" cy="2145402"/>
          </a:xfrm>
          <a:prstGeom prst="rect">
            <a:avLst/>
          </a:prstGeom>
        </p:spPr>
        <p:txBody>
          <a:bodyPr vert="horz" lIns="0" tIns="0" rIns="0" bIns="0" rtlCol="0">
            <a:noAutofit/>
          </a:bodyPr>
          <a:lstStyle/>
          <a:p>
            <a:pPr marL="0" marR="0" lvl="0" indent="0" algn="l" defTabSz="914400" rtl="0" eaLnBrk="1" fontAlgn="auto" latinLnBrk="0" hangingPunct="1">
              <a:lnSpc>
                <a:spcPct val="130000"/>
              </a:lnSpc>
              <a:spcBef>
                <a:spcPts val="1000"/>
              </a:spcBef>
              <a:spcAft>
                <a:spcPts val="0"/>
              </a:spcAft>
              <a:buClr>
                <a:srgbClr val="787878"/>
              </a:buClr>
              <a:buSzPct val="75000"/>
              <a:buFontTx/>
              <a:buNone/>
              <a:tabLst/>
              <a:defRPr/>
            </a:pPr>
            <a:r>
              <a:rPr lang="en-US" sz="1600" spc="-30" dirty="0">
                <a:solidFill>
                  <a:srgbClr val="000000"/>
                </a:solidFill>
                <a:latin typeface="Open Sans"/>
                <a:ea typeface="Open Sans" charset="0"/>
                <a:cs typeface="Open Sans" charset="0"/>
              </a:rPr>
              <a:t>In the FBI’s 2024 Internet Crime Report, phishing and spoofing topped all complaint categories with </a:t>
            </a:r>
            <a:r>
              <a:rPr lang="en-US" sz="1600" b="1" spc="-30" dirty="0">
                <a:solidFill>
                  <a:srgbClr val="000000"/>
                </a:solidFill>
                <a:latin typeface="Open Sans"/>
                <a:ea typeface="Open Sans" charset="0"/>
                <a:cs typeface="Open Sans" charset="0"/>
              </a:rPr>
              <a:t>193,407 reported incidents </a:t>
            </a:r>
            <a:r>
              <a:rPr lang="en-US" sz="1600" spc="-30" dirty="0">
                <a:solidFill>
                  <a:srgbClr val="000000"/>
                </a:solidFill>
                <a:latin typeface="Open Sans"/>
                <a:ea typeface="Open Sans" charset="0"/>
                <a:cs typeface="Open Sans" charset="0"/>
              </a:rPr>
              <a:t>out of 800,000+ total complaints – ahead of extortion and personal data breaches.</a:t>
            </a:r>
          </a:p>
        </p:txBody>
      </p:sp>
      <p:sp>
        <p:nvSpPr>
          <p:cNvPr id="30" name="Oval 29">
            <a:extLst>
              <a:ext uri="{FF2B5EF4-FFF2-40B4-BE49-F238E27FC236}">
                <a16:creationId xmlns:a16="http://schemas.microsoft.com/office/drawing/2014/main" id="{98F46D39-3EA0-4FDA-2347-A49C74198307}"/>
              </a:ext>
            </a:extLst>
          </p:cNvPr>
          <p:cNvSpPr/>
          <p:nvPr/>
        </p:nvSpPr>
        <p:spPr>
          <a:xfrm>
            <a:off x="8152453" y="1754170"/>
            <a:ext cx="661857" cy="641433"/>
          </a:xfrm>
          <a:prstGeom prst="ellipse">
            <a:avLst/>
          </a:prstGeom>
          <a:solidFill>
            <a:schemeClr val="bg1"/>
          </a:solidFill>
          <a:ln w="34925">
            <a:solidFill>
              <a:srgbClr val="BED4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3</a:t>
            </a:r>
          </a:p>
        </p:txBody>
      </p:sp>
      <p:sp>
        <p:nvSpPr>
          <p:cNvPr id="20" name="Rectangle 19">
            <a:extLst>
              <a:ext uri="{FF2B5EF4-FFF2-40B4-BE49-F238E27FC236}">
                <a16:creationId xmlns:a16="http://schemas.microsoft.com/office/drawing/2014/main" id="{4FF6769B-72B8-37E2-2490-C344D540969F}"/>
              </a:ext>
            </a:extLst>
          </p:cNvPr>
          <p:cNvSpPr/>
          <p:nvPr/>
        </p:nvSpPr>
        <p:spPr>
          <a:xfrm>
            <a:off x="8138576" y="2687923"/>
            <a:ext cx="3523771" cy="573490"/>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lang="en-US" b="1" dirty="0">
                <a:solidFill>
                  <a:srgbClr val="000000"/>
                </a:solidFill>
                <a:latin typeface="Open Sans" panose="020B0606030504020204" pitchFamily="34" charset="0"/>
                <a:ea typeface="Open Sans" panose="020B0606030504020204" pitchFamily="34" charset="0"/>
                <a:cs typeface="Open Sans" panose="020B0606030504020204" pitchFamily="34" charset="0"/>
              </a:rPr>
              <a:t>Identity-related </a:t>
            </a:r>
            <a:r>
              <a:rPr kumimoji="0" lang="en-US" sz="1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cyber crime is happening at massive scale.</a:t>
            </a:r>
          </a:p>
        </p:txBody>
      </p:sp>
      <p:cxnSp>
        <p:nvCxnSpPr>
          <p:cNvPr id="34" name="Straight Connector 33">
            <a:extLst>
              <a:ext uri="{FF2B5EF4-FFF2-40B4-BE49-F238E27FC236}">
                <a16:creationId xmlns:a16="http://schemas.microsoft.com/office/drawing/2014/main" id="{FF5E2193-8030-0684-052D-EB711F308BEA}"/>
              </a:ext>
              <a:ext uri="{C183D7F6-B498-43B3-948B-1728B52AA6E4}">
                <adec:decorative xmlns:adec="http://schemas.microsoft.com/office/drawing/2017/decorative" val="1"/>
              </a:ext>
            </a:extLst>
          </p:cNvPr>
          <p:cNvCxnSpPr>
            <a:cxnSpLocks/>
          </p:cNvCxnSpPr>
          <p:nvPr/>
        </p:nvCxnSpPr>
        <p:spPr>
          <a:xfrm>
            <a:off x="8138577" y="3444642"/>
            <a:ext cx="3523770" cy="0"/>
          </a:xfrm>
          <a:prstGeom prst="line">
            <a:avLst/>
          </a:prstGeom>
          <a:ln w="38100">
            <a:solidFill>
              <a:srgbClr val="BED427"/>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CD33EB4-6A14-3714-515A-9D5C38D4B2CD}"/>
              </a:ext>
            </a:extLst>
          </p:cNvPr>
          <p:cNvSpPr/>
          <p:nvPr/>
        </p:nvSpPr>
        <p:spPr>
          <a:xfrm>
            <a:off x="8152453" y="3596589"/>
            <a:ext cx="3509893" cy="2146986"/>
          </a:xfrm>
          <a:prstGeom prst="rect">
            <a:avLst/>
          </a:prstGeom>
        </p:spPr>
        <p:txBody>
          <a:bodyPr vert="horz" lIns="0" tIns="0" rIns="0" bIns="0" rtlCol="0">
            <a:noAutofit/>
          </a:bodyPr>
          <a:lstStyle/>
          <a:p>
            <a:pPr marL="0" marR="0" lvl="0" indent="0" algn="l" defTabSz="914400" rtl="0" eaLnBrk="1" fontAlgn="auto" latinLnBrk="0" hangingPunct="1">
              <a:lnSpc>
                <a:spcPct val="130000"/>
              </a:lnSpc>
              <a:spcBef>
                <a:spcPts val="1000"/>
              </a:spcBef>
              <a:spcAft>
                <a:spcPts val="0"/>
              </a:spcAft>
              <a:buClr>
                <a:srgbClr val="787878"/>
              </a:buClr>
              <a:buSzPct val="75000"/>
              <a:buFontTx/>
              <a:buNone/>
              <a:tabLst/>
              <a:defRPr/>
            </a:pPr>
            <a:r>
              <a:rPr lang="en-US" sz="1600" spc="-30" dirty="0">
                <a:solidFill>
                  <a:srgbClr val="000000"/>
                </a:solidFill>
                <a:latin typeface="Open Sans"/>
                <a:ea typeface="Open Sans" charset="0"/>
                <a:cs typeface="Open Sans" charset="0"/>
              </a:rPr>
              <a:t>Microsoft’s 2024 Digital Defense Report states that organizations face over </a:t>
            </a:r>
            <a:r>
              <a:rPr lang="en-US" sz="1600" b="1" spc="-30" dirty="0">
                <a:solidFill>
                  <a:srgbClr val="000000"/>
                </a:solidFill>
                <a:latin typeface="Open Sans"/>
                <a:ea typeface="Open Sans" charset="0"/>
                <a:cs typeface="Open Sans" charset="0"/>
              </a:rPr>
              <a:t>600 million identity attacks per day</a:t>
            </a:r>
            <a:r>
              <a:rPr lang="en-US" sz="1600" spc="-30" dirty="0">
                <a:solidFill>
                  <a:srgbClr val="000000"/>
                </a:solidFill>
                <a:latin typeface="Open Sans"/>
                <a:ea typeface="Open Sans" charset="0"/>
                <a:cs typeface="Open Sans" charset="0"/>
              </a:rPr>
              <a:t>, and its systems blocked </a:t>
            </a:r>
            <a:r>
              <a:rPr lang="en-US" sz="1600" b="1" spc="-30" dirty="0">
                <a:solidFill>
                  <a:srgbClr val="000000"/>
                </a:solidFill>
                <a:latin typeface="Open Sans"/>
                <a:ea typeface="Open Sans" charset="0"/>
                <a:cs typeface="Open Sans" charset="0"/>
              </a:rPr>
              <a:t>7,000 password-based attacks every second </a:t>
            </a:r>
            <a:r>
              <a:rPr lang="en-US" sz="1600" spc="-30" dirty="0">
                <a:solidFill>
                  <a:srgbClr val="000000"/>
                </a:solidFill>
                <a:latin typeface="Open Sans"/>
                <a:ea typeface="Open Sans" charset="0"/>
                <a:cs typeface="Open Sans" charset="0"/>
              </a:rPr>
              <a:t>in the past year.</a:t>
            </a:r>
          </a:p>
        </p:txBody>
      </p:sp>
      <p:sp>
        <p:nvSpPr>
          <p:cNvPr id="7" name="Rectangle 6">
            <a:extLst>
              <a:ext uri="{FF2B5EF4-FFF2-40B4-BE49-F238E27FC236}">
                <a16:creationId xmlns:a16="http://schemas.microsoft.com/office/drawing/2014/main" id="{AF09EC75-AA51-41F0-F1AE-F3174C8CD928}"/>
              </a:ext>
            </a:extLst>
          </p:cNvPr>
          <p:cNvSpPr/>
          <p:nvPr/>
        </p:nvSpPr>
        <p:spPr>
          <a:xfrm>
            <a:off x="266066" y="6476998"/>
            <a:ext cx="10163395" cy="308097"/>
          </a:xfrm>
          <a:prstGeom prst="rect">
            <a:avLst/>
          </a:prstGeom>
        </p:spPr>
        <p:txBody>
          <a:bodyPr vert="horz" lIns="0" tIns="0" rIns="0" bIns="0" rtlCol="0">
            <a:noAutofit/>
          </a:bodyPr>
          <a:lstStyle/>
          <a:p>
            <a:pPr lvl="0">
              <a:lnSpc>
                <a:spcPct val="130000"/>
              </a:lnSpc>
              <a:spcBef>
                <a:spcPts val="1000"/>
              </a:spcBef>
              <a:buClr>
                <a:srgbClr val="787878"/>
              </a:buClr>
              <a:buSzPct val="75000"/>
              <a:defRPr/>
            </a:pPr>
            <a:r>
              <a:rPr lang="en-US" sz="1300" spc="-30" baseline="30000" dirty="0">
                <a:solidFill>
                  <a:srgbClr val="000000"/>
                </a:solidFill>
                <a:latin typeface="Open Sans"/>
                <a:ea typeface="Open Sans" charset="0"/>
                <a:cs typeface="Open Sans" charset="0"/>
              </a:rPr>
              <a:t>1 </a:t>
            </a:r>
            <a:r>
              <a:rPr lang="en-US" sz="1300" spc="-30" dirty="0">
                <a:solidFill>
                  <a:srgbClr val="000000"/>
                </a:solidFill>
                <a:ea typeface="Open Sans" charset="0"/>
                <a:cs typeface="Open Sans" charset="0"/>
              </a:rPr>
              <a:t>Figure only reflects reported complaints. Because many cybercrime incidents are never reported, actual losses are likely higher.</a:t>
            </a:r>
            <a:endParaRPr kumimoji="0" lang="en-US" sz="1300" b="0" i="0" u="none" strike="noStrike" kern="1200" cap="none" spc="-30" normalizeH="0" baseline="0" noProof="0" dirty="0">
              <a:ln>
                <a:noFill/>
              </a:ln>
              <a:solidFill>
                <a:srgbClr val="000000"/>
              </a:solidFill>
              <a:effectLst/>
              <a:uLnTx/>
              <a:uFillTx/>
              <a:latin typeface="Open Sans"/>
              <a:ea typeface="Open Sans" charset="0"/>
              <a:cs typeface="Open Sans" charset="0"/>
            </a:endParaRPr>
          </a:p>
        </p:txBody>
      </p:sp>
      <p:pic>
        <p:nvPicPr>
          <p:cNvPr id="48" name="Picture 47">
            <a:extLst>
              <a:ext uri="{FF2B5EF4-FFF2-40B4-BE49-F238E27FC236}">
                <a16:creationId xmlns:a16="http://schemas.microsoft.com/office/drawing/2014/main" id="{8EBBA44D-0570-7755-8F4C-1BC7FF1E274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851845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B81C8D-C2C2-FAD5-B68D-0011834940F3}"/>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33409A42-2E38-131E-0F7E-59AFBFDA4C30}"/>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BDB91443-7D7D-AD7C-C2D2-67E291B624E1}"/>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Mobile Apps</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26" name="Text Placeholder 3">
            <a:extLst>
              <a:ext uri="{FF2B5EF4-FFF2-40B4-BE49-F238E27FC236}">
                <a16:creationId xmlns:a16="http://schemas.microsoft.com/office/drawing/2014/main" id="{83B2AF1E-52A1-7387-24E0-ED6160FF1ED4}"/>
              </a:ext>
            </a:extLst>
          </p:cNvPr>
          <p:cNvSpPr txBox="1">
            <a:spLocks/>
          </p:cNvSpPr>
          <p:nvPr/>
        </p:nvSpPr>
        <p:spPr bwMode="gray">
          <a:xfrm>
            <a:off x="580728" y="1707276"/>
            <a:ext cx="5200592" cy="4821833"/>
          </a:xfrm>
          <a:prstGeom prst="rect">
            <a:avLst/>
          </a:prstGeom>
        </p:spPr>
        <p:txBody>
          <a:bodyPr vert="horz" wrap="square" lIns="0" tIns="0" rIns="0" bIns="0" rtlCol="0" anchor="t">
            <a:spAutoFit/>
          </a:bodyPr>
          <a:lstStyle/>
          <a:p>
            <a:pPr>
              <a:spcAft>
                <a:spcPts val="400"/>
              </a:spcAft>
            </a:pPr>
            <a:r>
              <a:rPr lang="en-US" sz="2000" spc="-31" dirty="0">
                <a:ea typeface="+mn-lt"/>
                <a:cs typeface="+mn-lt"/>
              </a:rPr>
              <a:t>Mobile apps are often the cause of unintentional data leakage. By selecting "accept" to the questions that display on your screen when installing a mobile app, you may be granting the app significantly more permissions than it needs to function.</a:t>
            </a:r>
          </a:p>
          <a:p>
            <a:pPr>
              <a:spcAft>
                <a:spcPts val="400"/>
              </a:spcAft>
            </a:pPr>
            <a:endParaRPr lang="en-US" sz="2000" spc="-31" dirty="0">
              <a:ea typeface="+mn-lt"/>
              <a:cs typeface="+mn-lt"/>
            </a:endParaRPr>
          </a:p>
          <a:p>
            <a:pPr>
              <a:spcAft>
                <a:spcPts val="400"/>
              </a:spcAft>
            </a:pPr>
            <a:r>
              <a:rPr lang="en-US" sz="2000" spc="-31" dirty="0">
                <a:ea typeface="+mn-lt"/>
                <a:cs typeface="+mn-lt"/>
              </a:rPr>
              <a:t>Many apps request access to your contacts, photos, location, camera, and more. Excessive permissions or outdated apps can expose users to data misuse, tracking, or compromise. </a:t>
            </a:r>
          </a:p>
          <a:p>
            <a:pPr>
              <a:spcAft>
                <a:spcPts val="400"/>
              </a:spcAft>
            </a:pPr>
            <a:endParaRPr lang="en-US" sz="2000" b="1" spc="-31" dirty="0">
              <a:ea typeface="+mn-lt"/>
              <a:cs typeface="+mn-lt"/>
            </a:endParaRPr>
          </a:p>
          <a:p>
            <a:pPr>
              <a:spcAft>
                <a:spcPts val="400"/>
              </a:spcAft>
            </a:pPr>
            <a:r>
              <a:rPr lang="en-US" sz="2000" b="1" spc="-31" dirty="0">
                <a:ea typeface="+mn-lt"/>
                <a:cs typeface="+mn-lt"/>
              </a:rPr>
              <a:t>Be mindful of the apps you install and the data you allow them to access!</a:t>
            </a:r>
            <a:endParaRPr lang="en-US" sz="2000" b="1" dirty="0">
              <a:ea typeface="+mn-lt"/>
              <a:cs typeface="+mn-lt"/>
            </a:endParaRPr>
          </a:p>
        </p:txBody>
      </p:sp>
      <p:cxnSp>
        <p:nvCxnSpPr>
          <p:cNvPr id="39" name="Straight Connector 38">
            <a:extLst>
              <a:ext uri="{FF2B5EF4-FFF2-40B4-BE49-F238E27FC236}">
                <a16:creationId xmlns:a16="http://schemas.microsoft.com/office/drawing/2014/main" id="{390C57F8-E9F7-48E9-C287-DD2941F845B0}"/>
              </a:ext>
              <a:ext uri="{C183D7F6-B498-43B3-948B-1728B52AA6E4}">
                <adec:decorative xmlns:adec="http://schemas.microsoft.com/office/drawing/2017/decorative" val="1"/>
              </a:ext>
            </a:extLst>
          </p:cNvPr>
          <p:cNvCxnSpPr>
            <a:cxnSpLocks/>
          </p:cNvCxnSpPr>
          <p:nvPr/>
        </p:nvCxnSpPr>
        <p:spPr>
          <a:xfrm flipH="1" flipV="1">
            <a:off x="6012148" y="1638036"/>
            <a:ext cx="16452" cy="4877190"/>
          </a:xfrm>
          <a:prstGeom prst="line">
            <a:avLst/>
          </a:prstGeom>
          <a:ln>
            <a:solidFill>
              <a:srgbClr val="B6E4CF"/>
            </a:solidFill>
            <a:tailEnd type="oval" w="lg" len="lg"/>
          </a:ln>
        </p:spPr>
        <p:style>
          <a:lnRef idx="1">
            <a:schemeClr val="accent1"/>
          </a:lnRef>
          <a:fillRef idx="0">
            <a:schemeClr val="accent1"/>
          </a:fillRef>
          <a:effectRef idx="0">
            <a:schemeClr val="accent1"/>
          </a:effectRef>
          <a:fontRef idx="minor">
            <a:schemeClr val="tx1"/>
          </a:fontRef>
        </p:style>
      </p:cxnSp>
      <p:sp>
        <p:nvSpPr>
          <p:cNvPr id="34" name="Freeform 301">
            <a:extLst>
              <a:ext uri="{FF2B5EF4-FFF2-40B4-BE49-F238E27FC236}">
                <a16:creationId xmlns:a16="http://schemas.microsoft.com/office/drawing/2014/main" id="{ACF6E767-EB8D-E5CC-15B1-42A9EF16E3E2}"/>
              </a:ext>
              <a:ext uri="{C183D7F6-B498-43B3-948B-1728B52AA6E4}">
                <adec:decorative xmlns:adec="http://schemas.microsoft.com/office/drawing/2017/decorative" val="1"/>
              </a:ext>
            </a:extLst>
          </p:cNvPr>
          <p:cNvSpPr>
            <a:spLocks noEditPoints="1"/>
          </p:cNvSpPr>
          <p:nvPr/>
        </p:nvSpPr>
        <p:spPr bwMode="auto">
          <a:xfrm>
            <a:off x="6393632" y="1683756"/>
            <a:ext cx="1016564" cy="1000378"/>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rgbClr val="17A76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p>
        </p:txBody>
      </p:sp>
      <p:sp>
        <p:nvSpPr>
          <p:cNvPr id="4" name="Graphic 4">
            <a:extLst>
              <a:ext uri="{FF2B5EF4-FFF2-40B4-BE49-F238E27FC236}">
                <a16:creationId xmlns:a16="http://schemas.microsoft.com/office/drawing/2014/main" id="{2B7A272D-D5A2-AD5C-E396-32F2E1340FC9}"/>
              </a:ext>
              <a:ext uri="{C183D7F6-B498-43B3-948B-1728B52AA6E4}">
                <adec:decorative xmlns:adec="http://schemas.microsoft.com/office/drawing/2017/decorative" val="1"/>
              </a:ext>
            </a:extLst>
          </p:cNvPr>
          <p:cNvSpPr/>
          <p:nvPr/>
        </p:nvSpPr>
        <p:spPr>
          <a:xfrm>
            <a:off x="6854612" y="2355211"/>
            <a:ext cx="89357" cy="87660"/>
          </a:xfrm>
          <a:custGeom>
            <a:avLst/>
            <a:gdLst>
              <a:gd name="connsiteX0" fmla="*/ 7029 w 14696"/>
              <a:gd name="connsiteY0" fmla="*/ 0 h 14683"/>
              <a:gd name="connsiteX1" fmla="*/ 0 w 14696"/>
              <a:gd name="connsiteY1" fmla="*/ 7661 h 14683"/>
              <a:gd name="connsiteX2" fmla="*/ 7668 w 14696"/>
              <a:gd name="connsiteY2" fmla="*/ 14683 h 14683"/>
              <a:gd name="connsiteX3" fmla="*/ 14697 w 14696"/>
              <a:gd name="connsiteY3" fmla="*/ 7023 h 14683"/>
              <a:gd name="connsiteX4" fmla="*/ 14697 w 14696"/>
              <a:gd name="connsiteY4" fmla="*/ 7023 h 14683"/>
              <a:gd name="connsiteX5" fmla="*/ 7029 w 14696"/>
              <a:gd name="connsiteY5" fmla="*/ 0 h 14683"/>
              <a:gd name="connsiteX6" fmla="*/ 7029 w 14696"/>
              <a:gd name="connsiteY6" fmla="*/ 0 h 1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96" h="14683">
                <a:moveTo>
                  <a:pt x="7029" y="0"/>
                </a:moveTo>
                <a:cubicBezTo>
                  <a:pt x="3195" y="0"/>
                  <a:pt x="0" y="3192"/>
                  <a:pt x="0" y="7661"/>
                </a:cubicBezTo>
                <a:cubicBezTo>
                  <a:pt x="0" y="11491"/>
                  <a:pt x="3195" y="14683"/>
                  <a:pt x="7668" y="14683"/>
                </a:cubicBezTo>
                <a:cubicBezTo>
                  <a:pt x="11502" y="14683"/>
                  <a:pt x="14697" y="11491"/>
                  <a:pt x="14697" y="7023"/>
                </a:cubicBezTo>
                <a:cubicBezTo>
                  <a:pt x="14697" y="7023"/>
                  <a:pt x="14697" y="7023"/>
                  <a:pt x="14697" y="7023"/>
                </a:cubicBezTo>
                <a:cubicBezTo>
                  <a:pt x="14697" y="3192"/>
                  <a:pt x="10863" y="0"/>
                  <a:pt x="7029" y="0"/>
                </a:cubicBezTo>
                <a:cubicBezTo>
                  <a:pt x="7029" y="0"/>
                  <a:pt x="7029" y="0"/>
                  <a:pt x="7029" y="0"/>
                </a:cubicBezTo>
                <a:close/>
              </a:path>
            </a:pathLst>
          </a:custGeom>
          <a:solidFill>
            <a:srgbClr val="17A76B"/>
          </a:solidFill>
          <a:ln w="6390" cap="flat">
            <a:solidFill>
              <a:srgbClr val="17A76B"/>
            </a:solidFill>
            <a:prstDash val="solid"/>
            <a:miter/>
          </a:ln>
        </p:spPr>
        <p:txBody>
          <a:bodyPr rtlCol="0" anchor="ctr"/>
          <a:lstStyle/>
          <a:p>
            <a:endParaRPr lang="en-US" dirty="0"/>
          </a:p>
        </p:txBody>
      </p:sp>
      <p:sp>
        <p:nvSpPr>
          <p:cNvPr id="3" name="Graphic 4">
            <a:extLst>
              <a:ext uri="{FF2B5EF4-FFF2-40B4-BE49-F238E27FC236}">
                <a16:creationId xmlns:a16="http://schemas.microsoft.com/office/drawing/2014/main" id="{6B7811AE-BC23-E32D-2EFD-B072C1589CBC}"/>
              </a:ext>
              <a:ext uri="{C183D7F6-B498-43B3-948B-1728B52AA6E4}">
                <adec:decorative xmlns:adec="http://schemas.microsoft.com/office/drawing/2017/decorative" val="1"/>
              </a:ext>
            </a:extLst>
          </p:cNvPr>
          <p:cNvSpPr/>
          <p:nvPr/>
        </p:nvSpPr>
        <p:spPr>
          <a:xfrm>
            <a:off x="6716792" y="1843660"/>
            <a:ext cx="370244" cy="692389"/>
          </a:xfrm>
          <a:custGeom>
            <a:avLst/>
            <a:gdLst>
              <a:gd name="connsiteX0" fmla="*/ 110546 w 134827"/>
              <a:gd name="connsiteY0" fmla="*/ 0 h 225354"/>
              <a:gd name="connsiteX1" fmla="*/ 24282 w 134827"/>
              <a:gd name="connsiteY1" fmla="*/ 0 h 225354"/>
              <a:gd name="connsiteX2" fmla="*/ 0 w 134827"/>
              <a:gd name="connsiteY2" fmla="*/ 24259 h 225354"/>
              <a:gd name="connsiteX3" fmla="*/ 0 w 134827"/>
              <a:gd name="connsiteY3" fmla="*/ 201095 h 225354"/>
              <a:gd name="connsiteX4" fmla="*/ 24282 w 134827"/>
              <a:gd name="connsiteY4" fmla="*/ 225355 h 225354"/>
              <a:gd name="connsiteX5" fmla="*/ 110546 w 134827"/>
              <a:gd name="connsiteY5" fmla="*/ 225355 h 225354"/>
              <a:gd name="connsiteX6" fmla="*/ 134828 w 134827"/>
              <a:gd name="connsiteY6" fmla="*/ 201095 h 225354"/>
              <a:gd name="connsiteX7" fmla="*/ 134828 w 134827"/>
              <a:gd name="connsiteY7" fmla="*/ 24259 h 225354"/>
              <a:gd name="connsiteX8" fmla="*/ 110546 w 134827"/>
              <a:gd name="connsiteY8" fmla="*/ 0 h 225354"/>
              <a:gd name="connsiteX9" fmla="*/ 122048 w 134827"/>
              <a:gd name="connsiteY9" fmla="*/ 200457 h 225354"/>
              <a:gd name="connsiteX10" fmla="*/ 110546 w 134827"/>
              <a:gd name="connsiteY10" fmla="*/ 211948 h 225354"/>
              <a:gd name="connsiteX11" fmla="*/ 24282 w 134827"/>
              <a:gd name="connsiteY11" fmla="*/ 211948 h 225354"/>
              <a:gd name="connsiteX12" fmla="*/ 12780 w 134827"/>
              <a:gd name="connsiteY12" fmla="*/ 200457 h 225354"/>
              <a:gd name="connsiteX13" fmla="*/ 12780 w 134827"/>
              <a:gd name="connsiteY13" fmla="*/ 23620 h 225354"/>
              <a:gd name="connsiteX14" fmla="*/ 24282 w 134827"/>
              <a:gd name="connsiteY14" fmla="*/ 12129 h 225354"/>
              <a:gd name="connsiteX15" fmla="*/ 110546 w 134827"/>
              <a:gd name="connsiteY15" fmla="*/ 12129 h 225354"/>
              <a:gd name="connsiteX16" fmla="*/ 122048 w 134827"/>
              <a:gd name="connsiteY16" fmla="*/ 23620 h 225354"/>
              <a:gd name="connsiteX17" fmla="*/ 122048 w 134827"/>
              <a:gd name="connsiteY17" fmla="*/ 200457 h 225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4827" h="225354">
                <a:moveTo>
                  <a:pt x="110546" y="0"/>
                </a:moveTo>
                <a:lnTo>
                  <a:pt x="24282" y="0"/>
                </a:lnTo>
                <a:cubicBezTo>
                  <a:pt x="10863" y="0"/>
                  <a:pt x="0" y="10852"/>
                  <a:pt x="0" y="24259"/>
                </a:cubicBezTo>
                <a:lnTo>
                  <a:pt x="0" y="201095"/>
                </a:lnTo>
                <a:cubicBezTo>
                  <a:pt x="0" y="214502"/>
                  <a:pt x="10863" y="225355"/>
                  <a:pt x="24282" y="225355"/>
                </a:cubicBezTo>
                <a:lnTo>
                  <a:pt x="110546" y="225355"/>
                </a:lnTo>
                <a:cubicBezTo>
                  <a:pt x="123965" y="225355"/>
                  <a:pt x="134828" y="214502"/>
                  <a:pt x="134828" y="201095"/>
                </a:cubicBezTo>
                <a:lnTo>
                  <a:pt x="134828" y="24259"/>
                </a:lnTo>
                <a:cubicBezTo>
                  <a:pt x="134828" y="10852"/>
                  <a:pt x="123965" y="0"/>
                  <a:pt x="110546" y="0"/>
                </a:cubicBezTo>
                <a:close/>
                <a:moveTo>
                  <a:pt x="122048" y="200457"/>
                </a:moveTo>
                <a:cubicBezTo>
                  <a:pt x="122048" y="206841"/>
                  <a:pt x="116936" y="211948"/>
                  <a:pt x="110546" y="211948"/>
                </a:cubicBezTo>
                <a:lnTo>
                  <a:pt x="24282" y="211948"/>
                </a:lnTo>
                <a:cubicBezTo>
                  <a:pt x="17892" y="211948"/>
                  <a:pt x="12780" y="206841"/>
                  <a:pt x="12780" y="200457"/>
                </a:cubicBezTo>
                <a:lnTo>
                  <a:pt x="12780" y="23620"/>
                </a:lnTo>
                <a:cubicBezTo>
                  <a:pt x="12780" y="17236"/>
                  <a:pt x="17892" y="12129"/>
                  <a:pt x="24282" y="12129"/>
                </a:cubicBezTo>
                <a:lnTo>
                  <a:pt x="110546" y="12129"/>
                </a:lnTo>
                <a:cubicBezTo>
                  <a:pt x="116936" y="12129"/>
                  <a:pt x="122048" y="17236"/>
                  <a:pt x="122048" y="23620"/>
                </a:cubicBezTo>
                <a:lnTo>
                  <a:pt x="122048" y="200457"/>
                </a:lnTo>
                <a:close/>
              </a:path>
            </a:pathLst>
          </a:custGeom>
          <a:solidFill>
            <a:srgbClr val="17A76B"/>
          </a:solidFill>
          <a:ln w="9525" cap="flat">
            <a:solidFill>
              <a:srgbClr val="17A76B"/>
            </a:solidFill>
            <a:prstDash val="solid"/>
            <a:miter/>
          </a:ln>
        </p:spPr>
        <p:txBody>
          <a:bodyPr rtlCol="0" anchor="ctr"/>
          <a:lstStyle/>
          <a:p>
            <a:endParaRPr lang="en-US" dirty="0"/>
          </a:p>
        </p:txBody>
      </p:sp>
      <p:sp>
        <p:nvSpPr>
          <p:cNvPr id="36" name="Snip Diagonal Corner Rectangle 156">
            <a:extLst>
              <a:ext uri="{FF2B5EF4-FFF2-40B4-BE49-F238E27FC236}">
                <a16:creationId xmlns:a16="http://schemas.microsoft.com/office/drawing/2014/main" id="{479953EF-611B-7176-6469-65D19F21DA3B}"/>
              </a:ext>
            </a:extLst>
          </p:cNvPr>
          <p:cNvSpPr/>
          <p:nvPr/>
        </p:nvSpPr>
        <p:spPr bwMode="gray">
          <a:xfrm>
            <a:off x="7547895" y="1733051"/>
            <a:ext cx="4122948" cy="925782"/>
          </a:xfrm>
          <a:prstGeom prst="roundRect">
            <a:avLst/>
          </a:prstGeom>
          <a:noFill/>
          <a:ln w="38100">
            <a:solidFill>
              <a:srgbClr val="17A76B"/>
            </a:solid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pPr algn="ctr"/>
            <a:r>
              <a:rPr lang="en-US" sz="3600" b="1" dirty="0">
                <a:solidFill>
                  <a:schemeClr val="tx1"/>
                </a:solidFill>
                <a:ea typeface="Open Sans"/>
                <a:cs typeface="Open Sans"/>
              </a:rPr>
              <a:t>Best Practices</a:t>
            </a:r>
          </a:p>
        </p:txBody>
      </p:sp>
      <p:cxnSp>
        <p:nvCxnSpPr>
          <p:cNvPr id="2" name="Straight Connector 1">
            <a:extLst>
              <a:ext uri="{FF2B5EF4-FFF2-40B4-BE49-F238E27FC236}">
                <a16:creationId xmlns:a16="http://schemas.microsoft.com/office/drawing/2014/main" id="{C6A93E6B-23FB-D60B-D85E-6D3BBABFB168}"/>
              </a:ext>
              <a:ext uri="{C183D7F6-B498-43B3-948B-1728B52AA6E4}">
                <adec:decorative xmlns:adec="http://schemas.microsoft.com/office/drawing/2017/decorative" val="1"/>
              </a:ext>
            </a:extLst>
          </p:cNvPr>
          <p:cNvCxnSpPr>
            <a:cxnSpLocks/>
          </p:cNvCxnSpPr>
          <p:nvPr/>
        </p:nvCxnSpPr>
        <p:spPr>
          <a:xfrm>
            <a:off x="11670843" y="2024946"/>
            <a:ext cx="575" cy="3885428"/>
          </a:xfrm>
          <a:prstGeom prst="line">
            <a:avLst/>
          </a:prstGeom>
          <a:ln w="38100">
            <a:solidFill>
              <a:srgbClr val="17A76B"/>
            </a:solidFill>
            <a:tailEnd type="oval" w="lg" len="lg"/>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B4882366-83BF-7BD7-85DC-F9B4E232A84D}"/>
              </a:ext>
            </a:extLst>
          </p:cNvPr>
          <p:cNvSpPr txBox="1">
            <a:spLocks/>
          </p:cNvSpPr>
          <p:nvPr/>
        </p:nvSpPr>
        <p:spPr bwMode="gray">
          <a:xfrm>
            <a:off x="6360195" y="2935385"/>
            <a:ext cx="5310648" cy="2667397"/>
          </a:xfrm>
          <a:prstGeom prst="rect">
            <a:avLst/>
          </a:prstGeom>
        </p:spPr>
        <p:txBody>
          <a:bodyPr vert="horz" wrap="square" lIns="0" tIns="0" rIns="0" bIns="0" rtlCol="0" anchor="t">
            <a:spAutoFit/>
          </a:bodyPr>
          <a:lstStyle/>
          <a:p>
            <a:pPr marL="342900" indent="-342900">
              <a:spcAft>
                <a:spcPts val="400"/>
              </a:spcAft>
              <a:buFont typeface="Arial,Sans-Serif" panose="020B0604020202020204" pitchFamily="34" charset="0"/>
              <a:buChar char="•"/>
            </a:pPr>
            <a:r>
              <a:rPr lang="en-US" sz="2000" b="1" spc="-31" dirty="0">
                <a:ea typeface="+mn-lt"/>
                <a:cs typeface="+mn-lt"/>
              </a:rPr>
              <a:t>Review </a:t>
            </a:r>
            <a:r>
              <a:rPr lang="en-US" sz="2000" spc="-31" dirty="0">
                <a:ea typeface="+mn-lt"/>
                <a:cs typeface="+mn-lt"/>
              </a:rPr>
              <a:t>app permissions and remove unnecessary permissions.</a:t>
            </a:r>
          </a:p>
          <a:p>
            <a:pPr marL="342900" indent="-342900">
              <a:spcAft>
                <a:spcPts val="400"/>
              </a:spcAft>
              <a:buFont typeface="Arial,Sans-Serif" panose="020B0604020202020204" pitchFamily="34" charset="0"/>
              <a:buChar char="•"/>
            </a:pPr>
            <a:r>
              <a:rPr lang="en-US" sz="2000" b="1" spc="-31" dirty="0">
                <a:ea typeface="+mn-lt"/>
                <a:cs typeface="+mn-lt"/>
              </a:rPr>
              <a:t>Limit location </a:t>
            </a:r>
            <a:r>
              <a:rPr lang="en-US" sz="2000" spc="-31" dirty="0">
                <a:ea typeface="+mn-lt"/>
                <a:cs typeface="+mn-lt"/>
              </a:rPr>
              <a:t>permissions.</a:t>
            </a:r>
          </a:p>
          <a:p>
            <a:pPr marL="342900" indent="-342900">
              <a:spcAft>
                <a:spcPts val="400"/>
              </a:spcAft>
              <a:buFont typeface="Arial,Sans-Serif" panose="020B0604020202020204" pitchFamily="34" charset="0"/>
              <a:buChar char="•"/>
            </a:pPr>
            <a:r>
              <a:rPr lang="en-US" sz="2000" spc="-31" dirty="0">
                <a:ea typeface="+mn-lt"/>
                <a:cs typeface="+mn-lt"/>
              </a:rPr>
              <a:t>Keep device and app software</a:t>
            </a:r>
            <a:r>
              <a:rPr lang="en-US" sz="2000" b="1" spc="-31" dirty="0">
                <a:ea typeface="+mn-lt"/>
                <a:cs typeface="+mn-lt"/>
              </a:rPr>
              <a:t> up to date</a:t>
            </a:r>
            <a:r>
              <a:rPr lang="en-US" sz="2000" spc="-31" dirty="0">
                <a:ea typeface="+mn-lt"/>
                <a:cs typeface="+mn-lt"/>
              </a:rPr>
              <a:t>.</a:t>
            </a:r>
            <a:endParaRPr lang="en-US" sz="2000" b="1" spc="-31" dirty="0">
              <a:ea typeface="+mn-lt"/>
              <a:cs typeface="+mn-lt"/>
            </a:endParaRPr>
          </a:p>
          <a:p>
            <a:pPr marL="342900" indent="-342900">
              <a:spcAft>
                <a:spcPts val="400"/>
              </a:spcAft>
              <a:buFont typeface="Arial,Sans-Serif" panose="020B0604020202020204" pitchFamily="34" charset="0"/>
              <a:buChar char="•"/>
            </a:pPr>
            <a:r>
              <a:rPr lang="en-US" sz="2000" b="1" spc="-31" dirty="0">
                <a:ea typeface="+mn-lt"/>
                <a:cs typeface="+mn-lt"/>
              </a:rPr>
              <a:t>Uninstall apps </a:t>
            </a:r>
            <a:r>
              <a:rPr lang="en-US" sz="2000" spc="-31" dirty="0">
                <a:ea typeface="+mn-lt"/>
                <a:cs typeface="+mn-lt"/>
              </a:rPr>
              <a:t>you do not need to avoid unnecessary data collection.</a:t>
            </a:r>
          </a:p>
          <a:p>
            <a:pPr marL="342900" indent="-342900">
              <a:spcAft>
                <a:spcPts val="400"/>
              </a:spcAft>
              <a:buFont typeface="Arial,Sans-Serif" panose="020B0604020202020204" pitchFamily="34" charset="0"/>
              <a:buChar char="•"/>
            </a:pPr>
            <a:r>
              <a:rPr lang="en-US" sz="2000" b="1" spc="-31" dirty="0">
                <a:ea typeface="+mn-lt"/>
                <a:cs typeface="+mn-lt"/>
              </a:rPr>
              <a:t>Be cautious </a:t>
            </a:r>
            <a:r>
              <a:rPr lang="en-US" sz="2000" spc="-31" dirty="0">
                <a:ea typeface="+mn-lt"/>
                <a:cs typeface="+mn-lt"/>
              </a:rPr>
              <a:t>when signing into apps with </a:t>
            </a:r>
            <a:r>
              <a:rPr lang="en-US" sz="2000" b="1" spc="-31" dirty="0">
                <a:ea typeface="+mn-lt"/>
                <a:cs typeface="+mn-lt"/>
              </a:rPr>
              <a:t>social network accounts. </a:t>
            </a:r>
            <a:endParaRPr lang="en-US" sz="2000" b="1" dirty="0"/>
          </a:p>
        </p:txBody>
      </p:sp>
      <p:pic>
        <p:nvPicPr>
          <p:cNvPr id="12" name="Picture 11">
            <a:extLst>
              <a:ext uri="{FF2B5EF4-FFF2-40B4-BE49-F238E27FC236}">
                <a16:creationId xmlns:a16="http://schemas.microsoft.com/office/drawing/2014/main" id="{B6A7B12B-CCCD-4AE1-B617-4F6066DC033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147604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8F654-90E5-CA16-82C1-30DA7EDA507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BFD56C-E4DD-6165-B04C-23C8BFD4567E}"/>
              </a:ext>
              <a:ext uri="{C183D7F6-B498-43B3-948B-1728B52AA6E4}">
                <adec:decorative xmlns:adec="http://schemas.microsoft.com/office/drawing/2017/decorative" val="1"/>
              </a:ext>
            </a:extLst>
          </p:cNvPr>
          <p:cNvSpPr/>
          <p:nvPr/>
        </p:nvSpPr>
        <p:spPr>
          <a:xfrm>
            <a:off x="984" y="280831"/>
            <a:ext cx="5152737"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E0AF0C18-8B0E-8257-BEF8-AB2D8A335527}"/>
              </a:ext>
              <a:ext uri="{C183D7F6-B498-43B3-948B-1728B52AA6E4}">
                <adec:decorative xmlns:adec="http://schemas.microsoft.com/office/drawing/2017/decorative" val="1"/>
              </a:ext>
            </a:extLst>
          </p:cNvPr>
          <p:cNvSpPr/>
          <p:nvPr/>
        </p:nvSpPr>
        <p:spPr>
          <a:xfrm>
            <a:off x="4997330" y="280831"/>
            <a:ext cx="1351189"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4E316EF3-F953-6EB7-0900-70432825732F}"/>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Social Media | </a:t>
            </a:r>
            <a:r>
              <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rPr>
              <a:t>Risks</a:t>
            </a:r>
          </a:p>
        </p:txBody>
      </p:sp>
      <p:sp>
        <p:nvSpPr>
          <p:cNvPr id="13" name="Text Placeholder 3">
            <a:extLst>
              <a:ext uri="{FF2B5EF4-FFF2-40B4-BE49-F238E27FC236}">
                <a16:creationId xmlns:a16="http://schemas.microsoft.com/office/drawing/2014/main" id="{643C4056-E5E4-53CA-59FB-8E2289C01618}"/>
              </a:ext>
            </a:extLst>
          </p:cNvPr>
          <p:cNvSpPr txBox="1">
            <a:spLocks/>
          </p:cNvSpPr>
          <p:nvPr/>
        </p:nvSpPr>
        <p:spPr bwMode="gray">
          <a:xfrm>
            <a:off x="580728" y="1707276"/>
            <a:ext cx="5405736" cy="2769989"/>
          </a:xfrm>
          <a:prstGeom prst="rect">
            <a:avLst/>
          </a:prstGeom>
        </p:spPr>
        <p:txBody>
          <a:bodyPr vert="horz" wrap="square" lIns="0" tIns="0" rIns="0" bIns="0" rtlCol="0" anchor="t">
            <a:spAutoFit/>
          </a:bodyPr>
          <a:lstStyle/>
          <a:p>
            <a:r>
              <a:rPr lang="en-US" sz="2000" dirty="0">
                <a:solidFill>
                  <a:srgbClr val="000000"/>
                </a:solidFill>
              </a:rPr>
              <a:t>Bad actors don’t just target systems – they target people. They may use their connections with you to gather information, such as common answers to security challenge questions, which may be used to carry out attacks into your associated work systems. This can lead to </a:t>
            </a:r>
            <a:r>
              <a:rPr lang="en-US" sz="2000" b="1" dirty="0">
                <a:solidFill>
                  <a:srgbClr val="000000"/>
                </a:solidFill>
              </a:rPr>
              <a:t>gaining unauthorized access to sensitive information</a:t>
            </a:r>
            <a:r>
              <a:rPr lang="en-US" sz="2000" dirty="0">
                <a:solidFill>
                  <a:srgbClr val="000000"/>
                </a:solidFill>
              </a:rPr>
              <a:t>. </a:t>
            </a:r>
          </a:p>
        </p:txBody>
      </p:sp>
      <p:sp>
        <p:nvSpPr>
          <p:cNvPr id="11" name="TextBox 10">
            <a:extLst>
              <a:ext uri="{FF2B5EF4-FFF2-40B4-BE49-F238E27FC236}">
                <a16:creationId xmlns:a16="http://schemas.microsoft.com/office/drawing/2014/main" id="{02A4C21D-E6C2-FD8D-58DE-CDE82A46BDFC}"/>
              </a:ext>
            </a:extLst>
          </p:cNvPr>
          <p:cNvSpPr txBox="1"/>
          <p:nvPr/>
        </p:nvSpPr>
        <p:spPr>
          <a:xfrm>
            <a:off x="495973" y="4535822"/>
            <a:ext cx="5677182" cy="2031325"/>
          </a:xfrm>
          <a:prstGeom prst="rect">
            <a:avLst/>
          </a:prstGeom>
          <a:noFill/>
        </p:spPr>
        <p:txBody>
          <a:bodyPr wrap="square">
            <a:spAutoFit/>
          </a:bodyPr>
          <a:lstStyle/>
          <a:p>
            <a:r>
              <a:rPr lang="en-US" sz="1800" b="1" spc="-31" dirty="0">
                <a:solidFill>
                  <a:srgbClr val="028573"/>
                </a:solidFill>
                <a:latin typeface="Open Sans"/>
                <a:ea typeface="Open Sans"/>
                <a:cs typeface="Open Sans"/>
              </a:rPr>
              <a:t>Risk:</a:t>
            </a:r>
            <a:r>
              <a:rPr lang="en-US" sz="1800" spc="-31" dirty="0">
                <a:solidFill>
                  <a:srgbClr val="028573"/>
                </a:solidFill>
                <a:ea typeface="+mn-lt"/>
                <a:cs typeface="+mn-lt"/>
              </a:rPr>
              <a:t> </a:t>
            </a:r>
            <a:r>
              <a:rPr lang="en-US" sz="1800" spc="-31" dirty="0">
                <a:ea typeface="+mn-lt"/>
                <a:cs typeface="+mn-lt"/>
              </a:rPr>
              <a:t>Retrieve your personal information from social media to </a:t>
            </a:r>
            <a:r>
              <a:rPr lang="en-US" sz="1800" b="1" spc="-31" dirty="0">
                <a:ea typeface="+mn-lt"/>
                <a:cs typeface="+mn-lt"/>
              </a:rPr>
              <a:t>steal your identity </a:t>
            </a:r>
            <a:r>
              <a:rPr lang="en-US" sz="1800" spc="-31" dirty="0">
                <a:ea typeface="+mn-lt"/>
                <a:cs typeface="+mn-lt"/>
              </a:rPr>
              <a:t>and potentially </a:t>
            </a:r>
            <a:r>
              <a:rPr lang="en-US" sz="1800" b="1" spc="-31" dirty="0">
                <a:ea typeface="+mn-lt"/>
                <a:cs typeface="+mn-lt"/>
              </a:rPr>
              <a:t>commit fraud</a:t>
            </a:r>
            <a:r>
              <a:rPr lang="en-US" sz="1800" spc="-31" dirty="0">
                <a:ea typeface="+mn-lt"/>
                <a:cs typeface="+mn-lt"/>
              </a:rPr>
              <a:t>. </a:t>
            </a:r>
          </a:p>
          <a:p>
            <a:endParaRPr lang="en-US" sz="1800" spc="-31" dirty="0">
              <a:ea typeface="+mn-lt"/>
              <a:cs typeface="+mn-lt"/>
            </a:endParaRPr>
          </a:p>
          <a:p>
            <a:r>
              <a:rPr lang="en-US" sz="1800" b="1" spc="-31" dirty="0">
                <a:solidFill>
                  <a:srgbClr val="028573"/>
                </a:solidFill>
                <a:latin typeface="Open Sans"/>
                <a:ea typeface="Open Sans"/>
                <a:cs typeface="Open Sans"/>
              </a:rPr>
              <a:t>Outcome: </a:t>
            </a:r>
            <a:r>
              <a:rPr lang="en-US" sz="1800" spc="-31" dirty="0">
                <a:ea typeface="+mn-lt"/>
                <a:cs typeface="+mn-lt"/>
              </a:rPr>
              <a:t>Attempt to compromise your computer via a </a:t>
            </a:r>
            <a:r>
              <a:rPr lang="en-US" sz="1800" b="1" spc="-31" dirty="0">
                <a:ea typeface="+mn-lt"/>
                <a:cs typeface="+mn-lt"/>
              </a:rPr>
              <a:t>malicious link</a:t>
            </a:r>
            <a:r>
              <a:rPr lang="en-US" sz="1800" spc="-31" dirty="0">
                <a:ea typeface="+mn-lt"/>
                <a:cs typeface="+mn-lt"/>
              </a:rPr>
              <a:t> embedded in an </a:t>
            </a:r>
            <a:r>
              <a:rPr lang="en-US" sz="1800" b="1" spc="-31" dirty="0">
                <a:ea typeface="+mn-lt"/>
                <a:cs typeface="+mn-lt"/>
              </a:rPr>
              <a:t>email </a:t>
            </a:r>
            <a:r>
              <a:rPr lang="en-US" sz="1800" spc="-31" dirty="0">
                <a:ea typeface="+mn-lt"/>
                <a:cs typeface="+mn-lt"/>
              </a:rPr>
              <a:t>or contained in a </a:t>
            </a:r>
            <a:r>
              <a:rPr lang="en-US" sz="1800" b="1" spc="-31" dirty="0">
                <a:ea typeface="+mn-lt"/>
                <a:cs typeface="+mn-lt"/>
              </a:rPr>
              <a:t>chat</a:t>
            </a:r>
            <a:r>
              <a:rPr lang="en-US" sz="1800" spc="-31" dirty="0">
                <a:ea typeface="+mn-lt"/>
                <a:cs typeface="+mn-lt"/>
              </a:rPr>
              <a:t>. </a:t>
            </a:r>
            <a:endParaRPr lang="en-US" sz="1800" dirty="0">
              <a:ea typeface="+mn-lt"/>
              <a:cs typeface="+mn-lt"/>
            </a:endParaRPr>
          </a:p>
        </p:txBody>
      </p:sp>
      <p:cxnSp>
        <p:nvCxnSpPr>
          <p:cNvPr id="5" name="Straight Connector 4">
            <a:extLst>
              <a:ext uri="{FF2B5EF4-FFF2-40B4-BE49-F238E27FC236}">
                <a16:creationId xmlns:a16="http://schemas.microsoft.com/office/drawing/2014/main" id="{30D54EDB-249B-AE7E-90D1-9BB5B9C8F64E}"/>
              </a:ext>
              <a:ext uri="{C183D7F6-B498-43B3-948B-1728B52AA6E4}">
                <adec:decorative xmlns:adec="http://schemas.microsoft.com/office/drawing/2017/decorative" val="1"/>
              </a:ext>
            </a:extLst>
          </p:cNvPr>
          <p:cNvCxnSpPr/>
          <p:nvPr/>
        </p:nvCxnSpPr>
        <p:spPr>
          <a:xfrm>
            <a:off x="6734826"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6" name="Picture 2" descr="Photograph showing a person holding a smartphone displaying a stock market app with colorful charts and data points. ">
            <a:extLst>
              <a:ext uri="{FF2B5EF4-FFF2-40B4-BE49-F238E27FC236}">
                <a16:creationId xmlns:a16="http://schemas.microsoft.com/office/drawing/2014/main" id="{0D574603-0D7E-730A-1F71-64BCD76009C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6767620" y="0"/>
            <a:ext cx="5422301" cy="6858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CC41DC8-83C8-278F-1783-EA98DE4668D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2623" y="6397099"/>
            <a:ext cx="1351191" cy="388001"/>
          </a:xfrm>
          <a:prstGeom prst="rect">
            <a:avLst/>
          </a:prstGeom>
        </p:spPr>
      </p:pic>
    </p:spTree>
    <p:extLst>
      <p:ext uri="{BB962C8B-B14F-4D97-AF65-F5344CB8AC3E}">
        <p14:creationId xmlns:p14="http://schemas.microsoft.com/office/powerpoint/2010/main" val="2248403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860700-3C22-C475-ACD7-0790708578A9}"/>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Rounded Corners 2">
            <a:extLst>
              <a:ext uri="{FF2B5EF4-FFF2-40B4-BE49-F238E27FC236}">
                <a16:creationId xmlns:a16="http://schemas.microsoft.com/office/drawing/2014/main" id="{FE901F93-F10A-EB9F-A422-4E6CC42D05F5}"/>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D52C2253-5351-EF0E-73B8-770FF1728914}"/>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Social Media | </a:t>
            </a:r>
            <a:r>
              <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rPr>
              <a:t>Best Practices</a:t>
            </a:r>
          </a:p>
        </p:txBody>
      </p:sp>
      <p:sp>
        <p:nvSpPr>
          <p:cNvPr id="5" name="Text Placeholder 3">
            <a:extLst>
              <a:ext uri="{FF2B5EF4-FFF2-40B4-BE49-F238E27FC236}">
                <a16:creationId xmlns:a16="http://schemas.microsoft.com/office/drawing/2014/main" id="{E1B879E0-9966-C791-81D8-A7CF0D90B859}"/>
              </a:ext>
            </a:extLst>
          </p:cNvPr>
          <p:cNvSpPr txBox="1">
            <a:spLocks/>
          </p:cNvSpPr>
          <p:nvPr/>
        </p:nvSpPr>
        <p:spPr bwMode="gray">
          <a:xfrm>
            <a:off x="384363" y="1578287"/>
            <a:ext cx="5408264" cy="5270674"/>
          </a:xfrm>
          <a:prstGeom prst="rect">
            <a:avLst/>
          </a:prstGeom>
        </p:spPr>
        <p:txBody>
          <a:bodyPr vert="horz" wrap="square" lIns="0" tIns="0" rIns="0" bIns="0" rtlCol="0" anchor="t">
            <a:spAutoFit/>
          </a:bodyPr>
          <a:lstStyle/>
          <a:p>
            <a:pPr>
              <a:spcAft>
                <a:spcPts val="300"/>
              </a:spcAft>
            </a:pPr>
            <a:r>
              <a:rPr lang="en-US" sz="2000" b="1" spc="-31" dirty="0">
                <a:solidFill>
                  <a:srgbClr val="028573"/>
                </a:solidFill>
                <a:latin typeface="Open Sans"/>
                <a:ea typeface="Open Sans"/>
                <a:cs typeface="Open Sans"/>
              </a:rPr>
              <a:t>Privacy</a:t>
            </a:r>
            <a:r>
              <a:rPr lang="en-US" sz="2000" spc="-31" dirty="0">
                <a:solidFill>
                  <a:srgbClr val="028573"/>
                </a:solidFill>
                <a:latin typeface="Open Sans"/>
                <a:ea typeface="Open Sans"/>
                <a:cs typeface="Open Sans"/>
              </a:rPr>
              <a:t> </a:t>
            </a:r>
          </a:p>
          <a:p>
            <a:pPr marL="342900" indent="-342900">
              <a:spcAft>
                <a:spcPts val="1200"/>
              </a:spcAft>
              <a:buFont typeface="Arial"/>
              <a:buChar char="•"/>
            </a:pPr>
            <a:r>
              <a:rPr lang="en-US" sz="2000" spc="-31" dirty="0">
                <a:latin typeface="Open Sans"/>
                <a:ea typeface="Open Sans"/>
                <a:cs typeface="Open Sans"/>
              </a:rPr>
              <a:t>Keep social media accounts </a:t>
            </a:r>
            <a:r>
              <a:rPr lang="en-US" sz="2000" b="1" spc="-31" dirty="0">
                <a:latin typeface="Open Sans"/>
                <a:ea typeface="Open Sans"/>
                <a:cs typeface="Open Sans"/>
              </a:rPr>
              <a:t>private</a:t>
            </a:r>
            <a:r>
              <a:rPr lang="en-US" sz="2000" spc="-31" dirty="0">
                <a:latin typeface="Open Sans"/>
                <a:ea typeface="Open Sans"/>
                <a:cs typeface="Open Sans"/>
              </a:rPr>
              <a:t> but also regularly </a:t>
            </a:r>
            <a:r>
              <a:rPr lang="en-US" sz="2000" b="1" spc="-31" dirty="0">
                <a:latin typeface="Open Sans"/>
                <a:ea typeface="Open Sans"/>
                <a:cs typeface="Open Sans"/>
              </a:rPr>
              <a:t>check your settings </a:t>
            </a:r>
            <a:r>
              <a:rPr lang="en-US" sz="2000" spc="-31" dirty="0">
                <a:latin typeface="Open Sans"/>
                <a:ea typeface="Open Sans"/>
                <a:cs typeface="Open Sans"/>
              </a:rPr>
              <a:t>to ensure it stays that way.</a:t>
            </a:r>
          </a:p>
          <a:p>
            <a:pPr marL="342900" indent="-342900">
              <a:spcAft>
                <a:spcPts val="1200"/>
              </a:spcAft>
              <a:buFont typeface="Arial"/>
              <a:buChar char="•"/>
            </a:pPr>
            <a:r>
              <a:rPr lang="en-US" sz="2000" spc="-31" dirty="0">
                <a:latin typeface="Open Sans"/>
                <a:ea typeface="Open Sans"/>
                <a:cs typeface="Open Sans"/>
              </a:rPr>
              <a:t>Always assume that everything that you post on the internet will, at some point, become </a:t>
            </a:r>
            <a:r>
              <a:rPr lang="en-US" sz="2000" b="1" spc="-31" dirty="0">
                <a:latin typeface="Open Sans"/>
                <a:ea typeface="Open Sans"/>
                <a:cs typeface="Open Sans"/>
              </a:rPr>
              <a:t>public information</a:t>
            </a:r>
            <a:r>
              <a:rPr lang="en-US" sz="2000" spc="-31" dirty="0">
                <a:latin typeface="Open Sans"/>
                <a:ea typeface="Open Sans"/>
                <a:cs typeface="Open Sans"/>
              </a:rPr>
              <a:t>. </a:t>
            </a:r>
          </a:p>
          <a:p>
            <a:pPr marL="342900" indent="-342900">
              <a:spcAft>
                <a:spcPts val="1200"/>
              </a:spcAft>
              <a:buFont typeface="Arial"/>
              <a:buChar char="•"/>
            </a:pPr>
            <a:r>
              <a:rPr lang="en-US" sz="2000" spc="-31" dirty="0">
                <a:ea typeface="+mn-lt"/>
                <a:cs typeface="+mn-lt"/>
              </a:rPr>
              <a:t>Exercise </a:t>
            </a:r>
            <a:r>
              <a:rPr lang="en-US" sz="2000" b="1" spc="-31" dirty="0">
                <a:ea typeface="+mn-lt"/>
                <a:cs typeface="+mn-lt"/>
              </a:rPr>
              <a:t>caution </a:t>
            </a:r>
            <a:r>
              <a:rPr lang="en-US" sz="2000" spc="-31" dirty="0">
                <a:ea typeface="+mn-lt"/>
                <a:cs typeface="+mn-lt"/>
              </a:rPr>
              <a:t>when posting information about yourself, your job, and your contacts on social media, as it could draw </a:t>
            </a:r>
            <a:r>
              <a:rPr lang="en-US" sz="2000" b="1" spc="-31" dirty="0">
                <a:ea typeface="+mn-lt"/>
                <a:cs typeface="+mn-lt"/>
              </a:rPr>
              <a:t>unwanted attention from criminals</a:t>
            </a:r>
            <a:r>
              <a:rPr lang="en-US" sz="2000" spc="-31" dirty="0">
                <a:ea typeface="+mn-lt"/>
                <a:cs typeface="+mn-lt"/>
              </a:rPr>
              <a:t>.</a:t>
            </a:r>
          </a:p>
          <a:p>
            <a:pPr marL="342900" indent="-342900">
              <a:spcAft>
                <a:spcPts val="1200"/>
              </a:spcAft>
              <a:buFont typeface="Arial"/>
              <a:buChar char="•"/>
            </a:pPr>
            <a:r>
              <a:rPr lang="en-US" sz="2000" spc="-31" dirty="0">
                <a:ea typeface="+mn-lt"/>
                <a:cs typeface="+mn-lt"/>
              </a:rPr>
              <a:t>Only accept </a:t>
            </a:r>
            <a:r>
              <a:rPr lang="en-US" sz="2000" b="1" spc="-31" dirty="0">
                <a:ea typeface="+mn-lt"/>
                <a:cs typeface="+mn-lt"/>
              </a:rPr>
              <a:t>known individuals </a:t>
            </a:r>
            <a:r>
              <a:rPr lang="en-US" sz="2000" spc="-31" dirty="0">
                <a:ea typeface="+mn-lt"/>
                <a:cs typeface="+mn-lt"/>
              </a:rPr>
              <a:t>as friends and, if possible, </a:t>
            </a:r>
            <a:r>
              <a:rPr lang="en-US" sz="2000" b="1" spc="-31" dirty="0">
                <a:ea typeface="+mn-lt"/>
                <a:cs typeface="+mn-lt"/>
              </a:rPr>
              <a:t>validate requests </a:t>
            </a:r>
            <a:r>
              <a:rPr lang="en-US" sz="2000" spc="-31" dirty="0">
                <a:ea typeface="+mn-lt"/>
                <a:cs typeface="+mn-lt"/>
              </a:rPr>
              <a:t>through other means before accepting them.</a:t>
            </a:r>
          </a:p>
          <a:p>
            <a:pPr marL="342900" indent="-342900">
              <a:spcAft>
                <a:spcPts val="1200"/>
              </a:spcAft>
              <a:buFont typeface="Arial"/>
              <a:buChar char="•"/>
            </a:pPr>
            <a:endParaRPr lang="en-US" sz="2000" spc="-31" dirty="0">
              <a:ea typeface="Open Sans"/>
              <a:cs typeface="Open Sans"/>
            </a:endParaRPr>
          </a:p>
        </p:txBody>
      </p:sp>
      <p:sp>
        <p:nvSpPr>
          <p:cNvPr id="45" name="TextBox 44">
            <a:extLst>
              <a:ext uri="{FF2B5EF4-FFF2-40B4-BE49-F238E27FC236}">
                <a16:creationId xmlns:a16="http://schemas.microsoft.com/office/drawing/2014/main" id="{C8D21CD7-CDCB-122D-3C0D-8838B9003839}"/>
              </a:ext>
            </a:extLst>
          </p:cNvPr>
          <p:cNvSpPr txBox="1"/>
          <p:nvPr/>
        </p:nvSpPr>
        <p:spPr>
          <a:xfrm>
            <a:off x="6213634" y="1536171"/>
            <a:ext cx="5566872"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00"/>
              </a:spcAft>
            </a:pPr>
            <a:r>
              <a:rPr lang="en-US" sz="2000" b="1" spc="-31" dirty="0">
                <a:solidFill>
                  <a:srgbClr val="028573"/>
                </a:solidFill>
                <a:latin typeface="Open Sans"/>
                <a:ea typeface="Open Sans"/>
                <a:cs typeface="Open Sans"/>
              </a:rPr>
              <a:t>Network</a:t>
            </a:r>
            <a:r>
              <a:rPr lang="en-US" sz="2000" spc="-31" dirty="0">
                <a:latin typeface="Open Sans"/>
                <a:ea typeface="Open Sans"/>
                <a:cs typeface="Open Sans"/>
              </a:rPr>
              <a:t> </a:t>
            </a:r>
          </a:p>
          <a:p>
            <a:pPr marL="342900" indent="-342900">
              <a:spcAft>
                <a:spcPts val="1200"/>
              </a:spcAft>
              <a:buFont typeface="Arial"/>
              <a:buChar char="•"/>
            </a:pPr>
            <a:r>
              <a:rPr lang="en-US" sz="2000" b="1" spc="-31" dirty="0">
                <a:latin typeface="Open Sans"/>
                <a:ea typeface="Open Sans"/>
                <a:cs typeface="Open Sans"/>
              </a:rPr>
              <a:t>Avoid</a:t>
            </a:r>
            <a:r>
              <a:rPr lang="en-US" sz="2000" spc="-31" dirty="0">
                <a:latin typeface="Open Sans"/>
                <a:ea typeface="Open Sans"/>
                <a:cs typeface="Open Sans"/>
              </a:rPr>
              <a:t> social media quizzes or games that request your information, as they may be a social mining tool for </a:t>
            </a:r>
            <a:r>
              <a:rPr lang="en-US" sz="2000" b="1" spc="-31" dirty="0">
                <a:latin typeface="Open Sans"/>
                <a:ea typeface="Open Sans"/>
                <a:cs typeface="Open Sans"/>
              </a:rPr>
              <a:t>collecting targetable details</a:t>
            </a:r>
            <a:r>
              <a:rPr lang="en-US" sz="2000" spc="-31" dirty="0">
                <a:latin typeface="Open Sans"/>
                <a:ea typeface="Open Sans"/>
                <a:cs typeface="Open Sans"/>
              </a:rPr>
              <a:t> and responses to security questions.</a:t>
            </a:r>
          </a:p>
          <a:p>
            <a:pPr marL="342900" indent="-342900">
              <a:spcAft>
                <a:spcPts val="1200"/>
              </a:spcAft>
              <a:buFont typeface="Arial"/>
              <a:buChar char="•"/>
            </a:pPr>
            <a:r>
              <a:rPr lang="en-US" sz="2000" spc="-31" dirty="0">
                <a:latin typeface="Open Sans"/>
                <a:ea typeface="Open Sans"/>
                <a:cs typeface="Open Sans"/>
              </a:rPr>
              <a:t>Use </a:t>
            </a:r>
            <a:r>
              <a:rPr lang="en-US" sz="2000" b="1" spc="-31" dirty="0">
                <a:latin typeface="Open Sans"/>
                <a:ea typeface="Open Sans"/>
                <a:cs typeface="Open Sans"/>
              </a:rPr>
              <a:t>caution</a:t>
            </a:r>
            <a:r>
              <a:rPr lang="en-US" sz="2000" spc="-31" dirty="0">
                <a:latin typeface="Open Sans"/>
                <a:ea typeface="Open Sans"/>
                <a:cs typeface="Open Sans"/>
              </a:rPr>
              <a:t> with links received in messages, even from your friends, on your social media or web-based email site. </a:t>
            </a:r>
            <a:r>
              <a:rPr lang="en-US" sz="2000" b="1" spc="-31" dirty="0">
                <a:latin typeface="Open Sans"/>
                <a:ea typeface="Open Sans"/>
                <a:cs typeface="Open Sans"/>
              </a:rPr>
              <a:t>Always hover your mouse </a:t>
            </a:r>
            <a:r>
              <a:rPr lang="en-US" sz="2000" spc="-31" dirty="0">
                <a:latin typeface="Open Sans"/>
                <a:ea typeface="Open Sans"/>
                <a:cs typeface="Open Sans"/>
              </a:rPr>
              <a:t>over a link without selecting it to display where the link is really taking you.</a:t>
            </a:r>
          </a:p>
        </p:txBody>
      </p:sp>
      <p:pic>
        <p:nvPicPr>
          <p:cNvPr id="7" name="Picture 6">
            <a:extLst>
              <a:ext uri="{FF2B5EF4-FFF2-40B4-BE49-F238E27FC236}">
                <a16:creationId xmlns:a16="http://schemas.microsoft.com/office/drawing/2014/main" id="{CE30736C-894D-4D52-97D4-3EE29480CE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996966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A6F07-7396-7F0F-E720-40187A734D3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B16FE0-BCF5-17EC-FCFD-434B205CD3E9}"/>
              </a:ext>
              <a:ext uri="{C183D7F6-B498-43B3-948B-1728B52AA6E4}">
                <adec:decorative xmlns:adec="http://schemas.microsoft.com/office/drawing/2017/decorative" val="1"/>
              </a:ext>
            </a:extLst>
          </p:cNvPr>
          <p:cNvSpPr/>
          <p:nvPr/>
        </p:nvSpPr>
        <p:spPr>
          <a:xfrm>
            <a:off x="984" y="280831"/>
            <a:ext cx="5152737"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11C3A044-A535-7F3F-8003-7658A62E3968}"/>
              </a:ext>
              <a:ext uri="{C183D7F6-B498-43B3-948B-1728B52AA6E4}">
                <adec:decorative xmlns:adec="http://schemas.microsoft.com/office/drawing/2017/decorative" val="1"/>
              </a:ext>
            </a:extLst>
          </p:cNvPr>
          <p:cNvSpPr/>
          <p:nvPr/>
        </p:nvSpPr>
        <p:spPr>
          <a:xfrm>
            <a:off x="4997330" y="280831"/>
            <a:ext cx="1351189"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67C9B3CB-CEB3-F10A-C528-295D81290FF1}"/>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Artificial Intelligence</a:t>
            </a:r>
            <a:endParaRPr kumimoji="0" lang="en-US" sz="4000" b="0" i="0"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13" name="Text Placeholder 3">
            <a:extLst>
              <a:ext uri="{FF2B5EF4-FFF2-40B4-BE49-F238E27FC236}">
                <a16:creationId xmlns:a16="http://schemas.microsoft.com/office/drawing/2014/main" id="{DFF5D0E1-2B8E-1C6D-A19B-F4C218451305}"/>
              </a:ext>
            </a:extLst>
          </p:cNvPr>
          <p:cNvSpPr txBox="1">
            <a:spLocks/>
          </p:cNvSpPr>
          <p:nvPr/>
        </p:nvSpPr>
        <p:spPr bwMode="gray">
          <a:xfrm>
            <a:off x="580728" y="1707276"/>
            <a:ext cx="5662910" cy="4924425"/>
          </a:xfrm>
          <a:prstGeom prst="rect">
            <a:avLst/>
          </a:prstGeom>
        </p:spPr>
        <p:txBody>
          <a:bodyPr vert="horz" wrap="square" lIns="0" tIns="0" rIns="0" bIns="0" rtlCol="0" anchor="t">
            <a:spAutoFit/>
          </a:bodyPr>
          <a:lstStyle/>
          <a:p>
            <a:r>
              <a:rPr lang="en-US" sz="2000" spc="-31" dirty="0">
                <a:ea typeface="Open Sans" charset="0"/>
                <a:cs typeface="Open Sans" charset="0"/>
              </a:rPr>
              <a:t>Artificial Intelligence (AI) is a machine-based system that can make </a:t>
            </a:r>
            <a:r>
              <a:rPr lang="en-US" sz="2000" b="1" spc="-31" dirty="0">
                <a:ea typeface="Open Sans" charset="0"/>
                <a:cs typeface="Open Sans" charset="0"/>
              </a:rPr>
              <a:t>predictions, recommendations, or decisions </a:t>
            </a:r>
            <a:r>
              <a:rPr lang="en-US" sz="2000" spc="-31" dirty="0">
                <a:ea typeface="Open Sans" charset="0"/>
                <a:cs typeface="Open Sans" charset="0"/>
              </a:rPr>
              <a:t>that impact real or virtual environments, based on human-defined objectives. </a:t>
            </a:r>
          </a:p>
          <a:p>
            <a:endParaRPr lang="en-US" sz="2000" spc="-31" dirty="0">
              <a:ea typeface="Open Sans" charset="0"/>
              <a:cs typeface="Open Sans" charset="0"/>
            </a:endParaRPr>
          </a:p>
          <a:p>
            <a:r>
              <a:rPr lang="en-US" sz="2000" spc="-31" dirty="0">
                <a:ea typeface="Open Sans" charset="0"/>
                <a:cs typeface="Open Sans" charset="0"/>
              </a:rPr>
              <a:t>AI systems use </a:t>
            </a:r>
            <a:r>
              <a:rPr lang="en-US" sz="2000" b="1" spc="-31" dirty="0">
                <a:ea typeface="Open Sans" charset="0"/>
                <a:cs typeface="Open Sans" charset="0"/>
              </a:rPr>
              <a:t>machine and human-based inputs</a:t>
            </a:r>
            <a:r>
              <a:rPr lang="en-US" sz="2000" spc="-31" dirty="0">
                <a:ea typeface="Open Sans" charset="0"/>
                <a:cs typeface="Open Sans" charset="0"/>
              </a:rPr>
              <a:t>, perceives environments, and uses </a:t>
            </a:r>
            <a:r>
              <a:rPr lang="en-US" sz="2000" b="1" spc="-31" dirty="0">
                <a:ea typeface="Open Sans" charset="0"/>
                <a:cs typeface="Open Sans" charset="0"/>
              </a:rPr>
              <a:t>automated analysis </a:t>
            </a:r>
            <a:r>
              <a:rPr lang="en-US" sz="2000" spc="-31" dirty="0">
                <a:ea typeface="Open Sans" charset="0"/>
                <a:cs typeface="Open Sans" charset="0"/>
              </a:rPr>
              <a:t>to create models which then inform its outputs.</a:t>
            </a:r>
          </a:p>
          <a:p>
            <a:endParaRPr lang="en-US" sz="2000" spc="-31" dirty="0">
              <a:ea typeface="Open Sans" charset="0"/>
              <a:cs typeface="Open Sans" charset="0"/>
            </a:endParaRPr>
          </a:p>
          <a:p>
            <a:r>
              <a:rPr lang="en-US" sz="2000" dirty="0"/>
              <a:t>When used responsibly, AI has the potential to help solve urgent challenges while making our world more </a:t>
            </a:r>
            <a:r>
              <a:rPr lang="en-US" sz="2000" b="1" dirty="0"/>
              <a:t>prosperous, secure, and productive</a:t>
            </a:r>
            <a:r>
              <a:rPr lang="en-US" sz="2000" dirty="0"/>
              <a:t>. </a:t>
            </a:r>
          </a:p>
          <a:p>
            <a:endParaRPr lang="en-US" sz="2000" spc="-31" dirty="0">
              <a:ea typeface="Open Sans" charset="0"/>
              <a:cs typeface="Open Sans" charset="0"/>
            </a:endParaRPr>
          </a:p>
        </p:txBody>
      </p:sp>
      <p:cxnSp>
        <p:nvCxnSpPr>
          <p:cNvPr id="5" name="Straight Connector 4">
            <a:extLst>
              <a:ext uri="{FF2B5EF4-FFF2-40B4-BE49-F238E27FC236}">
                <a16:creationId xmlns:a16="http://schemas.microsoft.com/office/drawing/2014/main" id="{6339E19E-9BEB-0408-78A3-326A54366DCB}"/>
              </a:ext>
              <a:ext uri="{C183D7F6-B498-43B3-948B-1728B52AA6E4}">
                <adec:decorative xmlns:adec="http://schemas.microsoft.com/office/drawing/2017/decorative" val="1"/>
              </a:ext>
            </a:extLst>
          </p:cNvPr>
          <p:cNvCxnSpPr/>
          <p:nvPr/>
        </p:nvCxnSpPr>
        <p:spPr>
          <a:xfrm>
            <a:off x="6734826"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6" name="Picture 2" descr="CPU with binary numbers and blueprint">
            <a:extLst>
              <a:ext uri="{FF2B5EF4-FFF2-40B4-BE49-F238E27FC236}">
                <a16:creationId xmlns:a16="http://schemas.microsoft.com/office/drawing/2014/main" id="{F4673415-5F86-67BE-98DB-8BE31B35C76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6767620" y="0"/>
            <a:ext cx="5422301" cy="6858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7AD356F-2094-294F-0BAC-9F36891F6C5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2623" y="6397099"/>
            <a:ext cx="1351191" cy="388001"/>
          </a:xfrm>
          <a:prstGeom prst="rect">
            <a:avLst/>
          </a:prstGeom>
        </p:spPr>
      </p:pic>
    </p:spTree>
    <p:extLst>
      <p:ext uri="{BB962C8B-B14F-4D97-AF65-F5344CB8AC3E}">
        <p14:creationId xmlns:p14="http://schemas.microsoft.com/office/powerpoint/2010/main" val="409398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29058-ED69-6FDD-DB0C-C022278D55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6C04992-B274-EE96-487D-8A9F0E17F300}"/>
              </a:ext>
              <a:ext uri="{C183D7F6-B498-43B3-948B-1728B52AA6E4}">
                <adec:decorative xmlns:adec="http://schemas.microsoft.com/office/drawing/2017/decorative" val="1"/>
              </a:ext>
            </a:extLst>
          </p:cNvPr>
          <p:cNvSpPr/>
          <p:nvPr/>
        </p:nvSpPr>
        <p:spPr>
          <a:xfrm>
            <a:off x="984" y="280831"/>
            <a:ext cx="5152737"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2E209AE8-8A9B-E1DC-0361-AF8C68CC2A2F}"/>
              </a:ext>
              <a:ext uri="{C183D7F6-B498-43B3-948B-1728B52AA6E4}">
                <adec:decorative xmlns:adec="http://schemas.microsoft.com/office/drawing/2017/decorative" val="1"/>
              </a:ext>
            </a:extLst>
          </p:cNvPr>
          <p:cNvSpPr/>
          <p:nvPr/>
        </p:nvSpPr>
        <p:spPr>
          <a:xfrm>
            <a:off x="4997330" y="280831"/>
            <a:ext cx="1351189"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D484C1D6-92A0-660A-997F-611558731B58}"/>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Internet of Things</a:t>
            </a:r>
            <a:endParaRPr kumimoji="0" lang="en-US" sz="4000" b="0" i="0"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13" name="Text Placeholder 3">
            <a:extLst>
              <a:ext uri="{FF2B5EF4-FFF2-40B4-BE49-F238E27FC236}">
                <a16:creationId xmlns:a16="http://schemas.microsoft.com/office/drawing/2014/main" id="{31DE49EC-895E-2DED-02CD-8F7D1D02CAFC}"/>
              </a:ext>
            </a:extLst>
          </p:cNvPr>
          <p:cNvSpPr txBox="1">
            <a:spLocks/>
          </p:cNvSpPr>
          <p:nvPr/>
        </p:nvSpPr>
        <p:spPr bwMode="gray">
          <a:xfrm>
            <a:off x="580728" y="1707276"/>
            <a:ext cx="5200592" cy="1231106"/>
          </a:xfrm>
          <a:prstGeom prst="rect">
            <a:avLst/>
          </a:prstGeom>
        </p:spPr>
        <p:txBody>
          <a:bodyPr vert="horz" wrap="square" lIns="0" tIns="0" rIns="0" bIns="0" rtlCol="0" anchor="t">
            <a:spAutoFit/>
          </a:bodyPr>
          <a:lstStyle/>
          <a:p>
            <a:r>
              <a:rPr lang="en-US" sz="2000" spc="-31" dirty="0">
                <a:ea typeface="Open Sans" charset="0"/>
                <a:cs typeface="Open Sans" charset="0"/>
              </a:rPr>
              <a:t>The Internet of Things (IoT) is a term used to refer to the many physical devices that are connected to the internet, </a:t>
            </a:r>
            <a:r>
              <a:rPr lang="en-US" sz="2000" b="1" spc="-31" dirty="0">
                <a:ea typeface="Open Sans" charset="0"/>
                <a:cs typeface="Open Sans" charset="0"/>
              </a:rPr>
              <a:t>all collecting and sharing data</a:t>
            </a:r>
            <a:r>
              <a:rPr lang="en-US" sz="2000" spc="-31" dirty="0">
                <a:ea typeface="Open Sans" charset="0"/>
                <a:cs typeface="Open Sans" charset="0"/>
              </a:rPr>
              <a:t>. </a:t>
            </a:r>
          </a:p>
        </p:txBody>
      </p:sp>
      <p:sp>
        <p:nvSpPr>
          <p:cNvPr id="11" name="TextBox 10">
            <a:extLst>
              <a:ext uri="{FF2B5EF4-FFF2-40B4-BE49-F238E27FC236}">
                <a16:creationId xmlns:a16="http://schemas.microsoft.com/office/drawing/2014/main" id="{218FBDA2-1D21-1007-FD41-653448A77A31}"/>
              </a:ext>
            </a:extLst>
          </p:cNvPr>
          <p:cNvSpPr txBox="1"/>
          <p:nvPr/>
        </p:nvSpPr>
        <p:spPr>
          <a:xfrm>
            <a:off x="495973" y="3200102"/>
            <a:ext cx="5677182" cy="1754326"/>
          </a:xfrm>
          <a:prstGeom prst="rect">
            <a:avLst/>
          </a:prstGeom>
          <a:noFill/>
        </p:spPr>
        <p:txBody>
          <a:bodyPr wrap="square">
            <a:spAutoFit/>
          </a:bodyPr>
          <a:lstStyle/>
          <a:p>
            <a:r>
              <a:rPr lang="en-US" b="1" spc="-31" dirty="0">
                <a:solidFill>
                  <a:srgbClr val="028573"/>
                </a:solidFill>
                <a:ea typeface="Open Sans" charset="0"/>
                <a:cs typeface="Open Sans" charset="0"/>
              </a:rPr>
              <a:t>Examples: </a:t>
            </a:r>
            <a:r>
              <a:rPr lang="en-US" spc="-31" dirty="0">
                <a:ea typeface="Open Sans" charset="0"/>
                <a:cs typeface="Open Sans" charset="0"/>
              </a:rPr>
              <a:t>Appliances, thermostats, security cameras, door locks, light bulbs, monitor displays, home speakers.</a:t>
            </a:r>
          </a:p>
          <a:p>
            <a:endParaRPr lang="en-US" spc="-31" dirty="0">
              <a:ea typeface="Open Sans" charset="0"/>
              <a:cs typeface="Open Sans" charset="0"/>
            </a:endParaRPr>
          </a:p>
          <a:p>
            <a:r>
              <a:rPr lang="en-US" b="1" spc="-31" dirty="0">
                <a:solidFill>
                  <a:srgbClr val="028573"/>
                </a:solidFill>
                <a:ea typeface="Open Sans"/>
                <a:cs typeface="Open Sans"/>
              </a:rPr>
              <a:t>Tip:</a:t>
            </a:r>
            <a:r>
              <a:rPr lang="en-US" b="1" spc="-31" dirty="0">
                <a:ea typeface="Open Sans"/>
                <a:cs typeface="Open Sans"/>
              </a:rPr>
              <a:t> </a:t>
            </a:r>
            <a:r>
              <a:rPr lang="en-US" spc="-31" dirty="0">
                <a:ea typeface="Open Sans"/>
                <a:cs typeface="Open Sans"/>
              </a:rPr>
              <a:t>If you choose to use digital assistants, be sure to turn them off before participating in meetings. </a:t>
            </a:r>
            <a:endParaRPr lang="en-US" spc="-31" dirty="0">
              <a:ea typeface="Open Sans" charset="0"/>
              <a:cs typeface="Open Sans" charset="0"/>
            </a:endParaRPr>
          </a:p>
        </p:txBody>
      </p:sp>
      <p:cxnSp>
        <p:nvCxnSpPr>
          <p:cNvPr id="5" name="Straight Connector 4">
            <a:extLst>
              <a:ext uri="{FF2B5EF4-FFF2-40B4-BE49-F238E27FC236}">
                <a16:creationId xmlns:a16="http://schemas.microsoft.com/office/drawing/2014/main" id="{C95F681E-9B73-4F59-3E4F-6ECAEAA4B1D4}"/>
              </a:ext>
              <a:ext uri="{C183D7F6-B498-43B3-948B-1728B52AA6E4}">
                <adec:decorative xmlns:adec="http://schemas.microsoft.com/office/drawing/2017/decorative" val="1"/>
              </a:ext>
            </a:extLst>
          </p:cNvPr>
          <p:cNvCxnSpPr/>
          <p:nvPr/>
        </p:nvCxnSpPr>
        <p:spPr>
          <a:xfrm>
            <a:off x="6734826"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6" name="Picture 2" descr="Photograph of a smart speaker placed on a wooden table in the foreground with a person sitting on a couch in the background holding a smartphone. The setting appears to be a modern living room with neutral tones and a yellow pillow on the couch, highlighting a casual home environment focused on technology use.">
            <a:extLst>
              <a:ext uri="{FF2B5EF4-FFF2-40B4-BE49-F238E27FC236}">
                <a16:creationId xmlns:a16="http://schemas.microsoft.com/office/drawing/2014/main" id="{3BEB8211-659A-084A-0733-502AE104F30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6767620" y="0"/>
            <a:ext cx="5422301" cy="6858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200F5AC-610A-AF3E-A19C-5EF94012AB2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2623" y="6397099"/>
            <a:ext cx="1351191" cy="388001"/>
          </a:xfrm>
          <a:prstGeom prst="rect">
            <a:avLst/>
          </a:prstGeom>
        </p:spPr>
      </p:pic>
    </p:spTree>
    <p:extLst>
      <p:ext uri="{BB962C8B-B14F-4D97-AF65-F5344CB8AC3E}">
        <p14:creationId xmlns:p14="http://schemas.microsoft.com/office/powerpoint/2010/main" val="2093024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8658C-0633-B6A0-46EA-7AC0022D8DF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477E2-05BE-FD5D-01FF-09731070844A}"/>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Rounded Corners 3">
            <a:extLst>
              <a:ext uri="{FF2B5EF4-FFF2-40B4-BE49-F238E27FC236}">
                <a16:creationId xmlns:a16="http://schemas.microsoft.com/office/drawing/2014/main" id="{0703A520-DE00-2DCC-EA83-9CCA48A433D8}"/>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8A02EA8E-9901-59E6-BC03-83A50EFB84A2}"/>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Spear Phishing</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6" name="Text Placeholder 3">
            <a:extLst>
              <a:ext uri="{FF2B5EF4-FFF2-40B4-BE49-F238E27FC236}">
                <a16:creationId xmlns:a16="http://schemas.microsoft.com/office/drawing/2014/main" id="{31C11853-76E0-B06A-272D-7725B1AC8768}"/>
              </a:ext>
            </a:extLst>
          </p:cNvPr>
          <p:cNvSpPr txBox="1">
            <a:spLocks/>
          </p:cNvSpPr>
          <p:nvPr/>
        </p:nvSpPr>
        <p:spPr bwMode="gray">
          <a:xfrm>
            <a:off x="580727" y="1707276"/>
            <a:ext cx="11120735" cy="433965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Aft>
                <a:spcPts val="180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Spear phishing is a </a:t>
            </a:r>
            <a:r>
              <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targeted form of phishing </a:t>
            </a:r>
            <a:r>
              <a:rPr kumimoji="0" lang="en-US" sz="280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where emails or text messages are crafted to appear as though they come from a </a:t>
            </a:r>
            <a:r>
              <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trusted source</a:t>
            </a:r>
            <a:r>
              <a:rPr kumimoji="0" lang="en-US" sz="280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such as a coworker or known organization.</a:t>
            </a:r>
            <a:endParaRPr lang="en-US" sz="28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lang="en-US" sz="2800" dirty="0">
                <a:solidFill>
                  <a:srgbClr val="000000"/>
                </a:solidFill>
                <a:latin typeface="Open Sans" panose="020B0606030504020204" pitchFamily="34" charset="0"/>
                <a:ea typeface="Open Sans" panose="020B0606030504020204" pitchFamily="34" charset="0"/>
                <a:cs typeface="Open Sans" panose="020B0606030504020204" pitchFamily="34" charset="0"/>
              </a:rPr>
              <a:t>Unlike broad phishing campaigns, spear phishing messages are sent to a </a:t>
            </a:r>
            <a:r>
              <a:rPr lang="en-US"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specific individual or group</a:t>
            </a:r>
            <a:r>
              <a:rPr lang="en-US" sz="2800" dirty="0">
                <a:solidFill>
                  <a:srgbClr val="000000"/>
                </a:solidFill>
                <a:latin typeface="Open Sans" panose="020B0606030504020204" pitchFamily="34" charset="0"/>
                <a:ea typeface="Open Sans" panose="020B0606030504020204" pitchFamily="34" charset="0"/>
                <a:cs typeface="Open Sans" panose="020B0606030504020204" pitchFamily="34" charset="0"/>
              </a:rPr>
              <a:t> and often reference </a:t>
            </a:r>
            <a:r>
              <a:rPr lang="en-US"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real details</a:t>
            </a:r>
            <a:r>
              <a:rPr lang="en-US" sz="2800" dirty="0">
                <a:solidFill>
                  <a:srgbClr val="000000"/>
                </a:solidFill>
                <a:latin typeface="Open Sans" panose="020B0606030504020204" pitchFamily="34" charset="0"/>
                <a:ea typeface="Open Sans" panose="020B0606030504020204" pitchFamily="34" charset="0"/>
                <a:cs typeface="Open Sans" panose="020B0606030504020204" pitchFamily="34" charset="0"/>
              </a:rPr>
              <a:t>, like names or relationships.</a:t>
            </a:r>
            <a:endParaRPr kumimoji="0" lang="en-US" sz="2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The goal is typically to </a:t>
            </a:r>
            <a:r>
              <a:rPr kumimoji="0" lang="en-US" sz="280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trick the recipient into </a:t>
            </a:r>
            <a:r>
              <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sharing sensitive information</a:t>
            </a:r>
            <a:r>
              <a:rPr kumimoji="0" lang="en-US" sz="280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clicking malicious links, or installing malware on their device.</a:t>
            </a:r>
            <a:endParaRPr kumimoji="0" lang="en-US" sz="2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6" name="Picture 45">
            <a:extLst>
              <a:ext uri="{FF2B5EF4-FFF2-40B4-BE49-F238E27FC236}">
                <a16:creationId xmlns:a16="http://schemas.microsoft.com/office/drawing/2014/main" id="{17666305-1FC8-7032-781D-864480D9B63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410406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017BA-79AE-4EA7-9634-B5A7AB10EC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C22247-F9D8-FCA3-4E8D-B4AB0318D4C8}"/>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Rounded Corners 2">
            <a:extLst>
              <a:ext uri="{FF2B5EF4-FFF2-40B4-BE49-F238E27FC236}">
                <a16:creationId xmlns:a16="http://schemas.microsoft.com/office/drawing/2014/main" id="{A953005B-F2D5-4B05-127A-DCC36742450B}"/>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FB358D15-B87E-0128-06AC-CCCC57F2D27B}"/>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Malvertising</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7" name="Text Placeholder 3">
            <a:extLst>
              <a:ext uri="{FF2B5EF4-FFF2-40B4-BE49-F238E27FC236}">
                <a16:creationId xmlns:a16="http://schemas.microsoft.com/office/drawing/2014/main" id="{386F9D3B-2B04-1281-CAFD-23B294E75A6B}"/>
              </a:ext>
            </a:extLst>
          </p:cNvPr>
          <p:cNvSpPr txBox="1">
            <a:spLocks/>
          </p:cNvSpPr>
          <p:nvPr/>
        </p:nvSpPr>
        <p:spPr bwMode="gray">
          <a:xfrm>
            <a:off x="580727" y="1707276"/>
            <a:ext cx="11120735" cy="2154436"/>
          </a:xfrm>
          <a:prstGeom prst="rect">
            <a:avLst/>
          </a:prstGeom>
        </p:spPr>
        <p:txBody>
          <a:bodyPr vert="horz" wrap="square" lIns="0" tIns="0" rIns="0" bIns="0" rtlCol="0" anchor="t">
            <a:spAutoFit/>
          </a:bodyPr>
          <a:lstStyle/>
          <a:p>
            <a:pPr>
              <a:spcAft>
                <a:spcPts val="1800"/>
              </a:spcAft>
            </a:pPr>
            <a:r>
              <a:rPr lang="en-US" sz="2800" dirty="0">
                <a:latin typeface="Open Sans" panose="020B0606030504020204" pitchFamily="34" charset="0"/>
                <a:ea typeface="Open Sans" panose="020B0606030504020204" pitchFamily="34" charset="0"/>
                <a:cs typeface="Open Sans" panose="020B0606030504020204" pitchFamily="34" charset="0"/>
              </a:rPr>
              <a:t>Malvertising is a cyber tactic used by bad actors to </a:t>
            </a:r>
            <a:r>
              <a:rPr lang="en-US" sz="2800" b="1" dirty="0">
                <a:latin typeface="Open Sans" panose="020B0606030504020204" pitchFamily="34" charset="0"/>
                <a:ea typeface="Open Sans" panose="020B0606030504020204" pitchFamily="34" charset="0"/>
                <a:cs typeface="Open Sans" panose="020B0606030504020204" pitchFamily="34" charset="0"/>
              </a:rPr>
              <a:t>insert malicious ads into legitimate online advertisements</a:t>
            </a:r>
            <a:r>
              <a:rPr lang="en-US" sz="2800" dirty="0">
                <a:latin typeface="Open Sans" panose="020B0606030504020204" pitchFamily="34" charset="0"/>
                <a:ea typeface="Open Sans" panose="020B0606030504020204" pitchFamily="34" charset="0"/>
                <a:cs typeface="Open Sans" panose="020B0606030504020204" pitchFamily="34" charset="0"/>
              </a:rPr>
              <a:t>. Many legitimate websites rely on advertising to generate revenue and, unfortunately, these ads provide bad actors and other adversaries with another avenue to attack unsuspecting users.</a:t>
            </a:r>
          </a:p>
        </p:txBody>
      </p:sp>
      <p:sp>
        <p:nvSpPr>
          <p:cNvPr id="8" name="Text Placeholder 3">
            <a:extLst>
              <a:ext uri="{FF2B5EF4-FFF2-40B4-BE49-F238E27FC236}">
                <a16:creationId xmlns:a16="http://schemas.microsoft.com/office/drawing/2014/main" id="{E3554319-470E-AA49-F267-6083498EA40A}"/>
              </a:ext>
            </a:extLst>
          </p:cNvPr>
          <p:cNvSpPr txBox="1">
            <a:spLocks/>
          </p:cNvSpPr>
          <p:nvPr/>
        </p:nvSpPr>
        <p:spPr bwMode="gray">
          <a:xfrm>
            <a:off x="582469" y="4053744"/>
            <a:ext cx="11120735" cy="861774"/>
          </a:xfrm>
          <a:prstGeom prst="rect">
            <a:avLst/>
          </a:prstGeom>
        </p:spPr>
        <p:txBody>
          <a:bodyPr vert="horz" wrap="square" lIns="0" tIns="0" rIns="0" bIns="0" rtlCol="0" anchor="t">
            <a:spAutoFit/>
          </a:bodyPr>
          <a:lstStyle/>
          <a:p>
            <a:pPr>
              <a:spcAft>
                <a:spcPts val="600"/>
              </a:spcAft>
            </a:pPr>
            <a:r>
              <a:rPr lang="en-US" sz="2800" b="1" dirty="0">
                <a:latin typeface="Open Sans" panose="020B0606030504020204" pitchFamily="34" charset="0"/>
                <a:ea typeface="Open Sans" panose="020B0606030504020204" pitchFamily="34" charset="0"/>
                <a:cs typeface="Open Sans" panose="020B0606030504020204" pitchFamily="34" charset="0"/>
              </a:rPr>
              <a:t>While MSIX does not have ads</a:t>
            </a:r>
            <a:r>
              <a:rPr lang="en-US" sz="2800" dirty="0">
                <a:latin typeface="Open Sans" panose="020B0606030504020204" pitchFamily="34" charset="0"/>
                <a:ea typeface="Open Sans" panose="020B0606030504020204" pitchFamily="34" charset="0"/>
                <a:cs typeface="Open Sans" panose="020B0606030504020204" pitchFamily="34" charset="0"/>
              </a:rPr>
              <a:t>, it’s important to keep these safe browsing strategies in mind to avoid malvertising scams:</a:t>
            </a:r>
          </a:p>
        </p:txBody>
      </p:sp>
      <p:sp>
        <p:nvSpPr>
          <p:cNvPr id="6" name="TextBox 5">
            <a:extLst>
              <a:ext uri="{FF2B5EF4-FFF2-40B4-BE49-F238E27FC236}">
                <a16:creationId xmlns:a16="http://schemas.microsoft.com/office/drawing/2014/main" id="{DA07FD8E-628B-6108-38BE-0F6D22425964}"/>
              </a:ext>
            </a:extLst>
          </p:cNvPr>
          <p:cNvSpPr txBox="1"/>
          <p:nvPr/>
        </p:nvSpPr>
        <p:spPr>
          <a:xfrm>
            <a:off x="543280" y="4958622"/>
            <a:ext cx="11286770" cy="1338828"/>
          </a:xfrm>
          <a:prstGeom prst="rect">
            <a:avLst/>
          </a:prstGeom>
          <a:noFill/>
        </p:spPr>
        <p:txBody>
          <a:bodyPr wrap="square">
            <a:spAutoFit/>
          </a:bodyPr>
          <a:lstStyle/>
          <a:p>
            <a:pPr marL="457200" indent="-457200">
              <a:spcAft>
                <a:spcPts val="600"/>
              </a:spcAft>
              <a:buFont typeface="Arial" panose="020B0604020202020204" pitchFamily="34" charset="0"/>
              <a:buChar char="•"/>
            </a:pPr>
            <a:r>
              <a:rPr lang="en-US" sz="1900" dirty="0">
                <a:latin typeface="Open Sans" panose="020B0606030504020204" pitchFamily="34" charset="0"/>
                <a:ea typeface="Open Sans" panose="020B0606030504020204" pitchFamily="34" charset="0"/>
                <a:cs typeface="Open Sans" panose="020B0606030504020204" pitchFamily="34" charset="0"/>
              </a:rPr>
              <a:t>Don't select ads on websites you're browsing. Instead, open a new tab and </a:t>
            </a:r>
            <a:r>
              <a:rPr lang="en-US" sz="1900" b="1" dirty="0">
                <a:latin typeface="Open Sans" panose="020B0606030504020204" pitchFamily="34" charset="0"/>
                <a:ea typeface="Open Sans" panose="020B0606030504020204" pitchFamily="34" charset="0"/>
                <a:cs typeface="Open Sans" panose="020B0606030504020204" pitchFamily="34" charset="0"/>
              </a:rPr>
              <a:t>type the website's URL</a:t>
            </a:r>
            <a:r>
              <a:rPr lang="en-US" sz="1900" dirty="0">
                <a:latin typeface="Open Sans" panose="020B0606030504020204" pitchFamily="34" charset="0"/>
                <a:ea typeface="Open Sans" panose="020B0606030504020204" pitchFamily="34" charset="0"/>
                <a:cs typeface="Open Sans" panose="020B0606030504020204" pitchFamily="34" charset="0"/>
              </a:rPr>
              <a:t>.</a:t>
            </a:r>
          </a:p>
          <a:p>
            <a:pPr marL="457200" indent="-457200">
              <a:spcAft>
                <a:spcPts val="600"/>
              </a:spcAft>
              <a:buFont typeface="Arial" panose="020B0604020202020204" pitchFamily="34" charset="0"/>
              <a:buChar char="•"/>
            </a:pPr>
            <a:r>
              <a:rPr lang="en-US" sz="1900" b="1" dirty="0">
                <a:latin typeface="Open Sans" panose="020B0606030504020204" pitchFamily="34" charset="0"/>
                <a:ea typeface="Open Sans" panose="020B0606030504020204" pitchFamily="34" charset="0"/>
                <a:cs typeface="Open Sans" panose="020B0606030504020204" pitchFamily="34" charset="0"/>
              </a:rPr>
              <a:t>Avoid selecting the first site listed </a:t>
            </a:r>
            <a:r>
              <a:rPr lang="en-US" sz="1900" dirty="0">
                <a:latin typeface="Open Sans" panose="020B0606030504020204" pitchFamily="34" charset="0"/>
                <a:ea typeface="Open Sans" panose="020B0606030504020204" pitchFamily="34" charset="0"/>
                <a:cs typeface="Open Sans" panose="020B0606030504020204" pitchFamily="34" charset="0"/>
              </a:rPr>
              <a:t>in search engine results. Malvertisers can place malicious ads there, where they appear as search results.</a:t>
            </a:r>
          </a:p>
        </p:txBody>
      </p:sp>
      <p:pic>
        <p:nvPicPr>
          <p:cNvPr id="46" name="Picture 45">
            <a:extLst>
              <a:ext uri="{FF2B5EF4-FFF2-40B4-BE49-F238E27FC236}">
                <a16:creationId xmlns:a16="http://schemas.microsoft.com/office/drawing/2014/main" id="{C4ED2829-002E-A081-93F3-E72D19B2EC5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999934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AE2665-623F-4724-BEED-06F47F333122}"/>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A3F97CAC-F6A3-94B1-5777-322A84ADC5B9}"/>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Privacy Reminder</a:t>
            </a:r>
          </a:p>
        </p:txBody>
      </p:sp>
      <p:sp>
        <p:nvSpPr>
          <p:cNvPr id="20" name="TextBox 19">
            <a:extLst>
              <a:ext uri="{FF2B5EF4-FFF2-40B4-BE49-F238E27FC236}">
                <a16:creationId xmlns:a16="http://schemas.microsoft.com/office/drawing/2014/main" id="{981743DF-FFEA-47B9-B110-391DABAD5BA1}"/>
              </a:ext>
            </a:extLst>
          </p:cNvPr>
          <p:cNvSpPr txBox="1"/>
          <p:nvPr/>
        </p:nvSpPr>
        <p:spPr>
          <a:xfrm>
            <a:off x="946737" y="1764659"/>
            <a:ext cx="10231120"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Open Sans"/>
                <a:ea typeface="+mn-ea"/>
                <a:cs typeface="+mn-cs"/>
              </a:rPr>
              <a:t>The Migrant Student Information Exchange (MSIX) contains real and sensitive student data that </a:t>
            </a:r>
            <a:r>
              <a:rPr kumimoji="0" lang="en-US" sz="2400" b="1" i="0" u="none" strike="noStrike" kern="1200" cap="none" spc="0" normalizeH="0" baseline="0" noProof="0" dirty="0">
                <a:ln>
                  <a:noFill/>
                </a:ln>
                <a:effectLst/>
                <a:uLnTx/>
                <a:uFillTx/>
                <a:latin typeface="Open Sans"/>
                <a:ea typeface="+mn-ea"/>
                <a:cs typeface="+mn-cs"/>
              </a:rPr>
              <a:t>should not be shared </a:t>
            </a:r>
            <a:r>
              <a:rPr kumimoji="0" lang="en-US" sz="2400" b="0" i="0" u="none" strike="noStrike" kern="1200" cap="none" spc="0" normalizeH="0" baseline="0" noProof="0" dirty="0">
                <a:ln>
                  <a:noFill/>
                </a:ln>
                <a:effectLst/>
                <a:uLnTx/>
                <a:uFillTx/>
                <a:latin typeface="Open Sans"/>
                <a:ea typeface="+mn-ea"/>
                <a:cs typeface="+mn-cs"/>
              </a:rPr>
              <a:t>with those who are not authorized to view it.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Open Sans"/>
                <a:ea typeface="+mn-ea"/>
                <a:cs typeface="+mn-cs"/>
              </a:rPr>
              <a:t>Protecting a child’s Personally Identifiable Information (PII) </a:t>
            </a:r>
            <a:r>
              <a:rPr kumimoji="0" lang="en-US" sz="2400" b="0" i="0" u="none" strike="noStrike" kern="1200" cap="none" spc="0" normalizeH="0" baseline="0" noProof="0" dirty="0">
                <a:ln>
                  <a:noFill/>
                </a:ln>
                <a:effectLst/>
                <a:uLnTx/>
                <a:uFillTx/>
                <a:latin typeface="Open Sans"/>
                <a:ea typeface="+mn-ea"/>
                <a:cs typeface="+mn-cs"/>
              </a:rPr>
              <a:t>is paramount when using MSIX.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effectLst/>
              <a:uLnTx/>
              <a:uFillTx/>
              <a:latin typeface="Open Sans"/>
              <a:ea typeface="+mn-ea"/>
              <a:cs typeface="+mn-cs"/>
            </a:endParaRPr>
          </a:p>
        </p:txBody>
      </p:sp>
      <p:sp>
        <p:nvSpPr>
          <p:cNvPr id="21" name="Rectangle: Rounded Corners 20">
            <a:extLst>
              <a:ext uri="{FF2B5EF4-FFF2-40B4-BE49-F238E27FC236}">
                <a16:creationId xmlns:a16="http://schemas.microsoft.com/office/drawing/2014/main" id="{78AE3BDA-2461-43B5-8D79-922A9E0FA201}"/>
              </a:ext>
            </a:extLst>
          </p:cNvPr>
          <p:cNvSpPr/>
          <p:nvPr/>
        </p:nvSpPr>
        <p:spPr>
          <a:xfrm>
            <a:off x="666204" y="4650487"/>
            <a:ext cx="10859593" cy="1171598"/>
          </a:xfrm>
          <a:prstGeom prst="roundRect">
            <a:avLst/>
          </a:prstGeom>
          <a:solidFill>
            <a:schemeClr val="tx1"/>
          </a:solidFill>
          <a:ln w="28575">
            <a:noFill/>
            <a:prstDash val="solid"/>
          </a:ln>
        </p:spPr>
        <p:txBody>
          <a:bodyPr wrap="square" anchor="ctr">
            <a:spAutoFit/>
          </a:bodyPr>
          <a:lstStyle/>
          <a:p>
            <a:pPr algn="ctr">
              <a:lnSpc>
                <a:spcPts val="3560"/>
              </a:lnSpc>
              <a:spcBef>
                <a:spcPts val="600"/>
              </a:spcBef>
              <a:defRPr/>
            </a:pPr>
            <a:r>
              <a:rPr kumimoji="0" lang="en-US" sz="2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there is a PII incident,</a:t>
            </a:r>
          </a:p>
          <a:p>
            <a:pPr algn="ctr">
              <a:lnSpc>
                <a:spcPts val="3560"/>
              </a:lnSpc>
              <a:spcBef>
                <a:spcPts val="600"/>
              </a:spcBef>
              <a:defRPr/>
            </a:pPr>
            <a:r>
              <a:rPr kumimoji="0" lang="en-US" sz="2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contact the MSIX Help Desk immediately. </a:t>
            </a:r>
          </a:p>
        </p:txBody>
      </p:sp>
      <p:pic>
        <p:nvPicPr>
          <p:cNvPr id="3" name="Picture 2">
            <a:extLst>
              <a:ext uri="{FF2B5EF4-FFF2-40B4-BE49-F238E27FC236}">
                <a16:creationId xmlns:a16="http://schemas.microsoft.com/office/drawing/2014/main" id="{7E2E0DB2-3EAC-FB80-3030-B32FB521A9F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948848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4B221-6ECC-230B-AB84-F9E5081FD39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E0246AB-C8CD-2E75-AB20-5A04C7E4B686}"/>
              </a:ext>
            </a:extLst>
          </p:cNvPr>
          <p:cNvSpPr txBox="1">
            <a:spLocks noGrp="1"/>
          </p:cNvSpPr>
          <p:nvPr>
            <p:ph type="title" idx="4294967295"/>
          </p:nvPr>
        </p:nvSpPr>
        <p:spPr>
          <a:xfrm>
            <a:off x="6545301" y="513919"/>
            <a:ext cx="4307183"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Poll Question #2</a:t>
            </a:r>
          </a:p>
        </p:txBody>
      </p:sp>
      <p:sp>
        <p:nvSpPr>
          <p:cNvPr id="3" name="TextBox 2">
            <a:extLst>
              <a:ext uri="{FF2B5EF4-FFF2-40B4-BE49-F238E27FC236}">
                <a16:creationId xmlns:a16="http://schemas.microsoft.com/office/drawing/2014/main" id="{E18340C5-1B37-49B2-AF9A-1C5A23B3BB70}"/>
              </a:ext>
            </a:extLst>
          </p:cNvPr>
          <p:cNvSpPr txBox="1"/>
          <p:nvPr/>
        </p:nvSpPr>
        <p:spPr>
          <a:xfrm>
            <a:off x="6481801" y="1796183"/>
            <a:ext cx="5152736" cy="1569660"/>
          </a:xfrm>
          <a:prstGeom prst="rect">
            <a:avLst/>
          </a:prstGeom>
          <a:noFill/>
        </p:spPr>
        <p:txBody>
          <a:bodyPr wrap="square">
            <a:spAutoFit/>
          </a:bodyPr>
          <a:lstStyle/>
          <a:p>
            <a:r>
              <a:rPr lang="en-US" sz="3200" dirty="0">
                <a:solidFill>
                  <a:srgbClr val="000000"/>
                </a:solidFill>
              </a:rPr>
              <a:t>What can you do to avoid malvertising when on the internet?</a:t>
            </a:r>
          </a:p>
        </p:txBody>
      </p:sp>
      <p:pic>
        <p:nvPicPr>
          <p:cNvPr id="6" name="Picture 2" descr="Photograph of a person with short, light-colored hair sitting on an orange cushion using a laptop. The setting is casual and comfortable, with focus on the individual's hands typing on the keyboard.">
            <a:extLst>
              <a:ext uri="{FF2B5EF4-FFF2-40B4-BE49-F238E27FC236}">
                <a16:creationId xmlns:a16="http://schemas.microsoft.com/office/drawing/2014/main" id="{FC69A671-4385-1F46-2F73-4AFF9C76481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0" y="0"/>
            <a:ext cx="6096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00C5F836-2145-2312-4B0F-36F1EC75373D}"/>
              </a:ext>
              <a:ext uri="{C183D7F6-B498-43B3-948B-1728B52AA6E4}">
                <adec:decorative xmlns:adec="http://schemas.microsoft.com/office/drawing/2017/decorative" val="1"/>
              </a:ext>
            </a:extLst>
          </p:cNvPr>
          <p:cNvCxnSpPr>
            <a:cxnSpLocks/>
          </p:cNvCxnSpPr>
          <p:nvPr/>
        </p:nvCxnSpPr>
        <p:spPr>
          <a:xfrm>
            <a:off x="6121052" y="0"/>
            <a:ext cx="0" cy="6870526"/>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00D18A6-B0AF-D6BF-AF5C-389CACE2728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993006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3651DB-393F-9C4A-D682-5ACF3276CB77}"/>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Rounded Corners 2">
            <a:extLst>
              <a:ext uri="{FF2B5EF4-FFF2-40B4-BE49-F238E27FC236}">
                <a16:creationId xmlns:a16="http://schemas.microsoft.com/office/drawing/2014/main" id="{74401DA3-BB0D-DCF1-2A17-08D2C4122BAC}"/>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E13CF955-6D48-3774-3E16-3328BFDC9D03}"/>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Avoiding a Social Engineering Attack</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12" name="Oval 11">
            <a:extLst>
              <a:ext uri="{FF2B5EF4-FFF2-40B4-BE49-F238E27FC236}">
                <a16:creationId xmlns:a16="http://schemas.microsoft.com/office/drawing/2014/main" id="{78B37F8D-6606-6B1A-4CC5-5907B856720D}"/>
              </a:ext>
              <a:ext uri="{C183D7F6-B498-43B3-948B-1728B52AA6E4}">
                <adec:decorative xmlns:adec="http://schemas.microsoft.com/office/drawing/2017/decorative" val="1"/>
              </a:ext>
            </a:extLst>
          </p:cNvPr>
          <p:cNvSpPr/>
          <p:nvPr/>
        </p:nvSpPr>
        <p:spPr bwMode="gray">
          <a:xfrm rot="5400000">
            <a:off x="465000" y="1445712"/>
            <a:ext cx="1200983" cy="1224355"/>
          </a:xfrm>
          <a:prstGeom prst="ellipse">
            <a:avLst/>
          </a:prstGeom>
          <a:solidFill>
            <a:schemeClr val="bg1"/>
          </a:solidFill>
          <a:ln w="38100" algn="ctr">
            <a:solidFill>
              <a:schemeClr val="bg1"/>
            </a:solidFill>
            <a:miter lim="800000"/>
            <a:headEnd/>
            <a:tailEnd/>
          </a:ln>
        </p:spPr>
        <p:txBody>
          <a:bodyPr wrap="square" lIns="66675" tIns="66675" rIns="66675" bIns="66675" rtlCol="0" anchor="ctr"/>
          <a:lstStyle/>
          <a:p>
            <a:pPr algn="ctr">
              <a:buFont typeface="Wingdings 2" pitchFamily="18" charset="2"/>
              <a:buNone/>
            </a:pPr>
            <a:endParaRPr lang="en-US" sz="1200" b="1" dirty="0">
              <a:solidFill>
                <a:prstClr val="white"/>
              </a:solidFill>
            </a:endParaRPr>
          </a:p>
        </p:txBody>
      </p:sp>
      <p:sp>
        <p:nvSpPr>
          <p:cNvPr id="25" name="Graphic 4">
            <a:extLst>
              <a:ext uri="{FF2B5EF4-FFF2-40B4-BE49-F238E27FC236}">
                <a16:creationId xmlns:a16="http://schemas.microsoft.com/office/drawing/2014/main" id="{6F36607C-8FD3-B14B-BD18-43D64BA7DA2A}"/>
              </a:ext>
              <a:ext uri="{C183D7F6-B498-43B3-948B-1728B52AA6E4}">
                <adec:decorative xmlns:adec="http://schemas.microsoft.com/office/drawing/2017/decorative" val="1"/>
              </a:ext>
            </a:extLst>
          </p:cNvPr>
          <p:cNvSpPr/>
          <p:nvPr/>
        </p:nvSpPr>
        <p:spPr>
          <a:xfrm>
            <a:off x="587785" y="1617993"/>
            <a:ext cx="914400" cy="904929"/>
          </a:xfrm>
          <a:custGeom>
            <a:avLst/>
            <a:gdLst>
              <a:gd name="connsiteX0" fmla="*/ 180835 w 361670"/>
              <a:gd name="connsiteY0" fmla="*/ 0 h 361971"/>
              <a:gd name="connsiteX1" fmla="*/ 0 w 361670"/>
              <a:gd name="connsiteY1" fmla="*/ 180667 h 361971"/>
              <a:gd name="connsiteX2" fmla="*/ 180835 w 361670"/>
              <a:gd name="connsiteY2" fmla="*/ 361972 h 361971"/>
              <a:gd name="connsiteX3" fmla="*/ 361670 w 361670"/>
              <a:gd name="connsiteY3" fmla="*/ 180667 h 361971"/>
              <a:gd name="connsiteX4" fmla="*/ 361670 w 361670"/>
              <a:gd name="connsiteY4" fmla="*/ 180667 h 361971"/>
              <a:gd name="connsiteX5" fmla="*/ 180835 w 361670"/>
              <a:gd name="connsiteY5" fmla="*/ 0 h 361971"/>
              <a:gd name="connsiteX6" fmla="*/ 180835 w 361670"/>
              <a:gd name="connsiteY6" fmla="*/ 0 h 361971"/>
              <a:gd name="connsiteX7" fmla="*/ 180835 w 361670"/>
              <a:gd name="connsiteY7" fmla="*/ 348565 h 361971"/>
              <a:gd name="connsiteX8" fmla="*/ 12780 w 361670"/>
              <a:gd name="connsiteY8" fmla="*/ 180667 h 361971"/>
              <a:gd name="connsiteX9" fmla="*/ 180835 w 361670"/>
              <a:gd name="connsiteY9" fmla="*/ 12129 h 361971"/>
              <a:gd name="connsiteX10" fmla="*/ 348891 w 361670"/>
              <a:gd name="connsiteY10" fmla="*/ 180667 h 361971"/>
              <a:gd name="connsiteX11" fmla="*/ 348891 w 361670"/>
              <a:gd name="connsiteY11" fmla="*/ 180667 h 361971"/>
              <a:gd name="connsiteX12" fmla="*/ 180835 w 361670"/>
              <a:gd name="connsiteY12"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1670" h="361971">
                <a:moveTo>
                  <a:pt x="180835" y="0"/>
                </a:moveTo>
                <a:cubicBezTo>
                  <a:pt x="80513" y="0"/>
                  <a:pt x="0" y="81077"/>
                  <a:pt x="0" y="180667"/>
                </a:cubicBezTo>
                <a:cubicBezTo>
                  <a:pt x="0" y="280895"/>
                  <a:pt x="81152" y="361972"/>
                  <a:pt x="180835" y="361972"/>
                </a:cubicBezTo>
                <a:cubicBezTo>
                  <a:pt x="280518" y="361972"/>
                  <a:pt x="361670" y="280895"/>
                  <a:pt x="361670" y="180667"/>
                </a:cubicBezTo>
                <a:cubicBezTo>
                  <a:pt x="361670" y="180667"/>
                  <a:pt x="361670" y="180667"/>
                  <a:pt x="361670" y="180667"/>
                </a:cubicBezTo>
                <a:cubicBezTo>
                  <a:pt x="361670" y="80438"/>
                  <a:pt x="281157" y="0"/>
                  <a:pt x="180835" y="0"/>
                </a:cubicBezTo>
                <a:cubicBezTo>
                  <a:pt x="180835" y="0"/>
                  <a:pt x="180835" y="0"/>
                  <a:pt x="180835" y="0"/>
                </a:cubicBezTo>
                <a:close/>
                <a:moveTo>
                  <a:pt x="180835" y="348565"/>
                </a:moveTo>
                <a:cubicBezTo>
                  <a:pt x="87542" y="348565"/>
                  <a:pt x="12780" y="273234"/>
                  <a:pt x="12780" y="180667"/>
                </a:cubicBezTo>
                <a:cubicBezTo>
                  <a:pt x="12780" y="87461"/>
                  <a:pt x="88181" y="12129"/>
                  <a:pt x="180835" y="12129"/>
                </a:cubicBezTo>
                <a:cubicBezTo>
                  <a:pt x="273489" y="12129"/>
                  <a:pt x="348891" y="87461"/>
                  <a:pt x="348891" y="180667"/>
                </a:cubicBezTo>
                <a:lnTo>
                  <a:pt x="348891" y="180667"/>
                </a:lnTo>
                <a:cubicBezTo>
                  <a:pt x="348891" y="273234"/>
                  <a:pt x="273489" y="348565"/>
                  <a:pt x="180835" y="348565"/>
                </a:cubicBezTo>
                <a:close/>
              </a:path>
            </a:pathLst>
          </a:custGeom>
          <a:solidFill>
            <a:srgbClr val="0076A8"/>
          </a:solidFill>
          <a:ln w="6390" cap="flat">
            <a:solidFill>
              <a:srgbClr val="17A76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6" name="Graphic 4">
            <a:extLst>
              <a:ext uri="{FF2B5EF4-FFF2-40B4-BE49-F238E27FC236}">
                <a16:creationId xmlns:a16="http://schemas.microsoft.com/office/drawing/2014/main" id="{38DCC6E0-7912-7243-BF49-34FD85B74A1F}"/>
              </a:ext>
              <a:ext uri="{C183D7F6-B498-43B3-948B-1728B52AA6E4}">
                <adec:decorative xmlns:adec="http://schemas.microsoft.com/office/drawing/2017/decorative" val="1"/>
              </a:ext>
            </a:extLst>
          </p:cNvPr>
          <p:cNvSpPr/>
          <p:nvPr/>
        </p:nvSpPr>
        <p:spPr>
          <a:xfrm>
            <a:off x="772690" y="1865373"/>
            <a:ext cx="543707" cy="410171"/>
          </a:xfrm>
          <a:custGeom>
            <a:avLst/>
            <a:gdLst>
              <a:gd name="connsiteX0" fmla="*/ 203549 w 215051"/>
              <a:gd name="connsiteY0" fmla="*/ 1915 h 164068"/>
              <a:gd name="connsiteX1" fmla="*/ 62971 w 215051"/>
              <a:gd name="connsiteY1" fmla="*/ 148109 h 164068"/>
              <a:gd name="connsiteX2" fmla="*/ 11212 w 215051"/>
              <a:gd name="connsiteY2" fmla="*/ 95760 h 164068"/>
              <a:gd name="connsiteX3" fmla="*/ 2266 w 215051"/>
              <a:gd name="connsiteY3" fmla="*/ 95121 h 164068"/>
              <a:gd name="connsiteX4" fmla="*/ 1627 w 215051"/>
              <a:gd name="connsiteY4" fmla="*/ 104059 h 164068"/>
              <a:gd name="connsiteX5" fmla="*/ 2266 w 215051"/>
              <a:gd name="connsiteY5" fmla="*/ 104697 h 164068"/>
              <a:gd name="connsiteX6" fmla="*/ 58498 w 215051"/>
              <a:gd name="connsiteY6" fmla="*/ 162153 h 164068"/>
              <a:gd name="connsiteX7" fmla="*/ 62971 w 215051"/>
              <a:gd name="connsiteY7" fmla="*/ 164069 h 164068"/>
              <a:gd name="connsiteX8" fmla="*/ 62971 w 215051"/>
              <a:gd name="connsiteY8" fmla="*/ 164069 h 164068"/>
              <a:gd name="connsiteX9" fmla="*/ 67443 w 215051"/>
              <a:gd name="connsiteY9" fmla="*/ 162153 h 164068"/>
              <a:gd name="connsiteX10" fmla="*/ 213134 w 215051"/>
              <a:gd name="connsiteY10" fmla="*/ 10853 h 164068"/>
              <a:gd name="connsiteX11" fmla="*/ 213134 w 215051"/>
              <a:gd name="connsiteY11" fmla="*/ 1915 h 164068"/>
              <a:gd name="connsiteX12" fmla="*/ 203549 w 215051"/>
              <a:gd name="connsiteY12" fmla="*/ 1915 h 164068"/>
              <a:gd name="connsiteX13" fmla="*/ 203549 w 215051"/>
              <a:gd name="connsiteY13" fmla="*/ 1915 h 16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5051" h="164068">
                <a:moveTo>
                  <a:pt x="203549" y="1915"/>
                </a:moveTo>
                <a:lnTo>
                  <a:pt x="62971" y="148109"/>
                </a:lnTo>
                <a:lnTo>
                  <a:pt x="11212" y="95760"/>
                </a:lnTo>
                <a:cubicBezTo>
                  <a:pt x="8656" y="93206"/>
                  <a:pt x="4822" y="92568"/>
                  <a:pt x="2266" y="95121"/>
                </a:cubicBezTo>
                <a:cubicBezTo>
                  <a:pt x="-290" y="97675"/>
                  <a:pt x="-929" y="101505"/>
                  <a:pt x="1627" y="104059"/>
                </a:cubicBezTo>
                <a:cubicBezTo>
                  <a:pt x="1627" y="104059"/>
                  <a:pt x="2266" y="104697"/>
                  <a:pt x="2266" y="104697"/>
                </a:cubicBezTo>
                <a:lnTo>
                  <a:pt x="58498" y="162153"/>
                </a:lnTo>
                <a:cubicBezTo>
                  <a:pt x="59776" y="163430"/>
                  <a:pt x="61054" y="164069"/>
                  <a:pt x="62971" y="164069"/>
                </a:cubicBezTo>
                <a:lnTo>
                  <a:pt x="62971" y="164069"/>
                </a:lnTo>
                <a:cubicBezTo>
                  <a:pt x="64888" y="164069"/>
                  <a:pt x="66166" y="163430"/>
                  <a:pt x="67443" y="162153"/>
                </a:cubicBezTo>
                <a:lnTo>
                  <a:pt x="213134" y="10853"/>
                </a:lnTo>
                <a:cubicBezTo>
                  <a:pt x="215690" y="8299"/>
                  <a:pt x="215690" y="4469"/>
                  <a:pt x="213134" y="1915"/>
                </a:cubicBezTo>
                <a:cubicBezTo>
                  <a:pt x="210578" y="-638"/>
                  <a:pt x="206105" y="-638"/>
                  <a:pt x="203549" y="1915"/>
                </a:cubicBezTo>
                <a:lnTo>
                  <a:pt x="203549" y="1915"/>
                </a:lnTo>
                <a:close/>
              </a:path>
            </a:pathLst>
          </a:custGeom>
          <a:solidFill>
            <a:srgbClr val="0076A8"/>
          </a:solidFill>
          <a:ln w="6390" cap="flat">
            <a:solidFill>
              <a:srgbClr val="17A76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 name="Snip Diagonal Corner Rectangle 156">
            <a:extLst>
              <a:ext uri="{FF2B5EF4-FFF2-40B4-BE49-F238E27FC236}">
                <a16:creationId xmlns:a16="http://schemas.microsoft.com/office/drawing/2014/main" id="{14FEF90A-7F2C-5BFA-41EB-5E011E02F406}"/>
              </a:ext>
            </a:extLst>
          </p:cNvPr>
          <p:cNvSpPr/>
          <p:nvPr/>
        </p:nvSpPr>
        <p:spPr bwMode="gray">
          <a:xfrm>
            <a:off x="1771438" y="1655309"/>
            <a:ext cx="4070647" cy="915199"/>
          </a:xfrm>
          <a:prstGeom prst="roundRect">
            <a:avLst/>
          </a:prstGeom>
          <a:solidFill>
            <a:schemeClr val="bg1"/>
          </a:solidFill>
          <a:ln w="38100">
            <a:solidFill>
              <a:srgbClr val="17A76B"/>
            </a:solid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pPr algn="ctr"/>
            <a:r>
              <a:rPr lang="en-US" sz="4000" b="1" dirty="0">
                <a:solidFill>
                  <a:schemeClr val="tx1"/>
                </a:solidFill>
              </a:rPr>
              <a:t>DO</a:t>
            </a:r>
          </a:p>
        </p:txBody>
      </p:sp>
      <p:sp>
        <p:nvSpPr>
          <p:cNvPr id="162" name="Text Placeholder 3">
            <a:extLst>
              <a:ext uri="{FF2B5EF4-FFF2-40B4-BE49-F238E27FC236}">
                <a16:creationId xmlns:a16="http://schemas.microsoft.com/office/drawing/2014/main" id="{6EC9F5DD-B713-B24A-B7F7-92508563558B}"/>
              </a:ext>
            </a:extLst>
          </p:cNvPr>
          <p:cNvSpPr txBox="1">
            <a:spLocks/>
          </p:cNvSpPr>
          <p:nvPr/>
        </p:nvSpPr>
        <p:spPr bwMode="gray">
          <a:xfrm>
            <a:off x="451854" y="2980963"/>
            <a:ext cx="5108753" cy="3847207"/>
          </a:xfrm>
          <a:prstGeom prst="rect">
            <a:avLst/>
          </a:prstGeom>
        </p:spPr>
        <p:txBody>
          <a:bodyPr vert="horz" wrap="square" lIns="0" tIns="0" rIns="0" bIns="0" rtlCol="0">
            <a:spAutoFit/>
          </a:bodyPr>
          <a:lstStyle/>
          <a:p>
            <a:pPr marL="342900" indent="-342900">
              <a:spcAft>
                <a:spcPts val="400"/>
              </a:spcAft>
              <a:buFont typeface="Arial" panose="020B0604020202020204" pitchFamily="34" charset="0"/>
              <a:buChar char="•"/>
            </a:pPr>
            <a:r>
              <a:rPr lang="en-US" sz="2200" spc="-31" dirty="0">
                <a:solidFill>
                  <a:srgbClr val="000000"/>
                </a:solidFill>
                <a:ea typeface="Open Sans" charset="0"/>
                <a:cs typeface="Open Sans" charset="0"/>
              </a:rPr>
              <a:t>Be suspicious of unsolicited phone calls, visits, or email messages from people asking about employees, computer systems, or internal information.</a:t>
            </a:r>
          </a:p>
          <a:p>
            <a:pPr marL="342900" indent="-342900">
              <a:spcAft>
                <a:spcPts val="400"/>
              </a:spcAft>
              <a:buFont typeface="Arial" panose="020B0604020202020204" pitchFamily="34" charset="0"/>
              <a:buChar char="•"/>
            </a:pPr>
            <a:r>
              <a:rPr lang="en-US" sz="2200" spc="-31" dirty="0">
                <a:solidFill>
                  <a:srgbClr val="000000"/>
                </a:solidFill>
                <a:ea typeface="Open Sans" charset="0"/>
                <a:cs typeface="Open Sans" charset="0"/>
              </a:rPr>
              <a:t>Try to verify the identity of any unknown person who claims to be from a legitimate organization.</a:t>
            </a:r>
          </a:p>
          <a:p>
            <a:pPr marL="342900" indent="-342900">
              <a:spcAft>
                <a:spcPts val="400"/>
              </a:spcAft>
              <a:buFont typeface="Arial" panose="020B0604020202020204" pitchFamily="34" charset="0"/>
              <a:buChar char="•"/>
            </a:pPr>
            <a:r>
              <a:rPr lang="en-US" sz="2200" spc="-31" dirty="0">
                <a:solidFill>
                  <a:srgbClr val="000000"/>
                </a:solidFill>
                <a:ea typeface="Open Sans" charset="0"/>
                <a:cs typeface="Open Sans" charset="0"/>
              </a:rPr>
              <a:t>Remember legitimate personnel will NEVER ask you for your password.</a:t>
            </a:r>
            <a:endParaRPr lang="en-US" sz="2200" spc="-31" dirty="0">
              <a:solidFill>
                <a:srgbClr val="028573"/>
              </a:solidFill>
              <a:ea typeface="Open Sans" charset="0"/>
              <a:cs typeface="Open Sans" charset="0"/>
            </a:endParaRPr>
          </a:p>
          <a:p>
            <a:pPr marL="85725" lvl="1" indent="-85725">
              <a:buSzPct val="100000"/>
              <a:buFont typeface="Arial" panose="020B0604020202020204" pitchFamily="34" charset="0"/>
              <a:buChar char="•"/>
              <a:defRPr/>
            </a:pPr>
            <a:endParaRPr lang="en-US" sz="2000" dirty="0">
              <a:solidFill>
                <a:prstClr val="black"/>
              </a:solidFill>
            </a:endParaRPr>
          </a:p>
        </p:txBody>
      </p:sp>
      <p:cxnSp>
        <p:nvCxnSpPr>
          <p:cNvPr id="22" name="Straight Connector 21">
            <a:extLst>
              <a:ext uri="{FF2B5EF4-FFF2-40B4-BE49-F238E27FC236}">
                <a16:creationId xmlns:a16="http://schemas.microsoft.com/office/drawing/2014/main" id="{B5F0770B-FC9F-4F6C-F00E-B884DF5E3C3B}"/>
              </a:ext>
              <a:ext uri="{C183D7F6-B498-43B3-948B-1728B52AA6E4}">
                <adec:decorative xmlns:adec="http://schemas.microsoft.com/office/drawing/2017/decorative" val="1"/>
              </a:ext>
            </a:extLst>
          </p:cNvPr>
          <p:cNvCxnSpPr>
            <a:cxnSpLocks/>
          </p:cNvCxnSpPr>
          <p:nvPr/>
        </p:nvCxnSpPr>
        <p:spPr>
          <a:xfrm>
            <a:off x="5842686" y="2024946"/>
            <a:ext cx="575" cy="3885428"/>
          </a:xfrm>
          <a:prstGeom prst="line">
            <a:avLst/>
          </a:prstGeom>
          <a:ln w="38100">
            <a:solidFill>
              <a:srgbClr val="17A76B"/>
            </a:solidFill>
            <a:tailEnd type="oval" w="lg" len="lg"/>
          </a:ln>
        </p:spPr>
        <p:style>
          <a:lnRef idx="1">
            <a:schemeClr val="accent1"/>
          </a:lnRef>
          <a:fillRef idx="0">
            <a:schemeClr val="accent1"/>
          </a:fillRef>
          <a:effectRef idx="0">
            <a:schemeClr val="accent1"/>
          </a:effectRef>
          <a:fontRef idx="minor">
            <a:schemeClr val="tx1"/>
          </a:fontRef>
        </p:style>
      </p:cxnSp>
      <p:sp>
        <p:nvSpPr>
          <p:cNvPr id="28" name="Graphic 4">
            <a:extLst>
              <a:ext uri="{FF2B5EF4-FFF2-40B4-BE49-F238E27FC236}">
                <a16:creationId xmlns:a16="http://schemas.microsoft.com/office/drawing/2014/main" id="{06D0CF4D-1C81-7045-9A03-0DA58DE6AE4E}"/>
              </a:ext>
              <a:ext uri="{C183D7F6-B498-43B3-948B-1728B52AA6E4}">
                <adec:decorative xmlns:adec="http://schemas.microsoft.com/office/drawing/2017/decorative" val="1"/>
              </a:ext>
            </a:extLst>
          </p:cNvPr>
          <p:cNvSpPr/>
          <p:nvPr/>
        </p:nvSpPr>
        <p:spPr>
          <a:xfrm>
            <a:off x="6404481" y="1619665"/>
            <a:ext cx="914400" cy="916779"/>
          </a:xfrm>
          <a:custGeom>
            <a:avLst/>
            <a:gdLst>
              <a:gd name="connsiteX0" fmla="*/ 180835 w 361670"/>
              <a:gd name="connsiteY0" fmla="*/ 0 h 362610"/>
              <a:gd name="connsiteX1" fmla="*/ 0 w 361670"/>
              <a:gd name="connsiteY1" fmla="*/ 181305 h 362610"/>
              <a:gd name="connsiteX2" fmla="*/ 180835 w 361670"/>
              <a:gd name="connsiteY2" fmla="*/ 362610 h 362610"/>
              <a:gd name="connsiteX3" fmla="*/ 361670 w 361670"/>
              <a:gd name="connsiteY3" fmla="*/ 181305 h 362610"/>
              <a:gd name="connsiteX4" fmla="*/ 361670 w 361670"/>
              <a:gd name="connsiteY4" fmla="*/ 181305 h 362610"/>
              <a:gd name="connsiteX5" fmla="*/ 180835 w 361670"/>
              <a:gd name="connsiteY5" fmla="*/ 0 h 362610"/>
              <a:gd name="connsiteX6" fmla="*/ 180835 w 361670"/>
              <a:gd name="connsiteY6" fmla="*/ 0 h 362610"/>
              <a:gd name="connsiteX7" fmla="*/ 180835 w 361670"/>
              <a:gd name="connsiteY7" fmla="*/ 349204 h 362610"/>
              <a:gd name="connsiteX8" fmla="*/ 12780 w 361670"/>
              <a:gd name="connsiteY8" fmla="*/ 180667 h 362610"/>
              <a:gd name="connsiteX9" fmla="*/ 180835 w 361670"/>
              <a:gd name="connsiteY9" fmla="*/ 12130 h 362610"/>
              <a:gd name="connsiteX10" fmla="*/ 348891 w 361670"/>
              <a:gd name="connsiteY10" fmla="*/ 180667 h 362610"/>
              <a:gd name="connsiteX11" fmla="*/ 180835 w 361670"/>
              <a:gd name="connsiteY11" fmla="*/ 349204 h 36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670" h="362610">
                <a:moveTo>
                  <a:pt x="180835" y="0"/>
                </a:moveTo>
                <a:cubicBezTo>
                  <a:pt x="80513" y="0"/>
                  <a:pt x="0" y="81076"/>
                  <a:pt x="0" y="181305"/>
                </a:cubicBezTo>
                <a:cubicBezTo>
                  <a:pt x="0" y="281533"/>
                  <a:pt x="81152" y="362610"/>
                  <a:pt x="180835" y="362610"/>
                </a:cubicBezTo>
                <a:cubicBezTo>
                  <a:pt x="280518" y="362610"/>
                  <a:pt x="361670" y="281533"/>
                  <a:pt x="361670" y="181305"/>
                </a:cubicBezTo>
                <a:cubicBezTo>
                  <a:pt x="361670" y="181305"/>
                  <a:pt x="361670" y="181305"/>
                  <a:pt x="361670" y="181305"/>
                </a:cubicBezTo>
                <a:cubicBezTo>
                  <a:pt x="361670" y="80438"/>
                  <a:pt x="281157" y="0"/>
                  <a:pt x="180835" y="0"/>
                </a:cubicBezTo>
                <a:cubicBezTo>
                  <a:pt x="180835" y="0"/>
                  <a:pt x="180835" y="0"/>
                  <a:pt x="180835" y="0"/>
                </a:cubicBezTo>
                <a:close/>
                <a:moveTo>
                  <a:pt x="180835" y="349204"/>
                </a:moveTo>
                <a:cubicBezTo>
                  <a:pt x="87542" y="349204"/>
                  <a:pt x="12780" y="273873"/>
                  <a:pt x="12780" y="180667"/>
                </a:cubicBezTo>
                <a:cubicBezTo>
                  <a:pt x="12780" y="87460"/>
                  <a:pt x="88181" y="12130"/>
                  <a:pt x="180835" y="12130"/>
                </a:cubicBezTo>
                <a:cubicBezTo>
                  <a:pt x="273489" y="12130"/>
                  <a:pt x="348891" y="87460"/>
                  <a:pt x="348891" y="180667"/>
                </a:cubicBezTo>
                <a:cubicBezTo>
                  <a:pt x="348891" y="273234"/>
                  <a:pt x="273489" y="348565"/>
                  <a:pt x="180835" y="349204"/>
                </a:cubicBezTo>
                <a:close/>
              </a:path>
            </a:pathLst>
          </a:custGeom>
          <a:solidFill>
            <a:srgbClr val="F2D10F"/>
          </a:solidFill>
          <a:ln w="6390" cap="flat">
            <a:solidFill>
              <a:srgbClr val="F2D10F"/>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9" name="Graphic 4">
            <a:extLst>
              <a:ext uri="{FF2B5EF4-FFF2-40B4-BE49-F238E27FC236}">
                <a16:creationId xmlns:a16="http://schemas.microsoft.com/office/drawing/2014/main" id="{F4E6B54F-8504-204E-AA32-C69C10BFBA7F}"/>
              </a:ext>
              <a:ext uri="{C183D7F6-B498-43B3-948B-1728B52AA6E4}">
                <adec:decorative xmlns:adec="http://schemas.microsoft.com/office/drawing/2017/decorative" val="1"/>
              </a:ext>
            </a:extLst>
          </p:cNvPr>
          <p:cNvSpPr/>
          <p:nvPr/>
        </p:nvSpPr>
        <p:spPr>
          <a:xfrm>
            <a:off x="6632273" y="1848861"/>
            <a:ext cx="458816" cy="455161"/>
          </a:xfrm>
          <a:custGeom>
            <a:avLst/>
            <a:gdLst>
              <a:gd name="connsiteX0" fmla="*/ 179557 w 181474"/>
              <a:gd name="connsiteY0" fmla="*/ 1915 h 180028"/>
              <a:gd name="connsiteX1" fmla="*/ 170611 w 181474"/>
              <a:gd name="connsiteY1" fmla="*/ 1915 h 180028"/>
              <a:gd name="connsiteX2" fmla="*/ 170611 w 181474"/>
              <a:gd name="connsiteY2" fmla="*/ 1915 h 180028"/>
              <a:gd name="connsiteX3" fmla="*/ 90737 w 181474"/>
              <a:gd name="connsiteY3" fmla="*/ 81077 h 180028"/>
              <a:gd name="connsiteX4" fmla="*/ 10863 w 181474"/>
              <a:gd name="connsiteY4" fmla="*/ 1915 h 180028"/>
              <a:gd name="connsiteX5" fmla="*/ 1917 w 181474"/>
              <a:gd name="connsiteY5" fmla="*/ 1915 h 180028"/>
              <a:gd name="connsiteX6" fmla="*/ 1917 w 181474"/>
              <a:gd name="connsiteY6" fmla="*/ 10853 h 180028"/>
              <a:gd name="connsiteX7" fmla="*/ 81791 w 181474"/>
              <a:gd name="connsiteY7" fmla="*/ 90014 h 180028"/>
              <a:gd name="connsiteX8" fmla="*/ 1917 w 181474"/>
              <a:gd name="connsiteY8" fmla="*/ 169176 h 180028"/>
              <a:gd name="connsiteX9" fmla="*/ 1917 w 181474"/>
              <a:gd name="connsiteY9" fmla="*/ 178113 h 180028"/>
              <a:gd name="connsiteX10" fmla="*/ 1917 w 181474"/>
              <a:gd name="connsiteY10" fmla="*/ 178113 h 180028"/>
              <a:gd name="connsiteX11" fmla="*/ 6390 w 181474"/>
              <a:gd name="connsiteY11" fmla="*/ 180028 h 180028"/>
              <a:gd name="connsiteX12" fmla="*/ 10863 w 181474"/>
              <a:gd name="connsiteY12" fmla="*/ 178113 h 180028"/>
              <a:gd name="connsiteX13" fmla="*/ 90737 w 181474"/>
              <a:gd name="connsiteY13" fmla="*/ 98952 h 180028"/>
              <a:gd name="connsiteX14" fmla="*/ 170611 w 181474"/>
              <a:gd name="connsiteY14" fmla="*/ 178113 h 180028"/>
              <a:gd name="connsiteX15" fmla="*/ 179557 w 181474"/>
              <a:gd name="connsiteY15" fmla="*/ 178113 h 180028"/>
              <a:gd name="connsiteX16" fmla="*/ 179557 w 181474"/>
              <a:gd name="connsiteY16" fmla="*/ 178113 h 180028"/>
              <a:gd name="connsiteX17" fmla="*/ 179557 w 181474"/>
              <a:gd name="connsiteY17" fmla="*/ 169176 h 180028"/>
              <a:gd name="connsiteX18" fmla="*/ 179557 w 181474"/>
              <a:gd name="connsiteY18" fmla="*/ 169176 h 180028"/>
              <a:gd name="connsiteX19" fmla="*/ 99683 w 181474"/>
              <a:gd name="connsiteY19" fmla="*/ 90014 h 180028"/>
              <a:gd name="connsiteX20" fmla="*/ 178918 w 181474"/>
              <a:gd name="connsiteY20" fmla="*/ 10853 h 180028"/>
              <a:gd name="connsiteX21" fmla="*/ 179557 w 181474"/>
              <a:gd name="connsiteY21" fmla="*/ 1915 h 18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1474" h="180028">
                <a:moveTo>
                  <a:pt x="179557" y="1915"/>
                </a:moveTo>
                <a:cubicBezTo>
                  <a:pt x="177001" y="-638"/>
                  <a:pt x="173167" y="-638"/>
                  <a:pt x="170611" y="1915"/>
                </a:cubicBezTo>
                <a:cubicBezTo>
                  <a:pt x="170611" y="1915"/>
                  <a:pt x="170611" y="1915"/>
                  <a:pt x="170611" y="1915"/>
                </a:cubicBezTo>
                <a:lnTo>
                  <a:pt x="90737" y="81077"/>
                </a:lnTo>
                <a:lnTo>
                  <a:pt x="10863" y="1915"/>
                </a:lnTo>
                <a:cubicBezTo>
                  <a:pt x="8307" y="-638"/>
                  <a:pt x="4473" y="-638"/>
                  <a:pt x="1917" y="1915"/>
                </a:cubicBezTo>
                <a:cubicBezTo>
                  <a:pt x="-639" y="4469"/>
                  <a:pt x="-639" y="8299"/>
                  <a:pt x="1917" y="10853"/>
                </a:cubicBezTo>
                <a:lnTo>
                  <a:pt x="81791" y="90014"/>
                </a:lnTo>
                <a:lnTo>
                  <a:pt x="1917" y="169176"/>
                </a:lnTo>
                <a:cubicBezTo>
                  <a:pt x="-639" y="171729"/>
                  <a:pt x="-639" y="175560"/>
                  <a:pt x="1917" y="178113"/>
                </a:cubicBezTo>
                <a:cubicBezTo>
                  <a:pt x="1917" y="178113"/>
                  <a:pt x="1917" y="178113"/>
                  <a:pt x="1917" y="178113"/>
                </a:cubicBezTo>
                <a:cubicBezTo>
                  <a:pt x="3195" y="179390"/>
                  <a:pt x="4473" y="180028"/>
                  <a:pt x="6390" y="180028"/>
                </a:cubicBezTo>
                <a:cubicBezTo>
                  <a:pt x="8307" y="180028"/>
                  <a:pt x="9585" y="179390"/>
                  <a:pt x="10863" y="178113"/>
                </a:cubicBezTo>
                <a:lnTo>
                  <a:pt x="90737" y="98952"/>
                </a:lnTo>
                <a:lnTo>
                  <a:pt x="170611" y="178113"/>
                </a:lnTo>
                <a:cubicBezTo>
                  <a:pt x="173167" y="180667"/>
                  <a:pt x="177001" y="180667"/>
                  <a:pt x="179557" y="178113"/>
                </a:cubicBezTo>
                <a:cubicBezTo>
                  <a:pt x="179557" y="178113"/>
                  <a:pt x="179557" y="178113"/>
                  <a:pt x="179557" y="178113"/>
                </a:cubicBezTo>
                <a:cubicBezTo>
                  <a:pt x="182113" y="175560"/>
                  <a:pt x="182113" y="171729"/>
                  <a:pt x="179557" y="169176"/>
                </a:cubicBezTo>
                <a:cubicBezTo>
                  <a:pt x="179557" y="169176"/>
                  <a:pt x="179557" y="169176"/>
                  <a:pt x="179557" y="169176"/>
                </a:cubicBezTo>
                <a:lnTo>
                  <a:pt x="99683" y="90014"/>
                </a:lnTo>
                <a:lnTo>
                  <a:pt x="178918" y="10853"/>
                </a:lnTo>
                <a:cubicBezTo>
                  <a:pt x="181474" y="8299"/>
                  <a:pt x="181474" y="4469"/>
                  <a:pt x="179557" y="1915"/>
                </a:cubicBezTo>
                <a:close/>
              </a:path>
            </a:pathLst>
          </a:custGeom>
          <a:solidFill>
            <a:srgbClr val="F2D10F"/>
          </a:solidFill>
          <a:ln w="6390" cap="flat">
            <a:solidFill>
              <a:srgbClr val="F2D10F"/>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Snip Diagonal Corner Rectangle 156">
            <a:extLst>
              <a:ext uri="{FF2B5EF4-FFF2-40B4-BE49-F238E27FC236}">
                <a16:creationId xmlns:a16="http://schemas.microsoft.com/office/drawing/2014/main" id="{B513DBFB-34C0-9D37-77FA-0CD74B2803E2}"/>
              </a:ext>
            </a:extLst>
          </p:cNvPr>
          <p:cNvSpPr/>
          <p:nvPr/>
        </p:nvSpPr>
        <p:spPr bwMode="gray">
          <a:xfrm>
            <a:off x="7555379" y="1646417"/>
            <a:ext cx="4070647" cy="915199"/>
          </a:xfrm>
          <a:prstGeom prst="roundRect">
            <a:avLst/>
          </a:prstGeom>
          <a:solidFill>
            <a:schemeClr val="bg1"/>
          </a:solidFill>
          <a:ln w="38100">
            <a:solidFill>
              <a:srgbClr val="F2D10F"/>
            </a:solid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pPr algn="ctr"/>
            <a:r>
              <a:rPr lang="en-US" sz="4000" b="1" dirty="0">
                <a:solidFill>
                  <a:schemeClr val="tx1"/>
                </a:solidFill>
              </a:rPr>
              <a:t>DON’T</a:t>
            </a:r>
          </a:p>
        </p:txBody>
      </p:sp>
      <p:sp>
        <p:nvSpPr>
          <p:cNvPr id="40" name="Text Placeholder 3">
            <a:extLst>
              <a:ext uri="{FF2B5EF4-FFF2-40B4-BE49-F238E27FC236}">
                <a16:creationId xmlns:a16="http://schemas.microsoft.com/office/drawing/2014/main" id="{C9EE44A7-1F9A-408F-A231-02E3093E50F5}"/>
              </a:ext>
            </a:extLst>
          </p:cNvPr>
          <p:cNvSpPr txBox="1">
            <a:spLocks/>
          </p:cNvSpPr>
          <p:nvPr/>
        </p:nvSpPr>
        <p:spPr bwMode="gray">
          <a:xfrm>
            <a:off x="6419765" y="2998652"/>
            <a:ext cx="5108753" cy="3170099"/>
          </a:xfrm>
          <a:prstGeom prst="rect">
            <a:avLst/>
          </a:prstGeom>
        </p:spPr>
        <p:txBody>
          <a:bodyPr vert="horz" wrap="square" lIns="0" tIns="0" rIns="0" bIns="0" rtlCol="0">
            <a:spAutoFit/>
          </a:bodyPr>
          <a:lstStyle/>
          <a:p>
            <a:pPr marL="342900" indent="-342900">
              <a:spcAft>
                <a:spcPts val="400"/>
              </a:spcAft>
              <a:buFont typeface="Arial" panose="020B0604020202020204" pitchFamily="34" charset="0"/>
              <a:buChar char="•"/>
            </a:pPr>
            <a:r>
              <a:rPr lang="en-US" sz="2200" spc="-31" dirty="0">
                <a:solidFill>
                  <a:srgbClr val="000000"/>
                </a:solidFill>
                <a:ea typeface="Open Sans" charset="0"/>
                <a:cs typeface="Open Sans" charset="0"/>
              </a:rPr>
              <a:t>Give your passwords to anyone.</a:t>
            </a:r>
          </a:p>
          <a:p>
            <a:pPr marL="342900" indent="-342900">
              <a:spcAft>
                <a:spcPts val="400"/>
              </a:spcAft>
              <a:buFont typeface="Arial" panose="020B0604020202020204" pitchFamily="34" charset="0"/>
              <a:buChar char="•"/>
            </a:pPr>
            <a:r>
              <a:rPr lang="en-US" sz="2200" spc="-31" dirty="0">
                <a:solidFill>
                  <a:srgbClr val="000000"/>
                </a:solidFill>
                <a:ea typeface="Open Sans" charset="0"/>
                <a:cs typeface="Open Sans" charset="0"/>
              </a:rPr>
              <a:t>Enter your credentials into a website accessed by clicking a link in an email message.</a:t>
            </a:r>
          </a:p>
          <a:p>
            <a:pPr marL="342900" indent="-342900">
              <a:spcAft>
                <a:spcPts val="400"/>
              </a:spcAft>
              <a:buFont typeface="Arial" panose="020B0604020202020204" pitchFamily="34" charset="0"/>
              <a:buChar char="•"/>
            </a:pPr>
            <a:r>
              <a:rPr lang="en-US" sz="2200" spc="-31" dirty="0">
                <a:solidFill>
                  <a:srgbClr val="000000"/>
                </a:solidFill>
                <a:ea typeface="Open Sans" charset="0"/>
                <a:cs typeface="Open Sans" charset="0"/>
              </a:rPr>
              <a:t>Allow an unknown individual remote access to your computer in response to an unsolicited telephone call or onscreen pop-up message.</a:t>
            </a:r>
            <a:endParaRPr lang="en-US" sz="2200" spc="-31" dirty="0">
              <a:solidFill>
                <a:srgbClr val="028573"/>
              </a:solidFill>
              <a:ea typeface="Open Sans" charset="0"/>
              <a:cs typeface="Open Sans" charset="0"/>
            </a:endParaRPr>
          </a:p>
          <a:p>
            <a:pPr marL="85725" lvl="1" indent="-85725">
              <a:buSzPct val="100000"/>
              <a:buFont typeface="Arial" panose="020B0604020202020204" pitchFamily="34" charset="0"/>
              <a:buChar char="•"/>
              <a:defRPr/>
            </a:pPr>
            <a:endParaRPr lang="en-US" sz="2000" dirty="0">
              <a:solidFill>
                <a:prstClr val="black"/>
              </a:solidFill>
            </a:endParaRPr>
          </a:p>
        </p:txBody>
      </p:sp>
      <p:cxnSp>
        <p:nvCxnSpPr>
          <p:cNvPr id="23" name="Straight Connector 22">
            <a:extLst>
              <a:ext uri="{FF2B5EF4-FFF2-40B4-BE49-F238E27FC236}">
                <a16:creationId xmlns:a16="http://schemas.microsoft.com/office/drawing/2014/main" id="{36A9CDFE-D907-147C-250A-C136BF5AFF12}"/>
              </a:ext>
              <a:ext uri="{C183D7F6-B498-43B3-948B-1728B52AA6E4}">
                <adec:decorative xmlns:adec="http://schemas.microsoft.com/office/drawing/2017/decorative" val="1"/>
              </a:ext>
            </a:extLst>
          </p:cNvPr>
          <p:cNvCxnSpPr>
            <a:cxnSpLocks/>
          </p:cNvCxnSpPr>
          <p:nvPr/>
        </p:nvCxnSpPr>
        <p:spPr>
          <a:xfrm>
            <a:off x="11626026" y="2001190"/>
            <a:ext cx="0" cy="3992311"/>
          </a:xfrm>
          <a:prstGeom prst="line">
            <a:avLst/>
          </a:prstGeom>
          <a:ln w="38100">
            <a:solidFill>
              <a:srgbClr val="F2D10F"/>
            </a:solidFill>
            <a:tailEnd type="oval" w="lg" len="lg"/>
          </a:ln>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67444EAD-4332-4630-A770-0A7D476E4FD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757838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93DBEB-AE5C-A803-3233-971FA8C06D9C}"/>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CD3FCE44-FF71-5C3B-9507-73B30AF0637A}"/>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2AC1D418-0F37-B934-BBDE-1FB9223B4EC2}"/>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Is This a </a:t>
            </a:r>
            <a:r>
              <a:rPr kumimoji="0" lang="en-US" sz="4000" b="1" i="0" u="none" strike="noStrike" kern="1200" cap="none" spc="-75" normalizeH="0" baseline="0" noProof="0" dirty="0" err="1">
                <a:ln>
                  <a:noFill/>
                </a:ln>
                <a:solidFill>
                  <a:schemeClr val="bg1"/>
                </a:solidFill>
                <a:effectLst/>
                <a:uLnTx/>
                <a:uFillTx/>
                <a:latin typeface="+mn-lt"/>
                <a:ea typeface="Bebas Neue" charset="0"/>
                <a:cs typeface="Chronicle Display Black"/>
              </a:rPr>
              <a:t>Phishy</a:t>
            </a: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 Email? </a:t>
            </a:r>
            <a:r>
              <a:rPr kumimoji="0" lang="en-US" sz="4000" i="1" u="none" strike="noStrike" kern="1200" cap="none" spc="-75" normalizeH="0" baseline="0" noProof="0" dirty="0">
                <a:ln>
                  <a:noFill/>
                </a:ln>
                <a:solidFill>
                  <a:schemeClr val="bg1"/>
                </a:solidFill>
                <a:effectLst/>
                <a:uLnTx/>
                <a:uFillTx/>
                <a:latin typeface="+mn-lt"/>
                <a:ea typeface="Bebas Neue" charset="0"/>
                <a:cs typeface="Chronicle Display Black"/>
              </a:rPr>
              <a:t>(1)</a:t>
            </a: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 </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pic>
        <p:nvPicPr>
          <p:cNvPr id="2" name="Picture 1" descr="Screenshot of an email phishing attempt disguised as an IT Help Desk notification warning about a request to terminate an Office 365 email account. The message uses urgent red text, a clickable link for account verification, and a 24-hour deadline to pressure the recipient into responding.&#10;&#10;The email has a subject line of &quot;We received a request from you.&quot; The sender is &quot;IT Support Help Desk &lt;ITHelp@supprt.com&gt;.&quot; There is an attachment with the name Report.html with  a Google Chrome logo. The message says the following:&#10;&quot;PLEASE RESPOND ASAP! [in red text]&#10;This is your IT Help Desk. Our record indicates that you recenetly made a request to terminate your Office 365 email and this process has begun by our administrator. If this request was made accidentally and you have no knowledge of it, you are advised to verify your account below CLICK HERE [hyperlinked] To verify. Please give us 24 hours to terminate your account OR verify your account. Failure to Verify will result in closure of your account.&#10;Thanks&#10;IT Help Desk&quot;">
            <a:extLst>
              <a:ext uri="{FF2B5EF4-FFF2-40B4-BE49-F238E27FC236}">
                <a16:creationId xmlns:a16="http://schemas.microsoft.com/office/drawing/2014/main" id="{8C1AC4C8-8C44-2196-6DB1-BFC0A64F3AB5}"/>
              </a:ext>
            </a:extLst>
          </p:cNvPr>
          <p:cNvPicPr>
            <a:picLocks noChangeAspect="1"/>
          </p:cNvPicPr>
          <p:nvPr/>
        </p:nvPicPr>
        <p:blipFill>
          <a:blip r:embed="rId3"/>
          <a:stretch>
            <a:fillRect/>
          </a:stretch>
        </p:blipFill>
        <p:spPr>
          <a:xfrm>
            <a:off x="2161021" y="1491870"/>
            <a:ext cx="7945844" cy="5030462"/>
          </a:xfrm>
          <a:prstGeom prst="rect">
            <a:avLst/>
          </a:prstGeom>
          <a:ln>
            <a:solidFill>
              <a:schemeClr val="tx1"/>
            </a:solidFill>
          </a:ln>
        </p:spPr>
      </p:pic>
      <p:pic>
        <p:nvPicPr>
          <p:cNvPr id="3" name="Picture 2">
            <a:extLst>
              <a:ext uri="{FF2B5EF4-FFF2-40B4-BE49-F238E27FC236}">
                <a16:creationId xmlns:a16="http://schemas.microsoft.com/office/drawing/2014/main" id="{C5FB48F4-086E-6B8A-3B9E-2576C76EBB5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37778" y="2069971"/>
            <a:ext cx="4205507" cy="691446"/>
          </a:xfrm>
          <a:prstGeom prst="rect">
            <a:avLst/>
          </a:prstGeom>
        </p:spPr>
      </p:pic>
      <p:sp>
        <p:nvSpPr>
          <p:cNvPr id="7" name="Rectangle 6">
            <a:extLst>
              <a:ext uri="{FF2B5EF4-FFF2-40B4-BE49-F238E27FC236}">
                <a16:creationId xmlns:a16="http://schemas.microsoft.com/office/drawing/2014/main" id="{AA6AFFD6-0A56-8789-2132-14B1CDEDD26C}"/>
              </a:ext>
              <a:ext uri="{C183D7F6-B498-43B3-948B-1728B52AA6E4}">
                <adec:decorative xmlns:adec="http://schemas.microsoft.com/office/drawing/2017/decorative" val="1"/>
              </a:ext>
            </a:extLst>
          </p:cNvPr>
          <p:cNvSpPr/>
          <p:nvPr/>
        </p:nvSpPr>
        <p:spPr>
          <a:xfrm>
            <a:off x="2237778" y="2695188"/>
            <a:ext cx="3051453" cy="285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32957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93DBEB-AE5C-A803-3233-971FA8C06D9C}"/>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Rounded Corners 9">
            <a:extLst>
              <a:ext uri="{FF2B5EF4-FFF2-40B4-BE49-F238E27FC236}">
                <a16:creationId xmlns:a16="http://schemas.microsoft.com/office/drawing/2014/main" id="{CC53E029-F625-0D3D-50F6-0AB265D89F72}"/>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2AC1D418-0F37-B934-BBDE-1FB9223B4EC2}"/>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Is This a </a:t>
            </a:r>
            <a:r>
              <a:rPr kumimoji="0" lang="en-US" sz="4000" b="1" i="0" u="none" strike="noStrike" kern="1200" cap="none" spc="-75" normalizeH="0" baseline="0" noProof="0" dirty="0" err="1">
                <a:ln>
                  <a:noFill/>
                </a:ln>
                <a:solidFill>
                  <a:schemeClr val="bg1"/>
                </a:solidFill>
                <a:effectLst/>
                <a:uLnTx/>
                <a:uFillTx/>
                <a:latin typeface="+mn-lt"/>
                <a:ea typeface="Bebas Neue" charset="0"/>
                <a:cs typeface="Chronicle Display Black"/>
              </a:rPr>
              <a:t>Phishy</a:t>
            </a: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 Email? </a:t>
            </a:r>
            <a:r>
              <a:rPr kumimoji="0" lang="en-US" sz="4000" i="1" u="none" strike="noStrike" kern="1200" cap="none" spc="-75" normalizeH="0" baseline="0" noProof="0" dirty="0">
                <a:ln>
                  <a:noFill/>
                </a:ln>
                <a:solidFill>
                  <a:schemeClr val="bg1"/>
                </a:solidFill>
                <a:effectLst/>
                <a:uLnTx/>
                <a:uFillTx/>
                <a:latin typeface="+mn-lt"/>
                <a:ea typeface="Bebas Neue" charset="0"/>
                <a:cs typeface="Chronicle Display Black"/>
              </a:rPr>
              <a:t>(2)</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pic>
        <p:nvPicPr>
          <p:cNvPr id="2" name="Picture 1" descr="The phishy email now has red boxes noting the suspicious details of its contents. Listed below are what the boxes are pointing to, followed by the reason they are phishy:&#10;1. &quot;We received a request from you&quot; = Not directed to anyone specifically&#10;2. Sent from IT Support Help Desk &lt;ITHelp@supprt.com&gt; = Address doesn't match name AND spelling error&#10;3. Report.html attachment = Suspicious HTML attachment&#10;4. &quot;PLEASE RESPOND ASAP!&quot; = False sense of urgency&#10;5. &quot;recenetly&quot; = Spelling errors&#10;6. &quot;CLICK HERE&quot; hyperlink = Link goes to suspicious website&#10;7. &quot;Failure to Verify will result in closure of your account&quot; = Threat of account lock-out encourages action">
            <a:extLst>
              <a:ext uri="{FF2B5EF4-FFF2-40B4-BE49-F238E27FC236}">
                <a16:creationId xmlns:a16="http://schemas.microsoft.com/office/drawing/2014/main" id="{8C1AC4C8-8C44-2196-6DB1-BFC0A64F3AB5}"/>
              </a:ext>
            </a:extLst>
          </p:cNvPr>
          <p:cNvPicPr>
            <a:picLocks noChangeAspect="1"/>
          </p:cNvPicPr>
          <p:nvPr/>
        </p:nvPicPr>
        <p:blipFill>
          <a:blip r:embed="rId3"/>
          <a:stretch>
            <a:fillRect/>
          </a:stretch>
        </p:blipFill>
        <p:spPr>
          <a:xfrm>
            <a:off x="2161021" y="1491870"/>
            <a:ext cx="7945844" cy="5030462"/>
          </a:xfrm>
          <a:prstGeom prst="rect">
            <a:avLst/>
          </a:prstGeom>
          <a:ln>
            <a:solidFill>
              <a:schemeClr val="tx1"/>
            </a:solidFill>
          </a:ln>
        </p:spPr>
      </p:pic>
      <p:pic>
        <p:nvPicPr>
          <p:cNvPr id="3" name="Picture 2">
            <a:extLst>
              <a:ext uri="{FF2B5EF4-FFF2-40B4-BE49-F238E27FC236}">
                <a16:creationId xmlns:a16="http://schemas.microsoft.com/office/drawing/2014/main" id="{C5FB48F4-086E-6B8A-3B9E-2576C76EBB5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37778" y="2069971"/>
            <a:ext cx="4205507" cy="691446"/>
          </a:xfrm>
          <a:prstGeom prst="rect">
            <a:avLst/>
          </a:prstGeom>
        </p:spPr>
      </p:pic>
      <p:sp>
        <p:nvSpPr>
          <p:cNvPr id="7" name="Rectangle 6">
            <a:extLst>
              <a:ext uri="{FF2B5EF4-FFF2-40B4-BE49-F238E27FC236}">
                <a16:creationId xmlns:a16="http://schemas.microsoft.com/office/drawing/2014/main" id="{AA6AFFD6-0A56-8789-2132-14B1CDEDD26C}"/>
              </a:ext>
              <a:ext uri="{C183D7F6-B498-43B3-948B-1728B52AA6E4}">
                <adec:decorative xmlns:adec="http://schemas.microsoft.com/office/drawing/2017/decorative" val="1"/>
              </a:ext>
            </a:extLst>
          </p:cNvPr>
          <p:cNvSpPr/>
          <p:nvPr/>
        </p:nvSpPr>
        <p:spPr>
          <a:xfrm>
            <a:off x="2237778" y="2695188"/>
            <a:ext cx="3051453" cy="285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peech Bubble: Rectangle with Corners Rounded 8" descr="Suspicious calendar invite">
            <a:extLst>
              <a:ext uri="{FF2B5EF4-FFF2-40B4-BE49-F238E27FC236}">
                <a16:creationId xmlns:a16="http://schemas.microsoft.com/office/drawing/2014/main" id="{B398DD85-9521-27C8-06F8-EF2407FDFE53}"/>
              </a:ext>
            </a:extLst>
          </p:cNvPr>
          <p:cNvSpPr/>
          <p:nvPr/>
        </p:nvSpPr>
        <p:spPr>
          <a:xfrm>
            <a:off x="6366978" y="1390353"/>
            <a:ext cx="1695450" cy="390568"/>
          </a:xfrm>
          <a:prstGeom prst="wedgeRoundRectCallout">
            <a:avLst>
              <a:gd name="adj1" fmla="val -92194"/>
              <a:gd name="adj2" fmla="val 45185"/>
              <a:gd name="adj3" fmla="val 166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Not directed to anyone specifically</a:t>
            </a:r>
          </a:p>
        </p:txBody>
      </p:sp>
      <p:sp>
        <p:nvSpPr>
          <p:cNvPr id="12" name="Speech Bubble: Rectangle with Corners Rounded 11" descr="Address doesn't match name AND spelling error">
            <a:extLst>
              <a:ext uri="{FF2B5EF4-FFF2-40B4-BE49-F238E27FC236}">
                <a16:creationId xmlns:a16="http://schemas.microsoft.com/office/drawing/2014/main" id="{428CE5FF-79A3-A729-4D1B-153D5963CC8E}"/>
              </a:ext>
            </a:extLst>
          </p:cNvPr>
          <p:cNvSpPr/>
          <p:nvPr/>
        </p:nvSpPr>
        <p:spPr>
          <a:xfrm>
            <a:off x="5659126" y="2688947"/>
            <a:ext cx="2133600" cy="504825"/>
          </a:xfrm>
          <a:prstGeom prst="wedgeRoundRectCallout">
            <a:avLst>
              <a:gd name="adj1" fmla="val -34114"/>
              <a:gd name="adj2" fmla="val -96177"/>
              <a:gd name="adj3" fmla="val 166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Address doesn’t match name AND spelling error</a:t>
            </a:r>
          </a:p>
        </p:txBody>
      </p:sp>
      <p:sp>
        <p:nvSpPr>
          <p:cNvPr id="11" name="Speech Bubble: Rectangle with Corners Rounded 10" descr="Suspicious calendar invite">
            <a:extLst>
              <a:ext uri="{FF2B5EF4-FFF2-40B4-BE49-F238E27FC236}">
                <a16:creationId xmlns:a16="http://schemas.microsoft.com/office/drawing/2014/main" id="{77EE8211-3A10-0FF1-AB85-652341EAFCF5}"/>
              </a:ext>
            </a:extLst>
          </p:cNvPr>
          <p:cNvSpPr/>
          <p:nvPr/>
        </p:nvSpPr>
        <p:spPr>
          <a:xfrm>
            <a:off x="389685" y="2571695"/>
            <a:ext cx="1695450" cy="428625"/>
          </a:xfrm>
          <a:prstGeom prst="wedgeRoundRectCallout">
            <a:avLst>
              <a:gd name="adj1" fmla="val 63028"/>
              <a:gd name="adj2" fmla="val 100689"/>
              <a:gd name="adj3" fmla="val 166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Suspicious HTML attachment</a:t>
            </a:r>
          </a:p>
        </p:txBody>
      </p:sp>
      <p:sp>
        <p:nvSpPr>
          <p:cNvPr id="5" name="Speech Bubble: Rectangle with Corners Rounded 4" descr="Suspicious calendar invite">
            <a:extLst>
              <a:ext uri="{FF2B5EF4-FFF2-40B4-BE49-F238E27FC236}">
                <a16:creationId xmlns:a16="http://schemas.microsoft.com/office/drawing/2014/main" id="{4D1BCF51-2CA8-907B-4EA1-64B76B317B68}"/>
              </a:ext>
            </a:extLst>
          </p:cNvPr>
          <p:cNvSpPr/>
          <p:nvPr/>
        </p:nvSpPr>
        <p:spPr>
          <a:xfrm>
            <a:off x="7339336" y="3794234"/>
            <a:ext cx="1695450" cy="280002"/>
          </a:xfrm>
          <a:prstGeom prst="wedgeRoundRectCallout">
            <a:avLst>
              <a:gd name="adj1" fmla="val -44838"/>
              <a:gd name="adj2" fmla="val 132566"/>
              <a:gd name="adj3" fmla="val 166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Spelling errors</a:t>
            </a:r>
          </a:p>
        </p:txBody>
      </p:sp>
      <p:sp>
        <p:nvSpPr>
          <p:cNvPr id="8" name="Speech Bubble: Rectangle with Corners Rounded 7" descr="False sense of urgency">
            <a:extLst>
              <a:ext uri="{FF2B5EF4-FFF2-40B4-BE49-F238E27FC236}">
                <a16:creationId xmlns:a16="http://schemas.microsoft.com/office/drawing/2014/main" id="{E5914A92-5692-2CFF-ABB0-E1DFB0A5776B}"/>
              </a:ext>
            </a:extLst>
          </p:cNvPr>
          <p:cNvSpPr/>
          <p:nvPr/>
        </p:nvSpPr>
        <p:spPr>
          <a:xfrm>
            <a:off x="315668" y="4338426"/>
            <a:ext cx="1695450" cy="266700"/>
          </a:xfrm>
          <a:prstGeom prst="wedgeRoundRectCallout">
            <a:avLst>
              <a:gd name="adj1" fmla="val 65868"/>
              <a:gd name="adj2" fmla="val -139092"/>
              <a:gd name="adj3" fmla="val 166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False sense of urgency</a:t>
            </a:r>
          </a:p>
        </p:txBody>
      </p:sp>
      <p:sp>
        <p:nvSpPr>
          <p:cNvPr id="18" name="Speech Bubble: Rectangle with Corners Rounded 17" descr="Threat of account lock-out encourages action">
            <a:extLst>
              <a:ext uri="{FF2B5EF4-FFF2-40B4-BE49-F238E27FC236}">
                <a16:creationId xmlns:a16="http://schemas.microsoft.com/office/drawing/2014/main" id="{5034CBEC-F6BD-519A-D625-4B94A244ED6D}"/>
              </a:ext>
            </a:extLst>
          </p:cNvPr>
          <p:cNvSpPr/>
          <p:nvPr/>
        </p:nvSpPr>
        <p:spPr>
          <a:xfrm>
            <a:off x="8771031" y="5915015"/>
            <a:ext cx="1857375" cy="504825"/>
          </a:xfrm>
          <a:prstGeom prst="wedgeRoundRectCallout">
            <a:avLst>
              <a:gd name="adj1" fmla="val -99483"/>
              <a:gd name="adj2" fmla="val -106114"/>
              <a:gd name="adj3" fmla="val 166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Threat of account lock-out encourages action</a:t>
            </a:r>
          </a:p>
        </p:txBody>
      </p:sp>
      <p:pic>
        <p:nvPicPr>
          <p:cNvPr id="14" name="Picture 13">
            <a:extLst>
              <a:ext uri="{FF2B5EF4-FFF2-40B4-BE49-F238E27FC236}">
                <a16:creationId xmlns:a16="http://schemas.microsoft.com/office/drawing/2014/main" id="{9121416E-5EFA-9B57-CEBF-12C77C202D1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476007" y="5810671"/>
            <a:ext cx="2133600" cy="524656"/>
          </a:xfrm>
          <a:prstGeom prst="rect">
            <a:avLst/>
          </a:prstGeom>
        </p:spPr>
      </p:pic>
      <p:cxnSp>
        <p:nvCxnSpPr>
          <p:cNvPr id="15" name="Straight Arrow Connector 14">
            <a:extLst>
              <a:ext uri="{FF2B5EF4-FFF2-40B4-BE49-F238E27FC236}">
                <a16:creationId xmlns:a16="http://schemas.microsoft.com/office/drawing/2014/main" id="{A5F10722-EAE8-F26D-0856-8380D3CE712C}"/>
              </a:ext>
              <a:ext uri="{C183D7F6-B498-43B3-948B-1728B52AA6E4}">
                <adec:decorative xmlns:adec="http://schemas.microsoft.com/office/drawing/2017/decorative" val="1"/>
              </a:ext>
            </a:extLst>
          </p:cNvPr>
          <p:cNvCxnSpPr>
            <a:cxnSpLocks/>
          </p:cNvCxnSpPr>
          <p:nvPr/>
        </p:nvCxnSpPr>
        <p:spPr>
          <a:xfrm>
            <a:off x="4476007" y="5366130"/>
            <a:ext cx="341091" cy="4487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Speech Bubble: Rectangle with Corners Rounded 18" descr="Link goes to suspicious website">
            <a:extLst>
              <a:ext uri="{FF2B5EF4-FFF2-40B4-BE49-F238E27FC236}">
                <a16:creationId xmlns:a16="http://schemas.microsoft.com/office/drawing/2014/main" id="{B865A413-2409-812B-E5E3-D0016CC5F57C}"/>
              </a:ext>
            </a:extLst>
          </p:cNvPr>
          <p:cNvSpPr/>
          <p:nvPr/>
        </p:nvSpPr>
        <p:spPr>
          <a:xfrm>
            <a:off x="6302191" y="6395114"/>
            <a:ext cx="2225291" cy="390568"/>
          </a:xfrm>
          <a:prstGeom prst="wedgeRoundRectCallout">
            <a:avLst>
              <a:gd name="adj1" fmla="val -59410"/>
              <a:gd name="adj2" fmla="val -99799"/>
              <a:gd name="adj3" fmla="val 166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Link goes to suspicious website</a:t>
            </a:r>
          </a:p>
        </p:txBody>
      </p:sp>
    </p:spTree>
    <p:extLst>
      <p:ext uri="{BB962C8B-B14F-4D97-AF65-F5344CB8AC3E}">
        <p14:creationId xmlns:p14="http://schemas.microsoft.com/office/powerpoint/2010/main" val="1841858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98CC4D-C0FC-6D68-C1E6-BD0FF4FC4786}"/>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59C484C1-526E-9A7C-605A-D5F8C5C4F8A7}"/>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99C96487-B335-0243-2179-AB95BC9C31F9}"/>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Email Security Best Practices</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3" name="TextBox 2">
            <a:extLst>
              <a:ext uri="{FF2B5EF4-FFF2-40B4-BE49-F238E27FC236}">
                <a16:creationId xmlns:a16="http://schemas.microsoft.com/office/drawing/2014/main" id="{6EAADA31-F840-4DD4-8A89-EDA2F3E0B842}"/>
              </a:ext>
            </a:extLst>
          </p:cNvPr>
          <p:cNvSpPr txBox="1"/>
          <p:nvPr/>
        </p:nvSpPr>
        <p:spPr>
          <a:xfrm>
            <a:off x="924565" y="1521825"/>
            <a:ext cx="10491148" cy="4693593"/>
          </a:xfrm>
          <a:prstGeom prst="rect">
            <a:avLst/>
          </a:prstGeom>
          <a:noFill/>
        </p:spPr>
        <p:txBody>
          <a:bodyPr wrap="square" rtlCol="0">
            <a:spAutoFit/>
          </a:bodyPr>
          <a:lstStyle/>
          <a:p>
            <a:pPr marL="342900" lvl="0" indent="-342900">
              <a:spcAft>
                <a:spcPts val="1200"/>
              </a:spcAft>
              <a:buFont typeface="Arial" panose="020B0604020202020204" pitchFamily="34" charset="0"/>
              <a:buChar char="•"/>
            </a:pPr>
            <a:r>
              <a:rPr lang="en-US" sz="2400" spc="-31" dirty="0">
                <a:latin typeface="Open Sans"/>
                <a:ea typeface="Open Sans" charset="0"/>
                <a:cs typeface="Open Sans" charset="0"/>
              </a:rPr>
              <a:t>Do not open unexpected attachments even if you know the sender.</a:t>
            </a:r>
          </a:p>
          <a:p>
            <a:pPr marL="342900" lvl="0" indent="-342900">
              <a:spcAft>
                <a:spcPts val="1200"/>
              </a:spcAft>
              <a:buFont typeface="Arial" panose="020B0604020202020204" pitchFamily="34" charset="0"/>
              <a:buChar char="•"/>
            </a:pPr>
            <a:r>
              <a:rPr lang="en-US" sz="2400" spc="-31" dirty="0">
                <a:latin typeface="Open Sans"/>
                <a:ea typeface="Open Sans" charset="0"/>
                <a:cs typeface="Open Sans" charset="0"/>
              </a:rPr>
              <a:t>Do not click on suspicious links within emails.</a:t>
            </a:r>
          </a:p>
          <a:p>
            <a:pPr marL="342900" lvl="0" indent="-342900">
              <a:spcAft>
                <a:spcPts val="1200"/>
              </a:spcAft>
              <a:buFont typeface="Arial" panose="020B0604020202020204" pitchFamily="34" charset="0"/>
              <a:buChar char="•"/>
            </a:pPr>
            <a:r>
              <a:rPr lang="en-US" sz="2400" spc="-31" dirty="0">
                <a:latin typeface="Open Sans"/>
                <a:ea typeface="Open Sans" charset="0"/>
                <a:cs typeface="Open Sans" charset="0"/>
              </a:rPr>
              <a:t>Install and update anti-virus software on all devices.</a:t>
            </a:r>
          </a:p>
          <a:p>
            <a:pPr marL="342900" lvl="0" indent="-342900">
              <a:spcAft>
                <a:spcPts val="1200"/>
              </a:spcAft>
              <a:buFont typeface="Arial" panose="020B0604020202020204" pitchFamily="34" charset="0"/>
              <a:buChar char="•"/>
            </a:pPr>
            <a:r>
              <a:rPr lang="en-US" sz="2400" spc="-31" dirty="0">
                <a:latin typeface="Open Sans"/>
                <a:ea typeface="Open Sans" charset="0"/>
                <a:cs typeface="Open Sans" charset="0"/>
              </a:rPr>
              <a:t>Learn how to recognize phishing:</a:t>
            </a:r>
          </a:p>
          <a:p>
            <a:pPr marL="685800" lvl="3" indent="-342900">
              <a:buFont typeface="Courier New" panose="02070309020205020404" pitchFamily="49" charset="0"/>
              <a:buChar char="o"/>
            </a:pPr>
            <a:r>
              <a:rPr lang="en-US" sz="1900" spc="-31" dirty="0">
                <a:latin typeface="Open Sans"/>
                <a:ea typeface="Open Sans" charset="0"/>
                <a:cs typeface="Open Sans" charset="0"/>
              </a:rPr>
              <a:t>Messages that contain threats to shutdown accounts or devices</a:t>
            </a:r>
          </a:p>
          <a:p>
            <a:pPr marL="685800" lvl="3" indent="-342900">
              <a:buFont typeface="Courier New" panose="02070309020205020404" pitchFamily="49" charset="0"/>
              <a:buChar char="o"/>
            </a:pPr>
            <a:r>
              <a:rPr lang="en-US" sz="1900" spc="-31" dirty="0">
                <a:latin typeface="Open Sans"/>
                <a:ea typeface="Open Sans" charset="0"/>
                <a:cs typeface="Open Sans" charset="0"/>
              </a:rPr>
              <a:t>Requests for personal information (passwords or Social Security Numbers)</a:t>
            </a:r>
          </a:p>
          <a:p>
            <a:pPr marL="685800" lvl="3" indent="-342900">
              <a:buFont typeface="Courier New" panose="02070309020205020404" pitchFamily="49" charset="0"/>
              <a:buChar char="o"/>
            </a:pPr>
            <a:r>
              <a:rPr lang="en-US" sz="1900" spc="-31" dirty="0">
                <a:latin typeface="Open Sans"/>
                <a:ea typeface="Open Sans" charset="0"/>
                <a:cs typeface="Open Sans" charset="0"/>
              </a:rPr>
              <a:t>Words like “Urgent”</a:t>
            </a:r>
          </a:p>
          <a:p>
            <a:pPr marL="685800" lvl="3" indent="-342900">
              <a:buFont typeface="Courier New" panose="02070309020205020404" pitchFamily="49" charset="0"/>
              <a:buChar char="o"/>
            </a:pPr>
            <a:r>
              <a:rPr lang="en-US" sz="1900" spc="-31" dirty="0">
                <a:latin typeface="Open Sans"/>
                <a:ea typeface="Open Sans" charset="0"/>
                <a:cs typeface="Open Sans" charset="0"/>
              </a:rPr>
              <a:t>Forged email addresses</a:t>
            </a:r>
          </a:p>
          <a:p>
            <a:pPr marL="685800" lvl="3" indent="-342900">
              <a:spcAft>
                <a:spcPts val="1200"/>
              </a:spcAft>
              <a:buFont typeface="Courier New" panose="02070309020205020404" pitchFamily="49" charset="0"/>
              <a:buChar char="o"/>
            </a:pPr>
            <a:r>
              <a:rPr lang="en-US" sz="1900" spc="-31" dirty="0">
                <a:latin typeface="Open Sans"/>
                <a:ea typeface="Open Sans" charset="0"/>
                <a:cs typeface="Open Sans" charset="0"/>
              </a:rPr>
              <a:t>Poor writing or bad grammar</a:t>
            </a:r>
          </a:p>
          <a:p>
            <a:pPr marL="342900" lvl="0" indent="-342900">
              <a:spcAft>
                <a:spcPts val="1200"/>
              </a:spcAft>
              <a:buFont typeface="Arial" panose="020B0604020202020204" pitchFamily="34" charset="0"/>
              <a:buChar char="•"/>
            </a:pPr>
            <a:r>
              <a:rPr lang="en-US" sz="2400" spc="-31" dirty="0">
                <a:latin typeface="Open Sans"/>
                <a:ea typeface="Open Sans" charset="0"/>
                <a:cs typeface="Open Sans" charset="0"/>
              </a:rPr>
              <a:t>Don’t give your email address to sites you don’t trust.</a:t>
            </a:r>
          </a:p>
          <a:p>
            <a:pPr marL="342900" indent="-342900">
              <a:spcAft>
                <a:spcPts val="1200"/>
              </a:spcAft>
              <a:buFont typeface="Arial" panose="020B0604020202020204" pitchFamily="34" charset="0"/>
              <a:buChar char="•"/>
            </a:pPr>
            <a:r>
              <a:rPr lang="en-US" sz="2400" spc="-31" dirty="0">
                <a:latin typeface="Open Sans"/>
                <a:ea typeface="Open Sans" charset="0"/>
                <a:cs typeface="Open Sans" charset="0"/>
              </a:rPr>
              <a:t>Report suspicious emails to your IT Department.</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489507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2C009-B7BD-664E-70E0-6F6D43F1622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F89AAC2-51B2-DA0F-BBCA-974E6815C09B}"/>
              </a:ext>
            </a:extLst>
          </p:cNvPr>
          <p:cNvSpPr txBox="1">
            <a:spLocks noGrp="1"/>
          </p:cNvSpPr>
          <p:nvPr>
            <p:ph type="title" idx="4294967295"/>
          </p:nvPr>
        </p:nvSpPr>
        <p:spPr>
          <a:xfrm>
            <a:off x="6545301" y="513919"/>
            <a:ext cx="4307183"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Poll Question #3</a:t>
            </a:r>
          </a:p>
        </p:txBody>
      </p:sp>
      <p:sp>
        <p:nvSpPr>
          <p:cNvPr id="3" name="TextBox 2">
            <a:extLst>
              <a:ext uri="{FF2B5EF4-FFF2-40B4-BE49-F238E27FC236}">
                <a16:creationId xmlns:a16="http://schemas.microsoft.com/office/drawing/2014/main" id="{30276CB8-1F2E-7A5C-5CF9-CA6A810472D1}"/>
              </a:ext>
            </a:extLst>
          </p:cNvPr>
          <p:cNvSpPr txBox="1"/>
          <p:nvPr/>
        </p:nvSpPr>
        <p:spPr>
          <a:xfrm>
            <a:off x="6481801" y="1796183"/>
            <a:ext cx="5152736" cy="1569660"/>
          </a:xfrm>
          <a:prstGeom prst="rect">
            <a:avLst/>
          </a:prstGeom>
          <a:noFill/>
        </p:spPr>
        <p:txBody>
          <a:bodyPr wrap="square">
            <a:spAutoFit/>
          </a:bodyPr>
          <a:lstStyle/>
          <a:p>
            <a:r>
              <a:rPr lang="en-US" sz="3200" dirty="0">
                <a:solidFill>
                  <a:srgbClr val="000000"/>
                </a:solidFill>
              </a:rPr>
              <a:t>Indicators of a phishing email attack include which of the following?</a:t>
            </a:r>
          </a:p>
        </p:txBody>
      </p:sp>
      <p:pic>
        <p:nvPicPr>
          <p:cNvPr id="6" name="Picture 2" descr="Photograph showing a close-up of a hand holding a stylus and interacting with a chart on a tablet screen. The chart displays fluctuating green and red line graphs with numerical data and labels.">
            <a:extLst>
              <a:ext uri="{FF2B5EF4-FFF2-40B4-BE49-F238E27FC236}">
                <a16:creationId xmlns:a16="http://schemas.microsoft.com/office/drawing/2014/main" id="{C15CE052-D543-0415-7BD3-F4BE600E3B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0" y="0"/>
            <a:ext cx="6096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48D32278-DC2A-3978-EBEF-CBC289D6C31C}"/>
              </a:ext>
              <a:ext uri="{C183D7F6-B498-43B3-948B-1728B52AA6E4}">
                <adec:decorative xmlns:adec="http://schemas.microsoft.com/office/drawing/2017/decorative" val="1"/>
              </a:ext>
            </a:extLst>
          </p:cNvPr>
          <p:cNvCxnSpPr>
            <a:cxnSpLocks/>
          </p:cNvCxnSpPr>
          <p:nvPr/>
        </p:nvCxnSpPr>
        <p:spPr>
          <a:xfrm>
            <a:off x="6121052" y="0"/>
            <a:ext cx="0" cy="6870526"/>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42773C3-32B4-387B-F046-317620914E0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449156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1557D92-3E8B-AF8F-6105-06C691C92FF0}"/>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EDBBCCB3-76BC-6C13-6DEE-004179B1E3AE}"/>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8D6F28E4-95E8-D617-F975-881FA10A1CAE}"/>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Understanding PII, SPII, and PHI</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5" name="Rectangle: Rounded Corners 4">
            <a:extLst>
              <a:ext uri="{FF2B5EF4-FFF2-40B4-BE49-F238E27FC236}">
                <a16:creationId xmlns:a16="http://schemas.microsoft.com/office/drawing/2014/main" id="{D42B2E95-5511-9BA4-CD1A-F51B6B6ACA94}"/>
              </a:ext>
              <a:ext uri="{C183D7F6-B498-43B3-948B-1728B52AA6E4}">
                <adec:decorative xmlns:adec="http://schemas.microsoft.com/office/drawing/2017/decorative" val="1"/>
              </a:ext>
            </a:extLst>
          </p:cNvPr>
          <p:cNvSpPr/>
          <p:nvPr/>
        </p:nvSpPr>
        <p:spPr>
          <a:xfrm>
            <a:off x="469753" y="1564667"/>
            <a:ext cx="3304781" cy="3333903"/>
          </a:xfrm>
          <a:prstGeom prst="roundRect">
            <a:avLst/>
          </a:prstGeom>
          <a:noFill/>
          <a:ln w="57150">
            <a:solidFill>
              <a:srgbClr val="17A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677ECF8-13B1-116E-500D-60BD3321A62C}"/>
              </a:ext>
            </a:extLst>
          </p:cNvPr>
          <p:cNvSpPr/>
          <p:nvPr/>
        </p:nvSpPr>
        <p:spPr>
          <a:xfrm>
            <a:off x="99577" y="1731757"/>
            <a:ext cx="4045133" cy="1113638"/>
          </a:xfrm>
          <a:prstGeom prst="rect">
            <a:avLst/>
          </a:prstGeom>
        </p:spPr>
        <p:txBody>
          <a:bodyPr wrap="square">
            <a:spAutoFit/>
          </a:bodyPr>
          <a:lstStyle/>
          <a:p>
            <a:pPr marL="0" lvl="1" algn="ctr">
              <a:lnSpc>
                <a:spcPct val="85000"/>
              </a:lnSpc>
            </a:pPr>
            <a:r>
              <a:rPr lang="en-US" sz="2600" b="1" spc="-31" dirty="0">
                <a:solidFill>
                  <a:sysClr val="windowText" lastClr="000000"/>
                </a:solidFill>
                <a:ea typeface="Open Sans" charset="0"/>
                <a:cs typeface="Open Sans" charset="0"/>
              </a:rPr>
              <a:t>PII: Personally Identifiable Information</a:t>
            </a:r>
          </a:p>
        </p:txBody>
      </p:sp>
      <p:sp>
        <p:nvSpPr>
          <p:cNvPr id="22" name="TextBox 21">
            <a:extLst>
              <a:ext uri="{FF2B5EF4-FFF2-40B4-BE49-F238E27FC236}">
                <a16:creationId xmlns:a16="http://schemas.microsoft.com/office/drawing/2014/main" id="{FC98D24F-8FA0-6C6C-66B8-C37EF8A7B7E7}"/>
              </a:ext>
            </a:extLst>
          </p:cNvPr>
          <p:cNvSpPr txBox="1"/>
          <p:nvPr/>
        </p:nvSpPr>
        <p:spPr>
          <a:xfrm>
            <a:off x="553774" y="2870324"/>
            <a:ext cx="3136738" cy="1976695"/>
          </a:xfrm>
          <a:prstGeom prst="rect">
            <a:avLst/>
          </a:prstGeom>
          <a:noFill/>
        </p:spPr>
        <p:txBody>
          <a:bodyPr wrap="square" rtlCol="0">
            <a:spAutoFit/>
          </a:bodyPr>
          <a:lstStyle/>
          <a:p>
            <a:pPr marL="0" lvl="1" algn="ctr">
              <a:lnSpc>
                <a:spcPct val="85000"/>
              </a:lnSpc>
            </a:pPr>
            <a:r>
              <a:rPr lang="en-US" dirty="0">
                <a:solidFill>
                  <a:schemeClr val="tx2"/>
                </a:solidFill>
                <a:cs typeface="Arial" panose="020B0604020202020204" pitchFamily="34" charset="0"/>
              </a:rPr>
              <a:t>Any information about an individual that can be used to distinguish or trace an individual's identity alone or when combined with other information linked or linkable to the specific individual.</a:t>
            </a:r>
          </a:p>
        </p:txBody>
      </p:sp>
      <p:sp>
        <p:nvSpPr>
          <p:cNvPr id="6" name="Rectangle: Rounded Corners 5">
            <a:extLst>
              <a:ext uri="{FF2B5EF4-FFF2-40B4-BE49-F238E27FC236}">
                <a16:creationId xmlns:a16="http://schemas.microsoft.com/office/drawing/2014/main" id="{DA892642-A266-73F2-4231-F04B330808AC}"/>
              </a:ext>
              <a:ext uri="{C183D7F6-B498-43B3-948B-1728B52AA6E4}">
                <adec:decorative xmlns:adec="http://schemas.microsoft.com/office/drawing/2017/decorative" val="1"/>
              </a:ext>
            </a:extLst>
          </p:cNvPr>
          <p:cNvSpPr/>
          <p:nvPr/>
        </p:nvSpPr>
        <p:spPr>
          <a:xfrm>
            <a:off x="4056561" y="1563347"/>
            <a:ext cx="4078878" cy="3333902"/>
          </a:xfrm>
          <a:prstGeom prst="roundRect">
            <a:avLst/>
          </a:prstGeom>
          <a:noFill/>
          <a:ln w="57150">
            <a:solidFill>
              <a:srgbClr val="FBD9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430F7E9-9502-DCDB-BC46-C0C6FDDCCA2C}"/>
              </a:ext>
            </a:extLst>
          </p:cNvPr>
          <p:cNvSpPr/>
          <p:nvPr/>
        </p:nvSpPr>
        <p:spPr>
          <a:xfrm>
            <a:off x="4073434" y="1731757"/>
            <a:ext cx="4045133" cy="1113638"/>
          </a:xfrm>
          <a:prstGeom prst="rect">
            <a:avLst/>
          </a:prstGeom>
        </p:spPr>
        <p:txBody>
          <a:bodyPr wrap="square">
            <a:spAutoFit/>
          </a:bodyPr>
          <a:lstStyle/>
          <a:p>
            <a:pPr marL="0" lvl="1" algn="ctr">
              <a:lnSpc>
                <a:spcPct val="85000"/>
              </a:lnSpc>
            </a:pPr>
            <a:r>
              <a:rPr lang="en-US" sz="2600" b="1" spc="-31" dirty="0">
                <a:solidFill>
                  <a:sysClr val="windowText" lastClr="000000"/>
                </a:solidFill>
                <a:ea typeface="Open Sans" charset="0"/>
                <a:cs typeface="Open Sans" charset="0"/>
              </a:rPr>
              <a:t>SPII: Sensitive Personally Identifiable Information</a:t>
            </a:r>
          </a:p>
        </p:txBody>
      </p:sp>
      <p:sp>
        <p:nvSpPr>
          <p:cNvPr id="20" name="TextBox 19">
            <a:extLst>
              <a:ext uri="{FF2B5EF4-FFF2-40B4-BE49-F238E27FC236}">
                <a16:creationId xmlns:a16="http://schemas.microsoft.com/office/drawing/2014/main" id="{E61C54B9-2B93-05F6-33CA-52C2B5C3192B}"/>
              </a:ext>
            </a:extLst>
          </p:cNvPr>
          <p:cNvSpPr txBox="1"/>
          <p:nvPr/>
        </p:nvSpPr>
        <p:spPr>
          <a:xfrm>
            <a:off x="4527631" y="2848242"/>
            <a:ext cx="3136738" cy="1976695"/>
          </a:xfrm>
          <a:prstGeom prst="rect">
            <a:avLst/>
          </a:prstGeom>
          <a:noFill/>
        </p:spPr>
        <p:txBody>
          <a:bodyPr wrap="square" rtlCol="0">
            <a:spAutoFit/>
          </a:bodyPr>
          <a:lstStyle/>
          <a:p>
            <a:pPr marL="0" lvl="1" algn="ctr">
              <a:lnSpc>
                <a:spcPct val="85000"/>
              </a:lnSpc>
            </a:pPr>
            <a:r>
              <a:rPr lang="en-US" dirty="0">
                <a:solidFill>
                  <a:schemeClr val="tx2"/>
                </a:solidFill>
                <a:cs typeface="Arial" panose="020B0604020202020204" pitchFamily="34" charset="0"/>
              </a:rPr>
              <a:t>PII is considered SPII if its improper release could result in harm, embarrassment, inconvenience, or unfairness to the individual whose name or identity is linked to the information.</a:t>
            </a:r>
          </a:p>
        </p:txBody>
      </p:sp>
      <p:sp>
        <p:nvSpPr>
          <p:cNvPr id="7" name="Rectangle: Rounded Corners 6">
            <a:extLst>
              <a:ext uri="{FF2B5EF4-FFF2-40B4-BE49-F238E27FC236}">
                <a16:creationId xmlns:a16="http://schemas.microsoft.com/office/drawing/2014/main" id="{818F1818-78EE-9C01-54AC-F3474192F68A}"/>
              </a:ext>
              <a:ext uri="{C183D7F6-B498-43B3-948B-1728B52AA6E4}">
                <adec:decorative xmlns:adec="http://schemas.microsoft.com/office/drawing/2017/decorative" val="1"/>
              </a:ext>
            </a:extLst>
          </p:cNvPr>
          <p:cNvSpPr/>
          <p:nvPr/>
        </p:nvSpPr>
        <p:spPr>
          <a:xfrm>
            <a:off x="8417467" y="1546958"/>
            <a:ext cx="3304781" cy="3351611"/>
          </a:xfrm>
          <a:prstGeom prst="roundRect">
            <a:avLst/>
          </a:prstGeom>
          <a:noFill/>
          <a:ln w="57150">
            <a:solidFill>
              <a:srgbClr val="BED4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E345017-FBC0-9B53-C6D0-8AF7E411106A}"/>
              </a:ext>
            </a:extLst>
          </p:cNvPr>
          <p:cNvSpPr/>
          <p:nvPr/>
        </p:nvSpPr>
        <p:spPr>
          <a:xfrm>
            <a:off x="8047291" y="1708361"/>
            <a:ext cx="4045133" cy="1113638"/>
          </a:xfrm>
          <a:prstGeom prst="rect">
            <a:avLst/>
          </a:prstGeom>
        </p:spPr>
        <p:txBody>
          <a:bodyPr wrap="square">
            <a:spAutoFit/>
          </a:bodyPr>
          <a:lstStyle/>
          <a:p>
            <a:pPr marL="0" lvl="1" algn="ctr">
              <a:lnSpc>
                <a:spcPct val="85000"/>
              </a:lnSpc>
            </a:pPr>
            <a:r>
              <a:rPr lang="en-US" sz="2600" b="1" spc="-31" dirty="0">
                <a:solidFill>
                  <a:sysClr val="windowText" lastClr="000000"/>
                </a:solidFill>
                <a:ea typeface="Open Sans" charset="0"/>
                <a:cs typeface="Open Sans" charset="0"/>
              </a:rPr>
              <a:t>PHI: </a:t>
            </a:r>
          </a:p>
          <a:p>
            <a:pPr marL="0" lvl="1" algn="ctr">
              <a:lnSpc>
                <a:spcPct val="85000"/>
              </a:lnSpc>
            </a:pPr>
            <a:r>
              <a:rPr lang="en-US" sz="2600" b="1" spc="-31" dirty="0">
                <a:solidFill>
                  <a:sysClr val="windowText" lastClr="000000"/>
                </a:solidFill>
                <a:ea typeface="Open Sans" charset="0"/>
                <a:cs typeface="Open Sans" charset="0"/>
              </a:rPr>
              <a:t>Protected Health Information</a:t>
            </a:r>
          </a:p>
        </p:txBody>
      </p:sp>
      <p:sp>
        <p:nvSpPr>
          <p:cNvPr id="24" name="TextBox 23">
            <a:extLst>
              <a:ext uri="{FF2B5EF4-FFF2-40B4-BE49-F238E27FC236}">
                <a16:creationId xmlns:a16="http://schemas.microsoft.com/office/drawing/2014/main" id="{EB72C016-BDAF-47AE-C493-674EF996188E}"/>
              </a:ext>
            </a:extLst>
          </p:cNvPr>
          <p:cNvSpPr txBox="1"/>
          <p:nvPr/>
        </p:nvSpPr>
        <p:spPr>
          <a:xfrm>
            <a:off x="8527975" y="2870325"/>
            <a:ext cx="3083765" cy="1976695"/>
          </a:xfrm>
          <a:prstGeom prst="rect">
            <a:avLst/>
          </a:prstGeom>
          <a:noFill/>
        </p:spPr>
        <p:txBody>
          <a:bodyPr wrap="square" rtlCol="0">
            <a:spAutoFit/>
          </a:bodyPr>
          <a:lstStyle/>
          <a:p>
            <a:pPr marL="0" lvl="1" algn="ctr">
              <a:lnSpc>
                <a:spcPct val="85000"/>
              </a:lnSpc>
            </a:pPr>
            <a:r>
              <a:rPr lang="en-US" dirty="0">
                <a:solidFill>
                  <a:schemeClr val="tx2"/>
                </a:solidFill>
                <a:cs typeface="Arial" panose="020B0604020202020204" pitchFamily="34" charset="0"/>
              </a:rPr>
              <a:t>PHI is any personal health information that can potentially identify an individual, that was created, used, or disclosed while providing healthcare services, whether it was a diagnosis or treatment.</a:t>
            </a:r>
          </a:p>
        </p:txBody>
      </p:sp>
      <p:sp>
        <p:nvSpPr>
          <p:cNvPr id="3" name="Rectangle: Rounded Corners 2">
            <a:extLst>
              <a:ext uri="{FF2B5EF4-FFF2-40B4-BE49-F238E27FC236}">
                <a16:creationId xmlns:a16="http://schemas.microsoft.com/office/drawing/2014/main" id="{20F4136F-5EC5-8402-2923-38F53DA3ED30}"/>
              </a:ext>
            </a:extLst>
          </p:cNvPr>
          <p:cNvSpPr/>
          <p:nvPr/>
        </p:nvSpPr>
        <p:spPr>
          <a:xfrm>
            <a:off x="666204" y="5125496"/>
            <a:ext cx="10859593" cy="1171598"/>
          </a:xfrm>
          <a:prstGeom prst="roundRect">
            <a:avLst/>
          </a:prstGeom>
          <a:solidFill>
            <a:schemeClr val="tx1"/>
          </a:solidFill>
          <a:ln w="28575">
            <a:noFill/>
            <a:prstDash val="solid"/>
          </a:ln>
        </p:spPr>
        <p:txBody>
          <a:bodyPr wrap="square" anchor="ctr">
            <a:spAutoFit/>
          </a:bodyPr>
          <a:lstStyle/>
          <a:p>
            <a:pPr marL="12700" marR="0" lvl="0" indent="0" algn="ctr" defTabSz="914400" rtl="0" eaLnBrk="1" fontAlgn="auto" latinLnBrk="0" hangingPunct="1">
              <a:lnSpc>
                <a:spcPct val="85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FFFF"/>
                </a:solidFill>
                <a:effectLst/>
                <a:uLnTx/>
                <a:uFillTx/>
                <a:latin typeface="Arial" panose="020B0604020202020204" pitchFamily="34" charset="0"/>
                <a:ea typeface="Chronicle Display Black" charset="0"/>
                <a:cs typeface="Arial" panose="020B0604020202020204" pitchFamily="34" charset="0"/>
              </a:rPr>
              <a:t>Note: MSIX does contain PII but not SPII or PHI. Please do not input a child’s SPII or PHI into MSIX via file submission or using the correspondence feature.</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130757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96C318-11FF-9419-0298-D4C811842B15}"/>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DF1BE36E-8A2B-1CCD-E2B4-A0D9A4336C1F}"/>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2D02E948-7458-7AC0-9950-02B55298ED45}"/>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Understanding PII in MSIX</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3" name="TextBox 2">
            <a:extLst>
              <a:ext uri="{FF2B5EF4-FFF2-40B4-BE49-F238E27FC236}">
                <a16:creationId xmlns:a16="http://schemas.microsoft.com/office/drawing/2014/main" id="{6EAADA31-F840-4DD4-8A89-EDA2F3E0B842}"/>
              </a:ext>
            </a:extLst>
          </p:cNvPr>
          <p:cNvSpPr txBox="1"/>
          <p:nvPr/>
        </p:nvSpPr>
        <p:spPr>
          <a:xfrm>
            <a:off x="576009" y="1685464"/>
            <a:ext cx="10600431" cy="2939266"/>
          </a:xfrm>
          <a:prstGeom prst="rect">
            <a:avLst/>
          </a:prstGeom>
          <a:noFill/>
        </p:spPr>
        <p:txBody>
          <a:bodyPr wrap="square" rtlCol="0">
            <a:spAutoFit/>
          </a:bodyPr>
          <a:lstStyle/>
          <a:p>
            <a:pPr marL="0" lvl="1">
              <a:spcAft>
                <a:spcPts val="1800"/>
              </a:spcAft>
            </a:pPr>
            <a:r>
              <a:rPr lang="en-US" sz="2800" spc="-31" dirty="0">
                <a:ea typeface="Open Sans" charset="0"/>
                <a:cs typeface="Open Sans" charset="0"/>
              </a:rPr>
              <a:t>The most frequent occurrence of PII breaches are unencrypted emails to the MSIX Help Desk that include PII.</a:t>
            </a:r>
          </a:p>
          <a:p>
            <a:pPr marL="0" lvl="1">
              <a:spcAft>
                <a:spcPts val="600"/>
              </a:spcAft>
            </a:pPr>
            <a:r>
              <a:rPr lang="en-US" sz="2800" spc="-31" dirty="0">
                <a:ea typeface="Open Sans" charset="0"/>
                <a:cs typeface="Open Sans" charset="0"/>
              </a:rPr>
              <a:t>Examples of information that would constitute PII include:</a:t>
            </a:r>
          </a:p>
          <a:p>
            <a:pPr lvl="1" indent="-457200">
              <a:spcAft>
                <a:spcPts val="300"/>
              </a:spcAft>
              <a:buFont typeface="Arial" panose="020B0604020202020204" pitchFamily="34" charset="0"/>
              <a:buChar char="•"/>
            </a:pPr>
            <a:r>
              <a:rPr lang="en-US" sz="1900" dirty="0">
                <a:cs typeface="Arial" panose="020B0604020202020204" pitchFamily="34" charset="0"/>
              </a:rPr>
              <a:t>Student’s Name</a:t>
            </a:r>
          </a:p>
          <a:p>
            <a:pPr lvl="1" indent="-457200">
              <a:spcAft>
                <a:spcPts val="300"/>
              </a:spcAft>
              <a:buFont typeface="Arial" panose="020B0604020202020204" pitchFamily="34" charset="0"/>
              <a:buChar char="•"/>
            </a:pPr>
            <a:r>
              <a:rPr lang="en-US" sz="1900" dirty="0">
                <a:cs typeface="Arial" panose="020B0604020202020204" pitchFamily="34" charset="0"/>
              </a:rPr>
              <a:t>Parent’s Name</a:t>
            </a:r>
          </a:p>
          <a:p>
            <a:pPr lvl="1" indent="-457200">
              <a:spcAft>
                <a:spcPts val="300"/>
              </a:spcAft>
              <a:buFont typeface="Arial" panose="020B0604020202020204" pitchFamily="34" charset="0"/>
              <a:buChar char="•"/>
            </a:pPr>
            <a:r>
              <a:rPr lang="en-US" sz="1900" dirty="0">
                <a:cs typeface="Arial" panose="020B0604020202020204" pitchFamily="34" charset="0"/>
              </a:rPr>
              <a:t>Combination of Sex, Birth Date, or Grade Level and other identifying information such as State ID or First Name</a:t>
            </a:r>
          </a:p>
        </p:txBody>
      </p:sp>
      <p:sp>
        <p:nvSpPr>
          <p:cNvPr id="5" name="Rectangle: Rounded Corners 4">
            <a:extLst>
              <a:ext uri="{FF2B5EF4-FFF2-40B4-BE49-F238E27FC236}">
                <a16:creationId xmlns:a16="http://schemas.microsoft.com/office/drawing/2014/main" id="{9CA00F1A-A829-E57C-B7F9-6B458D8C5790}"/>
              </a:ext>
            </a:extLst>
          </p:cNvPr>
          <p:cNvSpPr/>
          <p:nvPr/>
        </p:nvSpPr>
        <p:spPr>
          <a:xfrm>
            <a:off x="666204" y="5505395"/>
            <a:ext cx="10859593" cy="796814"/>
          </a:xfrm>
          <a:prstGeom prst="roundRect">
            <a:avLst/>
          </a:prstGeom>
          <a:solidFill>
            <a:schemeClr val="tx1"/>
          </a:solidFill>
          <a:ln w="28575">
            <a:noFill/>
            <a:prstDash val="solid"/>
          </a:ln>
        </p:spPr>
        <p:txBody>
          <a:bodyPr wrap="square" anchor="ctr">
            <a:spAutoFit/>
          </a:bodyPr>
          <a:lstStyle/>
          <a:p>
            <a:pPr marL="12700" marR="0" lvl="0" indent="0" algn="ctr" defTabSz="914400" rtl="0" eaLnBrk="1" fontAlgn="auto" latinLnBrk="0" hangingPunct="1">
              <a:lnSpc>
                <a:spcPct val="85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FFFF"/>
                </a:solidFill>
                <a:effectLst/>
                <a:uLnTx/>
                <a:uFillTx/>
                <a:latin typeface="Arial" panose="020B0604020202020204" pitchFamily="34" charset="0"/>
                <a:ea typeface="Chronicle Display Black" charset="0"/>
                <a:cs typeface="Arial" panose="020B0604020202020204" pitchFamily="34" charset="0"/>
              </a:rPr>
              <a:t>While an individual data element may not be considered PII, combination of data elements can be!</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654974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BE567FD-D422-48E3-5F22-D64C6EA883A4}"/>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6FE5F53-94A3-1DD5-B405-D17D03E45BE0}"/>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FA6C842A-282A-6ABE-062D-9E90B7B7BE0B}"/>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Sharing PII</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4" name="TextBox 3">
            <a:extLst>
              <a:ext uri="{FF2B5EF4-FFF2-40B4-BE49-F238E27FC236}">
                <a16:creationId xmlns:a16="http://schemas.microsoft.com/office/drawing/2014/main" id="{7CAC3EEE-4540-8741-8EB2-DB5AEF51F051}"/>
              </a:ext>
            </a:extLst>
          </p:cNvPr>
          <p:cNvSpPr txBox="1"/>
          <p:nvPr/>
        </p:nvSpPr>
        <p:spPr>
          <a:xfrm>
            <a:off x="573640" y="1679574"/>
            <a:ext cx="11044719" cy="3877985"/>
          </a:xfrm>
          <a:prstGeom prst="rect">
            <a:avLst/>
          </a:prstGeom>
          <a:noFill/>
        </p:spPr>
        <p:txBody>
          <a:bodyPr wrap="square" rtlCol="0">
            <a:spAutoFit/>
          </a:bodyPr>
          <a:lstStyle/>
          <a:p>
            <a:pPr marL="1270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Before sharing PII</a:t>
            </a:r>
            <a:r>
              <a:rPr kumimoji="0" lang="en-US" sz="28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 ask yourself who you are sending it to and whether they </a:t>
            </a:r>
            <a:r>
              <a:rPr kumimoji="0" lang="en-US" sz="2800" b="1"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need to know </a:t>
            </a:r>
            <a:r>
              <a:rPr kumimoji="0" lang="en-US" sz="28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the information. </a:t>
            </a:r>
          </a:p>
          <a:p>
            <a:pPr marL="3556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To prevent accidentally sending information to the wrong person, address your message carefully. Make sure you </a:t>
            </a:r>
            <a:r>
              <a:rPr kumimoji="0" lang="en-US" sz="1900" b="1"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select the correct recipient</a:t>
            </a:r>
            <a:r>
              <a:rPr kumimoji="0" lang="en-US" sz="19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 </a:t>
            </a:r>
          </a:p>
          <a:p>
            <a:pPr marL="3556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Follow your State laws </a:t>
            </a:r>
            <a:r>
              <a:rPr kumimoji="0" lang="en-US" sz="19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to ensure you are using approved transmission methods and required protections (e.g., encryption).</a:t>
            </a:r>
          </a:p>
          <a:p>
            <a:pPr marL="3556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Never download or store PII on personally-owned equipment.</a:t>
            </a:r>
          </a:p>
          <a:p>
            <a:pPr marL="3556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Do not upload PII to an unauthorized online storage site (e.g., Dropbox, wikis, etc.).</a:t>
            </a:r>
          </a:p>
          <a:p>
            <a:pPr marL="3556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PII </a:t>
            </a:r>
            <a:r>
              <a:rPr kumimoji="0" lang="en-US" sz="1900" b="1"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should never be accessed from public computers </a:t>
            </a:r>
            <a:r>
              <a:rPr kumimoji="0" lang="en-US" sz="19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or kiosks found in hotel business centers or airports.</a:t>
            </a:r>
          </a:p>
        </p:txBody>
      </p:sp>
      <p:sp>
        <p:nvSpPr>
          <p:cNvPr id="6" name="Rectangle: Rounded Corners 5">
            <a:extLst>
              <a:ext uri="{FF2B5EF4-FFF2-40B4-BE49-F238E27FC236}">
                <a16:creationId xmlns:a16="http://schemas.microsoft.com/office/drawing/2014/main" id="{10936BA7-7785-41D8-D0D4-64AEC0A29707}"/>
              </a:ext>
            </a:extLst>
          </p:cNvPr>
          <p:cNvSpPr/>
          <p:nvPr/>
        </p:nvSpPr>
        <p:spPr>
          <a:xfrm>
            <a:off x="666204" y="5505396"/>
            <a:ext cx="10859593" cy="796814"/>
          </a:xfrm>
          <a:prstGeom prst="roundRect">
            <a:avLst/>
          </a:prstGeom>
          <a:solidFill>
            <a:schemeClr val="tx1"/>
          </a:solidFill>
          <a:ln w="28575">
            <a:noFill/>
            <a:prstDash val="solid"/>
          </a:ln>
        </p:spPr>
        <p:txBody>
          <a:bodyPr wrap="square" anchor="ctr">
            <a:spAutoFit/>
          </a:bodyPr>
          <a:lstStyle/>
          <a:p>
            <a:pPr marL="12700" marR="0" lvl="0" indent="0" algn="ctr" defTabSz="914400" rtl="0" eaLnBrk="1" fontAlgn="auto" latinLnBrk="0" hangingPunct="1">
              <a:lnSpc>
                <a:spcPct val="85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FFFF"/>
                </a:solidFill>
                <a:effectLst/>
                <a:uLnTx/>
                <a:uFillTx/>
                <a:latin typeface="Arial" panose="020B0604020202020204" pitchFamily="34" charset="0"/>
                <a:ea typeface="Chronicle Display Black" charset="0"/>
                <a:cs typeface="Arial" panose="020B0604020202020204" pitchFamily="34" charset="0"/>
              </a:rPr>
              <a:t>TIP! Do not send PII to the Help Desk without first speaking with a Help Desk representative.</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455225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FE5F53-94A3-1DD5-B405-D17D03E45BE0}"/>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Rounded Corners 2">
            <a:extLst>
              <a:ext uri="{FF2B5EF4-FFF2-40B4-BE49-F238E27FC236}">
                <a16:creationId xmlns:a16="http://schemas.microsoft.com/office/drawing/2014/main" id="{B683F7E4-4EA6-7BEA-8EFA-7A86C3F15AE0}"/>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FA6C842A-282A-6ABE-062D-9E90B7B7BE0B}"/>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PII Incident and Procedures</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2" name="TextBox 1">
            <a:extLst>
              <a:ext uri="{FF2B5EF4-FFF2-40B4-BE49-F238E27FC236}">
                <a16:creationId xmlns:a16="http://schemas.microsoft.com/office/drawing/2014/main" id="{A8F8A96C-576E-F7BD-52A4-8BDEAE5471AA}"/>
              </a:ext>
            </a:extLst>
          </p:cNvPr>
          <p:cNvSpPr txBox="1"/>
          <p:nvPr/>
        </p:nvSpPr>
        <p:spPr>
          <a:xfrm>
            <a:off x="573640" y="1679574"/>
            <a:ext cx="11044719" cy="4375557"/>
          </a:xfrm>
          <a:prstGeom prst="rect">
            <a:avLst/>
          </a:prstGeom>
          <a:noFill/>
        </p:spPr>
        <p:txBody>
          <a:bodyPr wrap="square" rtlCol="0">
            <a:spAutoFit/>
          </a:bodyPr>
          <a:lstStyle/>
          <a:p>
            <a:pPr>
              <a:lnSpc>
                <a:spcPts val="3800"/>
              </a:lnSpc>
              <a:spcAft>
                <a:spcPts val="1200"/>
              </a:spcAft>
            </a:pPr>
            <a:r>
              <a:rPr lang="en-US" sz="2800" dirty="0"/>
              <a:t>A PII incident often occurs when PII is included in a screenshot or text in in the body of an email. It is not necessary to provide the Help Desk with a screenshot or student details in an email. </a:t>
            </a:r>
            <a:r>
              <a:rPr lang="en-US" sz="2800" b="1" dirty="0"/>
              <a:t>MSIX IDs and Worklist IDs provide all that is needed to review the records in question.</a:t>
            </a:r>
          </a:p>
          <a:p>
            <a:pPr marL="457200" indent="-457200">
              <a:spcAft>
                <a:spcPts val="600"/>
              </a:spcAft>
              <a:buFont typeface="+mj-lt"/>
              <a:buAutoNum type="arabicPeriod"/>
            </a:pPr>
            <a:r>
              <a:rPr lang="en-US" sz="1900" dirty="0"/>
              <a:t>When the Help Desk receives PII, a ticket is logged to document the incident.</a:t>
            </a:r>
          </a:p>
          <a:p>
            <a:pPr marL="457200" indent="-457200">
              <a:spcAft>
                <a:spcPts val="600"/>
              </a:spcAft>
              <a:buFont typeface="+mj-lt"/>
              <a:buAutoNum type="arabicPeriod"/>
            </a:pPr>
            <a:r>
              <a:rPr lang="en-US" sz="1900" dirty="0"/>
              <a:t>OME is asked to approve Disabling the account of the sender of the PII.</a:t>
            </a:r>
          </a:p>
          <a:p>
            <a:pPr marL="457200" indent="-457200">
              <a:spcAft>
                <a:spcPts val="600"/>
              </a:spcAft>
              <a:buFont typeface="+mj-lt"/>
              <a:buAutoNum type="arabicPeriod"/>
            </a:pPr>
            <a:r>
              <a:rPr lang="en-US" sz="1900" dirty="0"/>
              <a:t>OME reaches out to the State MEP Director to request that the sender of the PII receive cybersecurity retraining.</a:t>
            </a:r>
          </a:p>
          <a:p>
            <a:pPr marL="457200" indent="-457200">
              <a:spcAft>
                <a:spcPts val="600"/>
              </a:spcAft>
              <a:buFont typeface="+mj-lt"/>
              <a:buAutoNum type="arabicPeriod"/>
            </a:pPr>
            <a:r>
              <a:rPr lang="en-US" sz="1900" dirty="0"/>
              <a:t>The sender’s MSIX account is configured to present the Rules of Behavior at the next log in.</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39413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4A2243B-0C55-1F9B-8DE6-BBD588F6B2B3}"/>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C5A6DEDC-2528-7626-A4FD-6E458D1C68A6}"/>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9EC7448F-A35E-B99F-7B2F-56319164D388}"/>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Speakers</a:t>
            </a:r>
          </a:p>
        </p:txBody>
      </p:sp>
      <p:pic>
        <p:nvPicPr>
          <p:cNvPr id="24" name="Picture 23" descr="Headshot photo of Benjamin Starr of the Department of Education.">
            <a:extLst>
              <a:ext uri="{FF2B5EF4-FFF2-40B4-BE49-F238E27FC236}">
                <a16:creationId xmlns:a16="http://schemas.microsoft.com/office/drawing/2014/main" id="{3BEE4C7F-34B6-BEB4-70A7-859AB4A381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1199" y="1831131"/>
            <a:ext cx="2163629" cy="2163629"/>
          </a:xfrm>
          <a:prstGeom prst="rect">
            <a:avLst/>
          </a:prstGeom>
          <a:ln w="19050">
            <a:noFill/>
          </a:ln>
        </p:spPr>
      </p:pic>
      <p:sp>
        <p:nvSpPr>
          <p:cNvPr id="23" name="TextBox 22">
            <a:extLst>
              <a:ext uri="{FF2B5EF4-FFF2-40B4-BE49-F238E27FC236}">
                <a16:creationId xmlns:a16="http://schemas.microsoft.com/office/drawing/2014/main" id="{3DF4BDFE-C358-5167-55B7-9AE8E613984E}"/>
              </a:ext>
            </a:extLst>
          </p:cNvPr>
          <p:cNvSpPr txBox="1"/>
          <p:nvPr/>
        </p:nvSpPr>
        <p:spPr>
          <a:xfrm>
            <a:off x="840290" y="4088320"/>
            <a:ext cx="296544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Open Sans"/>
                <a:ea typeface="+mn-ea"/>
                <a:cs typeface="+mn-cs"/>
              </a:rPr>
              <a:t>Benjamin Starr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Open Sans"/>
              </a:rPr>
              <a:t>US Department of Education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Open Sans"/>
                <a:ea typeface="+mn-ea"/>
                <a:cs typeface="+mn-cs"/>
              </a:rPr>
              <a:t>Office of Migrant Education</a:t>
            </a:r>
          </a:p>
        </p:txBody>
      </p:sp>
      <p:pic>
        <p:nvPicPr>
          <p:cNvPr id="28" name="Picture 27" descr="Headshot photo of Lee-Ellen Myles of the Deloitte MSIX Team.">
            <a:extLst>
              <a:ext uri="{FF2B5EF4-FFF2-40B4-BE49-F238E27FC236}">
                <a16:creationId xmlns:a16="http://schemas.microsoft.com/office/drawing/2014/main" id="{D52118D0-D08E-43CF-EE90-FB625BCEEC6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10166" y="1835221"/>
            <a:ext cx="2144096" cy="2144096"/>
          </a:xfrm>
          <a:prstGeom prst="rect">
            <a:avLst/>
          </a:prstGeom>
          <a:ln w="19050">
            <a:noFill/>
          </a:ln>
        </p:spPr>
      </p:pic>
      <p:sp>
        <p:nvSpPr>
          <p:cNvPr id="29" name="TextBox 28">
            <a:extLst>
              <a:ext uri="{FF2B5EF4-FFF2-40B4-BE49-F238E27FC236}">
                <a16:creationId xmlns:a16="http://schemas.microsoft.com/office/drawing/2014/main" id="{AE223D55-8D69-0077-4C09-D5996A226F07}"/>
              </a:ext>
            </a:extLst>
          </p:cNvPr>
          <p:cNvSpPr txBox="1"/>
          <p:nvPr/>
        </p:nvSpPr>
        <p:spPr>
          <a:xfrm>
            <a:off x="4601077" y="4084230"/>
            <a:ext cx="2965447" cy="584775"/>
          </a:xfrm>
          <a:prstGeom prst="rect">
            <a:avLst/>
          </a:prstGeom>
          <a:noFill/>
        </p:spPr>
        <p:txBody>
          <a:bodyPr wrap="square" rtlCol="0">
            <a:spAutoFit/>
          </a:bodyPr>
          <a:lstStyle/>
          <a:p>
            <a:pPr lvl="0" algn="ctr">
              <a:defRPr/>
            </a:pPr>
            <a:r>
              <a:rPr lang="en-US" sz="1600" b="1" dirty="0"/>
              <a:t>Lee-Ellen Myles</a:t>
            </a:r>
          </a:p>
          <a:p>
            <a:pPr lvl="0" algn="ctr">
              <a:defRPr/>
            </a:pPr>
            <a:r>
              <a:rPr lang="en-US" sz="1600" dirty="0"/>
              <a:t>Deloitte MSIX Team</a:t>
            </a:r>
          </a:p>
        </p:txBody>
      </p:sp>
      <p:pic>
        <p:nvPicPr>
          <p:cNvPr id="27" name="Picture 26" descr="Headshot photo of Tyler Salensky of the Deloitte MSIX Team.">
            <a:extLst>
              <a:ext uri="{FF2B5EF4-FFF2-40B4-BE49-F238E27FC236}">
                <a16:creationId xmlns:a16="http://schemas.microsoft.com/office/drawing/2014/main" id="{2A6FEE2B-A404-FA4D-5EDE-4B9C3DA26F5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8759600" y="1827958"/>
            <a:ext cx="2169975" cy="2169975"/>
          </a:xfrm>
          <a:prstGeom prst="rect">
            <a:avLst/>
          </a:prstGeom>
          <a:ln w="19050">
            <a:noFill/>
          </a:ln>
        </p:spPr>
      </p:pic>
      <p:sp>
        <p:nvSpPr>
          <p:cNvPr id="32" name="TextBox 31">
            <a:extLst>
              <a:ext uri="{FF2B5EF4-FFF2-40B4-BE49-F238E27FC236}">
                <a16:creationId xmlns:a16="http://schemas.microsoft.com/office/drawing/2014/main" id="{CEC2DAA6-F05E-E64C-4D89-DAB67304922A}"/>
              </a:ext>
            </a:extLst>
          </p:cNvPr>
          <p:cNvSpPr txBox="1"/>
          <p:nvPr/>
        </p:nvSpPr>
        <p:spPr>
          <a:xfrm>
            <a:off x="8361864" y="4088320"/>
            <a:ext cx="29654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Open Sans"/>
              </a:rPr>
              <a:t>Tyler Salensky</a:t>
            </a:r>
            <a:endParaRPr kumimoji="0" lang="en-US" sz="1600" b="1" i="0" u="none" strike="noStrike" kern="1200" cap="none" spc="0" normalizeH="0" baseline="0" noProof="0" dirty="0">
              <a:ln>
                <a:noFill/>
              </a:ln>
              <a:effectLst/>
              <a:uLnTx/>
              <a:uFillTx/>
              <a:latin typeface="Open San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Open Sans"/>
                <a:ea typeface="+mn-ea"/>
                <a:cs typeface="+mn-cs"/>
              </a:rPr>
              <a:t>Deloitte MSIX Team</a:t>
            </a:r>
          </a:p>
        </p:txBody>
      </p:sp>
      <p:sp>
        <p:nvSpPr>
          <p:cNvPr id="34" name="TextBox 33">
            <a:extLst>
              <a:ext uri="{FF2B5EF4-FFF2-40B4-BE49-F238E27FC236}">
                <a16:creationId xmlns:a16="http://schemas.microsoft.com/office/drawing/2014/main" id="{5DDA1AA9-93B1-E082-C2E1-67EF5F1EBB20}"/>
              </a:ext>
            </a:extLst>
          </p:cNvPr>
          <p:cNvSpPr txBox="1"/>
          <p:nvPr/>
        </p:nvSpPr>
        <p:spPr>
          <a:xfrm>
            <a:off x="2095500" y="5284522"/>
            <a:ext cx="8001000" cy="1077218"/>
          </a:xfrm>
          <a:prstGeom prst="rect">
            <a:avLst/>
          </a:prstGeom>
          <a:noFill/>
        </p:spPr>
        <p:txBody>
          <a:bodyPr wrap="square">
            <a:spAutoFit/>
          </a:bodyPr>
          <a:lstStyle/>
          <a:p>
            <a:pPr algn="ctr"/>
            <a:r>
              <a:rPr lang="en-US" sz="3200" b="1" dirty="0"/>
              <a:t>Audience Engagement – Please chat your name, State and role in the MEP.</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408004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2F0D5-4FC3-DC86-C960-E8F58658438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CC6034B-9902-AAF2-A1FE-3F8FABF5D79F}"/>
              </a:ext>
            </a:extLst>
          </p:cNvPr>
          <p:cNvSpPr txBox="1">
            <a:spLocks noGrp="1"/>
          </p:cNvSpPr>
          <p:nvPr>
            <p:ph type="title" idx="4294967295"/>
          </p:nvPr>
        </p:nvSpPr>
        <p:spPr>
          <a:xfrm>
            <a:off x="6545301" y="513919"/>
            <a:ext cx="4307183"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Poll Question #4</a:t>
            </a:r>
          </a:p>
        </p:txBody>
      </p:sp>
      <p:sp>
        <p:nvSpPr>
          <p:cNvPr id="3" name="TextBox 2">
            <a:extLst>
              <a:ext uri="{FF2B5EF4-FFF2-40B4-BE49-F238E27FC236}">
                <a16:creationId xmlns:a16="http://schemas.microsoft.com/office/drawing/2014/main" id="{C50900FE-2B88-6B6C-A764-C64DA04CAB92}"/>
              </a:ext>
            </a:extLst>
          </p:cNvPr>
          <p:cNvSpPr txBox="1"/>
          <p:nvPr/>
        </p:nvSpPr>
        <p:spPr>
          <a:xfrm>
            <a:off x="6481801" y="1796183"/>
            <a:ext cx="5152736" cy="2554545"/>
          </a:xfrm>
          <a:prstGeom prst="rect">
            <a:avLst/>
          </a:prstGeom>
          <a:noFill/>
        </p:spPr>
        <p:txBody>
          <a:bodyPr wrap="square">
            <a:spAutoFit/>
          </a:bodyPr>
          <a:lstStyle/>
          <a:p>
            <a:r>
              <a:rPr lang="en-US" sz="3200" dirty="0">
                <a:solidFill>
                  <a:srgbClr val="000000"/>
                </a:solidFill>
              </a:rPr>
              <a:t>Which of the following are you NOT allowed to include in an unencrypted email to the MSIX Help Desk?</a:t>
            </a:r>
          </a:p>
        </p:txBody>
      </p:sp>
      <p:pic>
        <p:nvPicPr>
          <p:cNvPr id="6" name="Picture 2" descr="Photograph of a person sitting at a round wooden table in a modern office or lounge area, using a laptop and holding a smartphone displaying a blue and white screen. ">
            <a:extLst>
              <a:ext uri="{FF2B5EF4-FFF2-40B4-BE49-F238E27FC236}">
                <a16:creationId xmlns:a16="http://schemas.microsoft.com/office/drawing/2014/main" id="{8798A254-A9E4-D82A-0909-17DF0D8B05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0" y="0"/>
            <a:ext cx="6096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4F2215E1-675B-B3BC-1088-52A5D795FD2D}"/>
              </a:ext>
              <a:ext uri="{C183D7F6-B498-43B3-948B-1728B52AA6E4}">
                <adec:decorative xmlns:adec="http://schemas.microsoft.com/office/drawing/2017/decorative" val="1"/>
              </a:ext>
            </a:extLst>
          </p:cNvPr>
          <p:cNvCxnSpPr>
            <a:cxnSpLocks/>
          </p:cNvCxnSpPr>
          <p:nvPr/>
        </p:nvCxnSpPr>
        <p:spPr>
          <a:xfrm>
            <a:off x="6121052" y="0"/>
            <a:ext cx="0" cy="6870526"/>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988D0D6-5D01-C91E-65E9-82848D1CD70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913405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A0D6F-9D84-63E0-B0EA-9FB62D7D39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BD6A556-B7BF-671E-12A0-254DFAA8BC53}"/>
              </a:ext>
              <a:ext uri="{C183D7F6-B498-43B3-948B-1728B52AA6E4}">
                <adec:decorative xmlns:adec="http://schemas.microsoft.com/office/drawing/2017/decorative" val="1"/>
              </a:ext>
            </a:extLst>
          </p:cNvPr>
          <p:cNvSpPr/>
          <p:nvPr/>
        </p:nvSpPr>
        <p:spPr>
          <a:xfrm>
            <a:off x="984" y="280831"/>
            <a:ext cx="5152737"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37554B10-BC9F-E87C-B5E5-89E49A50C9A0}"/>
              </a:ext>
              <a:ext uri="{C183D7F6-B498-43B3-948B-1728B52AA6E4}">
                <adec:decorative xmlns:adec="http://schemas.microsoft.com/office/drawing/2017/decorative" val="1"/>
              </a:ext>
            </a:extLst>
          </p:cNvPr>
          <p:cNvSpPr/>
          <p:nvPr/>
        </p:nvSpPr>
        <p:spPr>
          <a:xfrm>
            <a:off x="4997330" y="280831"/>
            <a:ext cx="1351189"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2C703B29-99C6-137F-DA14-7890AAC11456}"/>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Insider Threats</a:t>
            </a:r>
            <a:r>
              <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rPr>
              <a:t> (1)</a:t>
            </a:r>
          </a:p>
        </p:txBody>
      </p:sp>
      <p:sp>
        <p:nvSpPr>
          <p:cNvPr id="13" name="Text Placeholder 3">
            <a:extLst>
              <a:ext uri="{FF2B5EF4-FFF2-40B4-BE49-F238E27FC236}">
                <a16:creationId xmlns:a16="http://schemas.microsoft.com/office/drawing/2014/main" id="{58818A0D-BBCA-9718-E4A6-B2555244E1C0}"/>
              </a:ext>
            </a:extLst>
          </p:cNvPr>
          <p:cNvSpPr txBox="1">
            <a:spLocks/>
          </p:cNvSpPr>
          <p:nvPr/>
        </p:nvSpPr>
        <p:spPr bwMode="gray">
          <a:xfrm>
            <a:off x="580727" y="1707276"/>
            <a:ext cx="5953087" cy="5086008"/>
          </a:xfrm>
          <a:prstGeom prst="rect">
            <a:avLst/>
          </a:prstGeom>
        </p:spPr>
        <p:txBody>
          <a:bodyPr vert="horz" wrap="square" lIns="0" tIns="0" rIns="0" bIns="0" rtlCol="0" anchor="t">
            <a:spAutoFit/>
          </a:bodyPr>
          <a:lstStyle/>
          <a:p>
            <a:pPr lvl="0" defTabSz="457200">
              <a:lnSpc>
                <a:spcPts val="3300"/>
              </a:lnSpc>
              <a:spcBef>
                <a:spcPts val="600"/>
              </a:spcBef>
              <a:spcAft>
                <a:spcPts val="600"/>
              </a:spcAft>
              <a:defRPr/>
            </a:pPr>
            <a:r>
              <a:rPr lang="en-US" sz="2400" dirty="0">
                <a:solidFill>
                  <a:srgbClr val="000000"/>
                </a:solidFill>
              </a:rPr>
              <a:t>An insider threat is the threat that an insider will use their authorized access, wittingly or unwittingly, to do harm to the security of organizational operations and assets, individuals, other organizations, and the Nation. Types include:</a:t>
            </a:r>
          </a:p>
          <a:p>
            <a:pPr marL="342900" lvl="0" indent="-342900" defTabSz="457200">
              <a:spcBef>
                <a:spcPts val="300"/>
              </a:spcBef>
              <a:spcAft>
                <a:spcPts val="300"/>
              </a:spcAft>
              <a:buFont typeface="Arial" panose="020B0604020202020204" pitchFamily="34" charset="0"/>
              <a:buChar char="•"/>
              <a:defRPr/>
            </a:pPr>
            <a:r>
              <a:rPr lang="en-US" sz="1900" dirty="0">
                <a:solidFill>
                  <a:srgbClr val="000000"/>
                </a:solidFill>
              </a:rPr>
              <a:t>Disclosure of sensitive information to unauthorized individuals</a:t>
            </a:r>
          </a:p>
          <a:p>
            <a:pPr marL="342900" lvl="0" indent="-342900" defTabSz="457200">
              <a:spcBef>
                <a:spcPts val="300"/>
              </a:spcBef>
              <a:spcAft>
                <a:spcPts val="300"/>
              </a:spcAft>
              <a:buFont typeface="Arial" panose="020B0604020202020204" pitchFamily="34" charset="0"/>
              <a:buChar char="•"/>
              <a:defRPr/>
            </a:pPr>
            <a:r>
              <a:rPr lang="en-US" sz="1900" dirty="0">
                <a:solidFill>
                  <a:srgbClr val="000000"/>
                </a:solidFill>
              </a:rPr>
              <a:t>Theft of intellectual property</a:t>
            </a:r>
          </a:p>
          <a:p>
            <a:pPr marL="342900" lvl="0" indent="-342900" defTabSz="457200">
              <a:spcBef>
                <a:spcPts val="300"/>
              </a:spcBef>
              <a:spcAft>
                <a:spcPts val="300"/>
              </a:spcAft>
              <a:buFont typeface="Arial" panose="020B0604020202020204" pitchFamily="34" charset="0"/>
              <a:buChar char="•"/>
              <a:defRPr/>
            </a:pPr>
            <a:r>
              <a:rPr lang="en-US" sz="1900" dirty="0">
                <a:solidFill>
                  <a:srgbClr val="000000"/>
                </a:solidFill>
              </a:rPr>
              <a:t>Sabotage of computer systems</a:t>
            </a:r>
          </a:p>
          <a:p>
            <a:pPr marL="342900" lvl="0" indent="-342900" defTabSz="457200">
              <a:spcBef>
                <a:spcPts val="300"/>
              </a:spcBef>
              <a:spcAft>
                <a:spcPts val="300"/>
              </a:spcAft>
              <a:buFont typeface="Arial" panose="020B0604020202020204" pitchFamily="34" charset="0"/>
              <a:buChar char="•"/>
              <a:defRPr/>
            </a:pPr>
            <a:r>
              <a:rPr lang="en-US" sz="1900" dirty="0">
                <a:solidFill>
                  <a:srgbClr val="000000"/>
                </a:solidFill>
              </a:rPr>
              <a:t>Fraudulent activity</a:t>
            </a:r>
          </a:p>
          <a:p>
            <a:pPr marL="342900" lvl="0" indent="-342900" defTabSz="457200">
              <a:spcBef>
                <a:spcPts val="300"/>
              </a:spcBef>
              <a:spcAft>
                <a:spcPts val="300"/>
              </a:spcAft>
              <a:buFont typeface="Arial" panose="020B0604020202020204" pitchFamily="34" charset="0"/>
              <a:buChar char="•"/>
              <a:defRPr/>
            </a:pPr>
            <a:r>
              <a:rPr lang="en-US" sz="1900" dirty="0">
                <a:solidFill>
                  <a:srgbClr val="000000"/>
                </a:solidFill>
              </a:rPr>
              <a:t>Misuse of privileges for personal gain</a:t>
            </a:r>
            <a:br>
              <a:rPr lang="en-US" sz="2000" dirty="0">
                <a:solidFill>
                  <a:srgbClr val="000000"/>
                </a:solidFill>
              </a:rPr>
            </a:br>
            <a:endParaRPr lang="en-US" sz="2400" dirty="0">
              <a:solidFill>
                <a:srgbClr val="000000"/>
              </a:solidFill>
            </a:endParaRPr>
          </a:p>
        </p:txBody>
      </p:sp>
      <p:pic>
        <p:nvPicPr>
          <p:cNvPr id="6" name="Picture 2" descr="Photograph showing a person wearing a cap working at a computer with multiple monitors displaying lines of code in various colors, including green, blue, and white. The person is working in a dimly lit environment.">
            <a:extLst>
              <a:ext uri="{FF2B5EF4-FFF2-40B4-BE49-F238E27FC236}">
                <a16:creationId xmlns:a16="http://schemas.microsoft.com/office/drawing/2014/main" id="{0B5D82BF-2F74-1FB7-587C-A602BA7EF4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6767620" y="0"/>
            <a:ext cx="5422301" cy="6858000"/>
          </a:xfrm>
          <a:prstGeom prst="rect">
            <a:avLst/>
          </a:prstGeom>
          <a:noFill/>
          <a:ln>
            <a:noFill/>
          </a:ln>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40332113-DBF3-C34E-DEDF-3337990EFDAB}"/>
              </a:ext>
              <a:ext uri="{C183D7F6-B498-43B3-948B-1728B52AA6E4}">
                <adec:decorative xmlns:adec="http://schemas.microsoft.com/office/drawing/2017/decorative" val="1"/>
              </a:ext>
            </a:extLst>
          </p:cNvPr>
          <p:cNvCxnSpPr/>
          <p:nvPr/>
        </p:nvCxnSpPr>
        <p:spPr>
          <a:xfrm>
            <a:off x="6734826"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1E93D71-221F-9DDD-913F-99F3D5E847A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2623" y="6397099"/>
            <a:ext cx="1351191" cy="388001"/>
          </a:xfrm>
          <a:prstGeom prst="rect">
            <a:avLst/>
          </a:prstGeom>
        </p:spPr>
      </p:pic>
    </p:spTree>
    <p:extLst>
      <p:ext uri="{BB962C8B-B14F-4D97-AF65-F5344CB8AC3E}">
        <p14:creationId xmlns:p14="http://schemas.microsoft.com/office/powerpoint/2010/main" val="26336688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8A67C-A5C6-A875-A588-DAF6003D01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175A63-156F-1C4E-1B81-CDD4973CE224}"/>
              </a:ext>
              <a:ext uri="{C183D7F6-B498-43B3-948B-1728B52AA6E4}">
                <adec:decorative xmlns:adec="http://schemas.microsoft.com/office/drawing/2017/decorative" val="1"/>
              </a:ext>
            </a:extLst>
          </p:cNvPr>
          <p:cNvSpPr/>
          <p:nvPr/>
        </p:nvSpPr>
        <p:spPr>
          <a:xfrm>
            <a:off x="984" y="280831"/>
            <a:ext cx="5152737"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23AE072C-4C16-1F30-D548-B34740BD62F7}"/>
              </a:ext>
              <a:ext uri="{C183D7F6-B498-43B3-948B-1728B52AA6E4}">
                <adec:decorative xmlns:adec="http://schemas.microsoft.com/office/drawing/2017/decorative" val="1"/>
              </a:ext>
            </a:extLst>
          </p:cNvPr>
          <p:cNvSpPr/>
          <p:nvPr/>
        </p:nvSpPr>
        <p:spPr>
          <a:xfrm>
            <a:off x="4997330" y="280831"/>
            <a:ext cx="1351189"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CA75D422-D9A9-15D5-C107-E1C056D9E43A}"/>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Insider Threats</a:t>
            </a:r>
            <a:r>
              <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rPr>
              <a:t> (2)</a:t>
            </a:r>
          </a:p>
        </p:txBody>
      </p:sp>
      <p:sp>
        <p:nvSpPr>
          <p:cNvPr id="13" name="Text Placeholder 3">
            <a:extLst>
              <a:ext uri="{FF2B5EF4-FFF2-40B4-BE49-F238E27FC236}">
                <a16:creationId xmlns:a16="http://schemas.microsoft.com/office/drawing/2014/main" id="{46150434-3795-DF29-D8F8-1B5625A41815}"/>
              </a:ext>
            </a:extLst>
          </p:cNvPr>
          <p:cNvSpPr txBox="1">
            <a:spLocks/>
          </p:cNvSpPr>
          <p:nvPr/>
        </p:nvSpPr>
        <p:spPr bwMode="gray">
          <a:xfrm>
            <a:off x="580727" y="1707276"/>
            <a:ext cx="5624117" cy="4101123"/>
          </a:xfrm>
          <a:prstGeom prst="rect">
            <a:avLst/>
          </a:prstGeom>
        </p:spPr>
        <p:txBody>
          <a:bodyPr vert="horz" wrap="square" lIns="0" tIns="0" rIns="0" bIns="0" rtlCol="0" anchor="t">
            <a:spAutoFit/>
          </a:bodyPr>
          <a:lstStyle/>
          <a:p>
            <a:pPr lvl="0" defTabSz="457200">
              <a:lnSpc>
                <a:spcPts val="3300"/>
              </a:lnSpc>
              <a:spcBef>
                <a:spcPts val="600"/>
              </a:spcBef>
              <a:spcAft>
                <a:spcPts val="600"/>
              </a:spcAft>
              <a:defRPr/>
            </a:pPr>
            <a:r>
              <a:rPr lang="en-US" sz="2400" dirty="0">
                <a:solidFill>
                  <a:srgbClr val="000000"/>
                </a:solidFill>
              </a:rPr>
              <a:t>It’s important to take actionable steps to limit insider threats. Reduce risk with clear controls consistent habits, such as:</a:t>
            </a:r>
          </a:p>
          <a:p>
            <a:pPr marL="342900" lvl="0" indent="-342900" defTabSz="457200">
              <a:spcBef>
                <a:spcPts val="300"/>
              </a:spcBef>
              <a:spcAft>
                <a:spcPts val="600"/>
              </a:spcAft>
              <a:buFont typeface="Arial" panose="020B0604020202020204" pitchFamily="34" charset="0"/>
              <a:buChar char="•"/>
              <a:defRPr/>
            </a:pPr>
            <a:r>
              <a:rPr lang="en-US" sz="1900" dirty="0">
                <a:solidFill>
                  <a:srgbClr val="000000"/>
                </a:solidFill>
              </a:rPr>
              <a:t>Be aware of suspicious activity</a:t>
            </a:r>
          </a:p>
          <a:p>
            <a:pPr marL="342900" lvl="0" indent="-342900" defTabSz="457200">
              <a:spcBef>
                <a:spcPts val="300"/>
              </a:spcBef>
              <a:spcAft>
                <a:spcPts val="600"/>
              </a:spcAft>
              <a:buFont typeface="Arial" panose="020B0604020202020204" pitchFamily="34" charset="0"/>
              <a:buChar char="•"/>
              <a:defRPr/>
            </a:pPr>
            <a:r>
              <a:rPr lang="en-US" sz="1900" dirty="0">
                <a:solidFill>
                  <a:srgbClr val="000000"/>
                </a:solidFill>
              </a:rPr>
              <a:t>Use strong passwords and do not share them</a:t>
            </a:r>
          </a:p>
          <a:p>
            <a:pPr marL="342900" lvl="0" indent="-342900" defTabSz="457200">
              <a:spcBef>
                <a:spcPts val="300"/>
              </a:spcBef>
              <a:spcAft>
                <a:spcPts val="600"/>
              </a:spcAft>
              <a:buFont typeface="Arial" panose="020B0604020202020204" pitchFamily="34" charset="0"/>
              <a:buChar char="•"/>
              <a:defRPr/>
            </a:pPr>
            <a:r>
              <a:rPr lang="en-US" sz="1900" dirty="0">
                <a:solidFill>
                  <a:srgbClr val="000000"/>
                </a:solidFill>
              </a:rPr>
              <a:t>Implement access controls</a:t>
            </a:r>
          </a:p>
          <a:p>
            <a:pPr marL="342900" lvl="0" indent="-342900" defTabSz="457200">
              <a:spcBef>
                <a:spcPts val="300"/>
              </a:spcBef>
              <a:spcAft>
                <a:spcPts val="600"/>
              </a:spcAft>
              <a:buFont typeface="Arial" panose="020B0604020202020204" pitchFamily="34" charset="0"/>
              <a:buChar char="•"/>
              <a:defRPr/>
            </a:pPr>
            <a:r>
              <a:rPr lang="en-US" sz="1900" dirty="0">
                <a:solidFill>
                  <a:srgbClr val="000000"/>
                </a:solidFill>
              </a:rPr>
              <a:t>Train employees on security best practices</a:t>
            </a:r>
          </a:p>
          <a:p>
            <a:pPr marL="342900" lvl="0" indent="-342900" defTabSz="457200">
              <a:spcBef>
                <a:spcPts val="300"/>
              </a:spcBef>
              <a:spcAft>
                <a:spcPts val="600"/>
              </a:spcAft>
              <a:buFont typeface="Arial" panose="020B0604020202020204" pitchFamily="34" charset="0"/>
              <a:buChar char="•"/>
              <a:defRPr/>
            </a:pPr>
            <a:r>
              <a:rPr lang="en-US" sz="1900" dirty="0">
                <a:solidFill>
                  <a:srgbClr val="000000"/>
                </a:solidFill>
              </a:rPr>
              <a:t>Monitor and audit system activity</a:t>
            </a:r>
            <a:br>
              <a:rPr lang="en-US" sz="2000" dirty="0">
                <a:solidFill>
                  <a:srgbClr val="000000"/>
                </a:solidFill>
              </a:rPr>
            </a:br>
            <a:endParaRPr lang="en-US" sz="2400" dirty="0">
              <a:solidFill>
                <a:srgbClr val="000000"/>
              </a:solidFill>
            </a:endParaRPr>
          </a:p>
        </p:txBody>
      </p:sp>
      <p:pic>
        <p:nvPicPr>
          <p:cNvPr id="6" name="Picture 2" descr="Photograph showing a person wearing a cap working at a computer with multiple monitors displaying lines of code in various colors, including green, blue, and white. The person is working in a dimly lit environment.">
            <a:extLst>
              <a:ext uri="{FF2B5EF4-FFF2-40B4-BE49-F238E27FC236}">
                <a16:creationId xmlns:a16="http://schemas.microsoft.com/office/drawing/2014/main" id="{8BAAC3AC-E229-2A67-EEF8-275A7440EAA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6767620" y="0"/>
            <a:ext cx="5422301" cy="6858000"/>
          </a:xfrm>
          <a:prstGeom prst="rect">
            <a:avLst/>
          </a:prstGeom>
          <a:noFill/>
          <a:ln>
            <a:noFill/>
          </a:ln>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91EFC0F5-1DD7-72E8-DFD8-A6D4C4D238F6}"/>
              </a:ext>
              <a:ext uri="{C183D7F6-B498-43B3-948B-1728B52AA6E4}">
                <adec:decorative xmlns:adec="http://schemas.microsoft.com/office/drawing/2017/decorative" val="1"/>
              </a:ext>
            </a:extLst>
          </p:cNvPr>
          <p:cNvCxnSpPr/>
          <p:nvPr/>
        </p:nvCxnSpPr>
        <p:spPr>
          <a:xfrm>
            <a:off x="6734826"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0B1B15E-8060-ADC2-C1D1-06CCBEEF4E8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2623" y="6397099"/>
            <a:ext cx="1351191" cy="388001"/>
          </a:xfrm>
          <a:prstGeom prst="rect">
            <a:avLst/>
          </a:prstGeom>
        </p:spPr>
      </p:pic>
    </p:spTree>
    <p:extLst>
      <p:ext uri="{BB962C8B-B14F-4D97-AF65-F5344CB8AC3E}">
        <p14:creationId xmlns:p14="http://schemas.microsoft.com/office/powerpoint/2010/main" val="3720744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D3770D-D0E1-E699-F0B0-11340D688486}"/>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253AE7EB-0AD8-E958-8683-5625F365022E}"/>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A69CA799-7321-FCF9-3652-7D3DAC07C61E}"/>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Working From Home | </a:t>
            </a:r>
            <a:r>
              <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rPr>
              <a:t>Best Practices</a:t>
            </a:r>
          </a:p>
        </p:txBody>
      </p:sp>
      <p:sp>
        <p:nvSpPr>
          <p:cNvPr id="3" name="Snip Diagonal Corner Rectangle 156">
            <a:extLst>
              <a:ext uri="{FF2B5EF4-FFF2-40B4-BE49-F238E27FC236}">
                <a16:creationId xmlns:a16="http://schemas.microsoft.com/office/drawing/2014/main" id="{43F4C9C8-FF06-E7B8-D8C6-4724F0F18402}"/>
              </a:ext>
            </a:extLst>
          </p:cNvPr>
          <p:cNvSpPr/>
          <p:nvPr/>
        </p:nvSpPr>
        <p:spPr bwMode="gray">
          <a:xfrm>
            <a:off x="515532" y="1583163"/>
            <a:ext cx="5322703" cy="633887"/>
          </a:xfrm>
          <a:prstGeom prst="roundRect">
            <a:avLst/>
          </a:prstGeom>
          <a:noFill/>
          <a:ln w="38100">
            <a:solidFill>
              <a:srgbClr val="17A76B"/>
            </a:solid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pPr algn="ctr"/>
            <a:r>
              <a:rPr lang="en-US" sz="2800" b="1" dirty="0">
                <a:solidFill>
                  <a:schemeClr val="tx1"/>
                </a:solidFill>
                <a:ea typeface="Open Sans"/>
                <a:cs typeface="Open Sans"/>
              </a:rPr>
              <a:t>General</a:t>
            </a:r>
          </a:p>
        </p:txBody>
      </p:sp>
      <p:cxnSp>
        <p:nvCxnSpPr>
          <p:cNvPr id="9" name="Straight Connector 8">
            <a:extLst>
              <a:ext uri="{FF2B5EF4-FFF2-40B4-BE49-F238E27FC236}">
                <a16:creationId xmlns:a16="http://schemas.microsoft.com/office/drawing/2014/main" id="{A3868647-6243-CDFB-95C1-08625591915D}"/>
              </a:ext>
              <a:ext uri="{C183D7F6-B498-43B3-948B-1728B52AA6E4}">
                <adec:decorative xmlns:adec="http://schemas.microsoft.com/office/drawing/2017/decorative" val="1"/>
              </a:ext>
            </a:extLst>
          </p:cNvPr>
          <p:cNvCxnSpPr>
            <a:cxnSpLocks/>
            <a:stCxn id="3" idx="3"/>
          </p:cNvCxnSpPr>
          <p:nvPr/>
        </p:nvCxnSpPr>
        <p:spPr>
          <a:xfrm>
            <a:off x="5838235" y="1900107"/>
            <a:ext cx="10936" cy="4289890"/>
          </a:xfrm>
          <a:prstGeom prst="line">
            <a:avLst/>
          </a:prstGeom>
          <a:ln w="38100">
            <a:solidFill>
              <a:srgbClr val="17A76B"/>
            </a:solidFill>
            <a:tailEnd type="oval" w="lg" len="lg"/>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A535E7F-347A-9DA5-61A5-2AB015E32C4D}"/>
              </a:ext>
            </a:extLst>
          </p:cNvPr>
          <p:cNvSpPr txBox="1"/>
          <p:nvPr/>
        </p:nvSpPr>
        <p:spPr>
          <a:xfrm>
            <a:off x="559276" y="2419734"/>
            <a:ext cx="5056787" cy="3770263"/>
          </a:xfrm>
          <a:prstGeom prst="rect">
            <a:avLst/>
          </a:prstGeom>
          <a:noFill/>
        </p:spPr>
        <p:txBody>
          <a:bodyPr wrap="square">
            <a:spAutoFit/>
          </a:bodyPr>
          <a:lstStyle/>
          <a:p>
            <a:pPr marL="171450" lvl="0" indent="-171450">
              <a:spcBef>
                <a:spcPts val="600"/>
              </a:spcBef>
              <a:buSzPct val="400000"/>
              <a:buFont typeface="Arial" panose="020B0604020202020204" pitchFamily="34" charset="0"/>
              <a:buChar char="•"/>
              <a:defRPr/>
            </a:pPr>
            <a:r>
              <a:rPr lang="en-US" sz="400" dirty="0">
                <a:solidFill>
                  <a:srgbClr val="000000"/>
                </a:solidFill>
              </a:rPr>
              <a:t> </a:t>
            </a:r>
            <a:r>
              <a:rPr kumimoji="0" lang="en-US" sz="1600" b="1" i="0" u="none" strike="noStrike" kern="1200" cap="none" spc="0" normalizeH="0" baseline="0" noProof="0" dirty="0">
                <a:ln>
                  <a:noFill/>
                </a:ln>
                <a:solidFill>
                  <a:srgbClr val="000000"/>
                </a:solidFill>
                <a:effectLst/>
                <a:uLnTx/>
                <a:uFillTx/>
                <a:latin typeface="Open Sans"/>
                <a:ea typeface="+mn-ea"/>
                <a:cs typeface="+mn-cs"/>
              </a:rPr>
              <a:t>Lock your computer </a:t>
            </a:r>
            <a:r>
              <a:rPr kumimoji="0" lang="en-US" sz="1600" b="0" i="0" u="none" strike="noStrike" kern="1200" cap="none" spc="0" normalizeH="0" baseline="0" noProof="0" dirty="0">
                <a:ln>
                  <a:noFill/>
                </a:ln>
                <a:solidFill>
                  <a:srgbClr val="000000"/>
                </a:solidFill>
                <a:effectLst/>
                <a:uLnTx/>
                <a:uFillTx/>
                <a:latin typeface="Open Sans"/>
                <a:ea typeface="+mn-ea"/>
                <a:cs typeface="+mn-cs"/>
              </a:rPr>
              <a:t>when stepping away from your work area and remember to shut it down when done for the day.</a:t>
            </a:r>
          </a:p>
          <a:p>
            <a:pPr marL="171450" lvl="0" indent="-171450">
              <a:spcBef>
                <a:spcPts val="600"/>
              </a:spcBef>
              <a:buSzPct val="400000"/>
              <a:buFont typeface="Arial" panose="020B0604020202020204" pitchFamily="34" charset="0"/>
              <a:buChar char="•"/>
              <a:defRPr/>
            </a:pPr>
            <a:r>
              <a:rPr lang="en-US" sz="400" dirty="0">
                <a:solidFill>
                  <a:srgbClr val="000000"/>
                </a:solidFill>
              </a:rPr>
              <a:t> </a:t>
            </a:r>
            <a:r>
              <a:rPr kumimoji="0" lang="en-US" sz="1600" b="0" i="0" u="none" strike="noStrike" kern="1200" cap="none" spc="0" normalizeH="0" baseline="0" noProof="0" dirty="0">
                <a:ln>
                  <a:noFill/>
                </a:ln>
                <a:solidFill>
                  <a:srgbClr val="000000"/>
                </a:solidFill>
                <a:effectLst/>
                <a:uLnTx/>
                <a:uFillTx/>
                <a:latin typeface="Open Sans"/>
                <a:ea typeface="+mn-ea"/>
                <a:cs typeface="+mn-cs"/>
              </a:rPr>
              <a:t>Keep </a:t>
            </a:r>
            <a:r>
              <a:rPr kumimoji="0" lang="en-US" sz="1600" b="1" i="0" u="none" strike="noStrike" kern="1200" cap="none" spc="0" normalizeH="0" baseline="0" noProof="0" dirty="0">
                <a:ln>
                  <a:noFill/>
                </a:ln>
                <a:solidFill>
                  <a:srgbClr val="000000"/>
                </a:solidFill>
                <a:effectLst/>
                <a:uLnTx/>
                <a:uFillTx/>
                <a:latin typeface="Open Sans"/>
                <a:ea typeface="+mn-ea"/>
                <a:cs typeface="+mn-cs"/>
              </a:rPr>
              <a:t>printed or handwritten materials in a locked drawer or filing cabinet </a:t>
            </a:r>
            <a:r>
              <a:rPr kumimoji="0" lang="en-US" sz="1600" b="0" i="0" u="none" strike="noStrike" kern="1200" cap="none" spc="0" normalizeH="0" baseline="0" noProof="0" dirty="0">
                <a:ln>
                  <a:noFill/>
                </a:ln>
                <a:solidFill>
                  <a:srgbClr val="000000"/>
                </a:solidFill>
                <a:effectLst/>
                <a:uLnTx/>
                <a:uFillTx/>
                <a:latin typeface="Open Sans"/>
                <a:ea typeface="+mn-ea"/>
                <a:cs typeface="+mn-cs"/>
              </a:rPr>
              <a:t>when not in use to protect them from disclosure to unauthorized parties.</a:t>
            </a:r>
          </a:p>
          <a:p>
            <a:pPr marL="171450" lvl="0" indent="-171450">
              <a:spcBef>
                <a:spcPts val="600"/>
              </a:spcBef>
              <a:buSzPct val="400000"/>
              <a:buFont typeface="Arial" panose="020B0604020202020204" pitchFamily="34" charset="0"/>
              <a:buChar char="•"/>
              <a:defRPr/>
            </a:pPr>
            <a:r>
              <a:rPr lang="en-US" sz="400" dirty="0">
                <a:solidFill>
                  <a:srgbClr val="000000"/>
                </a:solidFill>
              </a:rPr>
              <a:t> </a:t>
            </a:r>
            <a:r>
              <a:rPr kumimoji="0" lang="en-US" sz="1600" b="0" i="0" u="none" strike="noStrike" kern="1200" cap="none" spc="0" normalizeH="0" baseline="0" noProof="0" dirty="0">
                <a:ln>
                  <a:noFill/>
                </a:ln>
                <a:solidFill>
                  <a:srgbClr val="000000"/>
                </a:solidFill>
                <a:effectLst/>
                <a:uLnTx/>
                <a:uFillTx/>
                <a:latin typeface="Open Sans"/>
                <a:ea typeface="+mn-ea"/>
                <a:cs typeface="+mn-cs"/>
              </a:rPr>
              <a:t>Duplicate copies of </a:t>
            </a:r>
            <a:r>
              <a:rPr kumimoji="0" lang="en-US" sz="1600" b="1" i="0" u="none" strike="noStrike" kern="1200" cap="none" spc="0" normalizeH="0" baseline="0" noProof="0" dirty="0">
                <a:ln>
                  <a:noFill/>
                </a:ln>
                <a:solidFill>
                  <a:srgbClr val="000000"/>
                </a:solidFill>
                <a:effectLst/>
                <a:uLnTx/>
                <a:uFillTx/>
                <a:latin typeface="Open Sans"/>
                <a:ea typeface="+mn-ea"/>
                <a:cs typeface="+mn-cs"/>
              </a:rPr>
              <a:t>information (non-sensitive)</a:t>
            </a:r>
            <a:r>
              <a:rPr kumimoji="0" lang="en-US" sz="1600" b="0" i="0" u="none" strike="noStrike" kern="1200" cap="none" spc="0" normalizeH="0" baseline="0" noProof="0" dirty="0">
                <a:ln>
                  <a:noFill/>
                </a:ln>
                <a:solidFill>
                  <a:srgbClr val="000000"/>
                </a:solidFill>
                <a:effectLst/>
                <a:uLnTx/>
                <a:uFillTx/>
                <a:latin typeface="Open Sans"/>
                <a:ea typeface="+mn-ea"/>
                <a:cs typeface="+mn-cs"/>
              </a:rPr>
              <a:t>, including printed materials, </a:t>
            </a:r>
            <a:r>
              <a:rPr kumimoji="0" lang="en-US" sz="1600" b="1" i="0" u="none" strike="noStrike" kern="1200" cap="none" spc="0" normalizeH="0" baseline="0" noProof="0" dirty="0">
                <a:ln>
                  <a:noFill/>
                </a:ln>
                <a:solidFill>
                  <a:srgbClr val="000000"/>
                </a:solidFill>
                <a:effectLst/>
                <a:uLnTx/>
                <a:uFillTx/>
                <a:latin typeface="Open Sans"/>
                <a:ea typeface="+mn-ea"/>
                <a:cs typeface="+mn-cs"/>
              </a:rPr>
              <a:t>should be destroyed</a:t>
            </a:r>
            <a:r>
              <a:rPr kumimoji="0" lang="en-US" sz="1600" b="0" i="0" u="none" strike="noStrike" kern="1200" cap="none" spc="0" normalizeH="0" baseline="0" noProof="0" dirty="0">
                <a:ln>
                  <a:noFill/>
                </a:ln>
                <a:solidFill>
                  <a:srgbClr val="000000"/>
                </a:solidFill>
                <a:effectLst/>
                <a:uLnTx/>
                <a:uFillTx/>
                <a:latin typeface="Open Sans"/>
                <a:ea typeface="+mn-ea"/>
                <a:cs typeface="+mn-cs"/>
              </a:rPr>
              <a:t> when no longer needed</a:t>
            </a:r>
            <a:r>
              <a:rPr lang="en-US" sz="1600" dirty="0">
                <a:solidFill>
                  <a:srgbClr val="000000"/>
                </a:solidFill>
                <a:latin typeface="Open Sans"/>
              </a:rPr>
              <a:t>.</a:t>
            </a:r>
            <a:endParaRPr kumimoji="0" lang="en-US" sz="1600" b="0" i="0" u="none" strike="noStrike" kern="1200" cap="none" spc="0" normalizeH="0" baseline="0" noProof="0" dirty="0">
              <a:ln>
                <a:noFill/>
              </a:ln>
              <a:solidFill>
                <a:srgbClr val="000000"/>
              </a:solidFill>
              <a:effectLst/>
              <a:uLnTx/>
              <a:uFillTx/>
              <a:latin typeface="Open Sans"/>
              <a:ea typeface="+mn-ea"/>
              <a:cs typeface="+mn-cs"/>
            </a:endParaRPr>
          </a:p>
          <a:p>
            <a:pPr marL="171450" lvl="0" indent="-171450">
              <a:spcBef>
                <a:spcPts val="600"/>
              </a:spcBef>
              <a:buSzPct val="400000"/>
              <a:buFont typeface="Arial" panose="020B0604020202020204" pitchFamily="34" charset="0"/>
              <a:buChar char="•"/>
              <a:defRPr/>
            </a:pPr>
            <a:r>
              <a:rPr lang="en-US" sz="400" dirty="0">
                <a:solidFill>
                  <a:srgbClr val="000000"/>
                </a:solidFill>
              </a:rPr>
              <a:t> </a:t>
            </a:r>
            <a:r>
              <a:rPr kumimoji="0" lang="en-US" sz="1600" b="0" i="0" u="none" strike="noStrike" kern="1200" cap="none" spc="0" normalizeH="0" baseline="0" noProof="0" dirty="0">
                <a:ln>
                  <a:noFill/>
                </a:ln>
                <a:solidFill>
                  <a:srgbClr val="000000"/>
                </a:solidFill>
                <a:effectLst/>
                <a:uLnTx/>
                <a:uFillTx/>
                <a:latin typeface="Open Sans"/>
                <a:ea typeface="+mn-ea"/>
                <a:cs typeface="+mn-cs"/>
              </a:rPr>
              <a:t>If </a:t>
            </a:r>
            <a:r>
              <a:rPr kumimoji="0" lang="en-US" sz="1600" b="1" i="0" u="none" strike="noStrike" kern="1200" cap="none" spc="0" normalizeH="0" baseline="0" noProof="0" dirty="0">
                <a:ln>
                  <a:noFill/>
                </a:ln>
                <a:solidFill>
                  <a:srgbClr val="000000"/>
                </a:solidFill>
                <a:effectLst/>
                <a:uLnTx/>
                <a:uFillTx/>
                <a:latin typeface="Open Sans"/>
                <a:ea typeface="+mn-ea"/>
                <a:cs typeface="+mn-cs"/>
              </a:rPr>
              <a:t>sensitive hardcopy records </a:t>
            </a:r>
            <a:r>
              <a:rPr kumimoji="0" lang="en-US" sz="1600" b="0" i="0" u="none" strike="noStrike" kern="1200" cap="none" spc="0" normalizeH="0" baseline="0" noProof="0" dirty="0">
                <a:ln>
                  <a:noFill/>
                </a:ln>
                <a:solidFill>
                  <a:srgbClr val="000000"/>
                </a:solidFill>
                <a:effectLst/>
                <a:uLnTx/>
                <a:uFillTx/>
                <a:latin typeface="Open Sans"/>
                <a:ea typeface="+mn-ea"/>
                <a:cs typeface="+mn-cs"/>
              </a:rPr>
              <a:t>were created, they must be managed at home according to their retention policy until they </a:t>
            </a:r>
            <a:r>
              <a:rPr kumimoji="0" lang="en-US" sz="1600" b="1" i="0" u="none" strike="noStrike" kern="1200" cap="none" spc="0" normalizeH="0" baseline="0" noProof="0" dirty="0">
                <a:ln>
                  <a:noFill/>
                </a:ln>
                <a:solidFill>
                  <a:srgbClr val="000000"/>
                </a:solidFill>
                <a:effectLst/>
                <a:uLnTx/>
                <a:uFillTx/>
                <a:latin typeface="Open Sans"/>
                <a:ea typeface="+mn-ea"/>
                <a:cs typeface="+mn-cs"/>
              </a:rPr>
              <a:t>can be shredded with a cross-cut shredder</a:t>
            </a:r>
            <a:r>
              <a:rPr kumimoji="0" lang="en-US" sz="1600" i="0" u="none" strike="noStrike" kern="1200" cap="none" spc="0" normalizeH="0" baseline="0" noProof="0" dirty="0">
                <a:ln>
                  <a:noFill/>
                </a:ln>
                <a:solidFill>
                  <a:srgbClr val="000000"/>
                </a:solidFill>
                <a:effectLst/>
                <a:uLnTx/>
                <a:uFillTx/>
                <a:latin typeface="Open Sans"/>
                <a:ea typeface="+mn-ea"/>
                <a:cs typeface="+mn-cs"/>
              </a:rPr>
              <a:t>.</a:t>
            </a:r>
            <a:endParaRPr kumimoji="0" lang="en-US" sz="1600" b="1" i="0" u="none" strike="noStrike" kern="1200" cap="none" spc="0" normalizeH="0" baseline="0" noProof="0" dirty="0">
              <a:ln>
                <a:noFill/>
              </a:ln>
              <a:solidFill>
                <a:srgbClr val="000000"/>
              </a:solidFill>
              <a:effectLst/>
              <a:uLnTx/>
              <a:uFillTx/>
              <a:latin typeface="Open Sans"/>
              <a:ea typeface="+mn-ea"/>
              <a:cs typeface="+mn-cs"/>
            </a:endParaRPr>
          </a:p>
        </p:txBody>
      </p:sp>
      <p:sp>
        <p:nvSpPr>
          <p:cNvPr id="15" name="Snip Diagonal Corner Rectangle 156">
            <a:extLst>
              <a:ext uri="{FF2B5EF4-FFF2-40B4-BE49-F238E27FC236}">
                <a16:creationId xmlns:a16="http://schemas.microsoft.com/office/drawing/2014/main" id="{4DD1F361-7DE4-4BEA-BB65-3CDC90AB9664}"/>
              </a:ext>
            </a:extLst>
          </p:cNvPr>
          <p:cNvSpPr/>
          <p:nvPr/>
        </p:nvSpPr>
        <p:spPr bwMode="gray">
          <a:xfrm>
            <a:off x="6353767" y="1583163"/>
            <a:ext cx="5322702" cy="633887"/>
          </a:xfrm>
          <a:prstGeom prst="roundRect">
            <a:avLst/>
          </a:prstGeom>
          <a:noFill/>
          <a:ln w="38100">
            <a:solidFill>
              <a:srgbClr val="FBD911"/>
            </a:solid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pPr algn="ctr"/>
            <a:r>
              <a:rPr lang="en-US" sz="2800" b="1" dirty="0">
                <a:solidFill>
                  <a:schemeClr val="tx1"/>
                </a:solidFill>
                <a:ea typeface="Open Sans"/>
                <a:cs typeface="Open Sans"/>
              </a:rPr>
              <a:t>Network</a:t>
            </a:r>
          </a:p>
        </p:txBody>
      </p:sp>
      <p:cxnSp>
        <p:nvCxnSpPr>
          <p:cNvPr id="16" name="Straight Connector 15">
            <a:extLst>
              <a:ext uri="{FF2B5EF4-FFF2-40B4-BE49-F238E27FC236}">
                <a16:creationId xmlns:a16="http://schemas.microsoft.com/office/drawing/2014/main" id="{DDCF07C0-AA84-893C-3A5A-6FD4BFE3F186}"/>
              </a:ext>
              <a:ext uri="{C183D7F6-B498-43B3-948B-1728B52AA6E4}">
                <adec:decorative xmlns:adec="http://schemas.microsoft.com/office/drawing/2017/decorative" val="1"/>
              </a:ext>
            </a:extLst>
          </p:cNvPr>
          <p:cNvCxnSpPr>
            <a:cxnSpLocks/>
          </p:cNvCxnSpPr>
          <p:nvPr/>
        </p:nvCxnSpPr>
        <p:spPr>
          <a:xfrm>
            <a:off x="11675860" y="1666286"/>
            <a:ext cx="0" cy="4523711"/>
          </a:xfrm>
          <a:prstGeom prst="line">
            <a:avLst/>
          </a:prstGeom>
          <a:ln w="38100">
            <a:solidFill>
              <a:srgbClr val="FBD911"/>
            </a:solidFill>
            <a:tailEnd type="oval" w="lg" len="lg"/>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602EB5A-47FB-10D3-13C0-531EC254B3EF}"/>
              </a:ext>
            </a:extLst>
          </p:cNvPr>
          <p:cNvSpPr txBox="1"/>
          <p:nvPr/>
        </p:nvSpPr>
        <p:spPr>
          <a:xfrm>
            <a:off x="6426153" y="2419735"/>
            <a:ext cx="5038471" cy="3021981"/>
          </a:xfrm>
          <a:prstGeom prst="rect">
            <a:avLst/>
          </a:prstGeom>
          <a:noFill/>
        </p:spPr>
        <p:txBody>
          <a:bodyPr wrap="square" lIns="91440" tIns="45720" rIns="91440" bIns="45720" rtlCol="0" anchor="t">
            <a:spAutoFit/>
          </a:bodyPr>
          <a:lstStyle/>
          <a:p>
            <a:pPr marL="171450" indent="-171450">
              <a:lnSpc>
                <a:spcPct val="107000"/>
              </a:lnSpc>
              <a:spcAft>
                <a:spcPts val="800"/>
              </a:spcAft>
              <a:buSzPct val="400000"/>
              <a:buFont typeface="Arial" panose="020B0604020202020204" pitchFamily="34" charset="0"/>
              <a:buChar char="•"/>
            </a:pPr>
            <a:r>
              <a:rPr lang="en-US" sz="400" dirty="0">
                <a:solidFill>
                  <a:srgbClr val="000000"/>
                </a:solidFill>
              </a:rPr>
              <a:t> </a:t>
            </a:r>
            <a:r>
              <a:rPr lang="en-US" sz="1600" spc="-31" dirty="0">
                <a:latin typeface="Open Sans"/>
                <a:ea typeface="Open Sans"/>
                <a:cs typeface="Open Sans"/>
              </a:rPr>
              <a:t>Secure your Wi-Fi network and your digital devices by </a:t>
            </a:r>
            <a:r>
              <a:rPr lang="en-US" sz="1600" b="1" spc="-31" dirty="0">
                <a:latin typeface="Open Sans"/>
                <a:ea typeface="Open Sans"/>
                <a:cs typeface="Open Sans"/>
              </a:rPr>
              <a:t>changing the factory-set default password and username</a:t>
            </a:r>
            <a:r>
              <a:rPr lang="en-US" sz="1600" spc="-31" dirty="0">
                <a:latin typeface="Open Sans"/>
                <a:ea typeface="Open Sans"/>
                <a:cs typeface="Open Sans"/>
              </a:rPr>
              <a:t>. </a:t>
            </a:r>
            <a:endParaRPr lang="en-US" sz="1600" spc="-31" dirty="0">
              <a:solidFill>
                <a:srgbClr val="028573"/>
              </a:solidFill>
              <a:latin typeface="Open Sans"/>
              <a:ea typeface="Open Sans" charset="0"/>
              <a:cs typeface="Open Sans" charset="0"/>
            </a:endParaRPr>
          </a:p>
          <a:p>
            <a:pPr marL="171450" indent="-171450">
              <a:lnSpc>
                <a:spcPct val="107000"/>
              </a:lnSpc>
              <a:spcAft>
                <a:spcPts val="800"/>
              </a:spcAft>
              <a:buSzPct val="400000"/>
              <a:buFont typeface="Arial" panose="020B0604020202020204" pitchFamily="34" charset="0"/>
              <a:buChar char="•"/>
            </a:pPr>
            <a:r>
              <a:rPr lang="en-US" sz="400" dirty="0">
                <a:solidFill>
                  <a:srgbClr val="000000"/>
                </a:solidFill>
              </a:rPr>
              <a:t> </a:t>
            </a:r>
            <a:r>
              <a:rPr lang="en-US" sz="1600" b="1" spc="-31" dirty="0">
                <a:latin typeface="Open Sans"/>
                <a:ea typeface="Open Sans"/>
                <a:cs typeface="Open Sans"/>
              </a:rPr>
              <a:t>Do not use Wired Equivalent Privacy </a:t>
            </a:r>
            <a:r>
              <a:rPr lang="en-US" sz="1600" spc="-31" dirty="0">
                <a:latin typeface="Open Sans"/>
                <a:ea typeface="Open Sans"/>
                <a:cs typeface="Open Sans"/>
              </a:rPr>
              <a:t>(WEP), which can be hacked in minutes.</a:t>
            </a:r>
            <a:endParaRPr lang="en-US" sz="1600" spc="-31" dirty="0">
              <a:solidFill>
                <a:srgbClr val="028573"/>
              </a:solidFill>
              <a:latin typeface="Open Sans"/>
              <a:ea typeface="Open Sans"/>
              <a:cs typeface="Open Sans"/>
            </a:endParaRPr>
          </a:p>
          <a:p>
            <a:pPr marL="171450" indent="-171450">
              <a:lnSpc>
                <a:spcPct val="107000"/>
              </a:lnSpc>
              <a:spcAft>
                <a:spcPts val="800"/>
              </a:spcAft>
              <a:buSzPct val="400000"/>
              <a:buFont typeface="Arial" panose="020B0604020202020204" pitchFamily="34" charset="0"/>
              <a:buChar char="•"/>
            </a:pPr>
            <a:r>
              <a:rPr lang="en-US" sz="400" dirty="0">
                <a:solidFill>
                  <a:srgbClr val="000000"/>
                </a:solidFill>
              </a:rPr>
              <a:t> </a:t>
            </a:r>
            <a:r>
              <a:rPr lang="en-US" sz="1600" b="1" spc="-31" dirty="0">
                <a:latin typeface="Open Sans"/>
                <a:ea typeface="Open Sans"/>
                <a:cs typeface="Open Sans"/>
              </a:rPr>
              <a:t>Turn off the identifier-broadcasting </a:t>
            </a:r>
            <a:r>
              <a:rPr lang="en-US" sz="1600" spc="-31" dirty="0">
                <a:latin typeface="Open Sans"/>
                <a:ea typeface="Open Sans"/>
                <a:cs typeface="Open Sans"/>
              </a:rPr>
              <a:t>feature of your router. </a:t>
            </a:r>
            <a:r>
              <a:rPr lang="en-US" sz="1600" b="1" spc="-31" dirty="0">
                <a:latin typeface="Open Sans"/>
                <a:ea typeface="Open Sans"/>
                <a:cs typeface="Open Sans"/>
              </a:rPr>
              <a:t>Create a guest wireless network </a:t>
            </a:r>
            <a:r>
              <a:rPr lang="en-US" sz="1600" spc="-31" dirty="0">
                <a:latin typeface="Open Sans"/>
                <a:ea typeface="Open Sans"/>
                <a:cs typeface="Open Sans"/>
              </a:rPr>
              <a:t>just for your laptop. </a:t>
            </a:r>
            <a:endParaRPr lang="en-US" sz="1600" spc="-31" dirty="0">
              <a:solidFill>
                <a:srgbClr val="028573"/>
              </a:solidFill>
              <a:latin typeface="Open Sans"/>
              <a:ea typeface="Open Sans" charset="0"/>
              <a:cs typeface="Open Sans" charset="0"/>
            </a:endParaRPr>
          </a:p>
          <a:p>
            <a:pPr marL="171450" marR="0" indent="-171450">
              <a:lnSpc>
                <a:spcPct val="107000"/>
              </a:lnSpc>
              <a:spcBef>
                <a:spcPts val="0"/>
              </a:spcBef>
              <a:spcAft>
                <a:spcPts val="800"/>
              </a:spcAft>
              <a:buSzPct val="400000"/>
              <a:buFont typeface="Arial" panose="020B0604020202020204" pitchFamily="34" charset="0"/>
              <a:buChar char="•"/>
            </a:pPr>
            <a:r>
              <a:rPr lang="en-US" sz="400" dirty="0">
                <a:solidFill>
                  <a:srgbClr val="000000"/>
                </a:solidFill>
              </a:rPr>
              <a:t> </a:t>
            </a:r>
            <a:r>
              <a:rPr lang="en-US" sz="1600" b="1" spc="-31" dirty="0">
                <a:latin typeface="Open Sans"/>
                <a:ea typeface="Open Sans"/>
                <a:cs typeface="Open Sans"/>
              </a:rPr>
              <a:t>Connect</a:t>
            </a:r>
            <a:r>
              <a:rPr lang="en-US" sz="1600" spc="-31" dirty="0">
                <a:latin typeface="Open Sans"/>
                <a:ea typeface="Open Sans"/>
                <a:cs typeface="Open Sans"/>
              </a:rPr>
              <a:t> immediately after logging into your laptop.</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1656743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7C0437-2A3F-1E79-38CC-5E9DE862D61F}"/>
              </a:ext>
              <a:ext uri="{C183D7F6-B498-43B3-948B-1728B52AA6E4}">
                <adec:decorative xmlns:adec="http://schemas.microsoft.com/office/drawing/2017/decorative" val="1"/>
              </a:ext>
            </a:extLst>
          </p:cNvPr>
          <p:cNvSpPr/>
          <p:nvPr/>
        </p:nvSpPr>
        <p:spPr>
          <a:xfrm>
            <a:off x="0" y="280831"/>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DBBC5B18-A358-2F0E-A5BF-2581EEA315CD}"/>
              </a:ext>
              <a:ext uri="{C183D7F6-B498-43B3-948B-1728B52AA6E4}">
                <adec:decorative xmlns:adec="http://schemas.microsoft.com/office/drawing/2017/decorative" val="1"/>
              </a:ext>
            </a:extLst>
          </p:cNvPr>
          <p:cNvSpPr/>
          <p:nvPr/>
        </p:nvSpPr>
        <p:spPr>
          <a:xfrm>
            <a:off x="9805042" y="280831"/>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2BD7412E-FBE4-BA5B-AC36-9154C41734AC}"/>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chemeClr val="bg1"/>
                </a:solidFill>
                <a:effectLst/>
                <a:uLnTx/>
                <a:uFillTx/>
                <a:latin typeface="+mn-lt"/>
                <a:ea typeface="Bebas Neue" charset="0"/>
                <a:cs typeface="Chronicle Display Black"/>
              </a:rPr>
              <a:t>Login.gov Overview</a:t>
            </a:r>
            <a:endParaRPr kumimoji="0" lang="en-US" sz="4000" b="0" i="1" u="none" strike="noStrike" kern="1200" cap="none" spc="-75" normalizeH="0" baseline="0" noProof="0" dirty="0">
              <a:ln>
                <a:noFill/>
              </a:ln>
              <a:solidFill>
                <a:schemeClr val="bg1"/>
              </a:solidFill>
              <a:effectLst/>
              <a:uLnTx/>
              <a:uFillTx/>
              <a:latin typeface="+mn-lt"/>
              <a:ea typeface="Bebas Neue" charset="0"/>
              <a:cs typeface="Chronicle Display Black"/>
            </a:endParaRPr>
          </a:p>
        </p:txBody>
      </p:sp>
      <p:sp>
        <p:nvSpPr>
          <p:cNvPr id="8" name="Rectangle: Rounded Corners 7">
            <a:extLst>
              <a:ext uri="{FF2B5EF4-FFF2-40B4-BE49-F238E27FC236}">
                <a16:creationId xmlns:a16="http://schemas.microsoft.com/office/drawing/2014/main" id="{30DC0A99-A9D6-CFD0-E26F-293D7F1272D8}"/>
              </a:ext>
            </a:extLst>
          </p:cNvPr>
          <p:cNvSpPr/>
          <p:nvPr/>
        </p:nvSpPr>
        <p:spPr>
          <a:xfrm>
            <a:off x="1244564" y="1558397"/>
            <a:ext cx="2366485" cy="1490786"/>
          </a:xfrm>
          <a:prstGeom prst="roundRect">
            <a:avLst/>
          </a:prstGeom>
          <a:noFill/>
          <a:ln w="28575">
            <a:solidFill>
              <a:srgbClr val="17A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7A76B"/>
                </a:solidFill>
                <a:effectLst/>
                <a:uLnTx/>
                <a:uFillTx/>
                <a:latin typeface="Open Sans" panose="020B0606030504020204" pitchFamily="34" charset="0"/>
                <a:ea typeface="Open Sans" panose="020B0606030504020204" pitchFamily="34" charset="0"/>
                <a:cs typeface="Open Sans" panose="020B0606030504020204" pitchFamily="34" charset="0"/>
              </a:rPr>
              <a:t>What</a:t>
            </a:r>
          </a:p>
        </p:txBody>
      </p:sp>
      <p:sp>
        <p:nvSpPr>
          <p:cNvPr id="9" name="Rectangle: Rounded Corners 8">
            <a:extLst>
              <a:ext uri="{FF2B5EF4-FFF2-40B4-BE49-F238E27FC236}">
                <a16:creationId xmlns:a16="http://schemas.microsoft.com/office/drawing/2014/main" id="{50BF9868-D59A-A087-7387-2BA11A622BC0}"/>
              </a:ext>
            </a:extLst>
          </p:cNvPr>
          <p:cNvSpPr/>
          <p:nvPr/>
        </p:nvSpPr>
        <p:spPr>
          <a:xfrm>
            <a:off x="3889343" y="1578357"/>
            <a:ext cx="7058092" cy="1490786"/>
          </a:xfrm>
          <a:prstGeom prst="round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Login.gov securely </a:t>
            </a:r>
            <a:r>
              <a:rPr kumimoji="0" lang="en-US" sz="15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verifies, stores, and manages user’s digital identity </a:t>
            </a:r>
            <a:r>
              <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using verified credentials and multi-factor authentication.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The integration of Login.gov with MSIX will provide </a:t>
            </a:r>
            <a:r>
              <a:rPr kumimoji="0" lang="en-US" sz="15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a secure and centralized authentication system</a:t>
            </a:r>
            <a:r>
              <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for MSIX users, leveraging multi-factor authentication to protect sensitive data.</a:t>
            </a:r>
          </a:p>
        </p:txBody>
      </p:sp>
      <p:sp>
        <p:nvSpPr>
          <p:cNvPr id="14" name="Rectangle: Rounded Corners 13">
            <a:extLst>
              <a:ext uri="{FF2B5EF4-FFF2-40B4-BE49-F238E27FC236}">
                <a16:creationId xmlns:a16="http://schemas.microsoft.com/office/drawing/2014/main" id="{A2DCF23C-6068-B462-2219-5940FA6ACE8F}"/>
              </a:ext>
            </a:extLst>
          </p:cNvPr>
          <p:cNvSpPr/>
          <p:nvPr/>
        </p:nvSpPr>
        <p:spPr>
          <a:xfrm>
            <a:off x="1244563" y="3150214"/>
            <a:ext cx="2366485" cy="1510746"/>
          </a:xfrm>
          <a:prstGeom prst="roundRect">
            <a:avLst/>
          </a:prstGeom>
          <a:noFill/>
          <a:ln w="28575">
            <a:solidFill>
              <a:srgbClr val="17A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7A76B"/>
                </a:solidFill>
                <a:effectLst/>
                <a:uLnTx/>
                <a:uFillTx/>
                <a:latin typeface="Open Sans" panose="020B0606030504020204" pitchFamily="34" charset="0"/>
                <a:ea typeface="Open Sans" panose="020B0606030504020204" pitchFamily="34" charset="0"/>
                <a:cs typeface="Open Sans" panose="020B0606030504020204" pitchFamily="34" charset="0"/>
              </a:rPr>
              <a:t>How</a:t>
            </a:r>
          </a:p>
        </p:txBody>
      </p:sp>
      <p:sp>
        <p:nvSpPr>
          <p:cNvPr id="15" name="Rectangle: Rounded Corners 14">
            <a:extLst>
              <a:ext uri="{FF2B5EF4-FFF2-40B4-BE49-F238E27FC236}">
                <a16:creationId xmlns:a16="http://schemas.microsoft.com/office/drawing/2014/main" id="{7BC84631-F2C6-51F9-288A-CC7A3C83A479}"/>
              </a:ext>
            </a:extLst>
          </p:cNvPr>
          <p:cNvSpPr/>
          <p:nvPr/>
        </p:nvSpPr>
        <p:spPr>
          <a:xfrm>
            <a:off x="3889341" y="3150214"/>
            <a:ext cx="7058092" cy="151074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External users set up and use their Login.gov account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Login.gov verifies a user’s identity through a vetted process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The Department of Education’s Identity, Credential, and Access Management (ICAM) system allows users to access the Department of Education by using their Login.gov credentials</a:t>
            </a:r>
          </a:p>
        </p:txBody>
      </p:sp>
      <p:sp>
        <p:nvSpPr>
          <p:cNvPr id="23" name="Rectangle: Rounded Corners 22">
            <a:extLst>
              <a:ext uri="{FF2B5EF4-FFF2-40B4-BE49-F238E27FC236}">
                <a16:creationId xmlns:a16="http://schemas.microsoft.com/office/drawing/2014/main" id="{9B587FF5-41F2-C458-E661-7992081EB4CE}"/>
              </a:ext>
            </a:extLst>
          </p:cNvPr>
          <p:cNvSpPr/>
          <p:nvPr/>
        </p:nvSpPr>
        <p:spPr>
          <a:xfrm>
            <a:off x="1244562" y="4762172"/>
            <a:ext cx="2366485" cy="1066801"/>
          </a:xfrm>
          <a:prstGeom prst="roundRect">
            <a:avLst/>
          </a:prstGeom>
          <a:noFill/>
          <a:ln w="28575">
            <a:solidFill>
              <a:srgbClr val="17A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7A76B"/>
                </a:solidFill>
                <a:effectLst/>
                <a:uLnTx/>
                <a:uFillTx/>
                <a:latin typeface="Open Sans" panose="020B0606030504020204" pitchFamily="34" charset="0"/>
                <a:ea typeface="Open Sans" panose="020B0606030504020204" pitchFamily="34" charset="0"/>
                <a:cs typeface="Open Sans" panose="020B0606030504020204" pitchFamily="34" charset="0"/>
              </a:rPr>
              <a:t>Benefits</a:t>
            </a:r>
          </a:p>
        </p:txBody>
      </p:sp>
      <p:sp>
        <p:nvSpPr>
          <p:cNvPr id="24" name="Rectangle: Rounded Corners 23">
            <a:extLst>
              <a:ext uri="{FF2B5EF4-FFF2-40B4-BE49-F238E27FC236}">
                <a16:creationId xmlns:a16="http://schemas.microsoft.com/office/drawing/2014/main" id="{CFE35766-415A-E089-0E33-913D2E059BCB}"/>
              </a:ext>
            </a:extLst>
          </p:cNvPr>
          <p:cNvSpPr/>
          <p:nvPr/>
        </p:nvSpPr>
        <p:spPr>
          <a:xfrm>
            <a:off x="3889341" y="4762172"/>
            <a:ext cx="7058092" cy="106680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Reduces the need for multiple accounts, ensuring a seamless and consistent login experience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No requirement to reset password or set challenge questions</a:t>
            </a:r>
            <a:endParaRPr kumimoji="0" lang="en-US" sz="15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434A8B33-7801-C1C7-7225-82ACFD89664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728031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descr="Photograph of four students walking outdoors on a paved path surrounded by green trees, engaged in conversation. Two individuals in front wear casual outfits with one in a yellow shirt and blue jeans and the other in a striped sweater and carrying a brown backpack, while two others follow behind.">
            <a:extLst>
              <a:ext uri="{FF2B5EF4-FFF2-40B4-BE49-F238E27FC236}">
                <a16:creationId xmlns:a16="http://schemas.microsoft.com/office/drawing/2014/main" id="{FDDFFE06-C0F9-4D22-96AA-B83BB34E14AC}"/>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157" y="0"/>
            <a:ext cx="12192000" cy="6868160"/>
          </a:xfrm>
          <a:prstGeom prst="rect">
            <a:avLst/>
          </a:prstGeom>
        </p:spPr>
      </p:pic>
      <p:sp>
        <p:nvSpPr>
          <p:cNvPr id="7" name="Rectangle 6">
            <a:extLst>
              <a:ext uri="{FF2B5EF4-FFF2-40B4-BE49-F238E27FC236}">
                <a16:creationId xmlns:a16="http://schemas.microsoft.com/office/drawing/2014/main" id="{16B4D43C-A686-4031-9860-B291D2BD4146}"/>
              </a:ext>
              <a:ext uri="{C183D7F6-B498-43B3-948B-1728B52AA6E4}">
                <adec:decorative xmlns:adec="http://schemas.microsoft.com/office/drawing/2017/decorative" val="1"/>
              </a:ext>
            </a:extLst>
          </p:cNvPr>
          <p:cNvSpPr/>
          <p:nvPr/>
        </p:nvSpPr>
        <p:spPr>
          <a:xfrm>
            <a:off x="-2" y="3843359"/>
            <a:ext cx="12198317" cy="3024801"/>
          </a:xfrm>
          <a:prstGeom prst="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C3A495-542C-0C0F-9DF5-88E3A18605CA}"/>
              </a:ext>
            </a:extLst>
          </p:cNvPr>
          <p:cNvSpPr>
            <a:spLocks noGrp="1"/>
          </p:cNvSpPr>
          <p:nvPr>
            <p:ph type="title"/>
          </p:nvPr>
        </p:nvSpPr>
        <p:spPr>
          <a:xfrm>
            <a:off x="318776" y="4031713"/>
            <a:ext cx="11071907" cy="1325563"/>
          </a:xfrm>
        </p:spPr>
        <p:txBody>
          <a:bodyPr anchor="ctr"/>
          <a:lstStyle/>
          <a:p>
            <a:r>
              <a:rPr lang="en-US" sz="6600" b="1" dirty="0">
                <a:latin typeface="+mn-lt"/>
              </a:rPr>
              <a:t>Thank You!</a:t>
            </a:r>
          </a:p>
        </p:txBody>
      </p:sp>
      <p:sp>
        <p:nvSpPr>
          <p:cNvPr id="12" name="Text Placeholder 5">
            <a:extLst>
              <a:ext uri="{FF2B5EF4-FFF2-40B4-BE49-F238E27FC236}">
                <a16:creationId xmlns:a16="http://schemas.microsoft.com/office/drawing/2014/main" id="{020904D7-487B-4BAF-AEE8-0178D9B78C14}"/>
              </a:ext>
            </a:extLst>
          </p:cNvPr>
          <p:cNvSpPr txBox="1">
            <a:spLocks/>
          </p:cNvSpPr>
          <p:nvPr/>
        </p:nvSpPr>
        <p:spPr>
          <a:xfrm>
            <a:off x="419785" y="5177504"/>
            <a:ext cx="2150695" cy="179772"/>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lang="en-US" sz="1200" dirty="0">
                <a:solidFill>
                  <a:schemeClr val="tx1"/>
                </a:solidFill>
                <a:latin typeface="Open Sans"/>
              </a:rPr>
              <a:t>February 24, 2026</a:t>
            </a:r>
            <a:endParaRPr kumimoji="0" lang="en-US" sz="1200" b="1" i="0" u="none" strike="noStrike" kern="0" cap="all" spc="250" normalizeH="0" noProof="0" dirty="0">
              <a:ln>
                <a:noFill/>
              </a:ln>
              <a:solidFill>
                <a:schemeClr val="tx1"/>
              </a:solidFill>
              <a:effectLst/>
              <a:uLnTx/>
              <a:uFillTx/>
              <a:latin typeface="Open Sans"/>
            </a:endParaRPr>
          </a:p>
        </p:txBody>
      </p:sp>
      <p:pic>
        <p:nvPicPr>
          <p:cNvPr id="6" name="Picture 5">
            <a:extLst>
              <a:ext uri="{FF2B5EF4-FFF2-40B4-BE49-F238E27FC236}">
                <a16:creationId xmlns:a16="http://schemas.microsoft.com/office/drawing/2014/main" id="{15868EAC-CEBC-4C2C-882E-8523EB5734E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776" y="5515031"/>
            <a:ext cx="1734276" cy="498006"/>
          </a:xfrm>
          <a:prstGeom prst="rect">
            <a:avLst/>
          </a:prstGeom>
        </p:spPr>
      </p:pic>
    </p:spTree>
    <p:extLst>
      <p:ext uri="{BB962C8B-B14F-4D97-AF65-F5344CB8AC3E}">
        <p14:creationId xmlns:p14="http://schemas.microsoft.com/office/powerpoint/2010/main" val="20204126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4A2243B-0C55-1F9B-8DE6-BBD588F6B2B3}"/>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7E6D178F-701E-12A4-8D3C-E161E305DDB2}"/>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9EC7448F-A35E-B99F-7B2F-56319164D388}"/>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MSIX Help Desk</a:t>
            </a:r>
          </a:p>
        </p:txBody>
      </p:sp>
      <p:pic>
        <p:nvPicPr>
          <p:cNvPr id="28" name="Picture 27" descr="Headshot photo of Dan Boland of the MSIX Help Desk Team.">
            <a:extLst>
              <a:ext uri="{FF2B5EF4-FFF2-40B4-BE49-F238E27FC236}">
                <a16:creationId xmlns:a16="http://schemas.microsoft.com/office/drawing/2014/main" id="{D52118D0-D08E-43CF-EE90-FB625BCEEC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14186" y="1816058"/>
            <a:ext cx="2163629" cy="2156765"/>
          </a:xfrm>
          <a:prstGeom prst="rect">
            <a:avLst/>
          </a:prstGeom>
          <a:ln w="19050">
            <a:noFill/>
          </a:ln>
        </p:spPr>
      </p:pic>
      <p:sp>
        <p:nvSpPr>
          <p:cNvPr id="29" name="TextBox 28">
            <a:extLst>
              <a:ext uri="{FF2B5EF4-FFF2-40B4-BE49-F238E27FC236}">
                <a16:creationId xmlns:a16="http://schemas.microsoft.com/office/drawing/2014/main" id="{AE223D55-8D69-0077-4C09-D5996A226F07}"/>
              </a:ext>
            </a:extLst>
          </p:cNvPr>
          <p:cNvSpPr txBox="1"/>
          <p:nvPr/>
        </p:nvSpPr>
        <p:spPr>
          <a:xfrm>
            <a:off x="4613277" y="4061755"/>
            <a:ext cx="29654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Open Sans"/>
                <a:ea typeface="+mn-ea"/>
                <a:cs typeface="+mn-cs"/>
              </a:rPr>
              <a:t>Dan Boland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Open Sans"/>
                <a:ea typeface="+mn-ea"/>
                <a:cs typeface="+mn-cs"/>
              </a:rPr>
              <a:t>MSIX Help Desk</a:t>
            </a:r>
          </a:p>
        </p:txBody>
      </p:sp>
      <p:sp>
        <p:nvSpPr>
          <p:cNvPr id="34" name="TextBox 33">
            <a:extLst>
              <a:ext uri="{FF2B5EF4-FFF2-40B4-BE49-F238E27FC236}">
                <a16:creationId xmlns:a16="http://schemas.microsoft.com/office/drawing/2014/main" id="{5DDA1AA9-93B1-E082-C2E1-67EF5F1EBB20}"/>
              </a:ext>
            </a:extLst>
          </p:cNvPr>
          <p:cNvSpPr txBox="1"/>
          <p:nvPr/>
        </p:nvSpPr>
        <p:spPr>
          <a:xfrm>
            <a:off x="171798" y="4829779"/>
            <a:ext cx="12020202" cy="1661993"/>
          </a:xfrm>
          <a:prstGeom prst="rect">
            <a:avLst/>
          </a:prstGeom>
          <a:noFill/>
        </p:spPr>
        <p:txBody>
          <a:bodyPr wrap="square">
            <a:spAutoFit/>
          </a:bodyPr>
          <a:lstStyle/>
          <a:p>
            <a:pPr defTabSz="914400">
              <a:spcBef>
                <a:spcPts val="0"/>
              </a:spcBef>
              <a:buClrTx/>
              <a:buSzTx/>
              <a:defRPr/>
            </a:pPr>
            <a:r>
              <a:rPr kumimoji="0" lang="en-US" b="0" i="0" u="none" strike="noStrike" kern="1200" cap="none" spc="0" normalizeH="0" baseline="0" noProof="0" dirty="0">
                <a:ln>
                  <a:noFill/>
                </a:ln>
                <a:solidFill>
                  <a:srgbClr val="000000"/>
                </a:solidFill>
                <a:effectLst/>
                <a:uLnTx/>
                <a:uFillTx/>
                <a:latin typeface="Open Sans"/>
                <a:ea typeface="Arial" charset="0"/>
                <a:cs typeface="Arial"/>
              </a:rPr>
              <a:t>A </a:t>
            </a:r>
            <a:r>
              <a:rPr lang="en-US" spc="0" dirty="0">
                <a:solidFill>
                  <a:srgbClr val="000000"/>
                </a:solidFill>
                <a:ea typeface="Arial" charset="0"/>
                <a:cs typeface="Arial"/>
              </a:rPr>
              <a:t>certificate for attending this webinar will </a:t>
            </a:r>
            <a:r>
              <a:rPr kumimoji="0" lang="en-US" b="0" i="0" u="none" strike="noStrike" kern="1200" cap="none" spc="0" normalizeH="0" baseline="0" noProof="0" dirty="0">
                <a:ln>
                  <a:noFill/>
                </a:ln>
                <a:solidFill>
                  <a:srgbClr val="000000"/>
                </a:solidFill>
                <a:effectLst/>
                <a:uLnTx/>
                <a:uFillTx/>
                <a:latin typeface="Open Sans"/>
                <a:ea typeface="Arial" charset="0"/>
                <a:cs typeface="Arial"/>
              </a:rPr>
              <a:t>be sent </a:t>
            </a:r>
            <a:r>
              <a:rPr lang="en-US" spc="0" dirty="0">
                <a:solidFill>
                  <a:srgbClr val="000000"/>
                </a:solidFill>
                <a:latin typeface="Open Sans"/>
                <a:ea typeface="Arial" charset="0"/>
                <a:cs typeface="Arial"/>
              </a:rPr>
              <a:t>to all MEP State directors via the MEPSTATE listserv. Attendance at this webinar </a:t>
            </a:r>
            <a:r>
              <a:rPr lang="en-US" dirty="0">
                <a:solidFill>
                  <a:srgbClr val="000000"/>
                </a:solidFill>
                <a:latin typeface="Open Sans"/>
                <a:ea typeface="Arial" charset="0"/>
                <a:cs typeface="Arial"/>
              </a:rPr>
              <a:t>will</a:t>
            </a:r>
            <a:r>
              <a:rPr lang="en-US" spc="0" dirty="0">
                <a:solidFill>
                  <a:srgbClr val="000000"/>
                </a:solidFill>
                <a:latin typeface="Open Sans"/>
                <a:ea typeface="Arial" charset="0"/>
                <a:cs typeface="Arial"/>
              </a:rPr>
              <a:t> satisfy the requirement of annual training put forth in the MSIX Rules of Behavior. </a:t>
            </a:r>
            <a:endParaRPr lang="en-US" spc="0" dirty="0">
              <a:solidFill>
                <a:srgbClr val="000000"/>
              </a:solidFill>
              <a:latin typeface="Open Sans"/>
              <a:ea typeface="Arial" charset="0"/>
              <a:cs typeface="Arial" charset="0"/>
            </a:endParaRPr>
          </a:p>
          <a:p>
            <a:pPr defTabSz="914400">
              <a:spcBef>
                <a:spcPts val="0"/>
              </a:spcBef>
              <a:buClrTx/>
              <a:buSzTx/>
              <a:defRPr/>
            </a:pPr>
            <a:endParaRPr lang="en-US" sz="1200" spc="0" dirty="0">
              <a:solidFill>
                <a:srgbClr val="000000"/>
              </a:solidFill>
              <a:latin typeface="Open Sans"/>
              <a:ea typeface="Arial" charset="0"/>
              <a:cs typeface="Arial" charset="0"/>
            </a:endParaRPr>
          </a:p>
          <a:p>
            <a:pPr defTabSz="914400">
              <a:spcBef>
                <a:spcPts val="0"/>
              </a:spcBef>
              <a:buClrTx/>
              <a:buSzTx/>
              <a:defRPr/>
            </a:pPr>
            <a:r>
              <a:rPr lang="en-US" spc="0" dirty="0">
                <a:latin typeface="Open Sans"/>
                <a:ea typeface="+mn-ea"/>
                <a:cs typeface="+mn-cs"/>
              </a:rPr>
              <a:t>Contact the MSIX Help Desk via </a:t>
            </a:r>
            <a:r>
              <a:rPr lang="en-US" b="1" dirty="0">
                <a:latin typeface="Open Sans"/>
              </a:rPr>
              <a:t>E</a:t>
            </a:r>
            <a:r>
              <a:rPr lang="en-US" b="1" spc="0" dirty="0">
                <a:latin typeface="Open Sans"/>
                <a:ea typeface="+mn-ea"/>
                <a:cs typeface="+mn-cs"/>
              </a:rPr>
              <a:t>mail: MSIXSupport@deloitte.com </a:t>
            </a:r>
            <a:r>
              <a:rPr lang="en-US" spc="0" dirty="0">
                <a:latin typeface="Open Sans"/>
                <a:ea typeface="+mn-ea"/>
                <a:cs typeface="+mn-cs"/>
              </a:rPr>
              <a:t>or </a:t>
            </a:r>
            <a:r>
              <a:rPr lang="en-US" b="1" spc="0" dirty="0">
                <a:latin typeface="Open Sans"/>
                <a:ea typeface="+mn-ea"/>
                <a:cs typeface="+mn-cs"/>
              </a:rPr>
              <a:t>Telephone: 1-866-878-9525</a:t>
            </a:r>
            <a:r>
              <a:rPr lang="en-US" i="1" spc="0" dirty="0">
                <a:latin typeface="Open Sans"/>
                <a:ea typeface="+mn-ea"/>
                <a:cs typeface="+mn-cs"/>
              </a:rPr>
              <a:t>. </a:t>
            </a:r>
          </a:p>
          <a:p>
            <a:pPr defTabSz="914400">
              <a:spcBef>
                <a:spcPts val="0"/>
              </a:spcBef>
              <a:buClrTx/>
              <a:buSzTx/>
              <a:defRPr/>
            </a:pPr>
            <a:r>
              <a:rPr lang="en-US" spc="0" dirty="0">
                <a:latin typeface="Open Sans"/>
                <a:ea typeface="+mn-ea"/>
                <a:cs typeface="+mn-cs"/>
              </a:rPr>
              <a:t>Help Desk Hours: 9:30 AM - 6:30 PM ET, Monday through Friday, except Federal Holidays.</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12215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546948-9A85-6758-1D68-8F6D07ABD466}"/>
              </a:ext>
            </a:extLst>
          </p:cNvPr>
          <p:cNvSpPr txBox="1">
            <a:spLocks noGrp="1"/>
          </p:cNvSpPr>
          <p:nvPr>
            <p:ph type="title" idx="4294967295"/>
          </p:nvPr>
        </p:nvSpPr>
        <p:spPr>
          <a:xfrm>
            <a:off x="6545301" y="513919"/>
            <a:ext cx="3652799"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Icebreaker</a:t>
            </a:r>
          </a:p>
        </p:txBody>
      </p:sp>
      <p:sp>
        <p:nvSpPr>
          <p:cNvPr id="3" name="TextBox 2">
            <a:extLst>
              <a:ext uri="{FF2B5EF4-FFF2-40B4-BE49-F238E27FC236}">
                <a16:creationId xmlns:a16="http://schemas.microsoft.com/office/drawing/2014/main" id="{31DE2AD4-A624-19A2-0555-2F8DC284C7F5}"/>
              </a:ext>
            </a:extLst>
          </p:cNvPr>
          <p:cNvSpPr txBox="1"/>
          <p:nvPr/>
        </p:nvSpPr>
        <p:spPr>
          <a:xfrm>
            <a:off x="6481801" y="1796183"/>
            <a:ext cx="5152736" cy="1077218"/>
          </a:xfrm>
          <a:prstGeom prst="rect">
            <a:avLst/>
          </a:prstGeom>
          <a:noFill/>
        </p:spPr>
        <p:txBody>
          <a:bodyPr wrap="square">
            <a:spAutoFit/>
          </a:bodyPr>
          <a:lstStyle/>
          <a:p>
            <a:r>
              <a:rPr lang="en-US" sz="3200" i="0" dirty="0">
                <a:solidFill>
                  <a:srgbClr val="000000"/>
                </a:solidFill>
                <a:effectLst/>
              </a:rPr>
              <a:t>What’s your </a:t>
            </a:r>
            <a:r>
              <a:rPr lang="en-US" sz="3200" dirty="0">
                <a:solidFill>
                  <a:srgbClr val="000000"/>
                </a:solidFill>
              </a:rPr>
              <a:t>favorite snow day</a:t>
            </a:r>
            <a:r>
              <a:rPr lang="en-US" sz="3200" i="0" dirty="0">
                <a:solidFill>
                  <a:srgbClr val="000000"/>
                </a:solidFill>
                <a:effectLst/>
              </a:rPr>
              <a:t> activity?</a:t>
            </a:r>
          </a:p>
        </p:txBody>
      </p:sp>
      <p:pic>
        <p:nvPicPr>
          <p:cNvPr id="6" name="Picture 2" descr="Photograph of a young child dressed in a blue snowsuit and white hat walking through deep snow in an outdoor setting. Bright sunlight casts shadows on snow-covered ground.">
            <a:extLst>
              <a:ext uri="{FF2B5EF4-FFF2-40B4-BE49-F238E27FC236}">
                <a16:creationId xmlns:a16="http://schemas.microsoft.com/office/drawing/2014/main" id="{2BBB90C9-E420-48DF-28E6-DCD38855FE7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p:blipFill>
        <p:spPr bwMode="auto">
          <a:xfrm>
            <a:off x="0" y="0"/>
            <a:ext cx="6096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B42AC766-27D6-8693-421B-587AD38BBB2D}"/>
              </a:ext>
              <a:ext uri="{C183D7F6-B498-43B3-948B-1728B52AA6E4}">
                <adec:decorative xmlns:adec="http://schemas.microsoft.com/office/drawing/2017/decorative" val="1"/>
              </a:ext>
            </a:extLst>
          </p:cNvPr>
          <p:cNvCxnSpPr>
            <a:cxnSpLocks/>
          </p:cNvCxnSpPr>
          <p:nvPr/>
        </p:nvCxnSpPr>
        <p:spPr>
          <a:xfrm>
            <a:off x="6121052"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860F94E-5A4D-E410-7581-08157DC940D5}"/>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671145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otograph of a classroom setting where a teacher is assisting a group of students working on a laptop at their desks. The scene highlights collaborative learning with students engaged in discussion and note-taking, featuring natural light from large windows.">
            <a:extLst>
              <a:ext uri="{FF2B5EF4-FFF2-40B4-BE49-F238E27FC236}">
                <a16:creationId xmlns:a16="http://schemas.microsoft.com/office/drawing/2014/main" id="{81807A5E-0141-57E2-331D-0BAB795F597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0"/>
            <a:ext cx="6117209" cy="6858000"/>
          </a:xfrm>
          <a:prstGeom prst="rect">
            <a:avLst/>
          </a:prstGeom>
        </p:spPr>
      </p:pic>
      <p:sp>
        <p:nvSpPr>
          <p:cNvPr id="6" name="Title 6">
            <a:extLst>
              <a:ext uri="{FF2B5EF4-FFF2-40B4-BE49-F238E27FC236}">
                <a16:creationId xmlns:a16="http://schemas.microsoft.com/office/drawing/2014/main" id="{314A5D45-CE51-9A10-BAC9-4503F98486C5}"/>
              </a:ext>
            </a:extLst>
          </p:cNvPr>
          <p:cNvSpPr txBox="1">
            <a:spLocks noGrp="1"/>
          </p:cNvSpPr>
          <p:nvPr>
            <p:ph type="title" idx="4294967295"/>
          </p:nvPr>
        </p:nvSpPr>
        <p:spPr>
          <a:xfrm>
            <a:off x="6545301" y="513919"/>
            <a:ext cx="3652799"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Agenda</a:t>
            </a:r>
          </a:p>
        </p:txBody>
      </p:sp>
      <p:sp>
        <p:nvSpPr>
          <p:cNvPr id="12" name="TextBox 11">
            <a:extLst>
              <a:ext uri="{FF2B5EF4-FFF2-40B4-BE49-F238E27FC236}">
                <a16:creationId xmlns:a16="http://schemas.microsoft.com/office/drawing/2014/main" id="{9255B716-E942-DDBB-662F-965800A5D9C3}"/>
              </a:ext>
            </a:extLst>
          </p:cNvPr>
          <p:cNvSpPr txBox="1"/>
          <p:nvPr/>
        </p:nvSpPr>
        <p:spPr>
          <a:xfrm>
            <a:off x="6373919" y="1609895"/>
            <a:ext cx="24852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17A76B"/>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rPr>
              <a:t>1</a:t>
            </a:r>
          </a:p>
        </p:txBody>
      </p:sp>
      <p:cxnSp>
        <p:nvCxnSpPr>
          <p:cNvPr id="2" name="Straight Connector 1">
            <a:extLst>
              <a:ext uri="{FF2B5EF4-FFF2-40B4-BE49-F238E27FC236}">
                <a16:creationId xmlns:a16="http://schemas.microsoft.com/office/drawing/2014/main" id="{223B9EF1-7990-6194-4A03-D7AFC8A0D56F}"/>
              </a:ext>
              <a:ext uri="{C183D7F6-B498-43B3-948B-1728B52AA6E4}">
                <adec:decorative xmlns:adec="http://schemas.microsoft.com/office/drawing/2017/decorative" val="1"/>
              </a:ext>
            </a:extLst>
          </p:cNvPr>
          <p:cNvCxnSpPr>
            <a:cxnSpLocks/>
          </p:cNvCxnSpPr>
          <p:nvPr/>
        </p:nvCxnSpPr>
        <p:spPr>
          <a:xfrm flipH="1">
            <a:off x="7010644" y="1618571"/>
            <a:ext cx="1641" cy="778102"/>
          </a:xfrm>
          <a:prstGeom prst="line">
            <a:avLst/>
          </a:prstGeom>
          <a:ln w="63500">
            <a:solidFill>
              <a:srgbClr val="159B6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9B07A10-4D81-DE52-55E4-39FCD2054919}"/>
              </a:ext>
            </a:extLst>
          </p:cNvPr>
          <p:cNvSpPr txBox="1"/>
          <p:nvPr/>
        </p:nvSpPr>
        <p:spPr>
          <a:xfrm>
            <a:off x="7294713" y="1717616"/>
            <a:ext cx="345742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dirty="0">
                <a:ln>
                  <a:noFill/>
                </a:ln>
                <a:effectLst/>
                <a:uLnTx/>
                <a:uFillTx/>
                <a:latin typeface="Open Sans"/>
                <a:ea typeface="Open Sans Light" panose="020B0306030504020204" pitchFamily="34" charset="0"/>
                <a:cs typeface="Open Sans Light" panose="020B0306030504020204" pitchFamily="34" charset="0"/>
              </a:rPr>
              <a:t>MSIX</a:t>
            </a:r>
            <a:r>
              <a:rPr lang="en-US" sz="3000" dirty="0">
                <a:latin typeface="Open Sans"/>
                <a:ea typeface="Open Sans Light" panose="020B0306030504020204" pitchFamily="34" charset="0"/>
                <a:cs typeface="Open Sans Light" panose="020B0306030504020204" pitchFamily="34" charset="0"/>
              </a:rPr>
              <a:t> Overview</a:t>
            </a:r>
            <a:endParaRPr kumimoji="0" lang="en-US" sz="3000" i="0" u="none" strike="noStrike" kern="1200" cap="none" spc="0" normalizeH="0" baseline="0" noProof="0" dirty="0">
              <a:ln>
                <a:noFill/>
              </a:ln>
              <a:effectLst/>
              <a:uLnTx/>
              <a:uFillTx/>
              <a:latin typeface="Open Sans"/>
              <a:ea typeface="Open Sans Light" panose="020B0306030504020204" pitchFamily="34" charset="0"/>
              <a:cs typeface="Open Sans Light" panose="020B0306030504020204" pitchFamily="34" charset="0"/>
            </a:endParaRPr>
          </a:p>
        </p:txBody>
      </p:sp>
      <p:sp>
        <p:nvSpPr>
          <p:cNvPr id="23" name="TextBox 22">
            <a:extLst>
              <a:ext uri="{FF2B5EF4-FFF2-40B4-BE49-F238E27FC236}">
                <a16:creationId xmlns:a16="http://schemas.microsoft.com/office/drawing/2014/main" id="{6077D6C3-D086-FD64-AF80-673845C01011}"/>
              </a:ext>
            </a:extLst>
          </p:cNvPr>
          <p:cNvSpPr txBox="1"/>
          <p:nvPr/>
        </p:nvSpPr>
        <p:spPr>
          <a:xfrm>
            <a:off x="6373919" y="3420325"/>
            <a:ext cx="248528" cy="76944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a:solidFill>
                  <a:srgbClr val="F2D110"/>
                </a:solidFill>
                <a:latin typeface="Open Sans SemiBold" panose="020B0606030504020204" pitchFamily="34" charset="0"/>
                <a:ea typeface="Open Sans SemiBold" panose="020B0606030504020204" pitchFamily="34" charset="0"/>
                <a:cs typeface="Open Sans SemiBold" panose="020B0606030504020204" pitchFamily="34" charset="0"/>
              </a:rPr>
              <a:t>2</a:t>
            </a:r>
            <a:endParaRPr kumimoji="0" lang="en-US" sz="4400" b="1" i="0" u="none" strike="noStrike" kern="1200" cap="none" spc="0" normalizeH="0" baseline="0" noProof="0" dirty="0">
              <a:ln>
                <a:noFill/>
              </a:ln>
              <a:solidFill>
                <a:srgbClr val="F2D11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p:txBody>
      </p:sp>
      <p:cxnSp>
        <p:nvCxnSpPr>
          <p:cNvPr id="20" name="Straight Connector 19">
            <a:extLst>
              <a:ext uri="{FF2B5EF4-FFF2-40B4-BE49-F238E27FC236}">
                <a16:creationId xmlns:a16="http://schemas.microsoft.com/office/drawing/2014/main" id="{7C825C4E-06BF-2171-F588-16D625CD04A5}"/>
              </a:ext>
              <a:ext uri="{C183D7F6-B498-43B3-948B-1728B52AA6E4}">
                <adec:decorative xmlns:adec="http://schemas.microsoft.com/office/drawing/2017/decorative" val="1"/>
              </a:ext>
            </a:extLst>
          </p:cNvPr>
          <p:cNvCxnSpPr>
            <a:cxnSpLocks/>
          </p:cNvCxnSpPr>
          <p:nvPr/>
        </p:nvCxnSpPr>
        <p:spPr>
          <a:xfrm flipH="1">
            <a:off x="7010644" y="3415994"/>
            <a:ext cx="1641" cy="778102"/>
          </a:xfrm>
          <a:prstGeom prst="line">
            <a:avLst/>
          </a:prstGeom>
          <a:ln w="63500">
            <a:solidFill>
              <a:srgbClr val="DEC00C"/>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0D1163B-5AC9-C9ED-2F35-2E53AF9A522F}"/>
              </a:ext>
            </a:extLst>
          </p:cNvPr>
          <p:cNvSpPr txBox="1"/>
          <p:nvPr/>
        </p:nvSpPr>
        <p:spPr>
          <a:xfrm>
            <a:off x="7294713" y="3310220"/>
            <a:ext cx="490239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dirty="0">
                <a:ln>
                  <a:noFill/>
                </a:ln>
                <a:effectLst/>
                <a:uLnTx/>
                <a:uFillTx/>
                <a:latin typeface="Open Sans"/>
                <a:ea typeface="Open Sans Light" panose="020B0306030504020204" pitchFamily="34" charset="0"/>
                <a:cs typeface="Open Sans Light" panose="020B0306030504020204" pitchFamily="34" charset="0"/>
              </a:rPr>
              <a:t>Cybersecurity &amp; Privacy Awareness Training</a:t>
            </a:r>
          </a:p>
        </p:txBody>
      </p:sp>
      <p:sp>
        <p:nvSpPr>
          <p:cNvPr id="29" name="TextBox 28">
            <a:extLst>
              <a:ext uri="{FF2B5EF4-FFF2-40B4-BE49-F238E27FC236}">
                <a16:creationId xmlns:a16="http://schemas.microsoft.com/office/drawing/2014/main" id="{9C1F9E2F-32D2-8A37-4C1F-B5C220FEC305}"/>
              </a:ext>
            </a:extLst>
          </p:cNvPr>
          <p:cNvSpPr txBox="1"/>
          <p:nvPr/>
        </p:nvSpPr>
        <p:spPr>
          <a:xfrm>
            <a:off x="6373919" y="5239429"/>
            <a:ext cx="248528" cy="76944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a:solidFill>
                  <a:srgbClr val="BED427"/>
                </a:solidFill>
                <a:latin typeface="Open Sans SemiBold" panose="020B0606030504020204" pitchFamily="34" charset="0"/>
                <a:ea typeface="Open Sans SemiBold" panose="020B0606030504020204" pitchFamily="34" charset="0"/>
                <a:cs typeface="Open Sans SemiBold" panose="020B0606030504020204" pitchFamily="34" charset="0"/>
              </a:rPr>
              <a:t>3</a:t>
            </a:r>
            <a:endParaRPr kumimoji="0" lang="en-US" sz="4400" b="1" i="0" u="none" strike="noStrike" kern="1200" cap="none" spc="0" normalizeH="0" baseline="0" noProof="0" dirty="0">
              <a:ln>
                <a:noFill/>
              </a:ln>
              <a:solidFill>
                <a:srgbClr val="BED427"/>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p:txBody>
      </p:sp>
      <p:cxnSp>
        <p:nvCxnSpPr>
          <p:cNvPr id="27" name="Straight Connector 26">
            <a:extLst>
              <a:ext uri="{FF2B5EF4-FFF2-40B4-BE49-F238E27FC236}">
                <a16:creationId xmlns:a16="http://schemas.microsoft.com/office/drawing/2014/main" id="{A6644152-56C4-0A26-D7B9-FD178B9E378F}"/>
              </a:ext>
              <a:ext uri="{C183D7F6-B498-43B3-948B-1728B52AA6E4}">
                <adec:decorative xmlns:adec="http://schemas.microsoft.com/office/drawing/2017/decorative" val="1"/>
              </a:ext>
            </a:extLst>
          </p:cNvPr>
          <p:cNvCxnSpPr>
            <a:cxnSpLocks/>
          </p:cNvCxnSpPr>
          <p:nvPr/>
        </p:nvCxnSpPr>
        <p:spPr>
          <a:xfrm flipH="1">
            <a:off x="7010644" y="5248105"/>
            <a:ext cx="1641" cy="778102"/>
          </a:xfrm>
          <a:prstGeom prst="line">
            <a:avLst/>
          </a:prstGeom>
          <a:ln w="63500">
            <a:solidFill>
              <a:srgbClr val="9FB02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A43DA4F-B383-0CAD-F529-B47D7A988199}"/>
              </a:ext>
            </a:extLst>
          </p:cNvPr>
          <p:cNvSpPr txBox="1"/>
          <p:nvPr/>
        </p:nvSpPr>
        <p:spPr>
          <a:xfrm>
            <a:off x="7294712" y="5347150"/>
            <a:ext cx="456149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dirty="0">
                <a:ln>
                  <a:noFill/>
                </a:ln>
                <a:effectLst/>
                <a:uLnTx/>
                <a:uFillTx/>
                <a:latin typeface="Open Sans"/>
                <a:ea typeface="Open Sans Light" panose="020B0306030504020204" pitchFamily="34" charset="0"/>
                <a:cs typeface="Open Sans Light" panose="020B0306030504020204" pitchFamily="34" charset="0"/>
              </a:rPr>
              <a:t>Closing &amp; Survey</a:t>
            </a:r>
          </a:p>
        </p:txBody>
      </p:sp>
      <p:cxnSp>
        <p:nvCxnSpPr>
          <p:cNvPr id="7" name="Straight Connector 6">
            <a:extLst>
              <a:ext uri="{FF2B5EF4-FFF2-40B4-BE49-F238E27FC236}">
                <a16:creationId xmlns:a16="http://schemas.microsoft.com/office/drawing/2014/main" id="{63376E0D-46C4-1495-375B-1DEEB7917E6C}"/>
              </a:ext>
              <a:ext uri="{C183D7F6-B498-43B3-948B-1728B52AA6E4}">
                <adec:decorative xmlns:adec="http://schemas.microsoft.com/office/drawing/2017/decorative" val="1"/>
              </a:ext>
            </a:extLst>
          </p:cNvPr>
          <p:cNvCxnSpPr>
            <a:cxnSpLocks/>
          </p:cNvCxnSpPr>
          <p:nvPr/>
        </p:nvCxnSpPr>
        <p:spPr>
          <a:xfrm>
            <a:off x="6121052"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B695426-7D5F-6CC9-4196-528583DCE99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391502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A67F1-5842-A432-B50F-7F6DDFE6719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1ABB4210-E2CC-1414-DB5E-08DEB30EC5A6}"/>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13">
            <a:extLst>
              <a:ext uri="{FF2B5EF4-FFF2-40B4-BE49-F238E27FC236}">
                <a16:creationId xmlns:a16="http://schemas.microsoft.com/office/drawing/2014/main" id="{E76FA750-EA8E-3C64-3BFA-F25D3ED81081}"/>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5CB38DFF-7009-31B5-7BC8-F3BE3138A922}"/>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MSIX Overview</a:t>
            </a:r>
            <a:endParaRPr lang="en-US" sz="4000" i="1" cap="none" dirty="0">
              <a:solidFill>
                <a:schemeClr val="bg1"/>
              </a:solidFill>
              <a:latin typeface="+mn-lt"/>
            </a:endParaRPr>
          </a:p>
        </p:txBody>
      </p:sp>
      <p:sp>
        <p:nvSpPr>
          <p:cNvPr id="50" name="Rectangle 49">
            <a:extLst>
              <a:ext uri="{FF2B5EF4-FFF2-40B4-BE49-F238E27FC236}">
                <a16:creationId xmlns:a16="http://schemas.microsoft.com/office/drawing/2014/main" id="{31D9EB98-F837-4769-D713-2AB6C8D214D6}"/>
              </a:ext>
            </a:extLst>
          </p:cNvPr>
          <p:cNvSpPr/>
          <p:nvPr/>
        </p:nvSpPr>
        <p:spPr>
          <a:xfrm>
            <a:off x="871730" y="1601490"/>
            <a:ext cx="10238856" cy="1474314"/>
          </a:xfrm>
          <a:prstGeom prst="rect">
            <a:avLst/>
          </a:prstGeom>
        </p:spPr>
        <p:txBody>
          <a:bodyPr wrap="square">
            <a:spAutoFit/>
          </a:bodyPr>
          <a:lstStyle/>
          <a:p>
            <a:pPr marL="0" marR="0" lvl="0" indent="0" algn="l" defTabSz="914400" rtl="0" eaLnBrk="1" fontAlgn="auto" latinLnBrk="0" hangingPunct="1">
              <a:lnSpc>
                <a:spcPct val="114000"/>
              </a:lnSpc>
              <a:spcBef>
                <a:spcPts val="600"/>
              </a:spcBef>
              <a:spcAft>
                <a:spcPts val="120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Open Sans"/>
                <a:ea typeface="Arial" charset="0"/>
                <a:cs typeface="Arial" charset="0"/>
              </a:rPr>
              <a:t>MSIX is a web-based application that links State migrant systems to produce a single Consolidated Student Record containing the Migrant Education Program (MEP) minimum data elements (MDEs) to not only analyze national migrant trends, but also facilitate:</a:t>
            </a:r>
            <a:endParaRPr kumimoji="0" lang="en-US" sz="2000" b="0" i="0" u="none" strike="noStrike" kern="1200" cap="none" spc="0" normalizeH="0" baseline="0" noProof="0" dirty="0">
              <a:ln>
                <a:noFill/>
              </a:ln>
              <a:solidFill>
                <a:srgbClr val="000000"/>
              </a:solidFill>
              <a:effectLst/>
              <a:uLnTx/>
              <a:uFillTx/>
              <a:latin typeface="Open Sans"/>
              <a:ea typeface="+mn-ea"/>
              <a:cs typeface="Arial" charset="0"/>
            </a:endParaRPr>
          </a:p>
        </p:txBody>
      </p:sp>
      <p:sp>
        <p:nvSpPr>
          <p:cNvPr id="12" name="Graphic 4">
            <a:extLst>
              <a:ext uri="{FF2B5EF4-FFF2-40B4-BE49-F238E27FC236}">
                <a16:creationId xmlns:a16="http://schemas.microsoft.com/office/drawing/2014/main" id="{FAC91C31-48C8-EA5E-FCAC-C20D61A83AB7}"/>
              </a:ext>
              <a:ext uri="{C183D7F6-B498-43B3-948B-1728B52AA6E4}">
                <adec:decorative xmlns:adec="http://schemas.microsoft.com/office/drawing/2017/decorative" val="1"/>
              </a:ext>
            </a:extLst>
          </p:cNvPr>
          <p:cNvSpPr/>
          <p:nvPr/>
        </p:nvSpPr>
        <p:spPr>
          <a:xfrm>
            <a:off x="1369248" y="3786054"/>
            <a:ext cx="1024988" cy="965305"/>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348565 h 361971"/>
              <a:gd name="connsiteX7" fmla="*/ 12780 w 362309"/>
              <a:gd name="connsiteY7" fmla="*/ 180667 h 361971"/>
              <a:gd name="connsiteX8" fmla="*/ 180835 w 362309"/>
              <a:gd name="connsiteY8" fmla="*/ 12130 h 361971"/>
              <a:gd name="connsiteX9" fmla="*/ 349529 w 362309"/>
              <a:gd name="connsiteY9" fmla="*/ 180028 h 361971"/>
              <a:gd name="connsiteX10" fmla="*/ 349529 w 362309"/>
              <a:gd name="connsiteY10" fmla="*/ 180028 h 361971"/>
              <a:gd name="connsiteX11" fmla="*/ 181474 w 362309"/>
              <a:gd name="connsiteY11"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close/>
                <a:moveTo>
                  <a:pt x="181474" y="348565"/>
                </a:moveTo>
                <a:cubicBezTo>
                  <a:pt x="88181" y="348565"/>
                  <a:pt x="12780" y="273234"/>
                  <a:pt x="12780" y="180667"/>
                </a:cubicBezTo>
                <a:cubicBezTo>
                  <a:pt x="12780" y="88099"/>
                  <a:pt x="88181" y="12130"/>
                  <a:pt x="180835" y="12130"/>
                </a:cubicBezTo>
                <a:cubicBezTo>
                  <a:pt x="273489" y="12130"/>
                  <a:pt x="349529" y="87461"/>
                  <a:pt x="349529" y="180028"/>
                </a:cubicBezTo>
                <a:cubicBezTo>
                  <a:pt x="349529" y="180028"/>
                  <a:pt x="349529" y="180028"/>
                  <a:pt x="349529" y="180028"/>
                </a:cubicBezTo>
                <a:cubicBezTo>
                  <a:pt x="349529" y="273234"/>
                  <a:pt x="274128" y="348565"/>
                  <a:pt x="181474" y="348565"/>
                </a:cubicBezTo>
                <a:close/>
              </a:path>
            </a:pathLst>
          </a:custGeom>
          <a:solidFill>
            <a:srgbClr val="17A76B"/>
          </a:solidFill>
          <a:ln w="6390" cap="flat">
            <a:solidFill>
              <a:srgbClr val="17A76B"/>
            </a:solidFill>
            <a:prstDash val="solid"/>
            <a:miter/>
          </a:ln>
        </p:spPr>
        <p:txBody>
          <a:bodyPr rtlCol="0" anchor="ctr"/>
          <a:lstStyle/>
          <a:p>
            <a:endParaRPr lang="en-US" sz="1900" dirty="0"/>
          </a:p>
        </p:txBody>
      </p:sp>
      <p:sp>
        <p:nvSpPr>
          <p:cNvPr id="44" name="Freeform 663">
            <a:extLst>
              <a:ext uri="{FF2B5EF4-FFF2-40B4-BE49-F238E27FC236}">
                <a16:creationId xmlns:a16="http://schemas.microsoft.com/office/drawing/2014/main" id="{1A911537-F96F-25CD-50A4-377BACE12DD6}"/>
              </a:ext>
              <a:ext uri="{C183D7F6-B498-43B3-948B-1728B52AA6E4}">
                <adec:decorative xmlns:adec="http://schemas.microsoft.com/office/drawing/2017/decorative" val="1"/>
              </a:ext>
            </a:extLst>
          </p:cNvPr>
          <p:cNvSpPr>
            <a:spLocks noEditPoints="1"/>
          </p:cNvSpPr>
          <p:nvPr/>
        </p:nvSpPr>
        <p:spPr bwMode="auto">
          <a:xfrm>
            <a:off x="1703625" y="3966906"/>
            <a:ext cx="472666" cy="522658"/>
          </a:xfrm>
          <a:custGeom>
            <a:avLst/>
            <a:gdLst>
              <a:gd name="T0" fmla="*/ 178 w 181"/>
              <a:gd name="T1" fmla="*/ 34 h 181"/>
              <a:gd name="T2" fmla="*/ 149 w 181"/>
              <a:gd name="T3" fmla="*/ 4 h 181"/>
              <a:gd name="T4" fmla="*/ 134 w 181"/>
              <a:gd name="T5" fmla="*/ 4 h 181"/>
              <a:gd name="T6" fmla="*/ 24 w 181"/>
              <a:gd name="T7" fmla="*/ 115 h 181"/>
              <a:gd name="T8" fmla="*/ 22 w 181"/>
              <a:gd name="T9" fmla="*/ 118 h 181"/>
              <a:gd name="T10" fmla="*/ 2 w 181"/>
              <a:gd name="T11" fmla="*/ 168 h 181"/>
              <a:gd name="T12" fmla="*/ 4 w 181"/>
              <a:gd name="T13" fmla="*/ 179 h 181"/>
              <a:gd name="T14" fmla="*/ 11 w 181"/>
              <a:gd name="T15" fmla="*/ 181 h 181"/>
              <a:gd name="T16" fmla="*/ 11 w 181"/>
              <a:gd name="T17" fmla="*/ 181 h 181"/>
              <a:gd name="T18" fmla="*/ 15 w 181"/>
              <a:gd name="T19" fmla="*/ 181 h 181"/>
              <a:gd name="T20" fmla="*/ 65 w 181"/>
              <a:gd name="T21" fmla="*/ 161 h 181"/>
              <a:gd name="T22" fmla="*/ 68 w 181"/>
              <a:gd name="T23" fmla="*/ 158 h 181"/>
              <a:gd name="T24" fmla="*/ 178 w 181"/>
              <a:gd name="T25" fmla="*/ 49 h 181"/>
              <a:gd name="T26" fmla="*/ 178 w 181"/>
              <a:gd name="T27" fmla="*/ 48 h 181"/>
              <a:gd name="T28" fmla="*/ 181 w 181"/>
              <a:gd name="T29" fmla="*/ 41 h 181"/>
              <a:gd name="T30" fmla="*/ 178 w 181"/>
              <a:gd name="T31" fmla="*/ 34 h 181"/>
              <a:gd name="T32" fmla="*/ 28 w 181"/>
              <a:gd name="T33" fmla="*/ 125 h 181"/>
              <a:gd name="T34" fmla="*/ 58 w 181"/>
              <a:gd name="T35" fmla="*/ 154 h 181"/>
              <a:gd name="T36" fmla="*/ 23 w 181"/>
              <a:gd name="T37" fmla="*/ 168 h 181"/>
              <a:gd name="T38" fmla="*/ 14 w 181"/>
              <a:gd name="T39" fmla="*/ 159 h 181"/>
              <a:gd name="T40" fmla="*/ 28 w 181"/>
              <a:gd name="T41" fmla="*/ 125 h 181"/>
              <a:gd name="T42" fmla="*/ 172 w 181"/>
              <a:gd name="T43" fmla="*/ 42 h 181"/>
              <a:gd name="T44" fmla="*/ 65 w 181"/>
              <a:gd name="T45" fmla="*/ 149 h 181"/>
              <a:gd name="T46" fmla="*/ 57 w 181"/>
              <a:gd name="T47" fmla="*/ 142 h 181"/>
              <a:gd name="T48" fmla="*/ 58 w 181"/>
              <a:gd name="T49" fmla="*/ 142 h 181"/>
              <a:gd name="T50" fmla="*/ 153 w 181"/>
              <a:gd name="T51" fmla="*/ 46 h 181"/>
              <a:gd name="T52" fmla="*/ 153 w 181"/>
              <a:gd name="T53" fmla="*/ 40 h 181"/>
              <a:gd name="T54" fmla="*/ 147 w 181"/>
              <a:gd name="T55" fmla="*/ 40 h 181"/>
              <a:gd name="T56" fmla="*/ 52 w 181"/>
              <a:gd name="T57" fmla="*/ 136 h 181"/>
              <a:gd name="T58" fmla="*/ 51 w 181"/>
              <a:gd name="T59" fmla="*/ 136 h 181"/>
              <a:gd name="T60" fmla="*/ 33 w 181"/>
              <a:gd name="T61" fmla="*/ 118 h 181"/>
              <a:gd name="T62" fmla="*/ 141 w 181"/>
              <a:gd name="T63" fmla="*/ 10 h 181"/>
              <a:gd name="T64" fmla="*/ 142 w 181"/>
              <a:gd name="T65" fmla="*/ 10 h 181"/>
              <a:gd name="T66" fmla="*/ 143 w 181"/>
              <a:gd name="T67" fmla="*/ 10 h 181"/>
              <a:gd name="T68" fmla="*/ 172 w 181"/>
              <a:gd name="T69" fmla="*/ 40 h 181"/>
              <a:gd name="T70" fmla="*/ 173 w 181"/>
              <a:gd name="T71" fmla="*/ 41 h 181"/>
              <a:gd name="T72" fmla="*/ 172 w 181"/>
              <a:gd name="T73"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1" h="181">
                <a:moveTo>
                  <a:pt x="178" y="34"/>
                </a:moveTo>
                <a:cubicBezTo>
                  <a:pt x="149" y="4"/>
                  <a:pt x="149" y="4"/>
                  <a:pt x="149" y="4"/>
                </a:cubicBezTo>
                <a:cubicBezTo>
                  <a:pt x="145" y="0"/>
                  <a:pt x="138" y="0"/>
                  <a:pt x="134" y="4"/>
                </a:cubicBezTo>
                <a:cubicBezTo>
                  <a:pt x="24" y="115"/>
                  <a:pt x="24" y="115"/>
                  <a:pt x="24" y="115"/>
                </a:cubicBezTo>
                <a:cubicBezTo>
                  <a:pt x="23" y="115"/>
                  <a:pt x="22" y="117"/>
                  <a:pt x="22" y="118"/>
                </a:cubicBezTo>
                <a:cubicBezTo>
                  <a:pt x="2" y="168"/>
                  <a:pt x="2" y="168"/>
                  <a:pt x="2" y="168"/>
                </a:cubicBezTo>
                <a:cubicBezTo>
                  <a:pt x="0" y="171"/>
                  <a:pt x="1" y="176"/>
                  <a:pt x="4" y="179"/>
                </a:cubicBezTo>
                <a:cubicBezTo>
                  <a:pt x="6" y="180"/>
                  <a:pt x="9" y="181"/>
                  <a:pt x="11" y="181"/>
                </a:cubicBezTo>
                <a:cubicBezTo>
                  <a:pt x="11" y="181"/>
                  <a:pt x="11" y="181"/>
                  <a:pt x="11" y="181"/>
                </a:cubicBezTo>
                <a:cubicBezTo>
                  <a:pt x="13" y="181"/>
                  <a:pt x="14" y="181"/>
                  <a:pt x="15" y="181"/>
                </a:cubicBezTo>
                <a:cubicBezTo>
                  <a:pt x="65" y="161"/>
                  <a:pt x="65" y="161"/>
                  <a:pt x="65" y="161"/>
                </a:cubicBezTo>
                <a:cubicBezTo>
                  <a:pt x="66" y="160"/>
                  <a:pt x="67" y="159"/>
                  <a:pt x="68" y="158"/>
                </a:cubicBezTo>
                <a:cubicBezTo>
                  <a:pt x="178" y="49"/>
                  <a:pt x="178" y="49"/>
                  <a:pt x="178" y="49"/>
                </a:cubicBezTo>
                <a:cubicBezTo>
                  <a:pt x="178" y="48"/>
                  <a:pt x="178" y="48"/>
                  <a:pt x="178" y="48"/>
                </a:cubicBezTo>
                <a:cubicBezTo>
                  <a:pt x="180" y="46"/>
                  <a:pt x="181" y="44"/>
                  <a:pt x="181" y="41"/>
                </a:cubicBezTo>
                <a:cubicBezTo>
                  <a:pt x="181" y="38"/>
                  <a:pt x="180" y="36"/>
                  <a:pt x="178" y="34"/>
                </a:cubicBezTo>
                <a:close/>
                <a:moveTo>
                  <a:pt x="28" y="125"/>
                </a:moveTo>
                <a:cubicBezTo>
                  <a:pt x="58" y="154"/>
                  <a:pt x="58" y="154"/>
                  <a:pt x="58" y="154"/>
                </a:cubicBezTo>
                <a:cubicBezTo>
                  <a:pt x="23" y="168"/>
                  <a:pt x="23" y="168"/>
                  <a:pt x="23" y="168"/>
                </a:cubicBezTo>
                <a:cubicBezTo>
                  <a:pt x="14" y="159"/>
                  <a:pt x="14" y="159"/>
                  <a:pt x="14" y="159"/>
                </a:cubicBezTo>
                <a:lnTo>
                  <a:pt x="28" y="125"/>
                </a:lnTo>
                <a:close/>
                <a:moveTo>
                  <a:pt x="172" y="42"/>
                </a:moveTo>
                <a:cubicBezTo>
                  <a:pt x="65" y="149"/>
                  <a:pt x="65" y="149"/>
                  <a:pt x="65" y="149"/>
                </a:cubicBezTo>
                <a:cubicBezTo>
                  <a:pt x="57" y="142"/>
                  <a:pt x="57" y="142"/>
                  <a:pt x="57" y="142"/>
                </a:cubicBezTo>
                <a:cubicBezTo>
                  <a:pt x="58" y="142"/>
                  <a:pt x="58" y="142"/>
                  <a:pt x="58" y="142"/>
                </a:cubicBezTo>
                <a:cubicBezTo>
                  <a:pt x="153" y="46"/>
                  <a:pt x="153" y="46"/>
                  <a:pt x="153" y="46"/>
                </a:cubicBezTo>
                <a:cubicBezTo>
                  <a:pt x="155" y="44"/>
                  <a:pt x="155" y="42"/>
                  <a:pt x="153" y="40"/>
                </a:cubicBezTo>
                <a:cubicBezTo>
                  <a:pt x="151" y="38"/>
                  <a:pt x="149" y="38"/>
                  <a:pt x="147" y="40"/>
                </a:cubicBezTo>
                <a:cubicBezTo>
                  <a:pt x="52" y="136"/>
                  <a:pt x="52" y="136"/>
                  <a:pt x="52" y="136"/>
                </a:cubicBezTo>
                <a:cubicBezTo>
                  <a:pt x="52" y="136"/>
                  <a:pt x="52" y="136"/>
                  <a:pt x="51" y="136"/>
                </a:cubicBezTo>
                <a:cubicBezTo>
                  <a:pt x="33" y="118"/>
                  <a:pt x="33" y="118"/>
                  <a:pt x="33" y="118"/>
                </a:cubicBezTo>
                <a:cubicBezTo>
                  <a:pt x="141" y="10"/>
                  <a:pt x="141" y="10"/>
                  <a:pt x="141" y="10"/>
                </a:cubicBezTo>
                <a:cubicBezTo>
                  <a:pt x="141" y="10"/>
                  <a:pt x="141" y="10"/>
                  <a:pt x="142" y="10"/>
                </a:cubicBezTo>
                <a:cubicBezTo>
                  <a:pt x="142" y="10"/>
                  <a:pt x="142" y="10"/>
                  <a:pt x="143" y="10"/>
                </a:cubicBezTo>
                <a:cubicBezTo>
                  <a:pt x="172" y="40"/>
                  <a:pt x="172" y="40"/>
                  <a:pt x="172" y="40"/>
                </a:cubicBezTo>
                <a:cubicBezTo>
                  <a:pt x="173" y="40"/>
                  <a:pt x="173" y="41"/>
                  <a:pt x="173" y="41"/>
                </a:cubicBezTo>
                <a:cubicBezTo>
                  <a:pt x="173" y="41"/>
                  <a:pt x="173" y="42"/>
                  <a:pt x="172" y="42"/>
                </a:cubicBezTo>
                <a:close/>
              </a:path>
            </a:pathLst>
          </a:custGeom>
          <a:solidFill>
            <a:srgbClr val="17A76B"/>
          </a:solidFill>
          <a:ln w="3175">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normalizeH="0" baseline="0" noProof="0" dirty="0">
              <a:ln>
                <a:noFill/>
              </a:ln>
              <a:solidFill>
                <a:prstClr val="black"/>
              </a:solidFill>
              <a:effectLst/>
              <a:uLnTx/>
              <a:uFillTx/>
              <a:latin typeface="Open Sans"/>
              <a:ea typeface="+mn-ea"/>
              <a:cs typeface="+mn-cs"/>
            </a:endParaRPr>
          </a:p>
        </p:txBody>
      </p:sp>
      <p:sp>
        <p:nvSpPr>
          <p:cNvPr id="45" name="Freeform 664">
            <a:extLst>
              <a:ext uri="{FF2B5EF4-FFF2-40B4-BE49-F238E27FC236}">
                <a16:creationId xmlns:a16="http://schemas.microsoft.com/office/drawing/2014/main" id="{6D55DB1D-69CE-BA4C-35EC-CB96B314A6CD}"/>
              </a:ext>
              <a:ext uri="{C183D7F6-B498-43B3-948B-1728B52AA6E4}">
                <adec:decorative xmlns:adec="http://schemas.microsoft.com/office/drawing/2017/decorative" val="1"/>
              </a:ext>
            </a:extLst>
          </p:cNvPr>
          <p:cNvSpPr>
            <a:spLocks/>
          </p:cNvSpPr>
          <p:nvPr/>
        </p:nvSpPr>
        <p:spPr bwMode="auto">
          <a:xfrm>
            <a:off x="1619966" y="4013622"/>
            <a:ext cx="482934" cy="528545"/>
          </a:xfrm>
          <a:custGeom>
            <a:avLst/>
            <a:gdLst>
              <a:gd name="T0" fmla="*/ 181 w 185"/>
              <a:gd name="T1" fmla="*/ 69 h 183"/>
              <a:gd name="T2" fmla="*/ 176 w 185"/>
              <a:gd name="T3" fmla="*/ 73 h 183"/>
              <a:gd name="T4" fmla="*/ 176 w 185"/>
              <a:gd name="T5" fmla="*/ 172 h 183"/>
              <a:gd name="T6" fmla="*/ 175 w 185"/>
              <a:gd name="T7" fmla="*/ 174 h 183"/>
              <a:gd name="T8" fmla="*/ 11 w 185"/>
              <a:gd name="T9" fmla="*/ 174 h 183"/>
              <a:gd name="T10" fmla="*/ 9 w 185"/>
              <a:gd name="T11" fmla="*/ 172 h 183"/>
              <a:gd name="T12" fmla="*/ 9 w 185"/>
              <a:gd name="T13" fmla="*/ 11 h 183"/>
              <a:gd name="T14" fmla="*/ 11 w 185"/>
              <a:gd name="T15" fmla="*/ 9 h 183"/>
              <a:gd name="T16" fmla="*/ 119 w 185"/>
              <a:gd name="T17" fmla="*/ 9 h 183"/>
              <a:gd name="T18" fmla="*/ 123 w 185"/>
              <a:gd name="T19" fmla="*/ 5 h 183"/>
              <a:gd name="T20" fmla="*/ 119 w 185"/>
              <a:gd name="T21" fmla="*/ 0 h 183"/>
              <a:gd name="T22" fmla="*/ 11 w 185"/>
              <a:gd name="T23" fmla="*/ 0 h 183"/>
              <a:gd name="T24" fmla="*/ 0 w 185"/>
              <a:gd name="T25" fmla="*/ 11 h 183"/>
              <a:gd name="T26" fmla="*/ 0 w 185"/>
              <a:gd name="T27" fmla="*/ 172 h 183"/>
              <a:gd name="T28" fmla="*/ 11 w 185"/>
              <a:gd name="T29" fmla="*/ 183 h 183"/>
              <a:gd name="T30" fmla="*/ 175 w 185"/>
              <a:gd name="T31" fmla="*/ 183 h 183"/>
              <a:gd name="T32" fmla="*/ 185 w 185"/>
              <a:gd name="T33" fmla="*/ 172 h 183"/>
              <a:gd name="T34" fmla="*/ 185 w 185"/>
              <a:gd name="T35" fmla="*/ 73 h 183"/>
              <a:gd name="T36" fmla="*/ 181 w 185"/>
              <a:gd name="T37" fmla="*/ 6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5" h="183">
                <a:moveTo>
                  <a:pt x="181" y="69"/>
                </a:moveTo>
                <a:cubicBezTo>
                  <a:pt x="178" y="69"/>
                  <a:pt x="176" y="71"/>
                  <a:pt x="176" y="73"/>
                </a:cubicBezTo>
                <a:cubicBezTo>
                  <a:pt x="176" y="172"/>
                  <a:pt x="176" y="172"/>
                  <a:pt x="176" y="172"/>
                </a:cubicBezTo>
                <a:cubicBezTo>
                  <a:pt x="176" y="173"/>
                  <a:pt x="176" y="174"/>
                  <a:pt x="175" y="174"/>
                </a:cubicBezTo>
                <a:cubicBezTo>
                  <a:pt x="11" y="174"/>
                  <a:pt x="11" y="174"/>
                  <a:pt x="11" y="174"/>
                </a:cubicBezTo>
                <a:cubicBezTo>
                  <a:pt x="10" y="174"/>
                  <a:pt x="9" y="173"/>
                  <a:pt x="9" y="172"/>
                </a:cubicBezTo>
                <a:cubicBezTo>
                  <a:pt x="9" y="11"/>
                  <a:pt x="9" y="11"/>
                  <a:pt x="9" y="11"/>
                </a:cubicBezTo>
                <a:cubicBezTo>
                  <a:pt x="9" y="10"/>
                  <a:pt x="10" y="9"/>
                  <a:pt x="11" y="9"/>
                </a:cubicBezTo>
                <a:cubicBezTo>
                  <a:pt x="119" y="9"/>
                  <a:pt x="119" y="9"/>
                  <a:pt x="119" y="9"/>
                </a:cubicBezTo>
                <a:cubicBezTo>
                  <a:pt x="121" y="9"/>
                  <a:pt x="123" y="7"/>
                  <a:pt x="123" y="5"/>
                </a:cubicBezTo>
                <a:cubicBezTo>
                  <a:pt x="123" y="2"/>
                  <a:pt x="121" y="0"/>
                  <a:pt x="119" y="0"/>
                </a:cubicBezTo>
                <a:cubicBezTo>
                  <a:pt x="11" y="0"/>
                  <a:pt x="11" y="0"/>
                  <a:pt x="11" y="0"/>
                </a:cubicBezTo>
                <a:cubicBezTo>
                  <a:pt x="5" y="0"/>
                  <a:pt x="0" y="5"/>
                  <a:pt x="0" y="11"/>
                </a:cubicBezTo>
                <a:cubicBezTo>
                  <a:pt x="0" y="172"/>
                  <a:pt x="0" y="172"/>
                  <a:pt x="0" y="172"/>
                </a:cubicBezTo>
                <a:cubicBezTo>
                  <a:pt x="0" y="178"/>
                  <a:pt x="5" y="183"/>
                  <a:pt x="11" y="183"/>
                </a:cubicBezTo>
                <a:cubicBezTo>
                  <a:pt x="175" y="183"/>
                  <a:pt x="175" y="183"/>
                  <a:pt x="175" y="183"/>
                </a:cubicBezTo>
                <a:cubicBezTo>
                  <a:pt x="180" y="183"/>
                  <a:pt x="185" y="178"/>
                  <a:pt x="185" y="172"/>
                </a:cubicBezTo>
                <a:cubicBezTo>
                  <a:pt x="185" y="73"/>
                  <a:pt x="185" y="73"/>
                  <a:pt x="185" y="73"/>
                </a:cubicBezTo>
                <a:cubicBezTo>
                  <a:pt x="185" y="71"/>
                  <a:pt x="183" y="69"/>
                  <a:pt x="181" y="69"/>
                </a:cubicBezTo>
                <a:close/>
              </a:path>
            </a:pathLst>
          </a:custGeom>
          <a:solidFill>
            <a:srgbClr val="17A76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normalizeH="0" baseline="0" noProof="0" dirty="0">
              <a:ln>
                <a:noFill/>
              </a:ln>
              <a:solidFill>
                <a:prstClr val="black"/>
              </a:solidFill>
              <a:effectLst/>
              <a:uLnTx/>
              <a:uFillTx/>
              <a:latin typeface="Open Sans"/>
              <a:ea typeface="+mn-ea"/>
              <a:cs typeface="+mn-cs"/>
            </a:endParaRPr>
          </a:p>
        </p:txBody>
      </p:sp>
      <p:sp>
        <p:nvSpPr>
          <p:cNvPr id="2" name="Rectangle: Rounded Corners 1">
            <a:extLst>
              <a:ext uri="{FF2B5EF4-FFF2-40B4-BE49-F238E27FC236}">
                <a16:creationId xmlns:a16="http://schemas.microsoft.com/office/drawing/2014/main" id="{679F9092-01A2-CAAA-4872-29C6AE6E9AF6}"/>
              </a:ext>
            </a:extLst>
          </p:cNvPr>
          <p:cNvSpPr/>
          <p:nvPr/>
        </p:nvSpPr>
        <p:spPr>
          <a:xfrm>
            <a:off x="871730" y="3270153"/>
            <a:ext cx="2029842" cy="2876325"/>
          </a:xfrm>
          <a:prstGeom prst="roundRect">
            <a:avLst/>
          </a:prstGeom>
          <a:noFill/>
          <a:ln w="44450">
            <a:solidFill>
              <a:srgbClr val="17A76B"/>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normalizeH="0" noProof="0" dirty="0">
                <a:ln>
                  <a:noFill/>
                </a:ln>
                <a:solidFill>
                  <a:srgbClr val="17A76B"/>
                </a:solidFill>
                <a:effectLst/>
                <a:uLnTx/>
                <a:uFillTx/>
                <a:ea typeface="Verdana" panose="020B0604030504040204" pitchFamily="34" charset="0"/>
                <a:cs typeface="Verdana" panose="020B0604030504040204" pitchFamily="34" charset="0"/>
              </a:rPr>
              <a:t>Enrollment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p:txBody>
      </p:sp>
      <p:sp>
        <p:nvSpPr>
          <p:cNvPr id="52" name="Graphic 4">
            <a:extLst>
              <a:ext uri="{FF2B5EF4-FFF2-40B4-BE49-F238E27FC236}">
                <a16:creationId xmlns:a16="http://schemas.microsoft.com/office/drawing/2014/main" id="{E83D393C-4D50-7801-F7CD-ACEFDFBF19A3}"/>
              </a:ext>
              <a:ext uri="{C183D7F6-B498-43B3-948B-1728B52AA6E4}">
                <adec:decorative xmlns:adec="http://schemas.microsoft.com/office/drawing/2017/decorative" val="1"/>
              </a:ext>
            </a:extLst>
          </p:cNvPr>
          <p:cNvSpPr/>
          <p:nvPr/>
        </p:nvSpPr>
        <p:spPr>
          <a:xfrm>
            <a:off x="4151856" y="3782518"/>
            <a:ext cx="1024988" cy="965305"/>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348565 h 361971"/>
              <a:gd name="connsiteX7" fmla="*/ 12780 w 362309"/>
              <a:gd name="connsiteY7" fmla="*/ 180667 h 361971"/>
              <a:gd name="connsiteX8" fmla="*/ 180835 w 362309"/>
              <a:gd name="connsiteY8" fmla="*/ 12130 h 361971"/>
              <a:gd name="connsiteX9" fmla="*/ 349529 w 362309"/>
              <a:gd name="connsiteY9" fmla="*/ 180028 h 361971"/>
              <a:gd name="connsiteX10" fmla="*/ 349529 w 362309"/>
              <a:gd name="connsiteY10" fmla="*/ 180028 h 361971"/>
              <a:gd name="connsiteX11" fmla="*/ 181474 w 362309"/>
              <a:gd name="connsiteY11"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close/>
                <a:moveTo>
                  <a:pt x="181474" y="348565"/>
                </a:moveTo>
                <a:cubicBezTo>
                  <a:pt x="88181" y="348565"/>
                  <a:pt x="12780" y="273234"/>
                  <a:pt x="12780" y="180667"/>
                </a:cubicBezTo>
                <a:cubicBezTo>
                  <a:pt x="12780" y="88099"/>
                  <a:pt x="88181" y="12130"/>
                  <a:pt x="180835" y="12130"/>
                </a:cubicBezTo>
                <a:cubicBezTo>
                  <a:pt x="273489" y="12130"/>
                  <a:pt x="349529" y="87461"/>
                  <a:pt x="349529" y="180028"/>
                </a:cubicBezTo>
                <a:cubicBezTo>
                  <a:pt x="349529" y="180028"/>
                  <a:pt x="349529" y="180028"/>
                  <a:pt x="349529" y="180028"/>
                </a:cubicBezTo>
                <a:cubicBezTo>
                  <a:pt x="349529" y="273234"/>
                  <a:pt x="274128" y="348565"/>
                  <a:pt x="181474" y="348565"/>
                </a:cubicBezTo>
                <a:close/>
              </a:path>
            </a:pathLst>
          </a:custGeom>
          <a:solidFill>
            <a:srgbClr val="F2D110"/>
          </a:solidFill>
          <a:ln w="6390" cap="flat">
            <a:solidFill>
              <a:srgbClr val="F2D110"/>
            </a:solidFill>
            <a:prstDash val="solid"/>
            <a:miter/>
          </a:ln>
        </p:spPr>
        <p:txBody>
          <a:bodyPr rtlCol="0" anchor="ctr"/>
          <a:lstStyle/>
          <a:p>
            <a:endParaRPr lang="en-US" sz="1900" dirty="0"/>
          </a:p>
        </p:txBody>
      </p:sp>
      <p:sp>
        <p:nvSpPr>
          <p:cNvPr id="65" name="Freeform 361">
            <a:extLst>
              <a:ext uri="{FF2B5EF4-FFF2-40B4-BE49-F238E27FC236}">
                <a16:creationId xmlns:a16="http://schemas.microsoft.com/office/drawing/2014/main" id="{8A3B0BE9-3660-CB10-FB6A-FD3B34AD5AF7}"/>
              </a:ext>
              <a:ext uri="{C183D7F6-B498-43B3-948B-1728B52AA6E4}">
                <adec:decorative xmlns:adec="http://schemas.microsoft.com/office/drawing/2017/decorative" val="1"/>
              </a:ext>
            </a:extLst>
          </p:cNvPr>
          <p:cNvSpPr>
            <a:spLocks noEditPoints="1"/>
          </p:cNvSpPr>
          <p:nvPr/>
        </p:nvSpPr>
        <p:spPr bwMode="auto">
          <a:xfrm>
            <a:off x="4533014" y="3916587"/>
            <a:ext cx="239924" cy="154549"/>
          </a:xfrm>
          <a:custGeom>
            <a:avLst/>
            <a:gdLst>
              <a:gd name="T0" fmla="*/ 18 w 97"/>
              <a:gd name="T1" fmla="*/ 59 h 59"/>
              <a:gd name="T2" fmla="*/ 79 w 97"/>
              <a:gd name="T3" fmla="*/ 59 h 59"/>
              <a:gd name="T4" fmla="*/ 97 w 97"/>
              <a:gd name="T5" fmla="*/ 40 h 59"/>
              <a:gd name="T6" fmla="*/ 97 w 97"/>
              <a:gd name="T7" fmla="*/ 39 h 59"/>
              <a:gd name="T8" fmla="*/ 79 w 97"/>
              <a:gd name="T9" fmla="*/ 21 h 59"/>
              <a:gd name="T10" fmla="*/ 71 w 97"/>
              <a:gd name="T11" fmla="*/ 21 h 59"/>
              <a:gd name="T12" fmla="*/ 71 w 97"/>
              <a:gd name="T13" fmla="*/ 19 h 59"/>
              <a:gd name="T14" fmla="*/ 52 w 97"/>
              <a:gd name="T15" fmla="*/ 0 h 59"/>
              <a:gd name="T16" fmla="*/ 45 w 97"/>
              <a:gd name="T17" fmla="*/ 0 h 59"/>
              <a:gd name="T18" fmla="*/ 27 w 97"/>
              <a:gd name="T19" fmla="*/ 19 h 59"/>
              <a:gd name="T20" fmla="*/ 27 w 97"/>
              <a:gd name="T21" fmla="*/ 21 h 59"/>
              <a:gd name="T22" fmla="*/ 18 w 97"/>
              <a:gd name="T23" fmla="*/ 21 h 59"/>
              <a:gd name="T24" fmla="*/ 0 w 97"/>
              <a:gd name="T25" fmla="*/ 39 h 59"/>
              <a:gd name="T26" fmla="*/ 0 w 97"/>
              <a:gd name="T27" fmla="*/ 40 h 59"/>
              <a:gd name="T28" fmla="*/ 18 w 97"/>
              <a:gd name="T29" fmla="*/ 59 h 59"/>
              <a:gd name="T30" fmla="*/ 9 w 97"/>
              <a:gd name="T31" fmla="*/ 39 h 59"/>
              <a:gd name="T32" fmla="*/ 18 w 97"/>
              <a:gd name="T33" fmla="*/ 30 h 59"/>
              <a:gd name="T34" fmla="*/ 32 w 97"/>
              <a:gd name="T35" fmla="*/ 30 h 59"/>
              <a:gd name="T36" fmla="*/ 36 w 97"/>
              <a:gd name="T37" fmla="*/ 25 h 59"/>
              <a:gd name="T38" fmla="*/ 36 w 97"/>
              <a:gd name="T39" fmla="*/ 19 h 59"/>
              <a:gd name="T40" fmla="*/ 45 w 97"/>
              <a:gd name="T41" fmla="*/ 10 h 59"/>
              <a:gd name="T42" fmla="*/ 52 w 97"/>
              <a:gd name="T43" fmla="*/ 10 h 59"/>
              <a:gd name="T44" fmla="*/ 61 w 97"/>
              <a:gd name="T45" fmla="*/ 19 h 59"/>
              <a:gd name="T46" fmla="*/ 61 w 97"/>
              <a:gd name="T47" fmla="*/ 25 h 59"/>
              <a:gd name="T48" fmla="*/ 66 w 97"/>
              <a:gd name="T49" fmla="*/ 30 h 59"/>
              <a:gd name="T50" fmla="*/ 79 w 97"/>
              <a:gd name="T51" fmla="*/ 30 h 59"/>
              <a:gd name="T52" fmla="*/ 88 w 97"/>
              <a:gd name="T53" fmla="*/ 39 h 59"/>
              <a:gd name="T54" fmla="*/ 88 w 97"/>
              <a:gd name="T55" fmla="*/ 40 h 59"/>
              <a:gd name="T56" fmla="*/ 79 w 97"/>
              <a:gd name="T57" fmla="*/ 49 h 59"/>
              <a:gd name="T58" fmla="*/ 18 w 97"/>
              <a:gd name="T59" fmla="*/ 49 h 59"/>
              <a:gd name="T60" fmla="*/ 9 w 97"/>
              <a:gd name="T61" fmla="*/ 40 h 59"/>
              <a:gd name="T62" fmla="*/ 9 w 97"/>
              <a:gd name="T63"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59">
                <a:moveTo>
                  <a:pt x="18" y="59"/>
                </a:moveTo>
                <a:cubicBezTo>
                  <a:pt x="79" y="59"/>
                  <a:pt x="79" y="59"/>
                  <a:pt x="79" y="59"/>
                </a:cubicBezTo>
                <a:cubicBezTo>
                  <a:pt x="89" y="59"/>
                  <a:pt x="97" y="50"/>
                  <a:pt x="97" y="40"/>
                </a:cubicBezTo>
                <a:cubicBezTo>
                  <a:pt x="97" y="39"/>
                  <a:pt x="97" y="39"/>
                  <a:pt x="97" y="39"/>
                </a:cubicBezTo>
                <a:cubicBezTo>
                  <a:pt x="97" y="29"/>
                  <a:pt x="89" y="21"/>
                  <a:pt x="79" y="21"/>
                </a:cubicBezTo>
                <a:cubicBezTo>
                  <a:pt x="71" y="21"/>
                  <a:pt x="71" y="21"/>
                  <a:pt x="71" y="21"/>
                </a:cubicBezTo>
                <a:cubicBezTo>
                  <a:pt x="71" y="19"/>
                  <a:pt x="71" y="19"/>
                  <a:pt x="71" y="19"/>
                </a:cubicBezTo>
                <a:cubicBezTo>
                  <a:pt x="71" y="9"/>
                  <a:pt x="62" y="0"/>
                  <a:pt x="52" y="0"/>
                </a:cubicBezTo>
                <a:cubicBezTo>
                  <a:pt x="45" y="0"/>
                  <a:pt x="45" y="0"/>
                  <a:pt x="45" y="0"/>
                </a:cubicBezTo>
                <a:cubicBezTo>
                  <a:pt x="35" y="0"/>
                  <a:pt x="27" y="9"/>
                  <a:pt x="27" y="19"/>
                </a:cubicBezTo>
                <a:cubicBezTo>
                  <a:pt x="27" y="21"/>
                  <a:pt x="27" y="21"/>
                  <a:pt x="27" y="21"/>
                </a:cubicBezTo>
                <a:cubicBezTo>
                  <a:pt x="18" y="21"/>
                  <a:pt x="18" y="21"/>
                  <a:pt x="18" y="21"/>
                </a:cubicBezTo>
                <a:cubicBezTo>
                  <a:pt x="8" y="21"/>
                  <a:pt x="0" y="29"/>
                  <a:pt x="0" y="39"/>
                </a:cubicBezTo>
                <a:cubicBezTo>
                  <a:pt x="0" y="40"/>
                  <a:pt x="0" y="40"/>
                  <a:pt x="0" y="40"/>
                </a:cubicBezTo>
                <a:cubicBezTo>
                  <a:pt x="0" y="50"/>
                  <a:pt x="8" y="59"/>
                  <a:pt x="18" y="59"/>
                </a:cubicBezTo>
                <a:close/>
                <a:moveTo>
                  <a:pt x="9" y="39"/>
                </a:moveTo>
                <a:cubicBezTo>
                  <a:pt x="9" y="34"/>
                  <a:pt x="13" y="30"/>
                  <a:pt x="18" y="30"/>
                </a:cubicBezTo>
                <a:cubicBezTo>
                  <a:pt x="32" y="30"/>
                  <a:pt x="32" y="30"/>
                  <a:pt x="32" y="30"/>
                </a:cubicBezTo>
                <a:cubicBezTo>
                  <a:pt x="34" y="30"/>
                  <a:pt x="36" y="28"/>
                  <a:pt x="36" y="25"/>
                </a:cubicBezTo>
                <a:cubicBezTo>
                  <a:pt x="36" y="19"/>
                  <a:pt x="36" y="19"/>
                  <a:pt x="36" y="19"/>
                </a:cubicBezTo>
                <a:cubicBezTo>
                  <a:pt x="36" y="14"/>
                  <a:pt x="40" y="10"/>
                  <a:pt x="45" y="10"/>
                </a:cubicBezTo>
                <a:cubicBezTo>
                  <a:pt x="52" y="10"/>
                  <a:pt x="52" y="10"/>
                  <a:pt x="52" y="10"/>
                </a:cubicBezTo>
                <a:cubicBezTo>
                  <a:pt x="57" y="10"/>
                  <a:pt x="61" y="14"/>
                  <a:pt x="61" y="19"/>
                </a:cubicBezTo>
                <a:cubicBezTo>
                  <a:pt x="61" y="25"/>
                  <a:pt x="61" y="25"/>
                  <a:pt x="61" y="25"/>
                </a:cubicBezTo>
                <a:cubicBezTo>
                  <a:pt x="61" y="28"/>
                  <a:pt x="63" y="30"/>
                  <a:pt x="66" y="30"/>
                </a:cubicBezTo>
                <a:cubicBezTo>
                  <a:pt x="79" y="30"/>
                  <a:pt x="79" y="30"/>
                  <a:pt x="79" y="30"/>
                </a:cubicBezTo>
                <a:cubicBezTo>
                  <a:pt x="84" y="30"/>
                  <a:pt x="88" y="34"/>
                  <a:pt x="88" y="39"/>
                </a:cubicBezTo>
                <a:cubicBezTo>
                  <a:pt x="88" y="40"/>
                  <a:pt x="88" y="40"/>
                  <a:pt x="88" y="40"/>
                </a:cubicBezTo>
                <a:cubicBezTo>
                  <a:pt x="88" y="45"/>
                  <a:pt x="84" y="49"/>
                  <a:pt x="79" y="49"/>
                </a:cubicBezTo>
                <a:cubicBezTo>
                  <a:pt x="18" y="49"/>
                  <a:pt x="18" y="49"/>
                  <a:pt x="18" y="49"/>
                </a:cubicBezTo>
                <a:cubicBezTo>
                  <a:pt x="13" y="49"/>
                  <a:pt x="9" y="45"/>
                  <a:pt x="9" y="40"/>
                </a:cubicBezTo>
                <a:lnTo>
                  <a:pt x="9" y="39"/>
                </a:lnTo>
                <a:close/>
              </a:path>
            </a:pathLst>
          </a:custGeom>
          <a:solidFill>
            <a:srgbClr val="F2D11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normalizeH="0" baseline="0" noProof="0" dirty="0">
              <a:ln>
                <a:noFill/>
              </a:ln>
              <a:solidFill>
                <a:prstClr val="black"/>
              </a:solidFill>
              <a:effectLst/>
              <a:uLnTx/>
              <a:uFillTx/>
              <a:latin typeface="Open Sans"/>
              <a:ea typeface="+mn-ea"/>
              <a:cs typeface="+mn-cs"/>
            </a:endParaRPr>
          </a:p>
        </p:txBody>
      </p:sp>
      <p:sp>
        <p:nvSpPr>
          <p:cNvPr id="66" name="Oval 362">
            <a:extLst>
              <a:ext uri="{FF2B5EF4-FFF2-40B4-BE49-F238E27FC236}">
                <a16:creationId xmlns:a16="http://schemas.microsoft.com/office/drawing/2014/main" id="{A4DF5E1A-A99F-42E8-5814-5B057D472324}"/>
              </a:ext>
              <a:ext uri="{C183D7F6-B498-43B3-948B-1728B52AA6E4}">
                <adec:decorative xmlns:adec="http://schemas.microsoft.com/office/drawing/2017/decorative" val="1"/>
              </a:ext>
            </a:extLst>
          </p:cNvPr>
          <p:cNvSpPr>
            <a:spLocks noChangeArrowheads="1"/>
          </p:cNvSpPr>
          <p:nvPr/>
        </p:nvSpPr>
        <p:spPr bwMode="auto">
          <a:xfrm>
            <a:off x="4644407" y="3963311"/>
            <a:ext cx="18852" cy="21565"/>
          </a:xfrm>
          <a:prstGeom prst="ellipse">
            <a:avLst/>
          </a:prstGeom>
          <a:solidFill>
            <a:srgbClr val="F2D110"/>
          </a:solidFill>
          <a:ln>
            <a:solidFill>
              <a:srgbClr val="F2D11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normalizeH="0" baseline="0" noProof="0" dirty="0">
              <a:ln>
                <a:noFill/>
              </a:ln>
              <a:solidFill>
                <a:prstClr val="black"/>
              </a:solidFill>
              <a:effectLst/>
              <a:uLnTx/>
              <a:uFillTx/>
              <a:latin typeface="Open Sans"/>
              <a:ea typeface="+mn-ea"/>
              <a:cs typeface="+mn-cs"/>
            </a:endParaRPr>
          </a:p>
        </p:txBody>
      </p:sp>
      <p:sp>
        <p:nvSpPr>
          <p:cNvPr id="67" name="Freeform 363">
            <a:extLst>
              <a:ext uri="{FF2B5EF4-FFF2-40B4-BE49-F238E27FC236}">
                <a16:creationId xmlns:a16="http://schemas.microsoft.com/office/drawing/2014/main" id="{779B6487-6F0E-E880-E9F3-F852B4DDD92D}"/>
              </a:ext>
              <a:ext uri="{C183D7F6-B498-43B3-948B-1728B52AA6E4}">
                <adec:decorative xmlns:adec="http://schemas.microsoft.com/office/drawing/2017/decorative" val="1"/>
              </a:ext>
            </a:extLst>
          </p:cNvPr>
          <p:cNvSpPr>
            <a:spLocks/>
          </p:cNvSpPr>
          <p:nvPr/>
        </p:nvSpPr>
        <p:spPr bwMode="auto">
          <a:xfrm>
            <a:off x="4443899" y="3984876"/>
            <a:ext cx="418153" cy="542719"/>
          </a:xfrm>
          <a:custGeom>
            <a:avLst/>
            <a:gdLst>
              <a:gd name="T0" fmla="*/ 165 w 169"/>
              <a:gd name="T1" fmla="*/ 0 h 209"/>
              <a:gd name="T2" fmla="*/ 143 w 169"/>
              <a:gd name="T3" fmla="*/ 0 h 209"/>
              <a:gd name="T4" fmla="*/ 138 w 169"/>
              <a:gd name="T5" fmla="*/ 5 h 209"/>
              <a:gd name="T6" fmla="*/ 143 w 169"/>
              <a:gd name="T7" fmla="*/ 9 h 209"/>
              <a:gd name="T8" fmla="*/ 160 w 169"/>
              <a:gd name="T9" fmla="*/ 9 h 209"/>
              <a:gd name="T10" fmla="*/ 160 w 169"/>
              <a:gd name="T11" fmla="*/ 200 h 209"/>
              <a:gd name="T12" fmla="*/ 10 w 169"/>
              <a:gd name="T13" fmla="*/ 200 h 209"/>
              <a:gd name="T14" fmla="*/ 10 w 169"/>
              <a:gd name="T15" fmla="*/ 9 h 209"/>
              <a:gd name="T16" fmla="*/ 27 w 169"/>
              <a:gd name="T17" fmla="*/ 9 h 209"/>
              <a:gd name="T18" fmla="*/ 31 w 169"/>
              <a:gd name="T19" fmla="*/ 5 h 209"/>
              <a:gd name="T20" fmla="*/ 27 w 169"/>
              <a:gd name="T21" fmla="*/ 0 h 209"/>
              <a:gd name="T22" fmla="*/ 5 w 169"/>
              <a:gd name="T23" fmla="*/ 0 h 209"/>
              <a:gd name="T24" fmla="*/ 0 w 169"/>
              <a:gd name="T25" fmla="*/ 5 h 209"/>
              <a:gd name="T26" fmla="*/ 0 w 169"/>
              <a:gd name="T27" fmla="*/ 205 h 209"/>
              <a:gd name="T28" fmla="*/ 5 w 169"/>
              <a:gd name="T29" fmla="*/ 209 h 209"/>
              <a:gd name="T30" fmla="*/ 165 w 169"/>
              <a:gd name="T31" fmla="*/ 209 h 209"/>
              <a:gd name="T32" fmla="*/ 169 w 169"/>
              <a:gd name="T33" fmla="*/ 205 h 209"/>
              <a:gd name="T34" fmla="*/ 169 w 169"/>
              <a:gd name="T35" fmla="*/ 5 h 209"/>
              <a:gd name="T36" fmla="*/ 165 w 169"/>
              <a:gd name="T37"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209">
                <a:moveTo>
                  <a:pt x="165" y="0"/>
                </a:moveTo>
                <a:cubicBezTo>
                  <a:pt x="143" y="0"/>
                  <a:pt x="143" y="0"/>
                  <a:pt x="143" y="0"/>
                </a:cubicBezTo>
                <a:cubicBezTo>
                  <a:pt x="140" y="0"/>
                  <a:pt x="138" y="2"/>
                  <a:pt x="138" y="5"/>
                </a:cubicBezTo>
                <a:cubicBezTo>
                  <a:pt x="138" y="7"/>
                  <a:pt x="140" y="9"/>
                  <a:pt x="143" y="9"/>
                </a:cubicBezTo>
                <a:cubicBezTo>
                  <a:pt x="160" y="9"/>
                  <a:pt x="160" y="9"/>
                  <a:pt x="160" y="9"/>
                </a:cubicBezTo>
                <a:cubicBezTo>
                  <a:pt x="160" y="200"/>
                  <a:pt x="160" y="200"/>
                  <a:pt x="160" y="200"/>
                </a:cubicBezTo>
                <a:cubicBezTo>
                  <a:pt x="10" y="200"/>
                  <a:pt x="10" y="200"/>
                  <a:pt x="10" y="200"/>
                </a:cubicBezTo>
                <a:cubicBezTo>
                  <a:pt x="10" y="9"/>
                  <a:pt x="10" y="9"/>
                  <a:pt x="10" y="9"/>
                </a:cubicBezTo>
                <a:cubicBezTo>
                  <a:pt x="27" y="9"/>
                  <a:pt x="27" y="9"/>
                  <a:pt x="27" y="9"/>
                </a:cubicBezTo>
                <a:cubicBezTo>
                  <a:pt x="29" y="9"/>
                  <a:pt x="31" y="7"/>
                  <a:pt x="31" y="5"/>
                </a:cubicBezTo>
                <a:cubicBezTo>
                  <a:pt x="31" y="2"/>
                  <a:pt x="29" y="0"/>
                  <a:pt x="27" y="0"/>
                </a:cubicBezTo>
                <a:cubicBezTo>
                  <a:pt x="5" y="0"/>
                  <a:pt x="5" y="0"/>
                  <a:pt x="5" y="0"/>
                </a:cubicBezTo>
                <a:cubicBezTo>
                  <a:pt x="2" y="0"/>
                  <a:pt x="0" y="2"/>
                  <a:pt x="0" y="5"/>
                </a:cubicBezTo>
                <a:cubicBezTo>
                  <a:pt x="0" y="205"/>
                  <a:pt x="0" y="205"/>
                  <a:pt x="0" y="205"/>
                </a:cubicBezTo>
                <a:cubicBezTo>
                  <a:pt x="0" y="207"/>
                  <a:pt x="2" y="209"/>
                  <a:pt x="5" y="209"/>
                </a:cubicBezTo>
                <a:cubicBezTo>
                  <a:pt x="165" y="209"/>
                  <a:pt x="165" y="209"/>
                  <a:pt x="165" y="209"/>
                </a:cubicBezTo>
                <a:cubicBezTo>
                  <a:pt x="167" y="209"/>
                  <a:pt x="169" y="207"/>
                  <a:pt x="169" y="205"/>
                </a:cubicBezTo>
                <a:cubicBezTo>
                  <a:pt x="169" y="5"/>
                  <a:pt x="169" y="5"/>
                  <a:pt x="169" y="5"/>
                </a:cubicBezTo>
                <a:cubicBezTo>
                  <a:pt x="169" y="2"/>
                  <a:pt x="167" y="0"/>
                  <a:pt x="165" y="0"/>
                </a:cubicBezTo>
                <a:close/>
              </a:path>
            </a:pathLst>
          </a:custGeom>
          <a:solidFill>
            <a:srgbClr val="F2D11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normalizeH="0" baseline="0" noProof="0" dirty="0">
              <a:ln>
                <a:noFill/>
              </a:ln>
              <a:solidFill>
                <a:prstClr val="black"/>
              </a:solidFill>
              <a:effectLst/>
              <a:uLnTx/>
              <a:uFillTx/>
              <a:latin typeface="Open Sans"/>
              <a:ea typeface="+mn-ea"/>
              <a:cs typeface="+mn-cs"/>
            </a:endParaRPr>
          </a:p>
        </p:txBody>
      </p:sp>
      <p:sp>
        <p:nvSpPr>
          <p:cNvPr id="68" name="Freeform 364">
            <a:extLst>
              <a:ext uri="{FF2B5EF4-FFF2-40B4-BE49-F238E27FC236}">
                <a16:creationId xmlns:a16="http://schemas.microsoft.com/office/drawing/2014/main" id="{64B999B5-AD3D-5926-F78F-648AFA281D4C}"/>
              </a:ext>
              <a:ext uri="{C183D7F6-B498-43B3-948B-1728B52AA6E4}">
                <adec:decorative xmlns:adec="http://schemas.microsoft.com/office/drawing/2017/decorative" val="1"/>
              </a:ext>
            </a:extLst>
          </p:cNvPr>
          <p:cNvSpPr>
            <a:spLocks/>
          </p:cNvSpPr>
          <p:nvPr/>
        </p:nvSpPr>
        <p:spPr bwMode="auto">
          <a:xfrm>
            <a:off x="4538155" y="4171773"/>
            <a:ext cx="236496" cy="217448"/>
          </a:xfrm>
          <a:custGeom>
            <a:avLst/>
            <a:gdLst>
              <a:gd name="T0" fmla="*/ 87 w 96"/>
              <a:gd name="T1" fmla="*/ 2 h 84"/>
              <a:gd name="T2" fmla="*/ 29 w 96"/>
              <a:gd name="T3" fmla="*/ 73 h 84"/>
              <a:gd name="T4" fmla="*/ 9 w 96"/>
              <a:gd name="T5" fmla="*/ 50 h 84"/>
              <a:gd name="T6" fmla="*/ 2 w 96"/>
              <a:gd name="T7" fmla="*/ 50 h 84"/>
              <a:gd name="T8" fmla="*/ 2 w 96"/>
              <a:gd name="T9" fmla="*/ 56 h 84"/>
              <a:gd name="T10" fmla="*/ 26 w 96"/>
              <a:gd name="T11" fmla="*/ 83 h 84"/>
              <a:gd name="T12" fmla="*/ 29 w 96"/>
              <a:gd name="T13" fmla="*/ 84 h 84"/>
              <a:gd name="T14" fmla="*/ 29 w 96"/>
              <a:gd name="T15" fmla="*/ 84 h 84"/>
              <a:gd name="T16" fmla="*/ 33 w 96"/>
              <a:gd name="T17" fmla="*/ 83 h 84"/>
              <a:gd name="T18" fmla="*/ 94 w 96"/>
              <a:gd name="T19" fmla="*/ 8 h 84"/>
              <a:gd name="T20" fmla="*/ 94 w 96"/>
              <a:gd name="T21" fmla="*/ 1 h 84"/>
              <a:gd name="T22" fmla="*/ 87 w 96"/>
              <a:gd name="T23" fmla="*/ 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84">
                <a:moveTo>
                  <a:pt x="87" y="2"/>
                </a:moveTo>
                <a:cubicBezTo>
                  <a:pt x="29" y="73"/>
                  <a:pt x="29" y="73"/>
                  <a:pt x="29" y="73"/>
                </a:cubicBezTo>
                <a:cubicBezTo>
                  <a:pt x="9" y="50"/>
                  <a:pt x="9" y="50"/>
                  <a:pt x="9" y="50"/>
                </a:cubicBezTo>
                <a:cubicBezTo>
                  <a:pt x="7" y="48"/>
                  <a:pt x="4" y="48"/>
                  <a:pt x="2" y="50"/>
                </a:cubicBezTo>
                <a:cubicBezTo>
                  <a:pt x="1" y="52"/>
                  <a:pt x="0" y="55"/>
                  <a:pt x="2" y="56"/>
                </a:cubicBezTo>
                <a:cubicBezTo>
                  <a:pt x="26" y="83"/>
                  <a:pt x="26" y="83"/>
                  <a:pt x="26" y="83"/>
                </a:cubicBezTo>
                <a:cubicBezTo>
                  <a:pt x="27" y="84"/>
                  <a:pt x="28" y="84"/>
                  <a:pt x="29" y="84"/>
                </a:cubicBezTo>
                <a:cubicBezTo>
                  <a:pt x="29" y="84"/>
                  <a:pt x="29" y="84"/>
                  <a:pt x="29" y="84"/>
                </a:cubicBezTo>
                <a:cubicBezTo>
                  <a:pt x="31" y="84"/>
                  <a:pt x="32" y="84"/>
                  <a:pt x="33" y="83"/>
                </a:cubicBezTo>
                <a:cubicBezTo>
                  <a:pt x="94" y="8"/>
                  <a:pt x="94" y="8"/>
                  <a:pt x="94" y="8"/>
                </a:cubicBezTo>
                <a:cubicBezTo>
                  <a:pt x="96" y="6"/>
                  <a:pt x="96" y="3"/>
                  <a:pt x="94" y="1"/>
                </a:cubicBezTo>
                <a:cubicBezTo>
                  <a:pt x="92" y="0"/>
                  <a:pt x="89" y="0"/>
                  <a:pt x="87" y="2"/>
                </a:cubicBezTo>
                <a:close/>
              </a:path>
            </a:pathLst>
          </a:custGeom>
          <a:solidFill>
            <a:srgbClr val="F2D110"/>
          </a:solidFill>
          <a:ln>
            <a:solidFill>
              <a:srgbClr val="F2D11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normalizeH="0" baseline="0" noProof="0" dirty="0">
              <a:ln>
                <a:noFill/>
              </a:ln>
              <a:solidFill>
                <a:prstClr val="black"/>
              </a:solidFill>
              <a:effectLst/>
              <a:uLnTx/>
              <a:uFillTx/>
              <a:latin typeface="Open Sans"/>
              <a:ea typeface="+mn-ea"/>
              <a:cs typeface="+mn-cs"/>
            </a:endParaRPr>
          </a:p>
        </p:txBody>
      </p:sp>
      <p:sp>
        <p:nvSpPr>
          <p:cNvPr id="3" name="Rectangle: Rounded Corners 2">
            <a:extLst>
              <a:ext uri="{FF2B5EF4-FFF2-40B4-BE49-F238E27FC236}">
                <a16:creationId xmlns:a16="http://schemas.microsoft.com/office/drawing/2014/main" id="{C495AD03-C4B7-CCD6-D926-EC044AF1DC8A}"/>
              </a:ext>
            </a:extLst>
          </p:cNvPr>
          <p:cNvSpPr/>
          <p:nvPr/>
        </p:nvSpPr>
        <p:spPr>
          <a:xfrm>
            <a:off x="3658314" y="3270153"/>
            <a:ext cx="2029842" cy="2876325"/>
          </a:xfrm>
          <a:prstGeom prst="roundRect">
            <a:avLst/>
          </a:prstGeom>
          <a:noFill/>
          <a:ln w="44450">
            <a:solidFill>
              <a:srgbClr val="F2D110"/>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normalizeH="0" noProof="0" dirty="0">
                <a:ln>
                  <a:noFill/>
                </a:ln>
                <a:solidFill>
                  <a:srgbClr val="F2D110"/>
                </a:solidFill>
                <a:effectLst/>
                <a:uLnTx/>
                <a:uFillTx/>
                <a:ea typeface="Verdana" panose="020B0604030504040204" pitchFamily="34" charset="0"/>
                <a:cs typeface="Verdana" panose="020B0604030504040204" pitchFamily="34" charset="0"/>
              </a:rPr>
              <a:t>Placement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p:txBody>
      </p:sp>
      <p:sp>
        <p:nvSpPr>
          <p:cNvPr id="56" name="Graphic 4">
            <a:extLst>
              <a:ext uri="{FF2B5EF4-FFF2-40B4-BE49-F238E27FC236}">
                <a16:creationId xmlns:a16="http://schemas.microsoft.com/office/drawing/2014/main" id="{79587C87-EFD4-32EE-CDDE-CA9E68B6D30B}"/>
              </a:ext>
              <a:ext uri="{C183D7F6-B498-43B3-948B-1728B52AA6E4}">
                <adec:decorative xmlns:adec="http://schemas.microsoft.com/office/drawing/2017/decorative" val="1"/>
              </a:ext>
            </a:extLst>
          </p:cNvPr>
          <p:cNvSpPr/>
          <p:nvPr/>
        </p:nvSpPr>
        <p:spPr>
          <a:xfrm>
            <a:off x="6928608" y="3786054"/>
            <a:ext cx="1024988" cy="965305"/>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348565 h 361971"/>
              <a:gd name="connsiteX7" fmla="*/ 12780 w 362309"/>
              <a:gd name="connsiteY7" fmla="*/ 180667 h 361971"/>
              <a:gd name="connsiteX8" fmla="*/ 180835 w 362309"/>
              <a:gd name="connsiteY8" fmla="*/ 12130 h 361971"/>
              <a:gd name="connsiteX9" fmla="*/ 349529 w 362309"/>
              <a:gd name="connsiteY9" fmla="*/ 180028 h 361971"/>
              <a:gd name="connsiteX10" fmla="*/ 349529 w 362309"/>
              <a:gd name="connsiteY10" fmla="*/ 180028 h 361971"/>
              <a:gd name="connsiteX11" fmla="*/ 181474 w 362309"/>
              <a:gd name="connsiteY11"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close/>
                <a:moveTo>
                  <a:pt x="181474" y="348565"/>
                </a:moveTo>
                <a:cubicBezTo>
                  <a:pt x="88181" y="348565"/>
                  <a:pt x="12780" y="273234"/>
                  <a:pt x="12780" y="180667"/>
                </a:cubicBezTo>
                <a:cubicBezTo>
                  <a:pt x="12780" y="88099"/>
                  <a:pt x="88181" y="12130"/>
                  <a:pt x="180835" y="12130"/>
                </a:cubicBezTo>
                <a:cubicBezTo>
                  <a:pt x="273489" y="12130"/>
                  <a:pt x="349529" y="87461"/>
                  <a:pt x="349529" y="180028"/>
                </a:cubicBezTo>
                <a:cubicBezTo>
                  <a:pt x="349529" y="180028"/>
                  <a:pt x="349529" y="180028"/>
                  <a:pt x="349529" y="180028"/>
                </a:cubicBezTo>
                <a:cubicBezTo>
                  <a:pt x="349529" y="273234"/>
                  <a:pt x="274128" y="348565"/>
                  <a:pt x="181474" y="348565"/>
                </a:cubicBezTo>
                <a:close/>
              </a:path>
            </a:pathLst>
          </a:custGeom>
          <a:solidFill>
            <a:srgbClr val="BED427"/>
          </a:solidFill>
          <a:ln w="6390" cap="flat">
            <a:solidFill>
              <a:srgbClr val="BED427"/>
            </a:solidFill>
            <a:prstDash val="solid"/>
            <a:miter/>
          </a:ln>
        </p:spPr>
        <p:txBody>
          <a:bodyPr rtlCol="0" anchor="ctr"/>
          <a:lstStyle/>
          <a:p>
            <a:endParaRPr lang="en-US" sz="1900" dirty="0"/>
          </a:p>
        </p:txBody>
      </p:sp>
      <p:sp>
        <p:nvSpPr>
          <p:cNvPr id="69" name="Freeform 279">
            <a:extLst>
              <a:ext uri="{FF2B5EF4-FFF2-40B4-BE49-F238E27FC236}">
                <a16:creationId xmlns:a16="http://schemas.microsoft.com/office/drawing/2014/main" id="{D426CC91-72E4-9CB6-7D77-6440881528FC}"/>
              </a:ext>
              <a:ext uri="{C183D7F6-B498-43B3-948B-1728B52AA6E4}">
                <adec:decorative xmlns:adec="http://schemas.microsoft.com/office/drawing/2017/decorative" val="1"/>
              </a:ext>
            </a:extLst>
          </p:cNvPr>
          <p:cNvSpPr>
            <a:spLocks noEditPoints="1"/>
          </p:cNvSpPr>
          <p:nvPr/>
        </p:nvSpPr>
        <p:spPr bwMode="auto">
          <a:xfrm>
            <a:off x="7217519" y="3954330"/>
            <a:ext cx="447166" cy="559947"/>
          </a:xfrm>
          <a:custGeom>
            <a:avLst/>
            <a:gdLst>
              <a:gd name="T0" fmla="*/ 185 w 197"/>
              <a:gd name="T1" fmla="*/ 120 h 243"/>
              <a:gd name="T2" fmla="*/ 140 w 197"/>
              <a:gd name="T3" fmla="*/ 100 h 243"/>
              <a:gd name="T4" fmla="*/ 101 w 197"/>
              <a:gd name="T5" fmla="*/ 55 h 243"/>
              <a:gd name="T6" fmla="*/ 77 w 197"/>
              <a:gd name="T7" fmla="*/ 1 h 243"/>
              <a:gd name="T8" fmla="*/ 51 w 197"/>
              <a:gd name="T9" fmla="*/ 14 h 243"/>
              <a:gd name="T10" fmla="*/ 55 w 197"/>
              <a:gd name="T11" fmla="*/ 63 h 243"/>
              <a:gd name="T12" fmla="*/ 21 w 197"/>
              <a:gd name="T13" fmla="*/ 110 h 243"/>
              <a:gd name="T14" fmla="*/ 12 w 197"/>
              <a:gd name="T15" fmla="*/ 163 h 243"/>
              <a:gd name="T16" fmla="*/ 18 w 197"/>
              <a:gd name="T17" fmla="*/ 192 h 243"/>
              <a:gd name="T18" fmla="*/ 21 w 197"/>
              <a:gd name="T19" fmla="*/ 199 h 243"/>
              <a:gd name="T20" fmla="*/ 42 w 197"/>
              <a:gd name="T21" fmla="*/ 221 h 243"/>
              <a:gd name="T22" fmla="*/ 72 w 197"/>
              <a:gd name="T23" fmla="*/ 243 h 243"/>
              <a:gd name="T24" fmla="*/ 96 w 197"/>
              <a:gd name="T25" fmla="*/ 242 h 243"/>
              <a:gd name="T26" fmla="*/ 120 w 197"/>
              <a:gd name="T27" fmla="*/ 242 h 243"/>
              <a:gd name="T28" fmla="*/ 190 w 197"/>
              <a:gd name="T29" fmla="*/ 204 h 243"/>
              <a:gd name="T30" fmla="*/ 190 w 197"/>
              <a:gd name="T31" fmla="*/ 126 h 243"/>
              <a:gd name="T32" fmla="*/ 17 w 197"/>
              <a:gd name="T33" fmla="*/ 175 h 243"/>
              <a:gd name="T34" fmla="*/ 36 w 197"/>
              <a:gd name="T35" fmla="*/ 172 h 243"/>
              <a:gd name="T36" fmla="*/ 76 w 197"/>
              <a:gd name="T37" fmla="*/ 160 h 243"/>
              <a:gd name="T38" fmla="*/ 87 w 197"/>
              <a:gd name="T39" fmla="*/ 174 h 243"/>
              <a:gd name="T40" fmla="*/ 53 w 197"/>
              <a:gd name="T41" fmla="*/ 186 h 243"/>
              <a:gd name="T42" fmla="*/ 29 w 197"/>
              <a:gd name="T43" fmla="*/ 185 h 243"/>
              <a:gd name="T44" fmla="*/ 36 w 197"/>
              <a:gd name="T45" fmla="*/ 206 h 243"/>
              <a:gd name="T46" fmla="*/ 39 w 197"/>
              <a:gd name="T47" fmla="*/ 196 h 243"/>
              <a:gd name="T48" fmla="*/ 88 w 197"/>
              <a:gd name="T49" fmla="*/ 184 h 243"/>
              <a:gd name="T50" fmla="*/ 101 w 197"/>
              <a:gd name="T51" fmla="*/ 193 h 243"/>
              <a:gd name="T52" fmla="*/ 72 w 197"/>
              <a:gd name="T53" fmla="*/ 206 h 243"/>
              <a:gd name="T54" fmla="*/ 48 w 197"/>
              <a:gd name="T55" fmla="*/ 209 h 243"/>
              <a:gd name="T56" fmla="*/ 79 w 197"/>
              <a:gd name="T57" fmla="*/ 231 h 243"/>
              <a:gd name="T58" fmla="*/ 56 w 197"/>
              <a:gd name="T59" fmla="*/ 230 h 243"/>
              <a:gd name="T60" fmla="*/ 60 w 197"/>
              <a:gd name="T61" fmla="*/ 219 h 243"/>
              <a:gd name="T62" fmla="*/ 95 w 197"/>
              <a:gd name="T63" fmla="*/ 209 h 243"/>
              <a:gd name="T64" fmla="*/ 105 w 197"/>
              <a:gd name="T65" fmla="*/ 219 h 243"/>
              <a:gd name="T66" fmla="*/ 182 w 197"/>
              <a:gd name="T67" fmla="*/ 198 h 243"/>
              <a:gd name="T68" fmla="*/ 115 w 197"/>
              <a:gd name="T69" fmla="*/ 233 h 243"/>
              <a:gd name="T70" fmla="*/ 99 w 197"/>
              <a:gd name="T71" fmla="*/ 233 h 243"/>
              <a:gd name="T72" fmla="*/ 114 w 197"/>
              <a:gd name="T73" fmla="*/ 215 h 243"/>
              <a:gd name="T74" fmla="*/ 112 w 197"/>
              <a:gd name="T75" fmla="*/ 212 h 243"/>
              <a:gd name="T76" fmla="*/ 111 w 197"/>
              <a:gd name="T77" fmla="*/ 196 h 243"/>
              <a:gd name="T78" fmla="*/ 99 w 197"/>
              <a:gd name="T79" fmla="*/ 179 h 243"/>
              <a:gd name="T80" fmla="*/ 88 w 197"/>
              <a:gd name="T81" fmla="*/ 154 h 243"/>
              <a:gd name="T82" fmla="*/ 62 w 197"/>
              <a:gd name="T83" fmla="*/ 127 h 243"/>
              <a:gd name="T84" fmla="*/ 32 w 197"/>
              <a:gd name="T85" fmla="*/ 134 h 243"/>
              <a:gd name="T86" fmla="*/ 40 w 197"/>
              <a:gd name="T87" fmla="*/ 143 h 243"/>
              <a:gd name="T88" fmla="*/ 62 w 197"/>
              <a:gd name="T89" fmla="*/ 137 h 243"/>
              <a:gd name="T90" fmla="*/ 73 w 197"/>
              <a:gd name="T91" fmla="*/ 150 h 243"/>
              <a:gd name="T92" fmla="*/ 36 w 197"/>
              <a:gd name="T93" fmla="*/ 162 h 243"/>
              <a:gd name="T94" fmla="*/ 18 w 197"/>
              <a:gd name="T95" fmla="*/ 154 h 243"/>
              <a:gd name="T96" fmla="*/ 70 w 197"/>
              <a:gd name="T97" fmla="*/ 114 h 243"/>
              <a:gd name="T98" fmla="*/ 79 w 197"/>
              <a:gd name="T99" fmla="*/ 108 h 243"/>
              <a:gd name="T100" fmla="*/ 63 w 197"/>
              <a:gd name="T101" fmla="*/ 58 h 243"/>
              <a:gd name="T102" fmla="*/ 59 w 197"/>
              <a:gd name="T103" fmla="*/ 20 h 243"/>
              <a:gd name="T104" fmla="*/ 94 w 197"/>
              <a:gd name="T105" fmla="*/ 62 h 243"/>
              <a:gd name="T106" fmla="*/ 151 w 197"/>
              <a:gd name="T107" fmla="*/ 127 h 243"/>
              <a:gd name="T108" fmla="*/ 182 w 197"/>
              <a:gd name="T109" fmla="*/ 19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7" h="243">
                <a:moveTo>
                  <a:pt x="190" y="126"/>
                </a:moveTo>
                <a:cubicBezTo>
                  <a:pt x="190" y="123"/>
                  <a:pt x="190" y="123"/>
                  <a:pt x="190" y="123"/>
                </a:cubicBezTo>
                <a:cubicBezTo>
                  <a:pt x="189" y="121"/>
                  <a:pt x="187" y="120"/>
                  <a:pt x="185" y="120"/>
                </a:cubicBezTo>
                <a:cubicBezTo>
                  <a:pt x="182" y="120"/>
                  <a:pt x="182" y="120"/>
                  <a:pt x="182" y="120"/>
                </a:cubicBezTo>
                <a:cubicBezTo>
                  <a:pt x="161" y="120"/>
                  <a:pt x="156" y="118"/>
                  <a:pt x="156" y="118"/>
                </a:cubicBezTo>
                <a:cubicBezTo>
                  <a:pt x="155" y="118"/>
                  <a:pt x="151" y="116"/>
                  <a:pt x="140" y="100"/>
                </a:cubicBezTo>
                <a:cubicBezTo>
                  <a:pt x="137" y="96"/>
                  <a:pt x="132" y="90"/>
                  <a:pt x="125" y="81"/>
                </a:cubicBezTo>
                <a:cubicBezTo>
                  <a:pt x="125" y="81"/>
                  <a:pt x="125" y="81"/>
                  <a:pt x="125" y="81"/>
                </a:cubicBezTo>
                <a:cubicBezTo>
                  <a:pt x="101" y="55"/>
                  <a:pt x="101" y="55"/>
                  <a:pt x="101" y="55"/>
                </a:cubicBezTo>
                <a:cubicBezTo>
                  <a:pt x="92" y="46"/>
                  <a:pt x="86" y="35"/>
                  <a:pt x="84" y="22"/>
                </a:cubicBezTo>
                <a:cubicBezTo>
                  <a:pt x="80" y="4"/>
                  <a:pt x="80" y="4"/>
                  <a:pt x="80" y="4"/>
                </a:cubicBezTo>
                <a:cubicBezTo>
                  <a:pt x="79" y="3"/>
                  <a:pt x="79" y="1"/>
                  <a:pt x="77" y="1"/>
                </a:cubicBezTo>
                <a:cubicBezTo>
                  <a:pt x="76" y="0"/>
                  <a:pt x="75" y="0"/>
                  <a:pt x="73" y="0"/>
                </a:cubicBezTo>
                <a:cubicBezTo>
                  <a:pt x="69" y="2"/>
                  <a:pt x="69" y="2"/>
                  <a:pt x="69" y="2"/>
                </a:cubicBezTo>
                <a:cubicBezTo>
                  <a:pt x="61" y="4"/>
                  <a:pt x="55" y="8"/>
                  <a:pt x="51" y="14"/>
                </a:cubicBezTo>
                <a:cubicBezTo>
                  <a:pt x="47" y="19"/>
                  <a:pt x="44" y="26"/>
                  <a:pt x="44" y="34"/>
                </a:cubicBezTo>
                <a:cubicBezTo>
                  <a:pt x="44" y="42"/>
                  <a:pt x="47" y="51"/>
                  <a:pt x="52" y="59"/>
                </a:cubicBezTo>
                <a:cubicBezTo>
                  <a:pt x="55" y="63"/>
                  <a:pt x="55" y="63"/>
                  <a:pt x="55" y="63"/>
                </a:cubicBezTo>
                <a:cubicBezTo>
                  <a:pt x="55" y="63"/>
                  <a:pt x="55" y="63"/>
                  <a:pt x="55" y="63"/>
                </a:cubicBezTo>
                <a:cubicBezTo>
                  <a:pt x="63" y="77"/>
                  <a:pt x="68" y="91"/>
                  <a:pt x="68" y="104"/>
                </a:cubicBezTo>
                <a:cubicBezTo>
                  <a:pt x="48" y="104"/>
                  <a:pt x="32" y="106"/>
                  <a:pt x="21" y="110"/>
                </a:cubicBezTo>
                <a:cubicBezTo>
                  <a:pt x="4" y="117"/>
                  <a:pt x="0" y="128"/>
                  <a:pt x="0" y="137"/>
                </a:cubicBezTo>
                <a:cubicBezTo>
                  <a:pt x="0" y="146"/>
                  <a:pt x="4" y="155"/>
                  <a:pt x="11" y="162"/>
                </a:cubicBezTo>
                <a:cubicBezTo>
                  <a:pt x="11" y="162"/>
                  <a:pt x="12" y="162"/>
                  <a:pt x="12" y="163"/>
                </a:cubicBezTo>
                <a:cubicBezTo>
                  <a:pt x="11" y="164"/>
                  <a:pt x="11" y="164"/>
                  <a:pt x="11" y="164"/>
                </a:cubicBezTo>
                <a:cubicBezTo>
                  <a:pt x="8" y="168"/>
                  <a:pt x="7" y="171"/>
                  <a:pt x="7" y="175"/>
                </a:cubicBezTo>
                <a:cubicBezTo>
                  <a:pt x="7" y="182"/>
                  <a:pt x="11" y="188"/>
                  <a:pt x="18" y="192"/>
                </a:cubicBezTo>
                <a:cubicBezTo>
                  <a:pt x="19" y="193"/>
                  <a:pt x="21" y="193"/>
                  <a:pt x="22" y="194"/>
                </a:cubicBezTo>
                <a:cubicBezTo>
                  <a:pt x="21" y="197"/>
                  <a:pt x="21" y="197"/>
                  <a:pt x="21" y="197"/>
                </a:cubicBezTo>
                <a:cubicBezTo>
                  <a:pt x="21" y="198"/>
                  <a:pt x="21" y="198"/>
                  <a:pt x="21" y="199"/>
                </a:cubicBezTo>
                <a:cubicBezTo>
                  <a:pt x="21" y="206"/>
                  <a:pt x="25" y="212"/>
                  <a:pt x="31" y="215"/>
                </a:cubicBezTo>
                <a:cubicBezTo>
                  <a:pt x="34" y="217"/>
                  <a:pt x="38" y="218"/>
                  <a:pt x="42" y="218"/>
                </a:cubicBezTo>
                <a:cubicBezTo>
                  <a:pt x="42" y="221"/>
                  <a:pt x="42" y="221"/>
                  <a:pt x="42" y="221"/>
                </a:cubicBezTo>
                <a:cubicBezTo>
                  <a:pt x="42" y="228"/>
                  <a:pt x="45" y="234"/>
                  <a:pt x="50" y="238"/>
                </a:cubicBezTo>
                <a:cubicBezTo>
                  <a:pt x="55" y="241"/>
                  <a:pt x="61" y="243"/>
                  <a:pt x="69" y="243"/>
                </a:cubicBezTo>
                <a:cubicBezTo>
                  <a:pt x="72" y="243"/>
                  <a:pt x="72" y="243"/>
                  <a:pt x="72" y="243"/>
                </a:cubicBezTo>
                <a:cubicBezTo>
                  <a:pt x="76" y="243"/>
                  <a:pt x="79" y="242"/>
                  <a:pt x="83" y="240"/>
                </a:cubicBezTo>
                <a:cubicBezTo>
                  <a:pt x="85" y="239"/>
                  <a:pt x="85" y="239"/>
                  <a:pt x="85" y="239"/>
                </a:cubicBezTo>
                <a:cubicBezTo>
                  <a:pt x="96" y="242"/>
                  <a:pt x="96" y="242"/>
                  <a:pt x="96" y="242"/>
                </a:cubicBezTo>
                <a:cubicBezTo>
                  <a:pt x="100" y="243"/>
                  <a:pt x="104" y="243"/>
                  <a:pt x="106" y="243"/>
                </a:cubicBezTo>
                <a:cubicBezTo>
                  <a:pt x="116" y="243"/>
                  <a:pt x="116" y="243"/>
                  <a:pt x="116" y="243"/>
                </a:cubicBezTo>
                <a:cubicBezTo>
                  <a:pt x="117" y="243"/>
                  <a:pt x="119" y="243"/>
                  <a:pt x="120" y="242"/>
                </a:cubicBezTo>
                <a:cubicBezTo>
                  <a:pt x="137" y="232"/>
                  <a:pt x="150" y="221"/>
                  <a:pt x="161" y="208"/>
                </a:cubicBezTo>
                <a:cubicBezTo>
                  <a:pt x="185" y="208"/>
                  <a:pt x="185" y="208"/>
                  <a:pt x="185" y="208"/>
                </a:cubicBezTo>
                <a:cubicBezTo>
                  <a:pt x="188" y="208"/>
                  <a:pt x="189" y="206"/>
                  <a:pt x="190" y="204"/>
                </a:cubicBezTo>
                <a:cubicBezTo>
                  <a:pt x="191" y="202"/>
                  <a:pt x="191" y="202"/>
                  <a:pt x="191" y="202"/>
                </a:cubicBezTo>
                <a:cubicBezTo>
                  <a:pt x="195" y="190"/>
                  <a:pt x="197" y="177"/>
                  <a:pt x="197" y="166"/>
                </a:cubicBezTo>
                <a:cubicBezTo>
                  <a:pt x="197" y="152"/>
                  <a:pt x="195" y="139"/>
                  <a:pt x="190" y="126"/>
                </a:cubicBezTo>
                <a:close/>
                <a:moveTo>
                  <a:pt x="29" y="185"/>
                </a:moveTo>
                <a:cubicBezTo>
                  <a:pt x="26" y="185"/>
                  <a:pt x="24" y="184"/>
                  <a:pt x="22" y="183"/>
                </a:cubicBezTo>
                <a:cubicBezTo>
                  <a:pt x="19" y="181"/>
                  <a:pt x="17" y="179"/>
                  <a:pt x="17" y="175"/>
                </a:cubicBezTo>
                <a:cubicBezTo>
                  <a:pt x="17" y="174"/>
                  <a:pt x="18" y="172"/>
                  <a:pt x="19" y="169"/>
                </a:cubicBezTo>
                <a:cubicBezTo>
                  <a:pt x="20" y="168"/>
                  <a:pt x="20" y="168"/>
                  <a:pt x="20" y="168"/>
                </a:cubicBezTo>
                <a:cubicBezTo>
                  <a:pt x="25" y="170"/>
                  <a:pt x="30" y="172"/>
                  <a:pt x="36" y="172"/>
                </a:cubicBezTo>
                <a:cubicBezTo>
                  <a:pt x="41" y="172"/>
                  <a:pt x="41" y="172"/>
                  <a:pt x="41" y="172"/>
                </a:cubicBezTo>
                <a:cubicBezTo>
                  <a:pt x="47" y="172"/>
                  <a:pt x="53" y="171"/>
                  <a:pt x="58" y="168"/>
                </a:cubicBezTo>
                <a:cubicBezTo>
                  <a:pt x="76" y="160"/>
                  <a:pt x="76" y="160"/>
                  <a:pt x="76" y="160"/>
                </a:cubicBezTo>
                <a:cubicBezTo>
                  <a:pt x="79" y="161"/>
                  <a:pt x="79" y="161"/>
                  <a:pt x="79" y="161"/>
                </a:cubicBezTo>
                <a:cubicBezTo>
                  <a:pt x="84" y="163"/>
                  <a:pt x="89" y="166"/>
                  <a:pt x="93" y="171"/>
                </a:cubicBezTo>
                <a:cubicBezTo>
                  <a:pt x="87" y="174"/>
                  <a:pt x="87" y="174"/>
                  <a:pt x="87" y="174"/>
                </a:cubicBezTo>
                <a:cubicBezTo>
                  <a:pt x="87" y="174"/>
                  <a:pt x="87" y="174"/>
                  <a:pt x="86" y="174"/>
                </a:cubicBezTo>
                <a:cubicBezTo>
                  <a:pt x="65" y="183"/>
                  <a:pt x="65" y="183"/>
                  <a:pt x="65" y="183"/>
                </a:cubicBezTo>
                <a:cubicBezTo>
                  <a:pt x="61" y="185"/>
                  <a:pt x="57" y="186"/>
                  <a:pt x="53" y="186"/>
                </a:cubicBezTo>
                <a:cubicBezTo>
                  <a:pt x="39" y="186"/>
                  <a:pt x="39" y="186"/>
                  <a:pt x="39" y="186"/>
                </a:cubicBezTo>
                <a:cubicBezTo>
                  <a:pt x="35" y="186"/>
                  <a:pt x="32" y="185"/>
                  <a:pt x="30" y="185"/>
                </a:cubicBezTo>
                <a:cubicBezTo>
                  <a:pt x="29" y="185"/>
                  <a:pt x="29" y="185"/>
                  <a:pt x="29" y="185"/>
                </a:cubicBezTo>
                <a:close/>
                <a:moveTo>
                  <a:pt x="48" y="209"/>
                </a:moveTo>
                <a:cubicBezTo>
                  <a:pt x="48" y="209"/>
                  <a:pt x="48" y="209"/>
                  <a:pt x="48" y="209"/>
                </a:cubicBezTo>
                <a:cubicBezTo>
                  <a:pt x="42" y="208"/>
                  <a:pt x="39" y="208"/>
                  <a:pt x="36" y="206"/>
                </a:cubicBezTo>
                <a:cubicBezTo>
                  <a:pt x="33" y="205"/>
                  <a:pt x="31" y="202"/>
                  <a:pt x="31" y="199"/>
                </a:cubicBezTo>
                <a:cubicBezTo>
                  <a:pt x="32" y="195"/>
                  <a:pt x="32" y="195"/>
                  <a:pt x="32" y="195"/>
                </a:cubicBezTo>
                <a:cubicBezTo>
                  <a:pt x="34" y="196"/>
                  <a:pt x="37" y="196"/>
                  <a:pt x="39" y="196"/>
                </a:cubicBezTo>
                <a:cubicBezTo>
                  <a:pt x="53" y="196"/>
                  <a:pt x="53" y="196"/>
                  <a:pt x="53" y="196"/>
                </a:cubicBezTo>
                <a:cubicBezTo>
                  <a:pt x="58" y="196"/>
                  <a:pt x="64" y="195"/>
                  <a:pt x="69" y="192"/>
                </a:cubicBezTo>
                <a:cubicBezTo>
                  <a:pt x="88" y="184"/>
                  <a:pt x="88" y="184"/>
                  <a:pt x="88" y="184"/>
                </a:cubicBezTo>
                <a:cubicBezTo>
                  <a:pt x="90" y="185"/>
                  <a:pt x="90" y="185"/>
                  <a:pt x="90" y="185"/>
                </a:cubicBezTo>
                <a:cubicBezTo>
                  <a:pt x="94" y="187"/>
                  <a:pt x="98" y="190"/>
                  <a:pt x="100" y="193"/>
                </a:cubicBezTo>
                <a:cubicBezTo>
                  <a:pt x="101" y="193"/>
                  <a:pt x="101" y="193"/>
                  <a:pt x="101" y="193"/>
                </a:cubicBezTo>
                <a:cubicBezTo>
                  <a:pt x="93" y="197"/>
                  <a:pt x="93" y="197"/>
                  <a:pt x="93" y="197"/>
                </a:cubicBezTo>
                <a:cubicBezTo>
                  <a:pt x="93" y="197"/>
                  <a:pt x="93" y="197"/>
                  <a:pt x="93" y="197"/>
                </a:cubicBezTo>
                <a:cubicBezTo>
                  <a:pt x="72" y="206"/>
                  <a:pt x="72" y="206"/>
                  <a:pt x="72" y="206"/>
                </a:cubicBezTo>
                <a:cubicBezTo>
                  <a:pt x="68" y="208"/>
                  <a:pt x="64" y="209"/>
                  <a:pt x="60" y="209"/>
                </a:cubicBezTo>
                <a:cubicBezTo>
                  <a:pt x="52" y="209"/>
                  <a:pt x="52" y="209"/>
                  <a:pt x="52" y="209"/>
                </a:cubicBezTo>
                <a:cubicBezTo>
                  <a:pt x="51" y="209"/>
                  <a:pt x="49" y="209"/>
                  <a:pt x="48" y="209"/>
                </a:cubicBezTo>
                <a:close/>
                <a:moveTo>
                  <a:pt x="82" y="230"/>
                </a:moveTo>
                <a:cubicBezTo>
                  <a:pt x="82" y="230"/>
                  <a:pt x="82" y="230"/>
                  <a:pt x="82" y="230"/>
                </a:cubicBezTo>
                <a:cubicBezTo>
                  <a:pt x="79" y="231"/>
                  <a:pt x="79" y="231"/>
                  <a:pt x="79" y="231"/>
                </a:cubicBezTo>
                <a:cubicBezTo>
                  <a:pt x="77" y="232"/>
                  <a:pt x="74" y="233"/>
                  <a:pt x="72" y="233"/>
                </a:cubicBezTo>
                <a:cubicBezTo>
                  <a:pt x="69" y="233"/>
                  <a:pt x="69" y="233"/>
                  <a:pt x="69" y="233"/>
                </a:cubicBezTo>
                <a:cubicBezTo>
                  <a:pt x="63" y="233"/>
                  <a:pt x="59" y="232"/>
                  <a:pt x="56" y="230"/>
                </a:cubicBezTo>
                <a:cubicBezTo>
                  <a:pt x="53" y="228"/>
                  <a:pt x="52" y="225"/>
                  <a:pt x="52" y="222"/>
                </a:cubicBezTo>
                <a:cubicBezTo>
                  <a:pt x="52" y="219"/>
                  <a:pt x="52" y="219"/>
                  <a:pt x="52" y="219"/>
                </a:cubicBezTo>
                <a:cubicBezTo>
                  <a:pt x="60" y="219"/>
                  <a:pt x="60" y="219"/>
                  <a:pt x="60" y="219"/>
                </a:cubicBezTo>
                <a:cubicBezTo>
                  <a:pt x="65" y="219"/>
                  <a:pt x="71" y="218"/>
                  <a:pt x="76" y="215"/>
                </a:cubicBezTo>
                <a:cubicBezTo>
                  <a:pt x="94" y="208"/>
                  <a:pt x="94" y="208"/>
                  <a:pt x="94" y="208"/>
                </a:cubicBezTo>
                <a:cubicBezTo>
                  <a:pt x="95" y="209"/>
                  <a:pt x="95" y="209"/>
                  <a:pt x="95" y="209"/>
                </a:cubicBezTo>
                <a:cubicBezTo>
                  <a:pt x="95" y="209"/>
                  <a:pt x="95" y="209"/>
                  <a:pt x="95" y="209"/>
                </a:cubicBezTo>
                <a:cubicBezTo>
                  <a:pt x="99" y="212"/>
                  <a:pt x="102" y="215"/>
                  <a:pt x="104" y="218"/>
                </a:cubicBezTo>
                <a:cubicBezTo>
                  <a:pt x="105" y="219"/>
                  <a:pt x="105" y="219"/>
                  <a:pt x="105" y="219"/>
                </a:cubicBezTo>
                <a:cubicBezTo>
                  <a:pt x="105" y="219"/>
                  <a:pt x="105" y="219"/>
                  <a:pt x="105" y="219"/>
                </a:cubicBezTo>
                <a:lnTo>
                  <a:pt x="82" y="230"/>
                </a:lnTo>
                <a:close/>
                <a:moveTo>
                  <a:pt x="182" y="198"/>
                </a:moveTo>
                <a:cubicBezTo>
                  <a:pt x="158" y="198"/>
                  <a:pt x="158" y="198"/>
                  <a:pt x="158" y="198"/>
                </a:cubicBezTo>
                <a:cubicBezTo>
                  <a:pt x="157" y="198"/>
                  <a:pt x="155" y="199"/>
                  <a:pt x="154" y="200"/>
                </a:cubicBezTo>
                <a:cubicBezTo>
                  <a:pt x="144" y="213"/>
                  <a:pt x="132" y="224"/>
                  <a:pt x="115" y="233"/>
                </a:cubicBezTo>
                <a:cubicBezTo>
                  <a:pt x="108" y="233"/>
                  <a:pt x="108" y="233"/>
                  <a:pt x="108" y="233"/>
                </a:cubicBezTo>
                <a:cubicBezTo>
                  <a:pt x="106" y="233"/>
                  <a:pt x="106" y="233"/>
                  <a:pt x="106" y="233"/>
                </a:cubicBezTo>
                <a:cubicBezTo>
                  <a:pt x="104" y="233"/>
                  <a:pt x="102" y="233"/>
                  <a:pt x="99" y="233"/>
                </a:cubicBezTo>
                <a:cubicBezTo>
                  <a:pt x="111" y="228"/>
                  <a:pt x="111" y="228"/>
                  <a:pt x="111" y="228"/>
                </a:cubicBezTo>
                <a:cubicBezTo>
                  <a:pt x="113" y="227"/>
                  <a:pt x="115" y="224"/>
                  <a:pt x="116" y="222"/>
                </a:cubicBezTo>
                <a:cubicBezTo>
                  <a:pt x="116" y="219"/>
                  <a:pt x="116" y="217"/>
                  <a:pt x="114" y="215"/>
                </a:cubicBezTo>
                <a:cubicBezTo>
                  <a:pt x="113" y="214"/>
                  <a:pt x="113" y="213"/>
                  <a:pt x="113" y="213"/>
                </a:cubicBezTo>
                <a:cubicBezTo>
                  <a:pt x="113" y="213"/>
                  <a:pt x="112" y="213"/>
                  <a:pt x="112" y="213"/>
                </a:cubicBezTo>
                <a:cubicBezTo>
                  <a:pt x="112" y="212"/>
                  <a:pt x="112" y="212"/>
                  <a:pt x="112" y="212"/>
                </a:cubicBezTo>
                <a:cubicBezTo>
                  <a:pt x="110" y="209"/>
                  <a:pt x="107" y="206"/>
                  <a:pt x="104" y="203"/>
                </a:cubicBezTo>
                <a:cubicBezTo>
                  <a:pt x="107" y="202"/>
                  <a:pt x="107" y="202"/>
                  <a:pt x="107" y="202"/>
                </a:cubicBezTo>
                <a:cubicBezTo>
                  <a:pt x="109" y="201"/>
                  <a:pt x="111" y="199"/>
                  <a:pt x="111" y="196"/>
                </a:cubicBezTo>
                <a:cubicBezTo>
                  <a:pt x="112" y="194"/>
                  <a:pt x="112" y="191"/>
                  <a:pt x="110" y="189"/>
                </a:cubicBezTo>
                <a:cubicBezTo>
                  <a:pt x="110" y="188"/>
                  <a:pt x="108" y="187"/>
                  <a:pt x="108" y="186"/>
                </a:cubicBezTo>
                <a:cubicBezTo>
                  <a:pt x="105" y="183"/>
                  <a:pt x="103" y="181"/>
                  <a:pt x="99" y="179"/>
                </a:cubicBezTo>
                <a:cubicBezTo>
                  <a:pt x="101" y="178"/>
                  <a:pt x="103" y="176"/>
                  <a:pt x="103" y="174"/>
                </a:cubicBezTo>
                <a:cubicBezTo>
                  <a:pt x="104" y="171"/>
                  <a:pt x="103" y="168"/>
                  <a:pt x="102" y="166"/>
                </a:cubicBezTo>
                <a:cubicBezTo>
                  <a:pt x="98" y="161"/>
                  <a:pt x="93" y="157"/>
                  <a:pt x="88" y="154"/>
                </a:cubicBezTo>
                <a:cubicBezTo>
                  <a:pt x="90" y="153"/>
                  <a:pt x="91" y="152"/>
                  <a:pt x="91" y="150"/>
                </a:cubicBezTo>
                <a:cubicBezTo>
                  <a:pt x="92" y="148"/>
                  <a:pt x="92" y="145"/>
                  <a:pt x="90" y="143"/>
                </a:cubicBezTo>
                <a:cubicBezTo>
                  <a:pt x="83" y="133"/>
                  <a:pt x="73" y="127"/>
                  <a:pt x="62" y="127"/>
                </a:cubicBezTo>
                <a:cubicBezTo>
                  <a:pt x="59" y="127"/>
                  <a:pt x="55" y="128"/>
                  <a:pt x="51" y="129"/>
                </a:cubicBezTo>
                <a:cubicBezTo>
                  <a:pt x="47" y="130"/>
                  <a:pt x="43" y="131"/>
                  <a:pt x="38" y="133"/>
                </a:cubicBezTo>
                <a:cubicBezTo>
                  <a:pt x="32" y="134"/>
                  <a:pt x="32" y="134"/>
                  <a:pt x="32" y="134"/>
                </a:cubicBezTo>
                <a:cubicBezTo>
                  <a:pt x="30" y="134"/>
                  <a:pt x="28" y="136"/>
                  <a:pt x="28" y="139"/>
                </a:cubicBezTo>
                <a:cubicBezTo>
                  <a:pt x="28" y="142"/>
                  <a:pt x="30" y="144"/>
                  <a:pt x="33" y="144"/>
                </a:cubicBezTo>
                <a:cubicBezTo>
                  <a:pt x="40" y="143"/>
                  <a:pt x="40" y="143"/>
                  <a:pt x="40" y="143"/>
                </a:cubicBezTo>
                <a:cubicBezTo>
                  <a:pt x="40" y="143"/>
                  <a:pt x="41" y="143"/>
                  <a:pt x="41" y="143"/>
                </a:cubicBezTo>
                <a:cubicBezTo>
                  <a:pt x="46" y="141"/>
                  <a:pt x="50" y="139"/>
                  <a:pt x="53" y="139"/>
                </a:cubicBezTo>
                <a:cubicBezTo>
                  <a:pt x="57" y="138"/>
                  <a:pt x="60" y="137"/>
                  <a:pt x="62" y="137"/>
                </a:cubicBezTo>
                <a:cubicBezTo>
                  <a:pt x="70" y="137"/>
                  <a:pt x="76" y="140"/>
                  <a:pt x="81" y="147"/>
                </a:cubicBezTo>
                <a:cubicBezTo>
                  <a:pt x="73" y="150"/>
                  <a:pt x="73" y="150"/>
                  <a:pt x="73" y="150"/>
                </a:cubicBezTo>
                <a:cubicBezTo>
                  <a:pt x="73" y="150"/>
                  <a:pt x="73" y="150"/>
                  <a:pt x="73" y="150"/>
                </a:cubicBezTo>
                <a:cubicBezTo>
                  <a:pt x="54" y="159"/>
                  <a:pt x="54" y="159"/>
                  <a:pt x="54" y="159"/>
                </a:cubicBezTo>
                <a:cubicBezTo>
                  <a:pt x="50" y="161"/>
                  <a:pt x="46" y="162"/>
                  <a:pt x="41" y="162"/>
                </a:cubicBezTo>
                <a:cubicBezTo>
                  <a:pt x="36" y="162"/>
                  <a:pt x="36" y="162"/>
                  <a:pt x="36" y="162"/>
                </a:cubicBezTo>
                <a:cubicBezTo>
                  <a:pt x="31" y="162"/>
                  <a:pt x="26" y="160"/>
                  <a:pt x="21" y="157"/>
                </a:cubicBezTo>
                <a:cubicBezTo>
                  <a:pt x="21" y="157"/>
                  <a:pt x="21" y="157"/>
                  <a:pt x="21" y="157"/>
                </a:cubicBezTo>
                <a:cubicBezTo>
                  <a:pt x="20" y="156"/>
                  <a:pt x="19" y="155"/>
                  <a:pt x="18" y="154"/>
                </a:cubicBezTo>
                <a:cubicBezTo>
                  <a:pt x="13" y="150"/>
                  <a:pt x="10" y="144"/>
                  <a:pt x="10" y="137"/>
                </a:cubicBezTo>
                <a:cubicBezTo>
                  <a:pt x="10" y="129"/>
                  <a:pt x="15" y="123"/>
                  <a:pt x="25" y="120"/>
                </a:cubicBezTo>
                <a:cubicBezTo>
                  <a:pt x="35" y="116"/>
                  <a:pt x="50" y="114"/>
                  <a:pt x="70" y="114"/>
                </a:cubicBezTo>
                <a:cubicBezTo>
                  <a:pt x="74" y="114"/>
                  <a:pt x="74" y="114"/>
                  <a:pt x="74" y="114"/>
                </a:cubicBezTo>
                <a:cubicBezTo>
                  <a:pt x="75" y="114"/>
                  <a:pt x="76" y="113"/>
                  <a:pt x="77" y="112"/>
                </a:cubicBezTo>
                <a:cubicBezTo>
                  <a:pt x="78" y="111"/>
                  <a:pt x="79" y="110"/>
                  <a:pt x="79" y="108"/>
                </a:cubicBezTo>
                <a:cubicBezTo>
                  <a:pt x="79" y="107"/>
                  <a:pt x="79" y="107"/>
                  <a:pt x="79" y="107"/>
                </a:cubicBezTo>
                <a:cubicBezTo>
                  <a:pt x="79" y="91"/>
                  <a:pt x="73" y="75"/>
                  <a:pt x="63" y="58"/>
                </a:cubicBezTo>
                <a:cubicBezTo>
                  <a:pt x="63" y="58"/>
                  <a:pt x="63" y="58"/>
                  <a:pt x="63" y="58"/>
                </a:cubicBezTo>
                <a:cubicBezTo>
                  <a:pt x="61" y="54"/>
                  <a:pt x="61" y="54"/>
                  <a:pt x="61" y="54"/>
                </a:cubicBezTo>
                <a:cubicBezTo>
                  <a:pt x="57" y="47"/>
                  <a:pt x="54" y="40"/>
                  <a:pt x="54" y="34"/>
                </a:cubicBezTo>
                <a:cubicBezTo>
                  <a:pt x="54" y="29"/>
                  <a:pt x="56" y="24"/>
                  <a:pt x="59" y="20"/>
                </a:cubicBezTo>
                <a:cubicBezTo>
                  <a:pt x="62" y="16"/>
                  <a:pt x="66" y="14"/>
                  <a:pt x="71" y="12"/>
                </a:cubicBezTo>
                <a:cubicBezTo>
                  <a:pt x="74" y="24"/>
                  <a:pt x="74" y="24"/>
                  <a:pt x="74" y="24"/>
                </a:cubicBezTo>
                <a:cubicBezTo>
                  <a:pt x="77" y="38"/>
                  <a:pt x="84" y="52"/>
                  <a:pt x="94" y="62"/>
                </a:cubicBezTo>
                <a:cubicBezTo>
                  <a:pt x="118" y="87"/>
                  <a:pt x="118" y="87"/>
                  <a:pt x="118" y="87"/>
                </a:cubicBezTo>
                <a:cubicBezTo>
                  <a:pt x="125" y="96"/>
                  <a:pt x="129" y="102"/>
                  <a:pt x="132" y="106"/>
                </a:cubicBezTo>
                <a:cubicBezTo>
                  <a:pt x="141" y="118"/>
                  <a:pt x="147" y="125"/>
                  <a:pt x="151" y="127"/>
                </a:cubicBezTo>
                <a:cubicBezTo>
                  <a:pt x="156" y="129"/>
                  <a:pt x="165" y="130"/>
                  <a:pt x="181" y="130"/>
                </a:cubicBezTo>
                <a:cubicBezTo>
                  <a:pt x="185" y="142"/>
                  <a:pt x="187" y="154"/>
                  <a:pt x="187" y="166"/>
                </a:cubicBezTo>
                <a:cubicBezTo>
                  <a:pt x="187" y="176"/>
                  <a:pt x="186" y="187"/>
                  <a:pt x="182" y="198"/>
                </a:cubicBezTo>
                <a:close/>
              </a:path>
            </a:pathLst>
          </a:custGeom>
          <a:solidFill>
            <a:srgbClr val="BED427"/>
          </a:solidFill>
          <a:ln w="3175">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normalizeH="0" baseline="0" noProof="0" dirty="0">
              <a:ln>
                <a:noFill/>
              </a:ln>
              <a:solidFill>
                <a:prstClr val="black"/>
              </a:solidFill>
              <a:effectLst/>
              <a:uLnTx/>
              <a:uFillTx/>
              <a:latin typeface="Open Sans"/>
              <a:ea typeface="+mn-ea"/>
              <a:cs typeface="+mn-cs"/>
            </a:endParaRPr>
          </a:p>
        </p:txBody>
      </p:sp>
      <p:sp>
        <p:nvSpPr>
          <p:cNvPr id="5" name="Rectangle: Rounded Corners 4">
            <a:extLst>
              <a:ext uri="{FF2B5EF4-FFF2-40B4-BE49-F238E27FC236}">
                <a16:creationId xmlns:a16="http://schemas.microsoft.com/office/drawing/2014/main" id="{5EA0867C-BEF9-4228-59E6-AEB4EA1AA903}"/>
              </a:ext>
            </a:extLst>
          </p:cNvPr>
          <p:cNvSpPr/>
          <p:nvPr/>
        </p:nvSpPr>
        <p:spPr>
          <a:xfrm>
            <a:off x="6444898" y="3270153"/>
            <a:ext cx="2029842" cy="2876325"/>
          </a:xfrm>
          <a:prstGeom prst="roundRect">
            <a:avLst/>
          </a:prstGeom>
          <a:noFill/>
          <a:ln w="44450">
            <a:solidFill>
              <a:srgbClr val="BED427"/>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dirty="0">
              <a:solidFill>
                <a:srgbClr val="000000"/>
              </a:solidFill>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dirty="0">
              <a:solidFill>
                <a:srgbClr val="000000"/>
              </a:solidFill>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normalizeH="0" noProof="0" dirty="0">
                <a:ln>
                  <a:noFill/>
                </a:ln>
                <a:solidFill>
                  <a:srgbClr val="BED427"/>
                </a:solidFill>
                <a:effectLst/>
                <a:uLnTx/>
                <a:uFillTx/>
                <a:ea typeface="Verdana" panose="020B0604030504040204" pitchFamily="34" charset="0"/>
                <a:cs typeface="Verdana" panose="020B0604030504040204" pitchFamily="34" charset="0"/>
              </a:rPr>
              <a:t>Credit  Accrual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900" b="1" i="1"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900" b="1" i="1"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p:txBody>
      </p:sp>
      <p:sp>
        <p:nvSpPr>
          <p:cNvPr id="60" name="Graphic 4">
            <a:extLst>
              <a:ext uri="{FF2B5EF4-FFF2-40B4-BE49-F238E27FC236}">
                <a16:creationId xmlns:a16="http://schemas.microsoft.com/office/drawing/2014/main" id="{AD580851-8A71-18F1-143A-54D2B56E2367}"/>
              </a:ext>
              <a:ext uri="{C183D7F6-B498-43B3-948B-1728B52AA6E4}">
                <adec:decorative xmlns:adec="http://schemas.microsoft.com/office/drawing/2017/decorative" val="1"/>
              </a:ext>
            </a:extLst>
          </p:cNvPr>
          <p:cNvSpPr/>
          <p:nvPr/>
        </p:nvSpPr>
        <p:spPr>
          <a:xfrm>
            <a:off x="9709487" y="3786054"/>
            <a:ext cx="1024988" cy="965305"/>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348565 h 361971"/>
              <a:gd name="connsiteX7" fmla="*/ 12780 w 362309"/>
              <a:gd name="connsiteY7" fmla="*/ 180667 h 361971"/>
              <a:gd name="connsiteX8" fmla="*/ 180835 w 362309"/>
              <a:gd name="connsiteY8" fmla="*/ 12130 h 361971"/>
              <a:gd name="connsiteX9" fmla="*/ 349529 w 362309"/>
              <a:gd name="connsiteY9" fmla="*/ 180028 h 361971"/>
              <a:gd name="connsiteX10" fmla="*/ 349529 w 362309"/>
              <a:gd name="connsiteY10" fmla="*/ 180028 h 361971"/>
              <a:gd name="connsiteX11" fmla="*/ 181474 w 362309"/>
              <a:gd name="connsiteY11"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close/>
                <a:moveTo>
                  <a:pt x="181474" y="348565"/>
                </a:moveTo>
                <a:cubicBezTo>
                  <a:pt x="88181" y="348565"/>
                  <a:pt x="12780" y="273234"/>
                  <a:pt x="12780" y="180667"/>
                </a:cubicBezTo>
                <a:cubicBezTo>
                  <a:pt x="12780" y="88099"/>
                  <a:pt x="88181" y="12130"/>
                  <a:pt x="180835" y="12130"/>
                </a:cubicBezTo>
                <a:cubicBezTo>
                  <a:pt x="273489" y="12130"/>
                  <a:pt x="349529" y="87461"/>
                  <a:pt x="349529" y="180028"/>
                </a:cubicBezTo>
                <a:cubicBezTo>
                  <a:pt x="349529" y="180028"/>
                  <a:pt x="349529" y="180028"/>
                  <a:pt x="349529" y="180028"/>
                </a:cubicBezTo>
                <a:cubicBezTo>
                  <a:pt x="349529" y="273234"/>
                  <a:pt x="274128" y="348565"/>
                  <a:pt x="181474" y="348565"/>
                </a:cubicBezTo>
                <a:close/>
              </a:path>
            </a:pathLst>
          </a:custGeom>
          <a:solidFill>
            <a:srgbClr val="17A76B"/>
          </a:solidFill>
          <a:ln w="6390" cap="flat">
            <a:solidFill>
              <a:srgbClr val="17A76B"/>
            </a:solidFill>
            <a:prstDash val="solid"/>
            <a:miter/>
          </a:ln>
        </p:spPr>
        <p:txBody>
          <a:bodyPr rtlCol="0" anchor="ctr"/>
          <a:lstStyle/>
          <a:p>
            <a:endParaRPr lang="en-US" sz="1900" dirty="0"/>
          </a:p>
        </p:txBody>
      </p:sp>
      <p:pic>
        <p:nvPicPr>
          <p:cNvPr id="70" name="Picture 69" descr="Users outline">
            <a:extLst>
              <a:ext uri="{FF2B5EF4-FFF2-40B4-BE49-F238E27FC236}">
                <a16:creationId xmlns:a16="http://schemas.microsoft.com/office/drawing/2014/main" id="{78D256CF-C2DB-02A7-E7D9-4AE78AAF44A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t="18434" b="18434"/>
          <a:stretch/>
        </p:blipFill>
        <p:spPr>
          <a:xfrm>
            <a:off x="9805042" y="3984876"/>
            <a:ext cx="833879" cy="526452"/>
          </a:xfrm>
          <a:prstGeom prst="rect">
            <a:avLst/>
          </a:prstGeom>
        </p:spPr>
      </p:pic>
      <p:sp>
        <p:nvSpPr>
          <p:cNvPr id="4" name="Rectangle: Rounded Corners 3">
            <a:extLst>
              <a:ext uri="{FF2B5EF4-FFF2-40B4-BE49-F238E27FC236}">
                <a16:creationId xmlns:a16="http://schemas.microsoft.com/office/drawing/2014/main" id="{8907729C-8AFE-9FC4-6A62-45EEEAFAE2E6}"/>
              </a:ext>
            </a:extLst>
          </p:cNvPr>
          <p:cNvSpPr/>
          <p:nvPr/>
        </p:nvSpPr>
        <p:spPr>
          <a:xfrm>
            <a:off x="9231481" y="3270153"/>
            <a:ext cx="2029842" cy="2876325"/>
          </a:xfrm>
          <a:prstGeom prst="roundRect">
            <a:avLst/>
          </a:prstGeom>
          <a:noFill/>
          <a:ln w="44450">
            <a:solidFill>
              <a:srgbClr val="17A76B"/>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dirty="0">
              <a:solidFill>
                <a:srgbClr val="000000"/>
              </a:solidFill>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dirty="0">
              <a:solidFill>
                <a:srgbClr val="000000"/>
              </a:solidFill>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normalizeH="0" noProof="0" dirty="0">
                <a:ln>
                  <a:noFill/>
                </a:ln>
                <a:solidFill>
                  <a:srgbClr val="17A76B"/>
                </a:solidFill>
                <a:effectLst/>
                <a:uLnTx/>
                <a:uFillTx/>
                <a:ea typeface="Verdana" panose="020B0604030504040204" pitchFamily="34" charset="0"/>
                <a:cs typeface="Verdana" panose="020B0604030504040204" pitchFamily="34" charset="0"/>
              </a:rPr>
              <a:t>MEP Participation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normalizeH="0" noProof="0" dirty="0">
              <a:ln>
                <a:noFill/>
              </a:ln>
              <a:solidFill>
                <a:srgbClr val="000000"/>
              </a:solidFill>
              <a:effectLst/>
              <a:uLnTx/>
              <a:uFillTx/>
              <a:ea typeface="Verdana" panose="020B0604030504040204" pitchFamily="34" charset="0"/>
              <a:cs typeface="Verdana" panose="020B0604030504040204" pitchFamily="34" charset="0"/>
            </a:endParaRPr>
          </a:p>
        </p:txBody>
      </p:sp>
      <p:pic>
        <p:nvPicPr>
          <p:cNvPr id="48" name="Picture 47">
            <a:extLst>
              <a:ext uri="{FF2B5EF4-FFF2-40B4-BE49-F238E27FC236}">
                <a16:creationId xmlns:a16="http://schemas.microsoft.com/office/drawing/2014/main" id="{CCDD0F8C-E3F1-A5A1-C774-5836912E3FA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72367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004B7-99B2-89AB-BA25-4CAD82E26E0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F7ECEE1-178F-6A15-1135-FEBFD3528A90}"/>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6DE70EA8-8A67-ADAD-5173-F448D5CF3BF2}"/>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5B57B68E-75FB-E209-9EE0-AFADA86FA221}"/>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MSIX Overview | </a:t>
            </a:r>
            <a:r>
              <a:rPr lang="en-US" sz="4000" i="1" cap="none" dirty="0">
                <a:solidFill>
                  <a:schemeClr val="bg1"/>
                </a:solidFill>
                <a:latin typeface="+mn-lt"/>
              </a:rPr>
              <a:t>Secure Access</a:t>
            </a:r>
          </a:p>
        </p:txBody>
      </p:sp>
      <p:pic>
        <p:nvPicPr>
          <p:cNvPr id="8" name="Picture 7" descr="Screenshot of the address bar when visiting the MSIX home page. The URL is https://msix.ed.gov/msix/#/, and there is a green arrow pointing to a &quot;secure site&quot; padlock icon in the address bar.">
            <a:extLst>
              <a:ext uri="{FF2B5EF4-FFF2-40B4-BE49-F238E27FC236}">
                <a16:creationId xmlns:a16="http://schemas.microsoft.com/office/drawing/2014/main" id="{ED83DFC1-5A00-ABFB-982D-8253F531F349}"/>
              </a:ext>
            </a:extLst>
          </p:cNvPr>
          <p:cNvPicPr>
            <a:picLocks noChangeAspect="1"/>
          </p:cNvPicPr>
          <p:nvPr/>
        </p:nvPicPr>
        <p:blipFill>
          <a:blip r:embed="rId3"/>
          <a:stretch>
            <a:fillRect/>
          </a:stretch>
        </p:blipFill>
        <p:spPr>
          <a:xfrm>
            <a:off x="813291" y="2078149"/>
            <a:ext cx="10565418" cy="3635414"/>
          </a:xfrm>
          <a:prstGeom prst="rect">
            <a:avLst/>
          </a:prstGeom>
          <a:ln w="28575">
            <a:noFill/>
          </a:ln>
        </p:spPr>
      </p:pic>
      <p:cxnSp>
        <p:nvCxnSpPr>
          <p:cNvPr id="9" name="Straight Arrow Connector 8">
            <a:extLst>
              <a:ext uri="{FF2B5EF4-FFF2-40B4-BE49-F238E27FC236}">
                <a16:creationId xmlns:a16="http://schemas.microsoft.com/office/drawing/2014/main" id="{A18CCAE7-7F94-D948-CDD3-533AED516C43}"/>
              </a:ext>
              <a:ext uri="{C183D7F6-B498-43B3-948B-1728B52AA6E4}">
                <adec:decorative xmlns:adec="http://schemas.microsoft.com/office/drawing/2017/decorative" val="1"/>
              </a:ext>
            </a:extLst>
          </p:cNvPr>
          <p:cNvCxnSpPr>
            <a:cxnSpLocks/>
          </p:cNvCxnSpPr>
          <p:nvPr/>
        </p:nvCxnSpPr>
        <p:spPr>
          <a:xfrm flipV="1">
            <a:off x="194872" y="3243623"/>
            <a:ext cx="1977496" cy="897124"/>
          </a:xfrm>
          <a:prstGeom prst="straightConnector1">
            <a:avLst/>
          </a:prstGeom>
          <a:ln w="184150">
            <a:solidFill>
              <a:srgbClr val="17A76B"/>
            </a:solidFill>
            <a:tailEnd type="triangle"/>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303D8760-93FF-20D8-F6CC-28798081B09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65288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otograph of a classroom setting where five children are gathered around a laptop, engaged in a group activity or lesson.">
            <a:extLst>
              <a:ext uri="{FF2B5EF4-FFF2-40B4-BE49-F238E27FC236}">
                <a16:creationId xmlns:a16="http://schemas.microsoft.com/office/drawing/2014/main" id="{1971910D-98C4-463A-BF7C-D4475E534B8C}"/>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1"/>
            <a:ext cx="12192000" cy="6858001"/>
          </a:xfrm>
          <a:prstGeom prst="rect">
            <a:avLst/>
          </a:prstGeom>
        </p:spPr>
      </p:pic>
      <p:sp>
        <p:nvSpPr>
          <p:cNvPr id="3" name="Rectangle 2">
            <a:extLst>
              <a:ext uri="{FF2B5EF4-FFF2-40B4-BE49-F238E27FC236}">
                <a16:creationId xmlns:a16="http://schemas.microsoft.com/office/drawing/2014/main" id="{6B89ACD2-D637-4863-AD25-E6810188B3ED}"/>
              </a:ext>
              <a:ext uri="{C183D7F6-B498-43B3-948B-1728B52AA6E4}">
                <adec:decorative xmlns:adec="http://schemas.microsoft.com/office/drawing/2017/decorative" val="1"/>
              </a:ext>
            </a:extLst>
          </p:cNvPr>
          <p:cNvSpPr/>
          <p:nvPr/>
        </p:nvSpPr>
        <p:spPr>
          <a:xfrm>
            <a:off x="-1" y="460902"/>
            <a:ext cx="11422252" cy="1582036"/>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4CB74B50-4EC4-4DFE-AC8E-A9DE8384A5EE}"/>
              </a:ext>
            </a:extLst>
          </p:cNvPr>
          <p:cNvSpPr>
            <a:spLocks noGrp="1"/>
          </p:cNvSpPr>
          <p:nvPr>
            <p:ph type="title"/>
          </p:nvPr>
        </p:nvSpPr>
        <p:spPr>
          <a:xfrm>
            <a:off x="371959" y="954740"/>
            <a:ext cx="10935378" cy="594360"/>
          </a:xfrm>
        </p:spPr>
        <p:txBody>
          <a:bodyPr/>
          <a:lstStyle/>
          <a:p>
            <a:r>
              <a:rPr lang="en-US" sz="3800" b="1" dirty="0">
                <a:solidFill>
                  <a:srgbClr val="000000"/>
                </a:solidFill>
                <a:latin typeface="+mn-lt"/>
              </a:rPr>
              <a:t>Cybersecurity &amp; Privacy Awareness Training</a:t>
            </a:r>
            <a:endParaRPr lang="en-US" sz="3800" dirty="0">
              <a:latin typeface="+mn-lt"/>
            </a:endParaRPr>
          </a:p>
        </p:txBody>
      </p:sp>
    </p:spTree>
    <p:extLst>
      <p:ext uri="{BB962C8B-B14F-4D97-AF65-F5344CB8AC3E}">
        <p14:creationId xmlns:p14="http://schemas.microsoft.com/office/powerpoint/2010/main" val="456073096"/>
      </p:ext>
    </p:extLst>
  </p:cSld>
  <p:clrMapOvr>
    <a:masterClrMapping/>
  </p:clrMapOvr>
</p:sld>
</file>

<file path=ppt/theme/theme1.xml><?xml version="1.0" encoding="utf-8"?>
<a:theme xmlns:a="http://schemas.openxmlformats.org/drawingml/2006/main" name="DD Template Jan 2018 16x9">
  <a:themeElements>
    <a:clrScheme name="DD Rebrand Dec 2016">
      <a:dk1>
        <a:srgbClr val="000000"/>
      </a:dk1>
      <a:lt1>
        <a:srgbClr val="FFFFFF"/>
      </a:lt1>
      <a:dk2>
        <a:srgbClr val="000000"/>
      </a:dk2>
      <a:lt2>
        <a:srgbClr val="F7F5F3"/>
      </a:lt2>
      <a:accent1>
        <a:srgbClr val="86F200"/>
      </a:accent1>
      <a:accent2>
        <a:srgbClr val="34F0FF"/>
      </a:accent2>
      <a:accent3>
        <a:srgbClr val="FDD300"/>
      </a:accent3>
      <a:accent4>
        <a:srgbClr val="3EFAC5"/>
      </a:accent4>
      <a:accent5>
        <a:srgbClr val="787878"/>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CF0E43EB152FF4792371DEC857A73FF" ma:contentTypeVersion="0" ma:contentTypeDescription="Create a new document." ma:contentTypeScope="" ma:versionID="32460e9ac8490f0b7937ec807233f03d">
  <xsd:schema xmlns:xsd="http://www.w3.org/2001/XMLSchema" xmlns:xs="http://www.w3.org/2001/XMLSchema" xmlns:p="http://schemas.microsoft.com/office/2006/metadata/properties" targetNamespace="http://schemas.microsoft.com/office/2006/metadata/properties" ma:root="true" ma:fieldsID="124fd2d4348e31d7b7bcc391e9da950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9B906C-1339-4174-8ADD-93B92D3A604B}">
  <ds:schemaRefs>
    <ds:schemaRef ds:uri="http://schemas.microsoft.com/sharepoint/v3/contenttype/forms"/>
  </ds:schemaRefs>
</ds:datastoreItem>
</file>

<file path=customXml/itemProps2.xml><?xml version="1.0" encoding="utf-8"?>
<ds:datastoreItem xmlns:ds="http://schemas.openxmlformats.org/officeDocument/2006/customXml" ds:itemID="{AFD67FF4-6A3F-4A13-A05D-218551CE74C3}">
  <ds:schemaRefs>
    <ds:schemaRef ds:uri="http://schemas.openxmlformats.org/package/2006/metadata/core-properties"/>
    <ds:schemaRef ds:uri="http://schemas.microsoft.com/office/2006/documentManagement/types"/>
    <ds:schemaRef ds:uri="http://www.w3.org/XML/1998/namespace"/>
    <ds:schemaRef ds:uri="http://purl.org/dc/dcmitype/"/>
    <ds:schemaRef ds:uri="http://purl.org/dc/elements/1.1/"/>
    <ds:schemaRef ds:uri="http://schemas.microsoft.com/office/infopath/2007/PartnerControl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F0B099E5-6897-428D-82C2-3CE38A573E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otalTime>10136</TotalTime>
  <Words>6131</Words>
  <Application>Microsoft Office PowerPoint</Application>
  <PresentationFormat>Widescreen</PresentationFormat>
  <Paragraphs>462</Paragraphs>
  <Slides>35</Slides>
  <Notes>35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35</vt:i4>
      </vt:variant>
    </vt:vector>
  </HeadingPairs>
  <TitlesOfParts>
    <vt:vector size="49" baseType="lpstr">
      <vt:lpstr>Arial</vt:lpstr>
      <vt:lpstr>Arial,Sans-Serif</vt:lpstr>
      <vt:lpstr>Calibri</vt:lpstr>
      <vt:lpstr>Chronicle Display Black</vt:lpstr>
      <vt:lpstr>Courier New</vt:lpstr>
      <vt:lpstr>Frutiger Next Pro Light</vt:lpstr>
      <vt:lpstr>Nexa Black</vt:lpstr>
      <vt:lpstr>Open Sans</vt:lpstr>
      <vt:lpstr>Open Sans SemiBold</vt:lpstr>
      <vt:lpstr>Symbol</vt:lpstr>
      <vt:lpstr>Times New Roman</vt:lpstr>
      <vt:lpstr>Verdana</vt:lpstr>
      <vt:lpstr>Wingdings 2</vt:lpstr>
      <vt:lpstr>DD Template Jan 2018 16x9</vt:lpstr>
      <vt:lpstr>Cybersecurity Webinar</vt:lpstr>
      <vt:lpstr>Privacy Reminder</vt:lpstr>
      <vt:lpstr>Speakers</vt:lpstr>
      <vt:lpstr>MSIX Help Desk</vt:lpstr>
      <vt:lpstr>Icebreaker</vt:lpstr>
      <vt:lpstr>Agenda</vt:lpstr>
      <vt:lpstr>MSIX Overview</vt:lpstr>
      <vt:lpstr>MSIX Overview | Secure Access</vt:lpstr>
      <vt:lpstr>Cybersecurity &amp; Privacy Awareness Training</vt:lpstr>
      <vt:lpstr>Poll Question #1</vt:lpstr>
      <vt:lpstr>Cybersecurity References</vt:lpstr>
      <vt:lpstr>Cybersecurity Statistics</vt:lpstr>
      <vt:lpstr>Mobile Apps</vt:lpstr>
      <vt:lpstr>Social Media | Risks</vt:lpstr>
      <vt:lpstr>Social Media | Best Practices</vt:lpstr>
      <vt:lpstr>Artificial Intelligence</vt:lpstr>
      <vt:lpstr>Internet of Things</vt:lpstr>
      <vt:lpstr>Spear Phishing</vt:lpstr>
      <vt:lpstr>Malvertising</vt:lpstr>
      <vt:lpstr>Poll Question #2</vt:lpstr>
      <vt:lpstr>Avoiding a Social Engineering Attack</vt:lpstr>
      <vt:lpstr>Is This a Phishy Email? (1) </vt:lpstr>
      <vt:lpstr>Is This a Phishy Email? (2)</vt:lpstr>
      <vt:lpstr>Email Security Best Practices</vt:lpstr>
      <vt:lpstr>Poll Question #3</vt:lpstr>
      <vt:lpstr>Understanding PII, SPII, and PHI</vt:lpstr>
      <vt:lpstr>Understanding PII in MSIX</vt:lpstr>
      <vt:lpstr>Sharing PII</vt:lpstr>
      <vt:lpstr>PII Incident and Procedures</vt:lpstr>
      <vt:lpstr>Poll Question #4</vt:lpstr>
      <vt:lpstr>Insider Threats (1)</vt:lpstr>
      <vt:lpstr>Insider Threats (2)</vt:lpstr>
      <vt:lpstr>Working From Home | Best Practices</vt:lpstr>
      <vt:lpstr>Login.gov Overview</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Cybersecurity and Account Management Webinar</dc:title>
  <dc:creator>Myles, Leeellen (Contractor)</dc:creator>
  <cp:lastModifiedBy>Marc Greenfield</cp:lastModifiedBy>
  <cp:revision>487</cp:revision>
  <dcterms:created xsi:type="dcterms:W3CDTF">2020-07-07T19:03:23Z</dcterms:created>
  <dcterms:modified xsi:type="dcterms:W3CDTF">2026-08-13T21:00:01Z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0x010100CCF0E43EB152FF4792371DEC857A73FF</vt:lpwstr>
  </property>
  <property fmtid="{D5CDD505-2E9C-101B-9397-08002B2CF9AE}" pid="3" name="MSIP_Label_ea60d57e-af5b-4752-ac57-3e4f28ca11dc_Enabled">
    <vt:lpwstr>true</vt:lpwstr>
  </property>
  <property fmtid="{D5CDD505-2E9C-101B-9397-08002B2CF9AE}" pid="4" name="MSIP_Label_ea60d57e-af5b-4752-ac57-3e4f28ca11dc_SetDate">
    <vt:lpwstr>2022-01-19T18:34:27Z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6c3eca3e-cb3e-4218-a2e5-f7e3699393bb</vt:lpwstr>
  </property>
  <property fmtid="{D5CDD505-2E9C-101B-9397-08002B2CF9AE}" pid="9" name="MSIP_Label_ea60d57e-af5b-4752-ac57-3e4f28ca11dc_ContentBits">
    <vt:lpwstr>0</vt:lpwstr>
  </property>
  <property fmtid="{D5CDD505-2E9C-101B-9397-08002B2CF9AE}" pid="10" name="MediaServiceImageTags">
    <vt:lpwstr/>
  </property>
  <property fmtid="{D5CDD505-2E9C-101B-9397-08002B2CF9AE}" pid="11" name="Document_x0020_Type">
    <vt:lpwstr/>
  </property>
  <property fmtid="{D5CDD505-2E9C-101B-9397-08002B2CF9AE}" pid="12" name="Secondary_x0020_Subject">
    <vt:lpwstr/>
  </property>
  <property fmtid="{D5CDD505-2E9C-101B-9397-08002B2CF9AE}" pid="13" name="Function">
    <vt:lpwstr/>
  </property>
  <property fmtid="{D5CDD505-2E9C-101B-9397-08002B2CF9AE}" pid="14" name="Fiscal Year">
    <vt:lpwstr>22;#2021|a9b09679-9681-4840-9409-cc087bb840af</vt:lpwstr>
  </property>
  <property fmtid="{D5CDD505-2E9C-101B-9397-08002B2CF9AE}" pid="15" name="OESE Office">
    <vt:lpwstr>9;#Office of Migrant Education|eb1e8b5f-c9c9-449c-9779-42eda7479a27</vt:lpwstr>
  </property>
  <property fmtid="{D5CDD505-2E9C-101B-9397-08002B2CF9AE}" pid="16" name="Approval_x0020_Status">
    <vt:lpwstr/>
  </property>
  <property fmtid="{D5CDD505-2E9C-101B-9397-08002B2CF9AE}" pid="17" name="Catagory">
    <vt:lpwstr/>
  </property>
  <property fmtid="{D5CDD505-2E9C-101B-9397-08002B2CF9AE}" pid="18" name="Secondary Subject">
    <vt:lpwstr/>
  </property>
  <property fmtid="{D5CDD505-2E9C-101B-9397-08002B2CF9AE}" pid="19" name="Document Type">
    <vt:lpwstr/>
  </property>
  <property fmtid="{D5CDD505-2E9C-101B-9397-08002B2CF9AE}" pid="20" name="Approval Status">
    <vt:lpwstr/>
  </property>
</Properties>
</file>