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7" r:id="rId4"/>
    <p:sldMasterId id="2147483772" r:id="rId5"/>
    <p:sldMasterId id="2147483800" r:id="rId6"/>
    <p:sldMasterId id="2147483806" r:id="rId7"/>
    <p:sldMasterId id="2147483817" r:id="rId8"/>
    <p:sldMasterId id="2147483840" r:id="rId9"/>
    <p:sldMasterId id="2147483850" r:id="rId10"/>
  </p:sldMasterIdLst>
  <p:notesMasterIdLst>
    <p:notesMasterId r:id="rId60"/>
  </p:notesMasterIdLst>
  <p:handoutMasterIdLst>
    <p:handoutMasterId r:id="rId61"/>
  </p:handoutMasterIdLst>
  <p:sldIdLst>
    <p:sldId id="1721" r:id="rId11"/>
    <p:sldId id="2032" r:id="rId12"/>
    <p:sldId id="3540" r:id="rId13"/>
    <p:sldId id="4099" r:id="rId14"/>
    <p:sldId id="3548" r:id="rId15"/>
    <p:sldId id="4097" r:id="rId16"/>
    <p:sldId id="4095" r:id="rId17"/>
    <p:sldId id="4096" r:id="rId18"/>
    <p:sldId id="4098" r:id="rId19"/>
    <p:sldId id="4102" r:id="rId20"/>
    <p:sldId id="4142" r:id="rId21"/>
    <p:sldId id="4192" r:id="rId22"/>
    <p:sldId id="4193" r:id="rId23"/>
    <p:sldId id="3602" r:id="rId24"/>
    <p:sldId id="3581" r:id="rId25"/>
    <p:sldId id="3580" r:id="rId26"/>
    <p:sldId id="3603" r:id="rId27"/>
    <p:sldId id="3604" r:id="rId28"/>
    <p:sldId id="3584" r:id="rId29"/>
    <p:sldId id="3605" r:id="rId30"/>
    <p:sldId id="3599" r:id="rId31"/>
    <p:sldId id="4203" r:id="rId32"/>
    <p:sldId id="4194" r:id="rId33"/>
    <p:sldId id="4196" r:id="rId34"/>
    <p:sldId id="3347" r:id="rId35"/>
    <p:sldId id="3352" r:id="rId36"/>
    <p:sldId id="3354" r:id="rId37"/>
    <p:sldId id="3556" r:id="rId38"/>
    <p:sldId id="3353" r:id="rId39"/>
    <p:sldId id="4204" r:id="rId40"/>
    <p:sldId id="4199" r:id="rId41"/>
    <p:sldId id="4200" r:id="rId42"/>
    <p:sldId id="4201" r:id="rId43"/>
    <p:sldId id="4202" r:id="rId44"/>
    <p:sldId id="4154" r:id="rId45"/>
    <p:sldId id="259" r:id="rId46"/>
    <p:sldId id="261" r:id="rId47"/>
    <p:sldId id="258" r:id="rId48"/>
    <p:sldId id="260" r:id="rId49"/>
    <p:sldId id="262" r:id="rId50"/>
    <p:sldId id="263" r:id="rId51"/>
    <p:sldId id="264" r:id="rId52"/>
    <p:sldId id="265" r:id="rId53"/>
    <p:sldId id="256" r:id="rId54"/>
    <p:sldId id="257" r:id="rId55"/>
    <p:sldId id="4205" r:id="rId56"/>
    <p:sldId id="4206" r:id="rId57"/>
    <p:sldId id="601" r:id="rId58"/>
    <p:sldId id="1681" r:id="rId59"/>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E36DB66-D0C0-4CD8-859F-489BD829FCC5}">
          <p14:sldIdLst>
            <p14:sldId id="1721"/>
            <p14:sldId id="2032"/>
            <p14:sldId id="3540"/>
            <p14:sldId id="4099"/>
            <p14:sldId id="3548"/>
          </p14:sldIdLst>
        </p14:section>
        <p14:section name="MSIX Overview" id="{38F76E40-6982-4BA0-B46E-39957F393687}">
          <p14:sldIdLst>
            <p14:sldId id="4097"/>
            <p14:sldId id="4095"/>
            <p14:sldId id="4096"/>
            <p14:sldId id="4098"/>
          </p14:sldIdLst>
        </p14:section>
        <p14:section name="Move Notices and Data Requests" id="{911E2043-3875-4338-AAF5-452C232A90B8}">
          <p14:sldIdLst>
            <p14:sldId id="4102"/>
            <p14:sldId id="4142"/>
            <p14:sldId id="4192"/>
            <p14:sldId id="4193"/>
            <p14:sldId id="3602"/>
            <p14:sldId id="3581"/>
            <p14:sldId id="3580"/>
            <p14:sldId id="3603"/>
            <p14:sldId id="3604"/>
            <p14:sldId id="3584"/>
            <p14:sldId id="3605"/>
            <p14:sldId id="3599"/>
            <p14:sldId id="4203"/>
            <p14:sldId id="4194"/>
            <p14:sldId id="4196"/>
            <p14:sldId id="3347"/>
            <p14:sldId id="3352"/>
            <p14:sldId id="3354"/>
            <p14:sldId id="3556"/>
            <p14:sldId id="3353"/>
            <p14:sldId id="4204"/>
            <p14:sldId id="4199"/>
            <p14:sldId id="4200"/>
            <p14:sldId id="4201"/>
            <p14:sldId id="4202"/>
          </p14:sldIdLst>
        </p14:section>
        <p14:section name="Guest Speakers Placeholder" id="{ACBB7551-AFA9-4789-A0A7-F8BDA6255548}">
          <p14:sldIdLst>
            <p14:sldId id="4154"/>
            <p14:sldId id="259"/>
            <p14:sldId id="261"/>
            <p14:sldId id="258"/>
            <p14:sldId id="260"/>
            <p14:sldId id="262"/>
            <p14:sldId id="263"/>
            <p14:sldId id="264"/>
            <p14:sldId id="265"/>
            <p14:sldId id="256"/>
            <p14:sldId id="257"/>
            <p14:sldId id="4205"/>
            <p14:sldId id="4206"/>
          </p14:sldIdLst>
        </p14:section>
        <p14:section name="Q&amp;A" id="{1E692362-95BF-45E6-9FBA-CA0014481E83}">
          <p14:sldIdLst>
            <p14:sldId id="601"/>
            <p14:sldId id="1681"/>
          </p14:sldIdLst>
        </p14:section>
      </p14:sectionLst>
    </p:ext>
    <p:ext uri="{EFAFB233-063F-42B5-8137-9DF3F51BA10A}">
      <p15:sldGuideLst xmlns:p15="http://schemas.microsoft.com/office/powerpoint/2012/main">
        <p15:guide id="1" orient="horz" pos="648" userDrawn="1">
          <p15:clr>
            <a:srgbClr val="A4A3A4"/>
          </p15:clr>
        </p15:guide>
        <p15:guide id="3" pos="3840" userDrawn="1">
          <p15:clr>
            <a:srgbClr val="A4A3A4"/>
          </p15:clr>
        </p15:guide>
        <p15:guide id="4" pos="168" userDrawn="1">
          <p15:clr>
            <a:srgbClr val="A4A3A4"/>
          </p15:clr>
        </p15:guide>
        <p15:guide id="5" pos="7512" userDrawn="1">
          <p15:clr>
            <a:srgbClr val="A4A3A4"/>
          </p15:clr>
        </p15:guide>
        <p15:guide id="6" pos="244"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74"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9100"/>
    <a:srgbClr val="879E00"/>
    <a:srgbClr val="A0CD3A"/>
    <a:srgbClr val="138B58"/>
    <a:srgbClr val="19A064"/>
    <a:srgbClr val="FFF6C2"/>
    <a:srgbClr val="C4D83B"/>
    <a:srgbClr val="2FAC8F"/>
    <a:srgbClr val="17A76B"/>
    <a:srgbClr val="F2D11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83048" autoAdjust="0"/>
  </p:normalViewPr>
  <p:slideViewPr>
    <p:cSldViewPr snapToGrid="0" snapToObjects="1" showGuides="1">
      <p:cViewPr varScale="1">
        <p:scale>
          <a:sx n="62" d="100"/>
          <a:sy n="62" d="100"/>
        </p:scale>
        <p:origin x="1214" y="43"/>
      </p:cViewPr>
      <p:guideLst>
        <p:guide orient="horz" pos="648"/>
        <p:guide pos="3840"/>
        <p:guide pos="168"/>
        <p:guide pos="7512"/>
        <p:guide pos="244"/>
      </p:guideLst>
    </p:cSldViewPr>
  </p:slideViewPr>
  <p:outlineViewPr>
    <p:cViewPr>
      <p:scale>
        <a:sx n="33" d="100"/>
        <a:sy n="33" d="100"/>
      </p:scale>
      <p:origin x="0" y="-30668"/>
    </p:cViewPr>
  </p:outlineViewPr>
  <p:notesTextViewPr>
    <p:cViewPr>
      <p:scale>
        <a:sx n="100" d="100"/>
        <a:sy n="100" d="100"/>
      </p:scale>
      <p:origin x="0" y="0"/>
    </p:cViewPr>
  </p:notesTextViewPr>
  <p:sorterViewPr>
    <p:cViewPr>
      <p:scale>
        <a:sx n="95" d="100"/>
        <a:sy n="95" d="100"/>
      </p:scale>
      <p:origin x="0" y="-2520"/>
    </p:cViewPr>
  </p:sorterViewPr>
  <p:notesViewPr>
    <p:cSldViewPr snapToGrid="0" snapToObjects="1">
      <p:cViewPr>
        <p:scale>
          <a:sx n="48" d="100"/>
          <a:sy n="48" d="100"/>
        </p:scale>
        <p:origin x="268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microsoft.com/office/2018/10/relationships/authors" Target="author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59" tIns="48330" rIns="96659" bIns="48330" rtlCol="0"/>
          <a:lstStyle>
            <a:lvl1pPr algn="l">
              <a:defRPr sz="1400"/>
            </a:lvl1pPr>
          </a:lstStyle>
          <a:p>
            <a:endParaRPr lang="en-US" dirty="0"/>
          </a:p>
        </p:txBody>
      </p:sp>
      <p:sp>
        <p:nvSpPr>
          <p:cNvPr id="3" name="Date Placeholder 2"/>
          <p:cNvSpPr>
            <a:spLocks noGrp="1"/>
          </p:cNvSpPr>
          <p:nvPr>
            <p:ph type="dt" sz="quarter" idx="1"/>
          </p:nvPr>
        </p:nvSpPr>
        <p:spPr>
          <a:xfrm>
            <a:off x="4143587" y="1"/>
            <a:ext cx="3169920" cy="481727"/>
          </a:xfrm>
          <a:prstGeom prst="rect">
            <a:avLst/>
          </a:prstGeom>
        </p:spPr>
        <p:txBody>
          <a:bodyPr vert="horz" lIns="96659" tIns="48330" rIns="96659" bIns="48330" rtlCol="0"/>
          <a:lstStyle>
            <a:lvl1pPr algn="r">
              <a:defRPr sz="1400"/>
            </a:lvl1pPr>
          </a:lstStyle>
          <a:p>
            <a:fld id="{F70B1217-6F1F-4B2C-AD33-CA41778212B8}" type="datetimeFigureOut">
              <a:rPr lang="en-US" smtClean="0"/>
              <a:t>8/13/2026</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59" tIns="48330" rIns="96659" bIns="48330" rtlCol="0" anchor="b"/>
          <a:lstStyle>
            <a:lvl1pPr algn="l">
              <a:defRPr sz="14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59" tIns="48330" rIns="96659" bIns="48330" rtlCol="0" anchor="b"/>
          <a:lstStyle>
            <a:lvl1pPr algn="r">
              <a:defRPr sz="1400"/>
            </a:lvl1pPr>
          </a:lstStyle>
          <a:p>
            <a:fld id="{C4A0851E-9CED-431B-8509-C3A059BB195C}" type="slidenum">
              <a:rPr lang="en-US" smtClean="0"/>
              <a:t>‹#›</a:t>
            </a:fld>
            <a:endParaRPr lang="en-US" dirty="0"/>
          </a:p>
        </p:txBody>
      </p:sp>
    </p:spTree>
    <p:extLst>
      <p:ext uri="{BB962C8B-B14F-4D97-AF65-F5344CB8AC3E}">
        <p14:creationId xmlns:p14="http://schemas.microsoft.com/office/powerpoint/2010/main" val="169501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59" tIns="48330" rIns="96659" bIns="48330" rtlCol="0"/>
          <a:lstStyle>
            <a:lvl1pPr algn="l">
              <a:defRPr sz="1400"/>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59" tIns="48330" rIns="96659" bIns="48330" rtlCol="0"/>
          <a:lstStyle>
            <a:lvl1pPr algn="r">
              <a:defRPr sz="1400"/>
            </a:lvl1pPr>
          </a:lstStyle>
          <a:p>
            <a:fld id="{A8E03A04-0626-44D4-B6D6-43B9D98023FD}" type="datetimeFigureOut">
              <a:rPr lang="en-US" smtClean="0"/>
              <a:t>8/13/2026</a:t>
            </a:fld>
            <a:endParaRPr lang="en-US" dirty="0"/>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96659" tIns="48330" rIns="96659" bIns="48330" rtlCol="0" anchor="ctr"/>
          <a:lstStyle/>
          <a:p>
            <a:endParaRPr lang="en-US" dirty="0"/>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59" tIns="48330" rIns="96659" bIns="4833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59" tIns="48330" rIns="96659" bIns="48330" rtlCol="0" anchor="b"/>
          <a:lstStyle>
            <a:lvl1pPr algn="l">
              <a:defRPr sz="14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59" tIns="48330" rIns="96659" bIns="48330" rtlCol="0" anchor="b"/>
          <a:lstStyle>
            <a:lvl1pPr algn="r">
              <a:defRPr sz="1400"/>
            </a:lvl1pPr>
          </a:lstStyle>
          <a:p>
            <a:fld id="{08A34052-12FB-4B01-8A2E-D87AD7371E95}" type="slidenum">
              <a:rPr lang="en-US" smtClean="0"/>
              <a:t>‹#›</a:t>
            </a:fld>
            <a:endParaRPr lang="en-US" dirty="0"/>
          </a:p>
        </p:txBody>
      </p:sp>
    </p:spTree>
    <p:extLst>
      <p:ext uri="{BB962C8B-B14F-4D97-AF65-F5344CB8AC3E}">
        <p14:creationId xmlns:p14="http://schemas.microsoft.com/office/powerpoint/2010/main" val="490210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6288" y="1200150"/>
            <a:ext cx="5762625" cy="32416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Ben</a:t>
            </a:r>
            <a:endParaRPr lang="en-US" dirty="0"/>
          </a:p>
          <a:p>
            <a:endParaRPr lang="en-US" dirty="0"/>
          </a:p>
          <a:p>
            <a:r>
              <a:rPr lang="en-US" dirty="0"/>
              <a:t>Hello everyone and welcome to this session diving into the MSIX data requests and move notice features and their use for inter and intrastate collaboration. </a:t>
            </a:r>
          </a:p>
          <a:p>
            <a:endParaRPr lang="en-US" dirty="0"/>
          </a:p>
        </p:txBody>
      </p:sp>
      <p:sp>
        <p:nvSpPr>
          <p:cNvPr id="4" name="Slide Number Placeholder 3"/>
          <p:cNvSpPr>
            <a:spLocks noGrp="1"/>
          </p:cNvSpPr>
          <p:nvPr>
            <p:ph type="sldNum" sz="quarter" idx="10"/>
          </p:nvPr>
        </p:nvSpPr>
        <p:spPr/>
        <p:txBody>
          <a:bodyPr/>
          <a:lstStyle/>
          <a:p>
            <a:pPr defTabSz="914377">
              <a:defRPr/>
            </a:pPr>
            <a:fld id="{08A34052-12FB-4B01-8A2E-D87AD7371E95}" type="slidenum">
              <a:rPr lang="en-US">
                <a:solidFill>
                  <a:prstClr val="black"/>
                </a:solidFill>
                <a:latin typeface="Calibri"/>
              </a:rPr>
              <a:pPr defTabSz="914377">
                <a:defRPr/>
              </a:pPr>
              <a:t>1</a:t>
            </a:fld>
            <a:endParaRPr lang="en-US" dirty="0">
              <a:solidFill>
                <a:prstClr val="black"/>
              </a:solidFill>
              <a:latin typeface="Calibri"/>
            </a:endParaRPr>
          </a:p>
        </p:txBody>
      </p:sp>
    </p:spTree>
    <p:extLst>
      <p:ext uri="{BB962C8B-B14F-4D97-AF65-F5344CB8AC3E}">
        <p14:creationId xmlns:p14="http://schemas.microsoft.com/office/powerpoint/2010/main" val="4207756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9F44C-D580-27E1-FCE3-679FE2D38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FF45F8-011F-37DB-24D7-FF9FABF5FAA1}"/>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2ADB2A3C-B03E-7685-BD8E-4190619990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Tyler – 19 Minutes Total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DFFE6382-75E2-EE38-A799-88AAEC5892C2}"/>
              </a:ext>
            </a:extLst>
          </p:cNvPr>
          <p:cNvSpPr>
            <a:spLocks noGrp="1"/>
          </p:cNvSpPr>
          <p:nvPr>
            <p:ph type="sldNum" sz="quarter" idx="10"/>
          </p:nvPr>
        </p:nvSpPr>
        <p:spPr/>
        <p:txBody>
          <a:bodyPr/>
          <a:lstStyle/>
          <a:p>
            <a:fld id="{08A34052-12FB-4B01-8A2E-D87AD7371E95}" type="slidenum">
              <a:rPr lang="en-US" smtClean="0"/>
              <a:t>10</a:t>
            </a:fld>
            <a:endParaRPr lang="en-US" dirty="0"/>
          </a:p>
        </p:txBody>
      </p:sp>
    </p:spTree>
    <p:extLst>
      <p:ext uri="{BB962C8B-B14F-4D97-AF65-F5344CB8AC3E}">
        <p14:creationId xmlns:p14="http://schemas.microsoft.com/office/powerpoint/2010/main" val="3924253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highlight>
                  <a:srgbClr val="FFFF00"/>
                </a:highlight>
              </a:rPr>
              <a:t>2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Move Notices are a powerful tool for both inter and intra state coordination. At its foundation, a Move Notice gives you the </a:t>
            </a:r>
            <a:r>
              <a:rPr lang="en-US" dirty="0"/>
              <a:t>ability to alert another State/district/school that a child will or has already changed their location. In your area, when a student is changing location, they are either Moving To or From your location…</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As a result, there are two types of Move Notices in MSIX: Move To and Move From notices. </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Move To Notices notify the recipient that a migratory child has moved to the recipient’s area. This type of Move Notice is critical to accelerating identification and recruitment efforts. The more information you can provide about the child or the move, the better! It’s especially helpful to include information about the district to which the student is moving and the family’s contact information, if that information is available, so that the recruiters in the new area can find the child. Move From Notices notify the recipient that a migratory child has moved out of the recipient’s area and into the move notice sender’s area.</a:t>
            </a:r>
          </a:p>
          <a:p>
            <a:pPr marL="0" indent="0">
              <a:buFont typeface="Arial" panose="020B0604020202020204" pitchFamily="34" charset="0"/>
              <a:buNone/>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As a recruiter, say you are working with a family who mentions they are moving tomorrow. You can log into MSIX on the spot via your phone and a send move notification to the appropriate State/District/Region as you are speaking with the family! Move Notices also allow you to log a history of notifications to help identify mobility patterns and to establish your network between States as you interact with other MSIX users.</a:t>
            </a:r>
          </a:p>
          <a:p>
            <a:pPr marL="0" indent="0">
              <a:buFont typeface="Arial" panose="020B0604020202020204" pitchFamily="34" charset="0"/>
              <a:buNone/>
            </a:pPr>
            <a:endParaRPr lang="en-US" sz="1200" dirty="0"/>
          </a:p>
          <a:p>
            <a:pPr marL="0" indent="0">
              <a:spcBef>
                <a:spcPct val="0"/>
              </a:spcBef>
              <a:spcAft>
                <a:spcPts val="1200"/>
              </a:spcAft>
              <a:buFont typeface="+mj-lt"/>
              <a:buNone/>
              <a:defRPr/>
            </a:pPr>
            <a:r>
              <a:rPr lang="en-US" dirty="0"/>
              <a:t>Some important considerations: first, most user roles in MSIX can </a:t>
            </a:r>
            <a:r>
              <a:rPr lang="en-US" b="1" dirty="0"/>
              <a:t>initiate</a:t>
            </a:r>
            <a:r>
              <a:rPr lang="en-US" dirty="0"/>
              <a:t> a Move Notice. Only Data Administrators can </a:t>
            </a:r>
            <a:r>
              <a:rPr lang="en-US" b="1" dirty="0"/>
              <a:t>receive,</a:t>
            </a:r>
            <a:r>
              <a:rPr lang="en-US" dirty="0"/>
              <a:t> </a:t>
            </a:r>
            <a:r>
              <a:rPr lang="en-US" b="1" dirty="0"/>
              <a:t>reassign,</a:t>
            </a:r>
            <a:r>
              <a:rPr lang="en-US" dirty="0"/>
              <a:t> or</a:t>
            </a:r>
            <a:r>
              <a:rPr lang="en-US" b="1" dirty="0"/>
              <a:t> dismiss</a:t>
            </a:r>
            <a:r>
              <a:rPr lang="en-US" dirty="0"/>
              <a:t> these notifications, which should be routed accordingly if it is not done automatically. All MEP programs should establish procedures so that MSIX move notices are handled promptly.</a:t>
            </a:r>
          </a:p>
          <a:p>
            <a:pPr marL="0" indent="0">
              <a:spcBef>
                <a:spcPct val="0"/>
              </a:spcBef>
              <a:spcAft>
                <a:spcPts val="1200"/>
              </a:spcAft>
              <a:buFont typeface="+mj-lt"/>
              <a:buNone/>
              <a:defRPr/>
            </a:pPr>
            <a:endParaRPr lang="en-US" dirty="0"/>
          </a:p>
          <a:p>
            <a:pPr marL="0" indent="0">
              <a:spcBef>
                <a:spcPct val="0"/>
              </a:spcBef>
              <a:spcAft>
                <a:spcPts val="1200"/>
              </a:spcAft>
              <a:buFont typeface="+mj-lt"/>
              <a:buNone/>
              <a:defRPr/>
            </a:pPr>
            <a:r>
              <a:rPr lang="en-US" dirty="0"/>
              <a:t>The Move Notice functionality in MSIX also includes a correspondence feature, this is extremely valuable to providing additional information such as a family’s contact information so that the receiving area can more quickly and easily identify and recruit the family for enrollment in the MEP.</a:t>
            </a:r>
          </a:p>
          <a:p>
            <a:pPr marL="0" indent="0">
              <a:spcBef>
                <a:spcPct val="0"/>
              </a:spcBef>
              <a:spcAft>
                <a:spcPts val="1200"/>
              </a:spcAft>
              <a:buFont typeface="+mj-lt"/>
              <a:buNone/>
              <a:defRPr/>
            </a:pPr>
            <a:endParaRPr lang="en-US" dirty="0"/>
          </a:p>
          <a:p>
            <a:pPr marL="0" marR="0" lvl="0" indent="0" algn="l" defTabSz="914400" rtl="0" eaLnBrk="1" fontAlgn="auto" latinLnBrk="0" hangingPunct="1">
              <a:lnSpc>
                <a:spcPct val="100000"/>
              </a:lnSpc>
              <a:spcBef>
                <a:spcPct val="0"/>
              </a:spcBef>
              <a:spcAft>
                <a:spcPts val="1200"/>
              </a:spcAft>
              <a:buClrTx/>
              <a:buSzTx/>
              <a:buFont typeface="+mj-lt"/>
              <a:buNone/>
              <a:tabLst/>
              <a:defRPr/>
            </a:pPr>
            <a:r>
              <a:rPr lang="en-US" sz="1200" dirty="0"/>
              <a:t>To initiate a Movie Notice, complete a Student Record Search, and open the record, then select “Move Notice” which will open a pop-up window for the request. From here, you can toggle between Move To and Move From Notices’. You can view all requests and correspondence in the Move Notice Worklist. Additionally, a demonstration video for MSIX Move Notices is available on the MSIX page in the Training Section under Videos.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2183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04142-DB69-997C-AEC9-1BB58ABC9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543E6-FEE1-244A-F49F-DFA21404589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523EDB5-E635-32E3-0AA6-BCE62750BA1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r>
              <a:rPr lang="en-US" b="0" i="0" u="none" strike="noStrike" kern="1200" baseline="0" dirty="0">
                <a:latin typeface="+mn-lt"/>
                <a:ea typeface="+mn-ea"/>
                <a:cs typeface="+mn-cs"/>
              </a:rPr>
              <a:t>, we will demonstrate the process of initiating a Move Notice by showing the most common way to access a student record. Please note you can also access a student record through worklist items, reports and students on your My Lists page lists. To begin, search for the student who will be or already has moved to or from your area.</a:t>
            </a:r>
            <a:r>
              <a:rPr lang="en-US" dirty="0"/>
              <a:t> </a:t>
            </a:r>
            <a:endParaRPr lang="en-US" dirty="0">
              <a:ea typeface="+mn-ea"/>
              <a:cs typeface="+mn-cs"/>
            </a:endParaRPr>
          </a:p>
        </p:txBody>
      </p:sp>
      <p:sp>
        <p:nvSpPr>
          <p:cNvPr id="4" name="Slide Number Placeholder 3">
            <a:extLst>
              <a:ext uri="{FF2B5EF4-FFF2-40B4-BE49-F238E27FC236}">
                <a16:creationId xmlns:a16="http://schemas.microsoft.com/office/drawing/2014/main" id="{E134841B-0B76-6B3D-38A3-86BEE78C2F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5914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E3E16-3EBE-7D34-4D59-0CF648311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6BBC6-4821-084C-DD6E-F98C8F7091F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E83280F-0824-0843-BEC2-00FC6B04F1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a:t>
            </a:r>
            <a:r>
              <a:rPr lang="en-US" b="0" i="0" u="none" strike="noStrike" kern="1200" baseline="0" dirty="0">
                <a:latin typeface="+mn-lt"/>
                <a:ea typeface="+mn-ea"/>
                <a:cs typeface="+mn-cs"/>
              </a:rPr>
              <a:t>, select the name of the student from your search results.</a:t>
            </a:r>
            <a:endParaRPr lang="en-US" dirty="0">
              <a:ea typeface="+mn-ea"/>
              <a:cs typeface="+mn-cs"/>
            </a:endParaRPr>
          </a:p>
        </p:txBody>
      </p:sp>
      <p:sp>
        <p:nvSpPr>
          <p:cNvPr id="4" name="Slide Number Placeholder 3">
            <a:extLst>
              <a:ext uri="{FF2B5EF4-FFF2-40B4-BE49-F238E27FC236}">
                <a16:creationId xmlns:a16="http://schemas.microsoft.com/office/drawing/2014/main" id="{C991CEB6-913D-E493-BAB7-377E2D8AE16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6638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a:t>
            </a:r>
            <a:r>
              <a:rPr lang="en-US" b="0" i="0" u="none" strike="noStrike" kern="1200" baseline="0" dirty="0">
                <a:latin typeface="+mn-lt"/>
                <a:ea typeface="+mn-ea"/>
                <a:cs typeface="+mn-cs"/>
              </a:rPr>
              <a:t> selecting the student from the search results, you will be navigated to the Consolidated View of the Student Record for that student. In the upper-right corner you will see a link for Move Notice. When you select this link a pop-up modal will appear.</a:t>
            </a:r>
            <a:endParaRPr lang="en-US" dirty="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3767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1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a:t>
            </a:r>
            <a:r>
              <a:rPr lang="en-US" baseline="0" dirty="0"/>
              <a:t> you are sending a Move To notice, select “This student is moving from our area to your area.”</a:t>
            </a:r>
            <a:r>
              <a:rPr lang="en-US" dirty="0"/>
              <a:t> </a:t>
            </a:r>
          </a:p>
          <a:p>
            <a:pPr defTabSz="914377">
              <a:defRPr/>
            </a:pPr>
            <a:endParaRPr lang="en-US" sz="1200" b="0" i="0" u="none" strike="noStrike" kern="1200" baseline="0" dirty="0">
              <a:solidFill>
                <a:schemeClr val="tx1"/>
              </a:solidFill>
              <a:latin typeface="+mn-lt"/>
              <a:ea typeface="+mn-ea"/>
              <a:cs typeface="+mn-cs"/>
            </a:endParaRPr>
          </a:p>
          <a:p>
            <a:pPr defTabSz="914377">
              <a:defRPr/>
            </a:pPr>
            <a:r>
              <a:rPr lang="en-US" sz="1200" b="0" i="0" u="none" strike="noStrike" kern="1200" baseline="0" dirty="0">
                <a:solidFill>
                  <a:schemeClr val="tx1"/>
                </a:solidFill>
                <a:latin typeface="+mn-lt"/>
                <a:ea typeface="+mn-ea"/>
                <a:cs typeface="+mn-cs"/>
              </a:rPr>
              <a:t>After you have selected the type of Move Notice, it’s best practice to populate the comments field with any additional information that will be helpful for the recipient such as the type of qualifying work, the area the family is moving to, anticipated move date for the child, or if there are any siblings the recipient should know about. This information is valuable for not only coordinating inter and intra state communication but also assists both states in ongoing recruitment and data quality efforts by ensuring records are up to date.</a:t>
            </a:r>
          </a:p>
          <a:p>
            <a:pPr defTabSz="914377">
              <a:defRPr/>
            </a:pPr>
            <a:endParaRPr lang="en-US" sz="1200" b="0" i="0" u="none" strike="noStrike" kern="1200" baseline="0" dirty="0">
              <a:solidFill>
                <a:schemeClr val="tx1"/>
              </a:solidFill>
              <a:latin typeface="+mn-lt"/>
              <a:ea typeface="+mn-ea"/>
              <a:cs typeface="+mn-cs"/>
            </a:endParaRPr>
          </a:p>
          <a:p>
            <a:pPr defTabSz="914377">
              <a:defRPr/>
            </a:pPr>
            <a:r>
              <a:rPr lang="en-US" sz="1200" b="0" i="0" u="none" strike="noStrike" kern="1200" baseline="0" dirty="0">
                <a:solidFill>
                  <a:schemeClr val="tx1"/>
                </a:solidFill>
                <a:latin typeface="+mn-lt"/>
                <a:ea typeface="+mn-ea"/>
                <a:cs typeface="+mn-cs"/>
              </a:rPr>
              <a:t>As an important reminder, Move Notices stay within MSIX so PII information such as phone numbers can be transmitted securely.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8292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a:t>
            </a:r>
            <a:r>
              <a:rPr lang="en-US" baseline="0" dirty="0"/>
              <a:t> the pop-up modal, you will first select the type of move notice you are sending from the drop-down menu. If you are sending a Move From notice, select “Your student has recently moved to our area”.</a:t>
            </a:r>
            <a:r>
              <a:rPr lang="en-US" dirty="0"/>
              <a:t> </a:t>
            </a:r>
            <a:endParaRPr lang="en-US" dirty="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9880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a:t>
            </a:r>
            <a:r>
              <a:rPr lang="en-US" baseline="0" dirty="0"/>
              <a:t> selecting a move notice type, select the state, district, and/or school from the drop-down menu for the location the child is moving to or moved from, then select submit. Please note that the State field is mandatory, but the school and district fields are optional. If you are unsure of the exact location the migratory child is moving to, you can include potential locations to assist states with recruitment efforts, such as the town or region within the state.</a:t>
            </a:r>
            <a:endParaRPr lang="en-US" dirty="0"/>
          </a:p>
          <a:p>
            <a:pPr defTabSz="914377">
              <a:defRPr/>
            </a:pPr>
            <a:endParaRPr lang="en-US" baseline="0" dirty="0"/>
          </a:p>
          <a:p>
            <a:pPr defTabSz="914377">
              <a:defRPr/>
            </a:pPr>
            <a:r>
              <a:rPr lang="en-US" baseline="0" dirty="0"/>
              <a:t>Once the Move Notice has been submitted, MSIX will automatically assign it to the appropriate Data Administrator based on the receiving states regional and district structure. The Move Notice will also be given a Worklist ID.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7751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1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a:t>
            </a:r>
            <a:r>
              <a:rPr lang="en-US" baseline="0" dirty="0"/>
              <a:t> a Move Notice has been initiated, it will appear in the assigned Data Administrator’s queue on their My Worklist page under the Move Notice tab. You can view any active Move Notices you have initiated or have been assigned to you on this tab. The My Worklist tab will also display important information about a Move Notice including the student’s name, worklist ID, creation date, and a link to their student record page.</a:t>
            </a:r>
            <a:endParaRPr lang="en-US"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377" rtl="0" eaLnBrk="1" fontAlgn="auto" latinLnBrk="0" hangingPunct="1">
              <a:lnSpc>
                <a:spcPct val="100000"/>
              </a:lnSpc>
              <a:spcBef>
                <a:spcPts val="0"/>
              </a:spcBef>
              <a:spcAft>
                <a:spcPts val="0"/>
              </a:spcAft>
              <a:buClrTx/>
              <a:buSzTx/>
              <a:buFontTx/>
              <a:buNone/>
              <a:tabLst/>
              <a:defRPr/>
            </a:pPr>
            <a:r>
              <a:rPr lang="en-US" baseline="0" dirty="0"/>
              <a:t>Please note that Worklist item tabs will be grayed out if there are no worklist items of that type assigned to you. If you are a Secondary or Primary User, Merge Record and Split Record worklist items cannot be assigned to you and will remain grayed out.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60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a:t>
            </a:r>
            <a:r>
              <a:rPr lang="en-US" baseline="0" dirty="0"/>
              <a:t> Move Notice worklist queue also has a drop-down menu which allows you to filter and see only Move Notices assigned to you or created by you. This option is also present on the other worklist tabs.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690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1" dirty="0"/>
              <a:t>1 Min – Ben</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200" b="0" i="0" u="none" strike="noStrike" kern="1200" baseline="0" dirty="0">
                <a:solidFill>
                  <a:schemeClr val="tx1"/>
                </a:solidFill>
                <a:latin typeface="+mn-lt"/>
                <a:ea typeface="+mn-ea"/>
                <a:cs typeface="+mn-cs"/>
              </a:rPr>
              <a:t>This is a reminder that MSIX contains Personally Identifiable Information (PII), which is information that, alone or in combination, is linkable to a specific child that would allow a person to identify the child with reasonable certainty.</a:t>
            </a:r>
          </a:p>
          <a:p>
            <a:pPr marL="0" indent="0">
              <a:buFont typeface="Arial" charset="0"/>
              <a:buNone/>
            </a:pPr>
            <a:endParaRPr lang="en-US" sz="1200" b="0" i="0" u="none" strike="noStrike" kern="1200" baseline="0" dirty="0">
              <a:solidFill>
                <a:schemeClr val="tx1"/>
              </a:solidFill>
              <a:latin typeface="+mn-lt"/>
              <a:ea typeface="+mn-ea"/>
              <a:cs typeface="+mn-cs"/>
            </a:endParaRPr>
          </a:p>
          <a:p>
            <a:pPr marL="0" indent="0">
              <a:buFont typeface="Arial" charset="0"/>
              <a:buNone/>
            </a:pPr>
            <a:r>
              <a:rPr lang="en-US" sz="1200" b="0" i="0" u="none" strike="noStrike" kern="1200" baseline="0" dirty="0">
                <a:solidFill>
                  <a:schemeClr val="tx1"/>
                </a:solidFill>
                <a:latin typeface="+mn-lt"/>
                <a:ea typeface="+mn-ea"/>
                <a:cs typeface="+mn-cs"/>
              </a:rPr>
              <a:t>In this presentation, you will see screenshots of the MSIX application, but please note that all information or data you see is fictitious. We take great care in protecting sensitive information, and you should do the same when handling student data.</a:t>
            </a:r>
          </a:p>
          <a:p>
            <a:pPr marL="0" indent="0">
              <a:buFont typeface="Arial" charset="0"/>
              <a:buNone/>
            </a:pPr>
            <a:endParaRPr lang="en-US" sz="1200" b="0" i="0" u="none" strike="noStrike" kern="1200" baseline="0" dirty="0">
              <a:solidFill>
                <a:schemeClr val="tx1"/>
              </a:solidFill>
              <a:latin typeface="+mn-lt"/>
              <a:ea typeface="+mn-ea"/>
              <a:cs typeface="+mn-cs"/>
            </a:endParaRPr>
          </a:p>
          <a:p>
            <a:pPr marL="0" indent="0">
              <a:buFont typeface="Arial" charset="0"/>
              <a:buNone/>
            </a:pPr>
            <a:r>
              <a:rPr lang="en-US" sz="1200" b="0" i="0" u="none" strike="noStrike" kern="1200" baseline="0" dirty="0">
                <a:solidFill>
                  <a:schemeClr val="tx1"/>
                </a:solidFill>
                <a:latin typeface="+mn-lt"/>
                <a:ea typeface="+mn-ea"/>
                <a:cs typeface="+mn-cs"/>
              </a:rPr>
              <a:t>As part of our privacy reminder, we would like to reiterate: please do not send children’s information or MSIX application screenshots to the MSIX Help Desk or members of the MSIX Team. Worklist IDs or MSIX IDs are enough to help us begin to research your issue. If sharing of the application is necessary, we will arrange for a secure way to do so.</a:t>
            </a:r>
          </a:p>
          <a:p>
            <a:pPr fontAlgn="ctr"/>
            <a:endParaRPr lang="en-US" sz="1000" b="1" dirty="0">
              <a:cs typeface="Calibri"/>
            </a:endParaRPr>
          </a:p>
          <a:p>
            <a:r>
              <a:rPr lang="en-US" dirty="0"/>
              <a:t>The Department may disclose a record in this system of records to authorized representatives of SEAs, LEAs, or other MEP LOAs to facilitate one or more of the following for a student: (a) Participation in the MEP, (b) enrollment in school, (c) grade or course placement, (d) credit accrual, (e) unique student match resolution, and (f) data correction by parents, guardians, and migratory children.</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6654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1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a:t>
            </a:r>
            <a:r>
              <a:rPr lang="en-US" baseline="0" dirty="0"/>
              <a:t> can take action on Move Notices created and assigned to you from your worklist queue. To see the option to reassign and dismiss a move notice or communicate with other users assigned to the move notice, select the green caret next to “full record.” This image shows that the user has already expanded the drawer for a move notice.</a:t>
            </a:r>
            <a:endParaRPr lang="en-US" dirty="0"/>
          </a:p>
          <a:p>
            <a:pPr marL="0" marR="0" lvl="0" indent="0" algn="l" defTabSz="914377"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377" rtl="0" eaLnBrk="1" fontAlgn="auto" latinLnBrk="0" hangingPunct="1">
              <a:lnSpc>
                <a:spcPct val="100000"/>
              </a:lnSpc>
              <a:spcBef>
                <a:spcPts val="0"/>
              </a:spcBef>
              <a:spcAft>
                <a:spcPts val="0"/>
              </a:spcAft>
              <a:buClrTx/>
              <a:buSzTx/>
              <a:buFontTx/>
              <a:buNone/>
              <a:tabLst/>
              <a:defRPr/>
            </a:pPr>
            <a:r>
              <a:rPr lang="en-US" baseline="0" dirty="0"/>
              <a:t>Data Administrators may reassign Move Notices to other Data Administrators equivalent to their level of Data Administrator role.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377" rtl="0" eaLnBrk="1" fontAlgn="auto" latinLnBrk="0" hangingPunct="1">
              <a:lnSpc>
                <a:spcPct val="100000"/>
              </a:lnSpc>
              <a:spcBef>
                <a:spcPts val="0"/>
              </a:spcBef>
              <a:spcAft>
                <a:spcPts val="0"/>
              </a:spcAft>
              <a:buClrTx/>
              <a:buSzTx/>
              <a:buFontTx/>
              <a:buNone/>
              <a:tabLst/>
              <a:defRPr/>
            </a:pPr>
            <a:r>
              <a:rPr lang="en-US" baseline="0" dirty="0"/>
              <a:t>Once you have handled a Move Notice according to the procedures in your state, you can use the dismiss button.</a:t>
            </a:r>
          </a:p>
          <a:p>
            <a:pPr marL="0" marR="0" lvl="0" indent="0" algn="l" defTabSz="914377" rtl="0" eaLnBrk="1" fontAlgn="auto" latinLnBrk="0" hangingPunct="1">
              <a:lnSpc>
                <a:spcPct val="100000"/>
              </a:lnSpc>
              <a:spcBef>
                <a:spcPts val="0"/>
              </a:spcBef>
              <a:spcAft>
                <a:spcPts val="0"/>
              </a:spcAft>
              <a:buClrTx/>
              <a:buSzTx/>
              <a:buFontTx/>
              <a:buNone/>
              <a:tabLst/>
              <a:defRPr/>
            </a:pPr>
            <a:r>
              <a:rPr lang="en-US" baseline="0" dirty="0"/>
              <a:t>The dismiss button will remove a move notices from the queue for all users assigned to it, including the initiator. When dismissing a move notice, a pop-up modal will appear that allows you to add comments to communicate with users assigned to the move notice. We encourage you to add any applicable comments to close out any ongoing communication and let users assigned know the outcome of the move notice. Additionally, it is important to be mindful of timely dismissal of Move Notices, and to keep the initiator and other assigned data administrators informed of status of the Move Notice while it is being handled.</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377" rtl="0" eaLnBrk="1" fontAlgn="auto" latinLnBrk="0" hangingPunct="1">
              <a:lnSpc>
                <a:spcPct val="100000"/>
              </a:lnSpc>
              <a:spcBef>
                <a:spcPts val="0"/>
              </a:spcBef>
              <a:spcAft>
                <a:spcPts val="0"/>
              </a:spcAft>
              <a:buClrTx/>
              <a:buSzTx/>
              <a:buFontTx/>
              <a:buNone/>
              <a:tabLst/>
              <a:defRPr/>
            </a:pPr>
            <a:r>
              <a:rPr lang="en-US" baseline="0" dirty="0"/>
              <a:t>As a reminder, only data administrators have the ability to dismiss a move notice.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721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1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here are some important tips and reminders when utilizing the move notice functionality in MSIX.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a Move Notice has been in a Data Administrator’s queue for a long time, you can follow-up with the assigned Data Administrator by phone or email. You can locate their contact information on the Worklist History page in the workflow section.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Before dismissing any Move Notices, it is important to ensure you follow the policies and procedures your state has in place for dismissing Move Notices. Be careful not to dismiss any Move Notices before all appropriate dialogue has occurred between the send and receiver of the Move Notice.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you are a Data Administrator with the Primary or Secondary User role assigned, you </a:t>
            </a:r>
            <a:r>
              <a:rPr lang="en-US" sz="1200" dirty="0">
                <a:solidFill>
                  <a:schemeClr val="tx1"/>
                </a:solidFill>
                <a:effectLst/>
                <a:latin typeface="+mn-lt"/>
                <a:ea typeface="Times New Roman" panose="02020603050405020304" pitchFamily="18" charset="0"/>
              </a:rPr>
              <a:t>will be unable to see the dismiss button and dismiss Move Notices. To resolve this issue, please contact a user administrator in your state and request they remove the Primary or Secondary user role from your account.</a:t>
            </a: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A1AB7-4B0E-CC44-84FF-03C6B9029B1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17089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B60A-C3FF-4DF6-0FAC-B3F3745C4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1963A-3437-757C-40EA-9F2EDD8C5A40}"/>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5191DDAD-3723-44B1-9B28-E6A6CD26131F}"/>
              </a:ext>
            </a:extLst>
          </p:cNvPr>
          <p:cNvSpPr>
            <a:spLocks noGrp="1"/>
          </p:cNvSpPr>
          <p:nvPr>
            <p:ph type="body" idx="1"/>
          </p:nvPr>
        </p:nvSpPr>
        <p:spPr/>
        <p:txBody>
          <a:bodyPr/>
          <a:lstStyle/>
          <a:p>
            <a:r>
              <a:rPr lang="en-US" sz="1200" b="1" dirty="0"/>
              <a:t>1.5 Min – Tyler</a:t>
            </a:r>
          </a:p>
        </p:txBody>
      </p:sp>
      <p:sp>
        <p:nvSpPr>
          <p:cNvPr id="4" name="Slide Number Placeholder 3">
            <a:extLst>
              <a:ext uri="{FF2B5EF4-FFF2-40B4-BE49-F238E27FC236}">
                <a16:creationId xmlns:a16="http://schemas.microsoft.com/office/drawing/2014/main" id="{1DE1AC84-8D4E-C0AE-50E9-DAA8768F8E3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3564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highlight>
                  <a:srgbClr val="FFFF00"/>
                </a:highlight>
              </a:rPr>
              <a:t>2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Data Requests should be used to request additional information to serve a migratory child (e.g., final grades, updated course history). Let’s say a child arrives in your State and you notice the child’s record is missing current course history information such as Grade-to-Date or Clock Hours. Even though the child left in the middle of the semester, you can use the Data Request link on the student’s record to ask the sending States/Districts to submit this information to MSIX! </a:t>
            </a: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So, why should you use data requests in MSIX, as opposed to sending an email to someone in the other area?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You should utilize data requests in MSIX because MSIX regulations mandate a response back to you within four working days.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MSIX will keep a log of the correspondence, in case you need to refer to it in the future.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You can also keep children’s personal data secure. And once that data is in MSIX, it stays in MSIX. If you have a question about a student’s record, it’s very likely that someone else may have that same question as well. Using data requests to resolve your question ensures that that information stays in MSIX and is available to all MEP staff.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And finally, you should use data requests to ensure that your query is routed to all active data administrators who can respond to it. MSIX also does the work of identifying active data administrators in the area to which you are sending the Data Request, so you don’t have to find their contact information on your own!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dirty="0"/>
              <a:t>To send a data request, complete a Student Record Search, and open the record, then select “Data Request” which will open a pop-up window for the request. You can view all requests and correspondence in the Data Request Worklist. Additionally, a demonstration video for MSIX Data Requests is available on the MSIX page in the Training Section under Videos.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1" dirty="0"/>
              <a:t>*If you are a user administrator, it is important that your MSIX user accounts and roles are up to date so that the correct people receive Data Requests and Move Notices when they are sent from other areas.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dirty="0"/>
              <a:t>*If you know it, you can also enter the District of Residence for the child instead of the School District. Some States will </a:t>
            </a:r>
            <a:r>
              <a:rPr lang="en-US" sz="1200" i="1" dirty="0">
                <a:solidFill>
                  <a:srgbClr val="FF0000"/>
                </a:solidFill>
              </a:rPr>
              <a:t>use this method because it will route the Data Request to the District Data Administrators in the District of Residence, which is helpful for obtaining information about preschoolers, OSY, and other children who may not be enrolled in a school at that time.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9200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A783F-0D0F-A86E-0B64-06E877480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CAF62-66B9-0DAD-681C-75CBCD283E0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FF5673F-8811-C330-1DD1-08DDA3FE80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in the upper right corner of the </a:t>
            </a:r>
            <a:r>
              <a:rPr lang="en-US" b="0" i="0" u="none" strike="noStrike" kern="1200" baseline="0" dirty="0">
                <a:latin typeface="+mn-lt"/>
                <a:ea typeface="+mn-ea"/>
                <a:cs typeface="+mn-cs"/>
              </a:rPr>
              <a:t>Consolidated View of the Student Record you will see a link for Data Request. When you select this link a pop-up modal will appear.</a:t>
            </a:r>
            <a:endParaRPr lang="en-US" dirty="0">
              <a:ea typeface="+mn-ea"/>
              <a:cs typeface="+mn-cs"/>
            </a:endParaRPr>
          </a:p>
        </p:txBody>
      </p:sp>
      <p:sp>
        <p:nvSpPr>
          <p:cNvPr id="4" name="Slide Number Placeholder 3">
            <a:extLst>
              <a:ext uri="{FF2B5EF4-FFF2-40B4-BE49-F238E27FC236}">
                <a16:creationId xmlns:a16="http://schemas.microsoft.com/office/drawing/2014/main" id="{AE7264AE-C6B9-60F0-848B-93693617DF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7157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Enter</a:t>
            </a:r>
            <a:r>
              <a:rPr lang="en-US" b="0" i="0" u="none" strike="noStrike" kern="1200" baseline="0" dirty="0">
                <a:latin typeface="+mn-lt"/>
                <a:ea typeface="+mn-ea"/>
                <a:cs typeface="+mn-cs"/>
              </a:rPr>
              <a:t> any comments and the recipient information. For example, you might request the missing Course History information for a student from another state.</a:t>
            </a:r>
            <a:endParaRPr lang="en-US" dirty="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8245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a:t>
            </a:r>
            <a:r>
              <a:rPr lang="en-US" baseline="0" dirty="0"/>
              <a:t> down and enter the state, district and school you would like to send the request to and select submit.</a:t>
            </a:r>
            <a:endParaRPr lang="en-US" dirty="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41161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data request will appear in the receiver’s Worklist with a Worklist number, creation date and due date.</a:t>
            </a:r>
            <a:endParaRPr lang="en-US" dirty="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0376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a:t>
            </a:r>
            <a:r>
              <a:rPr lang="en-US" baseline="0" dirty="0"/>
              <a:t> can also send additional, secured correspondence with another MSIX user. Select the student name from your Worklist (for both Data Requests and Move Notices). You can enter a message to submit any questions regarding the student and their records.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406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Ben</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data request will also appear on the receiver’s home page along with the lifetime of the request.</a:t>
            </a:r>
            <a:endParaRPr lang="en-US" dirty="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5110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1" i="0" kern="1200" baseline="0" dirty="0">
                <a:solidFill>
                  <a:schemeClr val="tx1"/>
                </a:solidFill>
                <a:effectLst/>
                <a:latin typeface="+mn-lt"/>
                <a:ea typeface="+mn-ea"/>
                <a:cs typeface="+mn-cs"/>
              </a:rPr>
              <a:t>0.5 Min – Ben</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0" i="0" kern="1200" baseline="0" dirty="0">
                <a:solidFill>
                  <a:schemeClr val="tx1"/>
                </a:solidFill>
                <a:effectLst/>
                <a:latin typeface="+mn-lt"/>
                <a:ea typeface="+mn-ea"/>
                <a:cs typeface="+mn-cs"/>
              </a:rPr>
              <a:t>Introduce speakers and co-presenters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56181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A1889-0759-C7BB-D20C-2726086B2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D68D6A-7580-5381-8B70-FA867388ECD9}"/>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D09A9ED9-F79B-ACD2-C19F-314A41EAF71F}"/>
              </a:ext>
            </a:extLst>
          </p:cNvPr>
          <p:cNvSpPr>
            <a:spLocks noGrp="1"/>
          </p:cNvSpPr>
          <p:nvPr>
            <p:ph type="body" idx="1"/>
          </p:nvPr>
        </p:nvSpPr>
        <p:spPr/>
        <p:txBody>
          <a:bodyPr/>
          <a:lstStyle/>
          <a:p>
            <a:r>
              <a:rPr lang="en-US" sz="1200" b="1" dirty="0"/>
              <a:t>1 Min – Ben</a:t>
            </a:r>
          </a:p>
        </p:txBody>
      </p:sp>
      <p:sp>
        <p:nvSpPr>
          <p:cNvPr id="4" name="Slide Number Placeholder 3">
            <a:extLst>
              <a:ext uri="{FF2B5EF4-FFF2-40B4-BE49-F238E27FC236}">
                <a16:creationId xmlns:a16="http://schemas.microsoft.com/office/drawing/2014/main" id="{8F2045F7-73A8-123A-0A1F-B45CA09473B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66347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38799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1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2447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41B28-40F6-1676-86BF-E25FA1B03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A6282-CB52-CC4D-6E9D-2C7D0B5F8F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24629B-2173-0190-A1F7-617DB0FCB7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endParaRPr lang="en-US" dirty="0"/>
          </a:p>
        </p:txBody>
      </p:sp>
      <p:sp>
        <p:nvSpPr>
          <p:cNvPr id="4" name="Slide Number Placeholder 3">
            <a:extLst>
              <a:ext uri="{FF2B5EF4-FFF2-40B4-BE49-F238E27FC236}">
                <a16:creationId xmlns:a16="http://schemas.microsoft.com/office/drawing/2014/main" id="{39FBFB37-3A0E-EA05-50C1-D5FFE942D1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7600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0.5 Min – Tyler</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4484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CB59F-33C7-3A36-7DD0-766BB0438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06A12-BC58-A7AD-4524-0EB0EA16390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258E1C1-3EE3-2DB3-CCD8-7E34A5E58C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Ben passes it off to Guest Speakers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[Placeholder for Guest Speaker Slides – 25-30 Minutes Total]</a:t>
            </a:r>
          </a:p>
          <a:p>
            <a:endParaRPr lang="en-US" dirty="0"/>
          </a:p>
        </p:txBody>
      </p:sp>
      <p:sp>
        <p:nvSpPr>
          <p:cNvPr id="4" name="Slide Number Placeholder 3">
            <a:extLst>
              <a:ext uri="{FF2B5EF4-FFF2-40B4-BE49-F238E27FC236}">
                <a16:creationId xmlns:a16="http://schemas.microsoft.com/office/drawing/2014/main" id="{6BCF28E7-11C7-CF35-F071-10CF1316A6D5}"/>
              </a:ext>
            </a:extLst>
          </p:cNvPr>
          <p:cNvSpPr>
            <a:spLocks noGrp="1"/>
          </p:cNvSpPr>
          <p:nvPr>
            <p:ph type="sldNum" sz="quarter" idx="10"/>
          </p:nvPr>
        </p:nvSpPr>
        <p:spPr/>
        <p:txBody>
          <a:bodyPr/>
          <a:lstStyle/>
          <a:p>
            <a:fld id="{08A34052-12FB-4B01-8A2E-D87AD7371E95}" type="slidenum">
              <a:rPr lang="en-US" smtClean="0"/>
              <a:t>35</a:t>
            </a:fld>
            <a:endParaRPr lang="en-US" dirty="0"/>
          </a:p>
        </p:txBody>
      </p:sp>
    </p:spTree>
    <p:extLst>
      <p:ext uri="{BB962C8B-B14F-4D97-AF65-F5344CB8AC3E}">
        <p14:creationId xmlns:p14="http://schemas.microsoft.com/office/powerpoint/2010/main" val="19403580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What</a:t>
            </a:r>
          </a:p>
          <a:p>
            <a:pPr fontAlgn="t"/>
            <a:r>
              <a:rPr lang="en-US" sz="1200" b="0" i="0" kern="1200" dirty="0">
                <a:solidFill>
                  <a:schemeClr val="tx1"/>
                </a:solidFill>
                <a:effectLst/>
                <a:latin typeface="+mn-lt"/>
                <a:ea typeface="+mn-ea"/>
                <a:cs typeface="+mn-cs"/>
              </a:rPr>
              <a:t>Here we’re looking at the </a:t>
            </a:r>
            <a:r>
              <a:rPr lang="en-US" sz="1200" b="1" i="0" kern="1200" dirty="0">
                <a:solidFill>
                  <a:schemeClr val="tx1"/>
                </a:solidFill>
                <a:effectLst/>
                <a:latin typeface="+mn-lt"/>
                <a:ea typeface="+mn-ea"/>
                <a:cs typeface="+mn-cs"/>
              </a:rPr>
              <a:t>key obstacles PA faced</a:t>
            </a:r>
            <a:r>
              <a:rPr lang="en-US" sz="1200" b="0" i="0" kern="1200" dirty="0">
                <a:solidFill>
                  <a:schemeClr val="tx1"/>
                </a:solidFill>
                <a:effectLst/>
                <a:latin typeface="+mn-lt"/>
                <a:ea typeface="+mn-ea"/>
                <a:cs typeface="+mn-cs"/>
              </a:rPr>
              <a:t> with move notices. These included limited communication and follow‑up when notices were initiated by secondary users, missed worklist items, incomplete information, and a lack of response from other states. Together, these gaps often led to </a:t>
            </a:r>
            <a:r>
              <a:rPr lang="en-US" sz="1200" b="1" i="0" kern="1200" dirty="0">
                <a:solidFill>
                  <a:schemeClr val="tx1"/>
                </a:solidFill>
                <a:effectLst/>
                <a:latin typeface="+mn-lt"/>
                <a:ea typeface="+mn-ea"/>
                <a:cs typeface="+mn-cs"/>
              </a:rPr>
              <a:t>delays and confusion</a:t>
            </a:r>
            <a:r>
              <a:rPr lang="en-US" sz="1200" b="0" i="0" kern="1200" dirty="0">
                <a:solidFill>
                  <a:schemeClr val="tx1"/>
                </a:solidFill>
                <a:effectLst/>
                <a:latin typeface="+mn-lt"/>
                <a:ea typeface="+mn-ea"/>
                <a:cs typeface="+mn-cs"/>
              </a:rPr>
              <a:t> for staff and receiving states.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How did we know there was obstacles?</a:t>
            </a:r>
          </a:p>
          <a:p>
            <a:pPr fontAlgn="t"/>
            <a:r>
              <a:rPr lang="en-US" sz="1200" b="0" i="0" kern="1200" dirty="0">
                <a:solidFill>
                  <a:schemeClr val="tx1"/>
                </a:solidFill>
                <a:effectLst/>
                <a:latin typeface="+mn-lt"/>
                <a:ea typeface="+mn-ea"/>
                <a:cs typeface="+mn-cs"/>
              </a:rPr>
              <a:t>NY reached out to discuss concerns with </a:t>
            </a:r>
            <a:r>
              <a:rPr lang="en-US" sz="1200" b="1" i="0" kern="1200" dirty="0">
                <a:solidFill>
                  <a:schemeClr val="tx1"/>
                </a:solidFill>
                <a:effectLst/>
                <a:latin typeface="+mn-lt"/>
                <a:ea typeface="+mn-ea"/>
                <a:cs typeface="+mn-cs"/>
              </a:rPr>
              <a:t>limited communication and follow‑up</a:t>
            </a:r>
            <a:r>
              <a:rPr lang="en-US" sz="1200" b="0" i="0" kern="1200" dirty="0">
                <a:solidFill>
                  <a:schemeClr val="tx1"/>
                </a:solidFill>
                <a:effectLst/>
                <a:latin typeface="+mn-lt"/>
                <a:ea typeface="+mn-ea"/>
                <a:cs typeface="+mn-cs"/>
              </a:rPr>
              <a:t> from PA. Through those conversations, we reviewed specific move notices, identified where breakdowns were occurring, and recognized the need to </a:t>
            </a:r>
            <a:r>
              <a:rPr lang="en-US" sz="1200" b="1" i="0" kern="1200" dirty="0">
                <a:solidFill>
                  <a:schemeClr val="tx1"/>
                </a:solidFill>
                <a:effectLst/>
                <a:latin typeface="+mn-lt"/>
                <a:ea typeface="+mn-ea"/>
                <a:cs typeface="+mn-cs"/>
              </a:rPr>
              <a:t>modify our process</a:t>
            </a:r>
            <a:r>
              <a:rPr lang="en-US" sz="1200" b="0" i="0" kern="1200" dirty="0">
                <a:solidFill>
                  <a:schemeClr val="tx1"/>
                </a:solidFill>
                <a:effectLst/>
                <a:latin typeface="+mn-lt"/>
                <a:ea typeface="+mn-ea"/>
                <a:cs typeface="+mn-cs"/>
              </a:rPr>
              <a:t>.</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Why</a:t>
            </a:r>
          </a:p>
          <a:p>
            <a:pPr fontAlgn="t"/>
            <a:r>
              <a:rPr lang="en-US" sz="1200" b="0" i="0" kern="1200" dirty="0">
                <a:solidFill>
                  <a:schemeClr val="tx1"/>
                </a:solidFill>
                <a:effectLst/>
                <a:latin typeface="+mn-lt"/>
                <a:ea typeface="+mn-ea"/>
                <a:cs typeface="+mn-cs"/>
              </a:rPr>
              <a:t>PA knew addressing these obstacles was necessary to </a:t>
            </a:r>
            <a:r>
              <a:rPr lang="en-US" sz="1200" b="1" i="0" kern="1200" dirty="0">
                <a:solidFill>
                  <a:schemeClr val="tx1"/>
                </a:solidFill>
                <a:effectLst/>
                <a:latin typeface="+mn-lt"/>
                <a:ea typeface="+mn-ea"/>
                <a:cs typeface="+mn-cs"/>
              </a:rPr>
              <a:t>improve communication</a:t>
            </a:r>
            <a:r>
              <a:rPr lang="en-US" sz="1200" b="0" i="0" kern="1200" dirty="0">
                <a:solidFill>
                  <a:schemeClr val="tx1"/>
                </a:solidFill>
                <a:effectLst/>
                <a:latin typeface="+mn-lt"/>
                <a:ea typeface="+mn-ea"/>
                <a:cs typeface="+mn-cs"/>
              </a:rPr>
              <a:t>, provide </a:t>
            </a:r>
            <a:r>
              <a:rPr lang="en-US" sz="1200" b="1" i="0" kern="1200" dirty="0">
                <a:solidFill>
                  <a:schemeClr val="tx1"/>
                </a:solidFill>
                <a:effectLst/>
                <a:latin typeface="+mn-lt"/>
                <a:ea typeface="+mn-ea"/>
                <a:cs typeface="+mn-cs"/>
              </a:rPr>
              <a:t>clearer and more complete information</a:t>
            </a:r>
            <a:r>
              <a:rPr lang="en-US" sz="1200" b="0" i="0" kern="1200" dirty="0">
                <a:solidFill>
                  <a:schemeClr val="tx1"/>
                </a:solidFill>
                <a:effectLst/>
                <a:latin typeface="+mn-lt"/>
                <a:ea typeface="+mn-ea"/>
                <a:cs typeface="+mn-cs"/>
              </a:rPr>
              <a:t>, and ensure move notices were handled consistently and efficiently.</a:t>
            </a:r>
          </a:p>
        </p:txBody>
      </p:sp>
      <p:sp>
        <p:nvSpPr>
          <p:cNvPr id="4" name="Slide Number Placeholder 3"/>
          <p:cNvSpPr>
            <a:spLocks noGrp="1"/>
          </p:cNvSpPr>
          <p:nvPr>
            <p:ph type="sldNum" sz="quarter" idx="5"/>
          </p:nvPr>
        </p:nvSpPr>
        <p:spPr/>
        <p:txBody>
          <a:bodyPr/>
          <a:lstStyle/>
          <a:p>
            <a:fld id="{DBDD1175-05B1-484B-8A2B-F0499AA3E0A4}" type="slidenum">
              <a:rPr lang="en-US" smtClean="0"/>
              <a:t>36</a:t>
            </a:fld>
            <a:endParaRPr lang="en-US"/>
          </a:p>
        </p:txBody>
      </p:sp>
    </p:spTree>
    <p:extLst>
      <p:ext uri="{BB962C8B-B14F-4D97-AF65-F5344CB8AC3E}">
        <p14:creationId xmlns:p14="http://schemas.microsoft.com/office/powerpoint/2010/main" val="38647102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13AF8-87A1-E20B-43BE-3959FF914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59AC2-1CC6-AD0F-CC12-13353DF3C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1681F-8665-817F-6D1A-196F44CF96D6}"/>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What</a:t>
            </a:r>
          </a:p>
          <a:p>
            <a:pPr fontAlgn="t"/>
            <a:r>
              <a:rPr lang="en-US" sz="1200" b="0" i="0" kern="1200" dirty="0">
                <a:solidFill>
                  <a:schemeClr val="tx1"/>
                </a:solidFill>
                <a:effectLst/>
                <a:latin typeface="+mn-lt"/>
                <a:ea typeface="+mn-ea"/>
                <a:cs typeface="+mn-cs"/>
              </a:rPr>
              <a:t>Here we’re looking at the </a:t>
            </a:r>
            <a:r>
              <a:rPr lang="en-US" sz="1200" b="1" i="0" kern="1200" dirty="0">
                <a:solidFill>
                  <a:schemeClr val="tx1"/>
                </a:solidFill>
                <a:effectLst/>
                <a:latin typeface="+mn-lt"/>
                <a:ea typeface="+mn-ea"/>
                <a:cs typeface="+mn-cs"/>
              </a:rPr>
              <a:t>modifications PA made</a:t>
            </a:r>
            <a:r>
              <a:rPr lang="en-US" sz="1200" b="0" i="0" kern="1200" dirty="0">
                <a:solidFill>
                  <a:schemeClr val="tx1"/>
                </a:solidFill>
                <a:effectLst/>
                <a:latin typeface="+mn-lt"/>
                <a:ea typeface="+mn-ea"/>
                <a:cs typeface="+mn-cs"/>
              </a:rPr>
              <a:t> to the move notice process to address the obstacles that were identified.</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How</a:t>
            </a:r>
          </a:p>
          <a:p>
            <a:pPr fontAlgn="t"/>
            <a:r>
              <a:rPr lang="en-US" sz="1200" b="0" i="0" kern="1200" dirty="0">
                <a:solidFill>
                  <a:schemeClr val="tx1"/>
                </a:solidFill>
                <a:effectLst/>
                <a:latin typeface="+mn-lt"/>
                <a:ea typeface="+mn-ea"/>
                <a:cs typeface="+mn-cs"/>
              </a:rPr>
              <a:t>To improve results, PA </a:t>
            </a:r>
            <a:r>
              <a:rPr lang="en-US" sz="1200" b="1" i="0" kern="1200" dirty="0">
                <a:solidFill>
                  <a:schemeClr val="tx1"/>
                </a:solidFill>
                <a:effectLst/>
                <a:latin typeface="+mn-lt"/>
                <a:ea typeface="+mn-ea"/>
                <a:cs typeface="+mn-cs"/>
              </a:rPr>
              <a:t>centralized responsibility with the Data Specialist</a:t>
            </a:r>
            <a:r>
              <a:rPr lang="en-US" sz="1200" b="0" i="0" kern="1200" dirty="0">
                <a:solidFill>
                  <a:schemeClr val="tx1"/>
                </a:solidFill>
                <a:effectLst/>
                <a:latin typeface="+mn-lt"/>
                <a:ea typeface="+mn-ea"/>
                <a:cs typeface="+mn-cs"/>
              </a:rPr>
              <a:t>. Data Specialists have roles that require them to frequently access MSIX in the course of their duties, so they are able to see and respond to move notices more quickly. Secondary Staff notify the DS when a move occurs, and the DS creates, submits, and follows up on move notices through completion. This change improved </a:t>
            </a:r>
            <a:r>
              <a:rPr lang="en-US" sz="1200" b="1" i="0" kern="1200" dirty="0">
                <a:solidFill>
                  <a:schemeClr val="tx1"/>
                </a:solidFill>
                <a:effectLst/>
                <a:latin typeface="+mn-lt"/>
                <a:ea typeface="+mn-ea"/>
                <a:cs typeface="+mn-cs"/>
              </a:rPr>
              <a:t>accountability, communication, and consistency</a:t>
            </a:r>
            <a:r>
              <a:rPr lang="en-US" sz="1200" b="0" i="0" kern="1200" dirty="0">
                <a:solidFill>
                  <a:schemeClr val="tx1"/>
                </a:solidFill>
                <a:effectLst/>
                <a:latin typeface="+mn-lt"/>
                <a:ea typeface="+mn-ea"/>
                <a:cs typeface="+mn-cs"/>
              </a:rPr>
              <a:t>, and helped strengthen working relationships with other states.</a:t>
            </a:r>
          </a:p>
          <a:p>
            <a:pPr fontAlgn="t"/>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Why</a:t>
            </a:r>
          </a:p>
          <a:p>
            <a:pPr fontAlgn="t"/>
            <a:r>
              <a:rPr lang="en-US" sz="1200" b="0" i="0" kern="1200" dirty="0">
                <a:solidFill>
                  <a:schemeClr val="tx1"/>
                </a:solidFill>
                <a:effectLst/>
                <a:latin typeface="+mn-lt"/>
                <a:ea typeface="+mn-ea"/>
                <a:cs typeface="+mn-cs"/>
              </a:rPr>
              <a:t>By directly linking the </a:t>
            </a:r>
            <a:r>
              <a:rPr lang="en-US" sz="1200" b="1" i="0" kern="1200" dirty="0">
                <a:solidFill>
                  <a:schemeClr val="tx1"/>
                </a:solidFill>
                <a:effectLst/>
                <a:latin typeface="+mn-lt"/>
                <a:ea typeface="+mn-ea"/>
                <a:cs typeface="+mn-cs"/>
              </a:rPr>
              <a:t>problems identified</a:t>
            </a:r>
            <a:r>
              <a:rPr lang="en-US" sz="1200" b="0" i="0" kern="1200" dirty="0">
                <a:solidFill>
                  <a:schemeClr val="tx1"/>
                </a:solidFill>
                <a:effectLst/>
                <a:latin typeface="+mn-lt"/>
                <a:ea typeface="+mn-ea"/>
                <a:cs typeface="+mn-cs"/>
              </a:rPr>
              <a:t> to </a:t>
            </a:r>
            <a:r>
              <a:rPr lang="en-US" sz="1200" b="1" i="0" kern="1200" dirty="0">
                <a:solidFill>
                  <a:schemeClr val="tx1"/>
                </a:solidFill>
                <a:effectLst/>
                <a:latin typeface="+mn-lt"/>
                <a:ea typeface="+mn-ea"/>
                <a:cs typeface="+mn-cs"/>
              </a:rPr>
              <a:t>practical modifications</a:t>
            </a:r>
            <a:r>
              <a:rPr lang="en-US" sz="1200" b="0" i="0" kern="1200" dirty="0">
                <a:solidFill>
                  <a:schemeClr val="tx1"/>
                </a:solidFill>
                <a:effectLst/>
                <a:latin typeface="+mn-lt"/>
                <a:ea typeface="+mn-ea"/>
                <a:cs typeface="+mn-cs"/>
              </a:rPr>
              <a:t>, PA established a more reliable process. These changes set the foundation for the </a:t>
            </a:r>
            <a:r>
              <a:rPr lang="en-US" sz="1200" b="1" i="0" kern="1200" dirty="0">
                <a:solidFill>
                  <a:schemeClr val="tx1"/>
                </a:solidFill>
                <a:effectLst/>
                <a:latin typeface="+mn-lt"/>
                <a:ea typeface="+mn-ea"/>
                <a:cs typeface="+mn-cs"/>
              </a:rPr>
              <a:t>clear steps and successful outcomes</a:t>
            </a:r>
            <a:r>
              <a:rPr lang="en-US" sz="1200" b="0" i="0" kern="1200" dirty="0">
                <a:solidFill>
                  <a:schemeClr val="tx1"/>
                </a:solidFill>
                <a:effectLst/>
                <a:latin typeface="+mn-lt"/>
                <a:ea typeface="+mn-ea"/>
                <a:cs typeface="+mn-cs"/>
              </a:rPr>
              <a:t> that are shown in the next slides.</a:t>
            </a:r>
          </a:p>
          <a:p>
            <a:endParaRPr lang="en-US" dirty="0"/>
          </a:p>
        </p:txBody>
      </p:sp>
      <p:sp>
        <p:nvSpPr>
          <p:cNvPr id="4" name="Slide Number Placeholder 3">
            <a:extLst>
              <a:ext uri="{FF2B5EF4-FFF2-40B4-BE49-F238E27FC236}">
                <a16:creationId xmlns:a16="http://schemas.microsoft.com/office/drawing/2014/main" id="{60C0C814-6E12-DDBB-9137-1A1451E97B9A}"/>
              </a:ext>
            </a:extLst>
          </p:cNvPr>
          <p:cNvSpPr>
            <a:spLocks noGrp="1"/>
          </p:cNvSpPr>
          <p:nvPr>
            <p:ph type="sldNum" sz="quarter" idx="5"/>
          </p:nvPr>
        </p:nvSpPr>
        <p:spPr/>
        <p:txBody>
          <a:bodyPr/>
          <a:lstStyle/>
          <a:p>
            <a:fld id="{DBDD1175-05B1-484B-8A2B-F0499AA3E0A4}" type="slidenum">
              <a:rPr lang="en-US" smtClean="0"/>
              <a:t>37</a:t>
            </a:fld>
            <a:endParaRPr lang="en-US"/>
          </a:p>
        </p:txBody>
      </p:sp>
    </p:spTree>
    <p:extLst>
      <p:ext uri="{BB962C8B-B14F-4D97-AF65-F5344CB8AC3E}">
        <p14:creationId xmlns:p14="http://schemas.microsoft.com/office/powerpoint/2010/main" val="1176036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What</a:t>
            </a:r>
          </a:p>
          <a:p>
            <a:pPr fontAlgn="t"/>
            <a:r>
              <a:rPr lang="en-US" sz="1200" b="0" i="0" kern="1200" dirty="0">
                <a:solidFill>
                  <a:schemeClr val="tx1"/>
                </a:solidFill>
                <a:effectLst/>
                <a:latin typeface="+mn-lt"/>
                <a:ea typeface="+mn-ea"/>
                <a:cs typeface="+mn-cs"/>
              </a:rPr>
              <a:t>This slide shows an example of a </a:t>
            </a:r>
            <a:r>
              <a:rPr lang="en-US" sz="1200" b="1" i="0" kern="1200" dirty="0">
                <a:solidFill>
                  <a:schemeClr val="tx1"/>
                </a:solidFill>
                <a:effectLst/>
                <a:latin typeface="+mn-lt"/>
                <a:ea typeface="+mn-ea"/>
                <a:cs typeface="+mn-cs"/>
              </a:rPr>
              <a:t>move notice created by a secondary user</a:t>
            </a:r>
            <a:r>
              <a:rPr lang="en-US" sz="1200" b="0" i="0" kern="1200" dirty="0">
                <a:solidFill>
                  <a:schemeClr val="tx1"/>
                </a:solidFill>
                <a:effectLst/>
                <a:latin typeface="+mn-lt"/>
                <a:ea typeface="+mn-ea"/>
                <a:cs typeface="+mn-cs"/>
              </a:rPr>
              <a:t> that illustrates the obstacles PA was experiencing. The notice includes missing or incomplete information and shows </a:t>
            </a:r>
            <a:r>
              <a:rPr lang="en-US" sz="1200" b="1" i="0" kern="1200" dirty="0">
                <a:solidFill>
                  <a:schemeClr val="tx1"/>
                </a:solidFill>
                <a:effectLst/>
                <a:latin typeface="+mn-lt"/>
                <a:ea typeface="+mn-ea"/>
                <a:cs typeface="+mn-cs"/>
              </a:rPr>
              <a:t>no follow‑up activity</a:t>
            </a:r>
            <a:r>
              <a:rPr lang="en-US" sz="1200" b="0" i="0" kern="1200" dirty="0">
                <a:solidFill>
                  <a:schemeClr val="tx1"/>
                </a:solidFill>
                <a:effectLst/>
                <a:latin typeface="+mn-lt"/>
                <a:ea typeface="+mn-ea"/>
                <a:cs typeface="+mn-cs"/>
              </a:rPr>
              <a:t> after submission.</a:t>
            </a:r>
          </a:p>
          <a:p>
            <a:endParaRPr lang="en-US" dirty="0"/>
          </a:p>
          <a:p>
            <a:pPr fontAlgn="t"/>
            <a:r>
              <a:rPr lang="en-US" sz="1200" b="1" i="0" kern="1200" dirty="0">
                <a:solidFill>
                  <a:schemeClr val="tx1"/>
                </a:solidFill>
                <a:effectLst/>
                <a:latin typeface="+mn-lt"/>
                <a:ea typeface="+mn-ea"/>
                <a:cs typeface="+mn-cs"/>
              </a:rPr>
              <a:t>How</a:t>
            </a:r>
          </a:p>
          <a:p>
            <a:pPr fontAlgn="t"/>
            <a:r>
              <a:rPr lang="en-US" sz="1200" b="0" i="0" kern="1200" dirty="0">
                <a:solidFill>
                  <a:schemeClr val="tx1"/>
                </a:solidFill>
                <a:effectLst/>
                <a:latin typeface="+mn-lt"/>
                <a:ea typeface="+mn-ea"/>
                <a:cs typeface="+mn-cs"/>
              </a:rPr>
              <a:t>When secondary users created move notices, required details were sometimes left out, and follow‑up actions were unclear. Because secondary users were not working in MSIX daily, </a:t>
            </a:r>
            <a:r>
              <a:rPr lang="en-US" sz="1200" b="1" i="0" kern="1200" dirty="0">
                <a:solidFill>
                  <a:schemeClr val="tx1"/>
                </a:solidFill>
                <a:effectLst/>
                <a:latin typeface="+mn-lt"/>
                <a:ea typeface="+mn-ea"/>
                <a:cs typeface="+mn-cs"/>
              </a:rPr>
              <a:t>worklist items and correspondence were often missed</a:t>
            </a:r>
            <a:r>
              <a:rPr lang="en-US" sz="1200" b="0" i="0" kern="1200" dirty="0">
                <a:solidFill>
                  <a:schemeClr val="tx1"/>
                </a:solidFill>
                <a:effectLst/>
                <a:latin typeface="+mn-lt"/>
                <a:ea typeface="+mn-ea"/>
                <a:cs typeface="+mn-cs"/>
              </a:rPr>
              <a:t>, which led to delays and unanswered requests from receiving states.</a:t>
            </a:r>
          </a:p>
          <a:p>
            <a:endParaRPr lang="en-US" dirty="0"/>
          </a:p>
          <a:p>
            <a:pPr fontAlgn="t"/>
            <a:r>
              <a:rPr lang="en-US" sz="1200" b="1" i="0" kern="1200" dirty="0">
                <a:solidFill>
                  <a:schemeClr val="tx1"/>
                </a:solidFill>
                <a:effectLst/>
                <a:latin typeface="+mn-lt"/>
                <a:ea typeface="+mn-ea"/>
                <a:cs typeface="+mn-cs"/>
              </a:rPr>
              <a:t>Why</a:t>
            </a:r>
          </a:p>
          <a:p>
            <a:pPr fontAlgn="t"/>
            <a:r>
              <a:rPr lang="en-US" sz="1200" b="0" i="0" kern="1200" dirty="0">
                <a:solidFill>
                  <a:schemeClr val="tx1"/>
                </a:solidFill>
                <a:effectLst/>
                <a:latin typeface="+mn-lt"/>
                <a:ea typeface="+mn-ea"/>
                <a:cs typeface="+mn-cs"/>
              </a:rPr>
              <a:t>This example helps explain </a:t>
            </a:r>
            <a:r>
              <a:rPr lang="en-US" sz="1200" b="1" i="0" kern="1200" dirty="0">
                <a:solidFill>
                  <a:schemeClr val="tx1"/>
                </a:solidFill>
                <a:effectLst/>
                <a:latin typeface="+mn-lt"/>
                <a:ea typeface="+mn-ea"/>
                <a:cs typeface="+mn-cs"/>
              </a:rPr>
              <a:t>why process changes were necessary</a:t>
            </a:r>
            <a:r>
              <a:rPr lang="en-US" sz="1200" b="0" i="0" kern="1200" dirty="0">
                <a:solidFill>
                  <a:schemeClr val="tx1"/>
                </a:solidFill>
                <a:effectLst/>
                <a:latin typeface="+mn-lt"/>
                <a:ea typeface="+mn-ea"/>
                <a:cs typeface="+mn-cs"/>
              </a:rPr>
              <a:t>. Seeing these gaps clearly supports PA’s decision to adjust roles and centralize responsibility, which directly improves accuracy, follow‑up, and communication you’ll see on the next slide.</a:t>
            </a:r>
          </a:p>
          <a:p>
            <a:endParaRPr lang="en-US" dirty="0"/>
          </a:p>
        </p:txBody>
      </p:sp>
      <p:sp>
        <p:nvSpPr>
          <p:cNvPr id="4" name="Slide Number Placeholder 3"/>
          <p:cNvSpPr>
            <a:spLocks noGrp="1"/>
          </p:cNvSpPr>
          <p:nvPr>
            <p:ph type="sldNum" sz="quarter" idx="5"/>
          </p:nvPr>
        </p:nvSpPr>
        <p:spPr/>
        <p:txBody>
          <a:bodyPr/>
          <a:lstStyle/>
          <a:p>
            <a:fld id="{DBDD1175-05B1-484B-8A2B-F0499AA3E0A4}" type="slidenum">
              <a:rPr lang="en-US" smtClean="0"/>
              <a:t>38</a:t>
            </a:fld>
            <a:endParaRPr lang="en-US"/>
          </a:p>
        </p:txBody>
      </p:sp>
    </p:spTree>
    <p:extLst>
      <p:ext uri="{BB962C8B-B14F-4D97-AF65-F5344CB8AC3E}">
        <p14:creationId xmlns:p14="http://schemas.microsoft.com/office/powerpoint/2010/main" val="39096148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What</a:t>
            </a:r>
          </a:p>
          <a:p>
            <a:pPr fontAlgn="t"/>
            <a:r>
              <a:rPr lang="en-US" sz="1200" b="0" i="0" kern="1200" dirty="0">
                <a:solidFill>
                  <a:schemeClr val="tx1"/>
                </a:solidFill>
                <a:effectLst/>
                <a:latin typeface="+mn-lt"/>
                <a:ea typeface="+mn-ea"/>
                <a:cs typeface="+mn-cs"/>
              </a:rPr>
              <a:t>This slide shows a </a:t>
            </a:r>
            <a:r>
              <a:rPr lang="en-US" sz="1200" b="1" i="0" kern="1200" dirty="0">
                <a:solidFill>
                  <a:schemeClr val="tx1"/>
                </a:solidFill>
                <a:effectLst/>
                <a:latin typeface="+mn-lt"/>
                <a:ea typeface="+mn-ea"/>
                <a:cs typeface="+mn-cs"/>
              </a:rPr>
              <a:t>move notice created by the Data Specialist</a:t>
            </a:r>
            <a:r>
              <a:rPr lang="en-US" sz="1200" b="0" i="0" kern="1200" dirty="0">
                <a:solidFill>
                  <a:schemeClr val="tx1"/>
                </a:solidFill>
                <a:effectLst/>
                <a:latin typeface="+mn-lt"/>
                <a:ea typeface="+mn-ea"/>
                <a:cs typeface="+mn-cs"/>
              </a:rPr>
              <a:t> that reflects the improved process. It includes complete information, documented follow‑up, and clear communication with the receiving state.</a:t>
            </a:r>
          </a:p>
          <a:p>
            <a:pPr fontAlgn="t"/>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How</a:t>
            </a:r>
          </a:p>
          <a:p>
            <a:pPr fontAlgn="t"/>
            <a:r>
              <a:rPr lang="en-US" sz="1200" b="0" i="0" kern="1200" dirty="0">
                <a:solidFill>
                  <a:schemeClr val="tx1"/>
                </a:solidFill>
                <a:effectLst/>
                <a:latin typeface="+mn-lt"/>
                <a:ea typeface="+mn-ea"/>
                <a:cs typeface="+mn-cs"/>
              </a:rPr>
              <a:t>With the Data Specialist responsible for creating move notices, details are entered accurately from the start, and </a:t>
            </a:r>
            <a:r>
              <a:rPr lang="en-US" sz="1200" b="1" i="0" kern="1200" dirty="0">
                <a:solidFill>
                  <a:schemeClr val="tx1"/>
                </a:solidFill>
                <a:effectLst/>
                <a:latin typeface="+mn-lt"/>
                <a:ea typeface="+mn-ea"/>
                <a:cs typeface="+mn-cs"/>
              </a:rPr>
              <a:t>worklist items are monitored daily</a:t>
            </a:r>
            <a:r>
              <a:rPr lang="en-US" sz="1200" b="0" i="0" kern="1200" dirty="0">
                <a:solidFill>
                  <a:schemeClr val="tx1"/>
                </a:solidFill>
                <a:effectLst/>
                <a:latin typeface="+mn-lt"/>
                <a:ea typeface="+mn-ea"/>
                <a:cs typeface="+mn-cs"/>
              </a:rPr>
              <a:t>. The DS follows up with receiving states, responds to questions, and documents correspondence directly in MSIX, ensuring nothing is missed.</a:t>
            </a:r>
          </a:p>
          <a:p>
            <a:pPr fontAlgn="t"/>
            <a:endParaRPr lang="en-US" sz="1200" b="1"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Why</a:t>
            </a:r>
          </a:p>
          <a:p>
            <a:pPr fontAlgn="t"/>
            <a:r>
              <a:rPr lang="en-US" sz="1200" b="0" i="0" kern="1200" dirty="0">
                <a:solidFill>
                  <a:schemeClr val="tx1"/>
                </a:solidFill>
                <a:effectLst/>
                <a:latin typeface="+mn-lt"/>
                <a:ea typeface="+mn-ea"/>
                <a:cs typeface="+mn-cs"/>
              </a:rPr>
              <a:t>This example demonstrates the </a:t>
            </a:r>
            <a:r>
              <a:rPr lang="en-US" sz="1200" b="1" i="0" kern="1200" dirty="0">
                <a:solidFill>
                  <a:schemeClr val="tx1"/>
                </a:solidFill>
                <a:effectLst/>
                <a:latin typeface="+mn-lt"/>
                <a:ea typeface="+mn-ea"/>
                <a:cs typeface="+mn-cs"/>
              </a:rPr>
              <a:t>positive result of the process change</a:t>
            </a:r>
            <a:r>
              <a:rPr lang="en-US" sz="1200" b="0" i="0" kern="1200" dirty="0">
                <a:solidFill>
                  <a:schemeClr val="tx1"/>
                </a:solidFill>
                <a:effectLst/>
                <a:latin typeface="+mn-lt"/>
                <a:ea typeface="+mn-ea"/>
                <a:cs typeface="+mn-cs"/>
              </a:rPr>
              <a:t>. By centralizing responsibility, PA improved communication, reduced delays, and strengthened collaboration with other states. </a:t>
            </a:r>
            <a:endParaRPr lang="en-US" dirty="0"/>
          </a:p>
        </p:txBody>
      </p:sp>
      <p:sp>
        <p:nvSpPr>
          <p:cNvPr id="4" name="Slide Number Placeholder 3"/>
          <p:cNvSpPr>
            <a:spLocks noGrp="1"/>
          </p:cNvSpPr>
          <p:nvPr>
            <p:ph type="sldNum" sz="quarter" idx="5"/>
          </p:nvPr>
        </p:nvSpPr>
        <p:spPr/>
        <p:txBody>
          <a:bodyPr/>
          <a:lstStyle/>
          <a:p>
            <a:fld id="{DBDD1175-05B1-484B-8A2B-F0499AA3E0A4}" type="slidenum">
              <a:rPr lang="en-US" smtClean="0"/>
              <a:t>39</a:t>
            </a:fld>
            <a:endParaRPr lang="en-US"/>
          </a:p>
        </p:txBody>
      </p:sp>
    </p:spTree>
    <p:extLst>
      <p:ext uri="{BB962C8B-B14F-4D97-AF65-F5344CB8AC3E}">
        <p14:creationId xmlns:p14="http://schemas.microsoft.com/office/powerpoint/2010/main" val="1512065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E8C8C-9FAB-C4A2-3782-5D06D1D90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DCC4E-D0CF-9FB9-EA99-9845039B7818}"/>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D4EDB6DB-5A86-490C-321A-2B214FC8264B}"/>
              </a:ext>
            </a:extLst>
          </p:cNvPr>
          <p:cNvSpPr>
            <a:spLocks noGrp="1"/>
          </p:cNvSpPr>
          <p:nvPr>
            <p:ph type="body" idx="1"/>
          </p:nvPr>
        </p:nvSpPr>
        <p:spPr/>
        <p:txBody>
          <a:bodyPr/>
          <a:lstStyle/>
          <a:p>
            <a:r>
              <a:rPr lang="en-US" sz="1200" b="1" dirty="0"/>
              <a:t>0.5 Min – Ben</a:t>
            </a:r>
          </a:p>
          <a:p>
            <a:endParaRPr lang="en-US" sz="1200" b="1" dirty="0"/>
          </a:p>
          <a:p>
            <a:r>
              <a:rPr lang="en-US" sz="1200" b="1" dirty="0"/>
              <a:t>Ben and Tyler – 25 minutes</a:t>
            </a:r>
          </a:p>
          <a:p>
            <a:r>
              <a:rPr lang="en-US" sz="1200" b="1" dirty="0"/>
              <a:t>PA and NY – 10-15 minutes</a:t>
            </a:r>
          </a:p>
          <a:p>
            <a:r>
              <a:rPr lang="en-US" sz="1200" b="1" dirty="0"/>
              <a:t>FL and MI – 10-15 Minutes</a:t>
            </a:r>
          </a:p>
          <a:p>
            <a:r>
              <a:rPr lang="en-US" sz="1200" b="1" dirty="0"/>
              <a:t>Q&amp;A – 10 minutes</a:t>
            </a:r>
          </a:p>
        </p:txBody>
      </p:sp>
      <p:sp>
        <p:nvSpPr>
          <p:cNvPr id="4" name="Slide Number Placeholder 3">
            <a:extLst>
              <a:ext uri="{FF2B5EF4-FFF2-40B4-BE49-F238E27FC236}">
                <a16:creationId xmlns:a16="http://schemas.microsoft.com/office/drawing/2014/main" id="{23AD4FB1-5498-C798-FE1D-16FA010F883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49221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97582-9467-8FB5-7CA3-7943C5E71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3D9FE-4A7B-E7B6-3914-11B9012AD9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1036BF-2DEF-A4A3-2E13-F4BD74A5B3A4}"/>
              </a:ext>
            </a:extLst>
          </p:cNvPr>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B0EA89D-C0FA-2F5D-7BFD-1B4C0A62E850}"/>
              </a:ext>
            </a:extLst>
          </p:cNvPr>
          <p:cNvSpPr>
            <a:spLocks noGrp="1"/>
          </p:cNvSpPr>
          <p:nvPr>
            <p:ph type="sldNum" sz="quarter" idx="5"/>
          </p:nvPr>
        </p:nvSpPr>
        <p:spPr/>
        <p:txBody>
          <a:bodyPr/>
          <a:lstStyle/>
          <a:p>
            <a:fld id="{DBDD1175-05B1-484B-8A2B-F0499AA3E0A4}" type="slidenum">
              <a:rPr lang="en-US" smtClean="0"/>
              <a:t>40</a:t>
            </a:fld>
            <a:endParaRPr lang="en-US"/>
          </a:p>
        </p:txBody>
      </p:sp>
    </p:spTree>
    <p:extLst>
      <p:ext uri="{BB962C8B-B14F-4D97-AF65-F5344CB8AC3E}">
        <p14:creationId xmlns:p14="http://schemas.microsoft.com/office/powerpoint/2010/main" val="42351878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9F450-DA69-4B48-DBC5-FA120D1C5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B2E249-D94D-497D-3FF7-BD8A082DC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1A99E-D686-A224-9A22-8429E1AD23AA}"/>
              </a:ext>
            </a:extLst>
          </p:cNvPr>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6DDD985-8464-923D-514A-5E2941B970D0}"/>
              </a:ext>
            </a:extLst>
          </p:cNvPr>
          <p:cNvSpPr>
            <a:spLocks noGrp="1"/>
          </p:cNvSpPr>
          <p:nvPr>
            <p:ph type="sldNum" sz="quarter" idx="5"/>
          </p:nvPr>
        </p:nvSpPr>
        <p:spPr/>
        <p:txBody>
          <a:bodyPr/>
          <a:lstStyle/>
          <a:p>
            <a:fld id="{DBDD1175-05B1-484B-8A2B-F0499AA3E0A4}" type="slidenum">
              <a:rPr lang="en-US" smtClean="0"/>
              <a:t>41</a:t>
            </a:fld>
            <a:endParaRPr lang="en-US"/>
          </a:p>
        </p:txBody>
      </p:sp>
    </p:spTree>
    <p:extLst>
      <p:ext uri="{BB962C8B-B14F-4D97-AF65-F5344CB8AC3E}">
        <p14:creationId xmlns:p14="http://schemas.microsoft.com/office/powerpoint/2010/main" val="1825680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B20D6-B502-95C1-8DF6-17505C90C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BC308-80FF-37AB-37FD-6787E61AC8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70BD2-96D1-8CEE-A7B8-E4823B5B85F6}"/>
              </a:ext>
            </a:extLst>
          </p:cNvPr>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A699704-1F5C-EEEC-6757-307FED55783F}"/>
              </a:ext>
            </a:extLst>
          </p:cNvPr>
          <p:cNvSpPr>
            <a:spLocks noGrp="1"/>
          </p:cNvSpPr>
          <p:nvPr>
            <p:ph type="sldNum" sz="quarter" idx="5"/>
          </p:nvPr>
        </p:nvSpPr>
        <p:spPr/>
        <p:txBody>
          <a:bodyPr/>
          <a:lstStyle/>
          <a:p>
            <a:fld id="{DBDD1175-05B1-484B-8A2B-F0499AA3E0A4}" type="slidenum">
              <a:rPr lang="en-US" smtClean="0"/>
              <a:t>42</a:t>
            </a:fld>
            <a:endParaRPr lang="en-US"/>
          </a:p>
        </p:txBody>
      </p:sp>
    </p:spTree>
    <p:extLst>
      <p:ext uri="{BB962C8B-B14F-4D97-AF65-F5344CB8AC3E}">
        <p14:creationId xmlns:p14="http://schemas.microsoft.com/office/powerpoint/2010/main" val="8043727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18CAC-94D5-CA34-82A5-9468DAAB8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894F4-AA6B-BA8F-5BAF-9C2224B2A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2AC95-1301-E5FB-0D52-1C01D0842543}"/>
              </a:ext>
            </a:extLst>
          </p:cNvPr>
          <p:cNvSpPr>
            <a:spLocks noGrp="1"/>
          </p:cNvSpPr>
          <p:nvPr>
            <p:ph type="body" idx="1"/>
          </p:nvPr>
        </p:nvSpPr>
        <p:spPr/>
        <p:txBody>
          <a:bodyPr/>
          <a:lstStyle/>
          <a:p>
            <a:pPr fontAlgn="t"/>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08C85E0-C167-2057-C811-F2868951E4AD}"/>
              </a:ext>
            </a:extLst>
          </p:cNvPr>
          <p:cNvSpPr>
            <a:spLocks noGrp="1"/>
          </p:cNvSpPr>
          <p:nvPr>
            <p:ph type="sldNum" sz="quarter" idx="5"/>
          </p:nvPr>
        </p:nvSpPr>
        <p:spPr/>
        <p:txBody>
          <a:bodyPr/>
          <a:lstStyle/>
          <a:p>
            <a:fld id="{DBDD1175-05B1-484B-8A2B-F0499AA3E0A4}" type="slidenum">
              <a:rPr lang="en-US" smtClean="0"/>
              <a:t>43</a:t>
            </a:fld>
            <a:endParaRPr lang="en-US"/>
          </a:p>
        </p:txBody>
      </p:sp>
    </p:spTree>
    <p:extLst>
      <p:ext uri="{BB962C8B-B14F-4D97-AF65-F5344CB8AC3E}">
        <p14:creationId xmlns:p14="http://schemas.microsoft.com/office/powerpoint/2010/main" val="14770769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d9d4664dda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d9d4664dda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MI the local MEPs are offered the opportunity to apply for funds to cover a demonstrated MEP-specific need that is unable to be met through the allocation. One local district identified the need to collaborate with a couple of counties in FL with the highest concentration of shared migratory children and youth to better understand their MSIX procedures and how we could improve our coordination of services, specifically how can we improve the response rates for MSIX data requests from Polk &amp; Hillsborough Counties and are the MSIX move notices we send even being looked at?  Afterall, approximately 31% of the migratory children and youth that come to MI are from FL! The proposal was accepted and planning began by reaching out to Luci Valdivia-Sanchez who connected us with Dee Dee Wright and Carol Mayo.</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d9d4664dda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d9d4664dda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 decided it wasn’t enough to just meet virtually, but that an in-person visit was necessary.  The FL team from Hillsborough and Polk Counties along with Luci planned the visit.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d9d4664dda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d9d4664dda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After doing some school visits and even picking strawberries alongside some H2A workers, we got down to business and talked about the issues.  MI was sending MSIX move notices but getting no responses.  Sometimes they didn’t see enrollments in MSIX for children &amp; youth they sent move notices about which concerned them.  The solution was that MI needed to narrow down who they were sending the move notices too.  Many times the notices were just being sent to the state of FL which made it difficult for Luci to and her staff to figure out where to send them.  MI was also sending data requests for test results and not getting any response.  As we dug down into this barrier we found that the people receiving the data requests didn’t have access to the test data information so they weren’t equipped to answer the data requests. The solution was that FL staff provided MI staff with a list of all the district advocates and their contact information so MI can reach out to them directly when testing data is needed.  The overall take away is, when you aren’t getting responses from the notifications and requests you are sending in MSIX, reach out to the contacts listed in MSIX and start a conversation!  You’re sure to come up with a solution!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highlight>
                  <a:srgbClr val="FFFF00"/>
                </a:highlight>
              </a:rPr>
              <a:t>5-10 Min – All</a:t>
            </a:r>
            <a:endParaRPr kumimoji="0" lang="en-US" sz="1200" b="0" i="0" u="none" strike="noStrike" kern="1200" cap="none" spc="0" normalizeH="0" baseline="0" noProof="0" dirty="0">
              <a:ln>
                <a:noFill/>
              </a:ln>
              <a:solidFill>
                <a:srgbClr val="000000"/>
              </a:solidFill>
              <a:effectLst/>
              <a:highlight>
                <a:srgbClr val="FFFF00"/>
              </a:highlight>
              <a:uLnTx/>
              <a:uFillTx/>
              <a:latin typeface="Open Sans"/>
              <a:ea typeface="+mn-ea"/>
              <a:cs typeface="+mn-cs"/>
            </a:endParaRPr>
          </a:p>
          <a:p>
            <a:endParaRPr lang="en-US" dirty="0"/>
          </a:p>
        </p:txBody>
      </p:sp>
      <p:sp>
        <p:nvSpPr>
          <p:cNvPr id="4" name="Slide Number Placeholder 3"/>
          <p:cNvSpPr>
            <a:spLocks noGrp="1"/>
          </p:cNvSpPr>
          <p:nvPr>
            <p:ph type="sldNum" sz="quarter" idx="10"/>
          </p:nvPr>
        </p:nvSpPr>
        <p:spPr/>
        <p:txBody>
          <a:bodyPr/>
          <a:lstStyle/>
          <a:p>
            <a:fld id="{08A34052-12FB-4B01-8A2E-D87AD7371E95}" type="slidenum">
              <a:rPr lang="en-US" smtClean="0"/>
              <a:t>48</a:t>
            </a:fld>
            <a:endParaRPr lang="en-US" dirty="0"/>
          </a:p>
        </p:txBody>
      </p:sp>
    </p:spTree>
    <p:extLst>
      <p:ext uri="{BB962C8B-B14F-4D97-AF65-F5344CB8AC3E}">
        <p14:creationId xmlns:p14="http://schemas.microsoft.com/office/powerpoint/2010/main" val="22706768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t>Ben</a:t>
            </a:r>
          </a:p>
        </p:txBody>
      </p:sp>
      <p:sp>
        <p:nvSpPr>
          <p:cNvPr id="4" name="Slide Number Placeholder 3"/>
          <p:cNvSpPr>
            <a:spLocks noGrp="1"/>
          </p:cNvSpPr>
          <p:nvPr>
            <p:ph type="sldNum" sz="quarter" idx="10"/>
          </p:nvPr>
        </p:nvSpPr>
        <p:spPr/>
        <p:txBody>
          <a:bodyPr/>
          <a:lstStyle/>
          <a:p>
            <a:fld id="{08A34052-12FB-4B01-8A2E-D87AD7371E95}" type="slidenum">
              <a:rPr lang="en-US" smtClean="0"/>
              <a:t>49</a:t>
            </a:fld>
            <a:endParaRPr lang="en-US" dirty="0"/>
          </a:p>
        </p:txBody>
      </p:sp>
    </p:spTree>
    <p:extLst>
      <p:ext uri="{BB962C8B-B14F-4D97-AF65-F5344CB8AC3E}">
        <p14:creationId xmlns:p14="http://schemas.microsoft.com/office/powerpoint/2010/main" val="3913711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r>
              <a:rPr lang="en-US" sz="1200" b="1" dirty="0"/>
              <a:t>1 Min – Ben</a:t>
            </a:r>
          </a:p>
          <a:p>
            <a:r>
              <a:rPr lang="en-US" sz="1200" b="0" dirty="0"/>
              <a:t>Ask participants to put their answers in the chat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0580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BB7AB-4294-C825-3315-EF3AAEE76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7FDA0-82B3-CE99-E25D-8892D95521D8}"/>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32A50ADA-A081-F05B-9B4A-0207575466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effectLst/>
                <a:latin typeface="+mn-lt"/>
                <a:ea typeface="+mn-ea"/>
                <a:cs typeface="+mn-cs"/>
              </a:rPr>
              <a:t>Ben – 3 Minutes Total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A426BA4E-9CB1-7EF2-8EB3-63E4ABB4DE34}"/>
              </a:ext>
            </a:extLst>
          </p:cNvPr>
          <p:cNvSpPr>
            <a:spLocks noGrp="1"/>
          </p:cNvSpPr>
          <p:nvPr>
            <p:ph type="sldNum" sz="quarter" idx="10"/>
          </p:nvPr>
        </p:nvSpPr>
        <p:spPr/>
        <p:txBody>
          <a:bodyPr/>
          <a:lstStyle/>
          <a:p>
            <a:fld id="{08A34052-12FB-4B01-8A2E-D87AD7371E95}" type="slidenum">
              <a:rPr lang="en-US" smtClean="0"/>
              <a:t>6</a:t>
            </a:fld>
            <a:endParaRPr lang="en-US" dirty="0"/>
          </a:p>
        </p:txBody>
      </p:sp>
    </p:spTree>
    <p:extLst>
      <p:ext uri="{BB962C8B-B14F-4D97-AF65-F5344CB8AC3E}">
        <p14:creationId xmlns:p14="http://schemas.microsoft.com/office/powerpoint/2010/main" val="1893430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950AB-365A-606F-7495-6A4D1F36B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B89B6-75E8-01FC-2DD6-01D6F115B06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A26030C-8AC4-63DC-152D-6A36A9BB75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200" b="1" i="0" u="none" strike="noStrike" kern="1200" baseline="0" dirty="0">
                <a:solidFill>
                  <a:schemeClr val="tx1"/>
                </a:solidFill>
                <a:latin typeface="+mn-lt"/>
                <a:ea typeface="+mn-ea"/>
                <a:cs typeface="+mn-cs"/>
              </a:rPr>
              <a:t>1 Min – Ben</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As you know, migratory children move from place to place, often on short notice, and families may not have time to gather their children’s education and health documentation before re-enrolling them in a new school district. This can delay enrollment or result in misplacement in grade or course level. MSIX ensures that a migratory children’s academic progress is documented in a central system accessible wherever they go.</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To do this, MSIX is a web-based application that links State migrant systems to produce a single Consolidated Student Record composed of minimum data elements, or MDEs. This not only allows for the generation and analysis of national migrant trends, but primarily assists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authorized personnel</a:t>
            </a:r>
            <a:r>
              <a:rPr lang="en-US" sz="1200" b="0" i="0" kern="1200" baseline="0" dirty="0">
                <a:solidFill>
                  <a:schemeClr val="tx1"/>
                </a:solidFill>
                <a:effectLst/>
                <a:latin typeface="+mn-lt"/>
                <a:ea typeface="+mn-ea"/>
                <a:cs typeface="+mn-cs"/>
              </a:rPr>
              <a:t> to make informed </a:t>
            </a:r>
            <a:r>
              <a:rPr lang="en-US" sz="1200" b="0" i="0" kern="1200" dirty="0">
                <a:solidFill>
                  <a:schemeClr val="tx1"/>
                </a:solidFill>
                <a:effectLst/>
                <a:latin typeface="+mn-lt"/>
                <a:ea typeface="+mn-ea"/>
                <a:cs typeface="+mn-cs"/>
              </a:rPr>
              <a:t>decisions on </a:t>
            </a:r>
            <a:r>
              <a:rPr lang="en-US" sz="1200" b="0" i="0" kern="1200" baseline="0" dirty="0">
                <a:solidFill>
                  <a:schemeClr val="tx1"/>
                </a:solidFill>
                <a:effectLst/>
                <a:latin typeface="+mn-lt"/>
                <a:ea typeface="+mn-ea"/>
                <a:cs typeface="+mn-cs"/>
              </a:rPr>
              <a:t>e</a:t>
            </a:r>
            <a:r>
              <a:rPr lang="en-US" sz="1200" b="0" i="0" kern="1200" dirty="0">
                <a:solidFill>
                  <a:schemeClr val="tx1"/>
                </a:solidFill>
                <a:effectLst/>
                <a:latin typeface="+mn-lt"/>
                <a:ea typeface="+mn-ea"/>
                <a:cs typeface="+mn-cs"/>
              </a:rPr>
              <a:t>nrollment, grade or course placement in a new school, accrual of credits towards graduation, and participation</a:t>
            </a:r>
            <a:r>
              <a:rPr lang="en-US" sz="1200" b="0" i="0" kern="1200" baseline="0" dirty="0">
                <a:solidFill>
                  <a:schemeClr val="tx1"/>
                </a:solidFill>
                <a:effectLst/>
                <a:latin typeface="+mn-lt"/>
                <a:ea typeface="+mn-ea"/>
                <a:cs typeface="+mn-cs"/>
              </a:rPr>
              <a:t> in the Migrant Education Program.</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1" dirty="0"/>
              <a:t>Statute: </a:t>
            </a:r>
            <a:r>
              <a:rPr lang="en-US" sz="1200" dirty="0"/>
              <a:t>Part C of Title I of the Elementary and Secondary Education Act (ESEA) of 1965, as amended by No Child Left Behind Act of 2001(NCLB) – Sections 1304(b)(3) and 1308(b). Section 1304(b)(3) requires State Education Agencies (SEAs) to promote interstate and intrastate coordination by providing for educational continuity through the timely transfer of pertinent school records (including health information) when children move from one school to another, whether the move occurs during the regular school year.</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1E3B409-A536-B0C7-4D93-B39A5A01D5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3225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7562-9A90-C85A-66C9-44CBAE16D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99ECB-FD3F-3DDE-88BA-142C0A2B884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28DA65A-1D7C-84A6-6582-B0F037FB741A}"/>
              </a:ext>
            </a:extLst>
          </p:cNvPr>
          <p:cNvSpPr>
            <a:spLocks noGrp="1"/>
          </p:cNvSpPr>
          <p:nvPr>
            <p:ph type="body" idx="1"/>
          </p:nvPr>
        </p:nvSpPr>
        <p:spPr/>
        <p:txBody>
          <a:bodyPr/>
          <a:lstStyle/>
          <a:p>
            <a:pPr marL="0" indent="0">
              <a:buFont typeface="Arial" charset="0"/>
              <a:buNone/>
            </a:pPr>
            <a:r>
              <a:rPr lang="en-US" sz="1200" b="1" i="0" u="none" strike="noStrike" kern="1200" baseline="0" dirty="0">
                <a:solidFill>
                  <a:schemeClr val="tx1"/>
                </a:solidFill>
                <a:latin typeface="+mn-lt"/>
                <a:ea typeface="+mn-ea"/>
                <a:cs typeface="+mn-cs"/>
              </a:rPr>
              <a:t>0.5 Min – Ben </a:t>
            </a:r>
          </a:p>
          <a:p>
            <a:pPr marL="0" indent="0">
              <a:buFont typeface="Arial" charset="0"/>
              <a:buNone/>
            </a:pPr>
            <a:endParaRPr lang="en-US" sz="1200" b="1" i="0" u="none" strike="noStrike" kern="1200" baseline="0" dirty="0">
              <a:solidFill>
                <a:schemeClr val="tx1"/>
              </a:solidFill>
              <a:latin typeface="+mn-lt"/>
              <a:ea typeface="+mn-ea"/>
              <a:cs typeface="+mn-cs"/>
            </a:endParaRPr>
          </a:p>
          <a:p>
            <a:r>
              <a:rPr lang="en-US" sz="1200" dirty="0"/>
              <a:t>This MSIX System Architecture graphic displays how data flows between the State system, MSIX, and end users.</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MSIX receives data through secure file transfers from the State MEP Systems to create the consolidated student record viewed by end users. MSIX currently does not support direct data entry, so the data you see in MSIX is a consolidation of the data in your State system. As such, the State system remains the authoritative source of data. It is important to keep your State data as accurate as possible and ensure that your State makes timely updates to MSIX so the data in MSIX is also as accurate as possible.</a:t>
            </a:r>
          </a:p>
        </p:txBody>
      </p:sp>
      <p:sp>
        <p:nvSpPr>
          <p:cNvPr id="4" name="Slide Number Placeholder 3">
            <a:extLst>
              <a:ext uri="{FF2B5EF4-FFF2-40B4-BE49-F238E27FC236}">
                <a16:creationId xmlns:a16="http://schemas.microsoft.com/office/drawing/2014/main" id="{5B3E40A6-A02A-9D72-4680-9939C1D884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4608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BFFE-5A05-1697-9D5E-E785CD9461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86B415-43E5-5256-05AE-1E2482D8CB18}"/>
              </a:ext>
            </a:extLst>
          </p:cNvPr>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a:extLst>
              <a:ext uri="{FF2B5EF4-FFF2-40B4-BE49-F238E27FC236}">
                <a16:creationId xmlns:a16="http://schemas.microsoft.com/office/drawing/2014/main" id="{B93C0650-C7C1-B85D-ACBF-C200C774CC81}"/>
              </a:ext>
            </a:extLst>
          </p:cNvPr>
          <p:cNvSpPr>
            <a:spLocks noGrp="1"/>
          </p:cNvSpPr>
          <p:nvPr>
            <p:ph type="body" idx="1"/>
          </p:nvPr>
        </p:nvSpPr>
        <p:spPr/>
        <p:txBody>
          <a:bodyPr/>
          <a:lstStyle/>
          <a:p>
            <a:r>
              <a:rPr lang="en-US" sz="1200" b="1" dirty="0"/>
              <a:t>1.5 Min – Ben</a:t>
            </a:r>
          </a:p>
        </p:txBody>
      </p:sp>
      <p:sp>
        <p:nvSpPr>
          <p:cNvPr id="4" name="Slide Number Placeholder 3">
            <a:extLst>
              <a:ext uri="{FF2B5EF4-FFF2-40B4-BE49-F238E27FC236}">
                <a16:creationId xmlns:a16="http://schemas.microsoft.com/office/drawing/2014/main" id="{E2E51A45-2173-5D88-0C78-B38AED1302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9361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129018641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p:nvPr>
        </p:nvSpPr>
        <p:spPr>
          <a:xfrm>
            <a:off x="355602" y="2718036"/>
            <a:ext cx="11264900" cy="1421928"/>
          </a:xfrm>
        </p:spPr>
        <p:txBody>
          <a:bodyPr anchor="ctr">
            <a:noAutofit/>
          </a:bodyPr>
          <a:lstStyle>
            <a:lvl1pPr>
              <a:defRPr sz="7200">
                <a:solidFill>
                  <a:schemeClr val="tx1"/>
                </a:solidFill>
              </a:defRPr>
            </a:lvl1pPr>
          </a:lstStyle>
          <a:p>
            <a:r>
              <a:rPr lang="en-US" dirty="0"/>
              <a:t>Click to edit Master title style</a:t>
            </a:r>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95922EAA-9DB7-4759-A39E-BD4002B6CA88}" type="datetimeFigureOut">
              <a:rPr lang="en-US" smtClean="0"/>
              <a:t>8/13/2026</a:t>
            </a:fld>
            <a:endParaRPr lang="en-US" dirty="0"/>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56C0D935-D802-48C2-BA0B-1A8DBFF4C45B}" type="slidenum">
              <a:rPr lang="en-US" smtClean="0"/>
              <a:t>‹#›</a:t>
            </a:fld>
            <a:endParaRPr lang="en-US" dirty="0"/>
          </a:p>
        </p:txBody>
      </p:sp>
    </p:spTree>
    <p:extLst>
      <p:ext uri="{BB962C8B-B14F-4D97-AF65-F5344CB8AC3E}">
        <p14:creationId xmlns:p14="http://schemas.microsoft.com/office/powerpoint/2010/main" val="562779341"/>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pdated_Bo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703767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237077106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659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2191201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1450139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172943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68381164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0619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194537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857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2619316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2165043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Contact Us">
    <p:spTree>
      <p:nvGrpSpPr>
        <p:cNvPr id="1" name=""/>
        <p:cNvGrpSpPr/>
        <p:nvPr/>
      </p:nvGrpSpPr>
      <p:grpSpPr>
        <a:xfrm>
          <a:off x="0" y="0"/>
          <a:ext cx="0" cy="0"/>
          <a:chOff x="0" y="0"/>
          <a:chExt cx="0" cy="0"/>
        </a:xfrm>
      </p:grpSpPr>
      <p:sp>
        <p:nvSpPr>
          <p:cNvPr id="3" name="Content Placeholder 2"/>
          <p:cNvSpPr>
            <a:spLocks noGrp="1"/>
          </p:cNvSpPr>
          <p:nvPr>
            <p:ph sz="quarter" idx="10" hasCustomPrompt="1"/>
          </p:nvPr>
        </p:nvSpPr>
        <p:spPr>
          <a:xfrm>
            <a:off x="510614" y="781161"/>
            <a:ext cx="9933516" cy="1330325"/>
          </a:xfrm>
        </p:spPr>
        <p:txBody>
          <a:bodyPr>
            <a:noAutofit/>
          </a:bodyPr>
          <a:lstStyle>
            <a:lvl1pPr marL="0" indent="0">
              <a:buNone/>
              <a:defRPr sz="7200">
                <a:solidFill>
                  <a:schemeClr val="accent1"/>
                </a:solidFill>
                <a:latin typeface="+mj-lt"/>
              </a:defRPr>
            </a:lvl1pPr>
          </a:lstStyle>
          <a:p>
            <a:pPr lvl="0"/>
            <a:r>
              <a:rPr lang="en-US" dirty="0"/>
              <a:t>THANK YOU</a:t>
            </a:r>
          </a:p>
        </p:txBody>
      </p:sp>
      <p:sp>
        <p:nvSpPr>
          <p:cNvPr id="14" name="Content Placeholder 2"/>
          <p:cNvSpPr>
            <a:spLocks noGrp="1"/>
          </p:cNvSpPr>
          <p:nvPr>
            <p:ph sz="quarter" idx="11" hasCustomPrompt="1"/>
          </p:nvPr>
        </p:nvSpPr>
        <p:spPr>
          <a:xfrm>
            <a:off x="510614" y="2111486"/>
            <a:ext cx="9933516" cy="859125"/>
          </a:xfrm>
        </p:spPr>
        <p:txBody>
          <a:bodyPr>
            <a:noAutofit/>
          </a:bodyPr>
          <a:lstStyle>
            <a:lvl1pPr marL="0" indent="0">
              <a:buNone/>
              <a:defRPr sz="1800">
                <a:solidFill>
                  <a:schemeClr val="tx1"/>
                </a:solidFill>
              </a:defRPr>
            </a:lvl1pPr>
          </a:lstStyle>
          <a:p>
            <a:pPr lvl="0"/>
            <a:r>
              <a:rPr lang="en-US" dirty="0"/>
              <a:t>Contact Us</a:t>
            </a:r>
          </a:p>
        </p:txBody>
      </p:sp>
      <p:sp>
        <p:nvSpPr>
          <p:cNvPr id="15" name="Content Placeholder 2"/>
          <p:cNvSpPr>
            <a:spLocks noGrp="1"/>
          </p:cNvSpPr>
          <p:nvPr>
            <p:ph sz="quarter" idx="12" hasCustomPrompt="1"/>
          </p:nvPr>
        </p:nvSpPr>
        <p:spPr>
          <a:xfrm>
            <a:off x="510612" y="3121280"/>
            <a:ext cx="2542885" cy="305309"/>
          </a:xfrm>
        </p:spPr>
        <p:txBody>
          <a:bodyPr>
            <a:noAutofit/>
          </a:bodyPr>
          <a:lstStyle>
            <a:lvl1pPr marL="0" indent="0">
              <a:buNone/>
              <a:defRPr sz="1200" b="0" i="0" baseline="0">
                <a:solidFill>
                  <a:srgbClr val="92D400"/>
                </a:solidFill>
                <a:latin typeface="Frutiger Next Pro Medium"/>
                <a:cs typeface="Frutiger Next Pro Medium"/>
              </a:defRPr>
            </a:lvl1pPr>
          </a:lstStyle>
          <a:p>
            <a:pPr lvl="0"/>
            <a:r>
              <a:rPr lang="en-US" dirty="0"/>
              <a:t>First Last</a:t>
            </a:r>
          </a:p>
        </p:txBody>
      </p:sp>
      <p:sp>
        <p:nvSpPr>
          <p:cNvPr id="16" name="Content Placeholder 2"/>
          <p:cNvSpPr>
            <a:spLocks noGrp="1"/>
          </p:cNvSpPr>
          <p:nvPr>
            <p:ph sz="quarter" idx="13" hasCustomPrompt="1"/>
          </p:nvPr>
        </p:nvSpPr>
        <p:spPr>
          <a:xfrm>
            <a:off x="510612"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7" name="Content Placeholder 2"/>
          <p:cNvSpPr>
            <a:spLocks noGrp="1"/>
          </p:cNvSpPr>
          <p:nvPr>
            <p:ph sz="quarter" idx="14" hasCustomPrompt="1"/>
          </p:nvPr>
        </p:nvSpPr>
        <p:spPr>
          <a:xfrm>
            <a:off x="510612"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18" name="Content Placeholder 2"/>
          <p:cNvSpPr>
            <a:spLocks noGrp="1"/>
          </p:cNvSpPr>
          <p:nvPr>
            <p:ph sz="quarter" idx="15" hasCustomPrompt="1"/>
          </p:nvPr>
        </p:nvSpPr>
        <p:spPr>
          <a:xfrm>
            <a:off x="510612"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9" name="Content Placeholder 2"/>
          <p:cNvSpPr>
            <a:spLocks noGrp="1"/>
          </p:cNvSpPr>
          <p:nvPr>
            <p:ph sz="quarter" idx="16" hasCustomPrompt="1"/>
          </p:nvPr>
        </p:nvSpPr>
        <p:spPr>
          <a:xfrm>
            <a:off x="3669451" y="3121280"/>
            <a:ext cx="2542885" cy="300749"/>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0" name="Content Placeholder 2"/>
          <p:cNvSpPr>
            <a:spLocks noGrp="1"/>
          </p:cNvSpPr>
          <p:nvPr>
            <p:ph sz="quarter" idx="17" hasCustomPrompt="1"/>
          </p:nvPr>
        </p:nvSpPr>
        <p:spPr>
          <a:xfrm>
            <a:off x="3669451"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21" name="Content Placeholder 2"/>
          <p:cNvSpPr>
            <a:spLocks noGrp="1"/>
          </p:cNvSpPr>
          <p:nvPr>
            <p:ph sz="quarter" idx="18" hasCustomPrompt="1"/>
          </p:nvPr>
        </p:nvSpPr>
        <p:spPr>
          <a:xfrm>
            <a:off x="3669451"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2" name="Content Placeholder 2"/>
          <p:cNvSpPr>
            <a:spLocks noGrp="1"/>
          </p:cNvSpPr>
          <p:nvPr>
            <p:ph sz="quarter" idx="19" hasCustomPrompt="1"/>
          </p:nvPr>
        </p:nvSpPr>
        <p:spPr>
          <a:xfrm>
            <a:off x="3669451"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pic>
        <p:nvPicPr>
          <p:cNvPr id="25" name="Picture 24" descr="DD_RGB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
        <p:nvSpPr>
          <p:cNvPr id="26" name="Rectangle 25"/>
          <p:cNvSpPr/>
          <p:nvPr userDrawn="1"/>
        </p:nvSpPr>
        <p:spPr>
          <a:xfrm>
            <a:off x="510613" y="5747435"/>
            <a:ext cx="9933516" cy="1110567"/>
          </a:xfrm>
          <a:prstGeom prst="rect">
            <a:avLst/>
          </a:prstGeom>
        </p:spPr>
        <p:txBody>
          <a:bodyPr wrap="square" numCol="2" spcCol="274320">
            <a:noAutofit/>
          </a:bodyPr>
          <a:lstStyle/>
          <a:p>
            <a:pPr>
              <a:lnSpc>
                <a:spcPct val="120000"/>
              </a:lnSpc>
            </a:pPr>
            <a:r>
              <a:rPr lang="en-US" sz="751" dirty="0">
                <a:solidFill>
                  <a:schemeClr val="bg1">
                    <a:lumMod val="65000"/>
                  </a:schemeClr>
                </a:solidFill>
                <a:latin typeface="Frutiger Next Pro Light"/>
                <a:cs typeface="Frutiger Next Pro Light"/>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r>
              <a:rPr lang="en-US" sz="751" dirty="0">
                <a:solidFill>
                  <a:schemeClr val="bg1">
                    <a:lumMod val="65000"/>
                  </a:schemeClr>
                </a:solidFill>
                <a:latin typeface="Frutiger Next Pro Light"/>
                <a:cs typeface="Frutiger Next Pro Light"/>
              </a:rPr>
              <a:t>As used in this document, “Deloitte” means Deloitte Consulting LLP, a subsidiary of Deloitte LLP. Please see www.deloitte.com/us/about for a detailed description of the legal structure of Deloitte LLP and its subsidiaries. Certain services may not be available to attest clients under the rules and regulations of public accounting.</a:t>
            </a:r>
          </a:p>
          <a:p>
            <a:endParaRPr lang="en-US" sz="751" dirty="0">
              <a:solidFill>
                <a:schemeClr val="bg1">
                  <a:lumMod val="65000"/>
                </a:schemeClr>
              </a:solidFill>
              <a:latin typeface="Frutiger Next Pro Light"/>
              <a:ea typeface="+mn-ea"/>
              <a:cs typeface="Frutiger Next Pro Light"/>
              <a:sym typeface="Frutiger Next Pro Light" charset="0"/>
            </a:endParaRPr>
          </a:p>
          <a:p>
            <a:r>
              <a:rPr lang="en-US" sz="700" dirty="0">
                <a:solidFill>
                  <a:schemeClr val="bg1">
                    <a:lumMod val="65000"/>
                  </a:schemeClr>
                </a:solidFill>
                <a:latin typeface="Frutiger Next Pro Light" charset="0"/>
                <a:ea typeface="ＭＳ Ｐゴシック" charset="0"/>
                <a:cs typeface="ＭＳ Ｐゴシック" charset="0"/>
                <a:sym typeface="Frutiger Next Pro Light" charset="0"/>
              </a:rPr>
              <a:t>Copyright © 2020 Deloitte Development LLC. All rights reserved.</a:t>
            </a:r>
          </a:p>
          <a:p>
            <a:pPr>
              <a:lnSpc>
                <a:spcPct val="120000"/>
              </a:lnSpc>
            </a:pPr>
            <a:r>
              <a:rPr lang="en-US" sz="751" dirty="0">
                <a:solidFill>
                  <a:schemeClr val="bg1">
                    <a:lumMod val="65000"/>
                  </a:schemeClr>
                </a:solidFill>
                <a:latin typeface="Frutiger Next Pro Light"/>
                <a:cs typeface="Frutiger Next Pro Light"/>
              </a:rPr>
              <a:t>Member of Deloitte Touche Tohmatsu Limited</a:t>
            </a:r>
          </a:p>
        </p:txBody>
      </p:sp>
    </p:spTree>
    <p:extLst>
      <p:ext uri="{BB962C8B-B14F-4D97-AF65-F5344CB8AC3E}">
        <p14:creationId xmlns:p14="http://schemas.microsoft.com/office/powerpoint/2010/main" val="2538944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D closing slide white logo on black">
    <p:spTree>
      <p:nvGrpSpPr>
        <p:cNvPr id="1" name=""/>
        <p:cNvGrpSpPr/>
        <p:nvPr/>
      </p:nvGrpSpPr>
      <p:grpSpPr>
        <a:xfrm>
          <a:off x="0" y="0"/>
          <a:ext cx="0" cy="0"/>
          <a:chOff x="0" y="0"/>
          <a:chExt cx="0" cy="0"/>
        </a:xfrm>
      </p:grpSpPr>
      <p:sp>
        <p:nvSpPr>
          <p:cNvPr id="23" name="Rectangle 22"/>
          <p:cNvSpPr/>
          <p:nvPr userDrawn="1"/>
        </p:nvSpPr>
        <p:spPr>
          <a:xfrm>
            <a:off x="94131"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800" dirty="0"/>
          </a:p>
        </p:txBody>
      </p:sp>
      <p:pic>
        <p:nvPicPr>
          <p:cNvPr id="24" name="Picture 23" descr="DD_RGB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8253" y="2087636"/>
            <a:ext cx="5197793" cy="2884265"/>
          </a:xfrm>
          <a:prstGeom prst="rect">
            <a:avLst/>
          </a:prstGeom>
        </p:spPr>
      </p:pic>
    </p:spTree>
    <p:extLst>
      <p:ext uri="{BB962C8B-B14F-4D97-AF65-F5344CB8AC3E}">
        <p14:creationId xmlns:p14="http://schemas.microsoft.com/office/powerpoint/2010/main" val="3910201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asic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a:t>Basic slide format (title only)</a:t>
            </a:r>
          </a:p>
        </p:txBody>
      </p:sp>
    </p:spTree>
    <p:extLst>
      <p:ext uri="{BB962C8B-B14F-4D97-AF65-F5344CB8AC3E}">
        <p14:creationId xmlns:p14="http://schemas.microsoft.com/office/powerpoint/2010/main" val="38509212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_no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a:xfrm>
            <a:off x="838200" y="6356352"/>
            <a:ext cx="2743200" cy="365125"/>
          </a:xfrm>
          <a:prstGeom prst="rect">
            <a:avLst/>
          </a:prstGeom>
        </p:spPr>
        <p:txBody>
          <a:bodyPr/>
          <a:lstStyle>
            <a:lvl1pPr>
              <a:defRPr>
                <a:solidFill>
                  <a:schemeClr val="bg2"/>
                </a:solidFill>
              </a:defRPr>
            </a:lvl1pPr>
          </a:lstStyle>
          <a:p>
            <a:fld id="{95922EAA-9DB7-4759-A39E-BD4002B6CA88}" type="datetimeFigureOut">
              <a:rPr lang="en-US" smtClean="0">
                <a:solidFill>
                  <a:srgbClr val="E7E7E8"/>
                </a:solidFill>
              </a:rPr>
              <a:pPr/>
              <a:t>8/13/2026</a:t>
            </a:fld>
            <a:endParaRPr lang="en-US" dirty="0">
              <a:solidFill>
                <a:srgbClr val="E7E7E8"/>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dirty="0">
              <a:solidFill>
                <a:srgbClr val="5C5C5C">
                  <a:tint val="75000"/>
                </a:srgbClr>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56C0D935-D802-48C2-BA0B-1A8DBFF4C45B}" type="slidenum">
              <a:rPr lang="en-US" smtClean="0">
                <a:solidFill>
                  <a:srgbClr val="5C5C5C">
                    <a:tint val="75000"/>
                  </a:srgbClr>
                </a:solidFill>
              </a:rPr>
              <a:pPr/>
              <a:t>‹#›</a:t>
            </a:fld>
            <a:endParaRPr lang="en-US" dirty="0">
              <a:solidFill>
                <a:srgbClr val="5C5C5C">
                  <a:tint val="75000"/>
                </a:srgbClr>
              </a:solidFill>
            </a:endParaRPr>
          </a:p>
        </p:txBody>
      </p:sp>
    </p:spTree>
    <p:extLst>
      <p:ext uri="{BB962C8B-B14F-4D97-AF65-F5344CB8AC3E}">
        <p14:creationId xmlns:p14="http://schemas.microsoft.com/office/powerpoint/2010/main" val="249814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p:nvPr>
        </p:nvSpPr>
        <p:spPr>
          <a:xfrm>
            <a:off x="355602" y="2718036"/>
            <a:ext cx="11264900" cy="1421928"/>
          </a:xfrm>
        </p:spPr>
        <p:txBody>
          <a:bodyPr anchor="ctr">
            <a:noAutofit/>
          </a:bodyPr>
          <a:lstStyle>
            <a:lvl1pPr>
              <a:defRPr sz="7200">
                <a:solidFill>
                  <a:schemeClr val="tx1"/>
                </a:solidFill>
              </a:defRPr>
            </a:lvl1pPr>
          </a:lstStyle>
          <a:p>
            <a:r>
              <a:rPr lang="en-US" dirty="0"/>
              <a:t>Click to edit Master title style</a:t>
            </a:r>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95922EAA-9DB7-4759-A39E-BD4002B6CA88}" type="datetimeFigureOut">
              <a:rPr lang="en-US" smtClean="0"/>
              <a:t>8/13/2026</a:t>
            </a:fld>
            <a:endParaRPr lang="en-US" dirty="0"/>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56C0D935-D802-48C2-BA0B-1A8DBFF4C45B}" type="slidenum">
              <a:rPr lang="en-US" smtClean="0"/>
              <a:t>‹#›</a:t>
            </a:fld>
            <a:endParaRPr lang="en-US" dirty="0"/>
          </a:p>
        </p:txBody>
      </p:sp>
    </p:spTree>
    <p:extLst>
      <p:ext uri="{BB962C8B-B14F-4D97-AF65-F5344CB8AC3E}">
        <p14:creationId xmlns:p14="http://schemas.microsoft.com/office/powerpoint/2010/main" val="95112903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Updated_Bo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012850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ppendix">
    <p:spTree>
      <p:nvGrpSpPr>
        <p:cNvPr id="1" name=""/>
        <p:cNvGrpSpPr/>
        <p:nvPr/>
      </p:nvGrpSpPr>
      <p:grpSpPr>
        <a:xfrm>
          <a:off x="0" y="0"/>
          <a:ext cx="0" cy="0"/>
          <a:chOff x="0" y="0"/>
          <a:chExt cx="0" cy="0"/>
        </a:xfrm>
      </p:grpSpPr>
      <p:sp>
        <p:nvSpPr>
          <p:cNvPr id="5" name="TextBox 4"/>
          <p:cNvSpPr txBox="1"/>
          <p:nvPr userDrawn="1"/>
        </p:nvSpPr>
        <p:spPr>
          <a:xfrm>
            <a:off x="817581" y="2280624"/>
            <a:ext cx="6081656" cy="830997"/>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 </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1454" y="183885"/>
            <a:ext cx="2300871" cy="555660"/>
          </a:xfrm>
          <a:prstGeom prst="rect">
            <a:avLst/>
          </a:prstGeom>
        </p:spPr>
      </p:pic>
      <p:sp>
        <p:nvSpPr>
          <p:cNvPr id="8" name="Text Placeholder 7"/>
          <p:cNvSpPr>
            <a:spLocks noGrp="1"/>
          </p:cNvSpPr>
          <p:nvPr>
            <p:ph type="body" sz="quarter" idx="10"/>
          </p:nvPr>
        </p:nvSpPr>
        <p:spPr>
          <a:xfrm>
            <a:off x="817035" y="2209803"/>
            <a:ext cx="6396567" cy="584775"/>
          </a:xfrm>
        </p:spPr>
        <p:txBody>
          <a:bodyPr/>
          <a:lstStyle>
            <a:lvl1pPr marL="0" indent="0">
              <a:buNone/>
              <a:defRPr sz="3200">
                <a:latin typeface="Calibri" panose="020F0502020204030204" pitchFamily="34" charset="0"/>
              </a:defRPr>
            </a:lvl1pPr>
            <a:lvl2pPr>
              <a:defRPr sz="1600">
                <a:latin typeface="Calibri" panose="020F0502020204030204" pitchFamily="34" charset="0"/>
              </a:defRPr>
            </a:lvl2pPr>
            <a:lvl3pPr>
              <a:defRPr sz="1600">
                <a:latin typeface="Calibri" panose="020F0502020204030204" pitchFamily="34" charset="0"/>
              </a:defRPr>
            </a:lvl3pPr>
            <a:lvl4pPr>
              <a:defRPr sz="1600">
                <a:latin typeface="Calibri" panose="020F0502020204030204" pitchFamily="34" charset="0"/>
              </a:defRPr>
            </a:lvl4pPr>
            <a:lvl5pPr>
              <a:defRPr sz="1600">
                <a:latin typeface="Calibri" panose="020F0502020204030204" pitchFamily="34" charset="0"/>
              </a:defRPr>
            </a:lvl5pPr>
          </a:lstStyle>
          <a:p>
            <a:pPr lvl="0"/>
            <a:endParaRPr lang="en-US" dirty="0"/>
          </a:p>
        </p:txBody>
      </p:sp>
    </p:spTree>
    <p:extLst>
      <p:ext uri="{BB962C8B-B14F-4D97-AF65-F5344CB8AC3E}">
        <p14:creationId xmlns:p14="http://schemas.microsoft.com/office/powerpoint/2010/main" val="26718628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783">
              <a:lnSpc>
                <a:spcPct val="85000"/>
              </a:lnSpc>
            </a:pPr>
            <a:r>
              <a:rPr lang="en-US"/>
              <a:t>Click to edit Master title style</a:t>
            </a:r>
            <a:endParaRPr lang="en-US" dirty="0"/>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Tree>
    <p:extLst>
      <p:ext uri="{BB962C8B-B14F-4D97-AF65-F5344CB8AC3E}">
        <p14:creationId xmlns:p14="http://schemas.microsoft.com/office/powerpoint/2010/main" val="3520633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21194417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Tree>
    <p:extLst>
      <p:ext uri="{BB962C8B-B14F-4D97-AF65-F5344CB8AC3E}">
        <p14:creationId xmlns:p14="http://schemas.microsoft.com/office/powerpoint/2010/main" val="3442498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1" y="804672"/>
            <a:ext cx="3347391" cy="1995802"/>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25626505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
        <p:nvSpPr>
          <p:cNvPr id="5"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36941889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3266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91001" y="1961814"/>
            <a:ext cx="8001000" cy="2921731"/>
          </a:xfrm>
        </p:spPr>
        <p:txBody>
          <a:bodyPr anchor="b" anchorCtr="0"/>
          <a:lstStyle>
            <a:lvl1pPr>
              <a:lnSpc>
                <a:spcPct val="85000"/>
              </a:lnSpc>
              <a:defRPr sz="5400" b="1" baseline="0">
                <a:latin typeface="+mn-lt"/>
              </a:defRPr>
            </a:lvl1pPr>
          </a:lstStyle>
          <a:p>
            <a:r>
              <a:rPr lang="en-US" dirty="0"/>
              <a:t>Thank You </a:t>
            </a:r>
            <a:br>
              <a:rPr lang="en-US" dirty="0"/>
            </a:br>
            <a:r>
              <a:rPr lang="en-US" dirty="0"/>
              <a:t>Goes Here.</a:t>
            </a:r>
          </a:p>
        </p:txBody>
      </p:sp>
      <p:sp>
        <p:nvSpPr>
          <p:cNvPr id="9" name="Rectangle 8"/>
          <p:cNvSpPr/>
          <p:nvPr/>
        </p:nvSpPr>
        <p:spPr>
          <a:xfrm>
            <a:off x="4134013" y="5436073"/>
            <a:ext cx="7143588" cy="1643527"/>
          </a:xfrm>
          <a:prstGeom prst="rect">
            <a:avLst/>
          </a:prstGeom>
        </p:spPr>
        <p:txBody>
          <a:bodyPr wrap="square" numCol="2" spcCol="182880">
            <a:spAutoFit/>
          </a:bodyPr>
          <a:lstStyle/>
          <a:p>
            <a:pPr>
              <a:lnSpc>
                <a:spcPct val="120000"/>
              </a:lnSpc>
            </a:pPr>
            <a:r>
              <a:rPr lang="en-US" sz="700"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700" dirty="0">
                <a:latin typeface="Open Sans" charset="0"/>
                <a:ea typeface="Open Sans" charset="0"/>
                <a:cs typeface="Open Sans" charset="0"/>
              </a:rPr>
            </a:br>
            <a:br>
              <a:rPr lang="en-US" sz="700" dirty="0">
                <a:latin typeface="Open Sans" charset="0"/>
                <a:ea typeface="Open Sans" charset="0"/>
                <a:cs typeface="Open Sans" charset="0"/>
              </a:rPr>
            </a:br>
            <a:endParaRPr lang="en-US" sz="700" dirty="0">
              <a:latin typeface="Open Sans" charset="0"/>
              <a:ea typeface="Open Sans" charset="0"/>
              <a:cs typeface="Open Sans" charset="0"/>
            </a:endParaRPr>
          </a:p>
          <a:p>
            <a:pPr>
              <a:lnSpc>
                <a:spcPct val="120000"/>
              </a:lnSpc>
            </a:pPr>
            <a:r>
              <a:rPr lang="en-US" sz="700"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700" dirty="0">
                <a:latin typeface="Open Sans" charset="0"/>
                <a:ea typeface="Open Sans" charset="0"/>
                <a:cs typeface="Open Sans" charset="0"/>
              </a:rPr>
            </a:br>
            <a:r>
              <a:rPr lang="en-US" sz="700" dirty="0">
                <a:latin typeface="Open Sans" charset="0"/>
                <a:ea typeface="Open Sans" charset="0"/>
                <a:cs typeface="Open Sans" charset="0"/>
              </a:rPr>
              <a:t>the rules and regulations of public accounting.</a:t>
            </a:r>
          </a:p>
          <a:p>
            <a:endParaRPr lang="en-US" sz="700" dirty="0">
              <a:latin typeface="Open Sans" charset="0"/>
              <a:ea typeface="Open Sans" charset="0"/>
              <a:cs typeface="Open Sans" charset="0"/>
              <a:sym typeface="Frutiger Next Pro Light" charset="0"/>
            </a:endParaRPr>
          </a:p>
          <a:p>
            <a:r>
              <a:rPr lang="en-US" sz="700" b="1" dirty="0">
                <a:latin typeface="Open Sans" charset="0"/>
                <a:ea typeface="Open Sans" charset="0"/>
                <a:cs typeface="Open Sans" charset="0"/>
                <a:sym typeface="Frutiger Next Pro Light" charset="0"/>
              </a:rPr>
              <a:t>Copyright © 2017 Deloitte Development LLC. </a:t>
            </a:r>
            <a:br>
              <a:rPr lang="en-US" sz="700" dirty="0">
                <a:latin typeface="Open Sans" charset="0"/>
                <a:ea typeface="Open Sans" charset="0"/>
                <a:cs typeface="Open Sans" charset="0"/>
                <a:sym typeface="Frutiger Next Pro Light" charset="0"/>
              </a:rPr>
            </a:br>
            <a:r>
              <a:rPr lang="en-US" sz="700" b="1" dirty="0">
                <a:latin typeface="Open Sans" charset="0"/>
                <a:ea typeface="Open Sans" charset="0"/>
                <a:cs typeface="Open Sans" charset="0"/>
                <a:sym typeface="Frutiger Next Pro Light" charset="0"/>
              </a:rPr>
              <a:t>All rights reserved. </a:t>
            </a:r>
            <a:r>
              <a:rPr lang="en-US" sz="700" b="1" dirty="0">
                <a:latin typeface="Open Sans" charset="0"/>
                <a:ea typeface="Open Sans" charset="0"/>
                <a:cs typeface="Open Sans" charset="0"/>
              </a:rPr>
              <a:t>Member of Deloitte Touche Tohmatsu Limited</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1" y="762001"/>
            <a:ext cx="1788289" cy="828260"/>
          </a:xfrm>
          <a:prstGeom prst="rect">
            <a:avLst/>
          </a:prstGeom>
        </p:spPr>
      </p:pic>
    </p:spTree>
    <p:extLst>
      <p:ext uri="{BB962C8B-B14F-4D97-AF65-F5344CB8AC3E}">
        <p14:creationId xmlns:p14="http://schemas.microsoft.com/office/powerpoint/2010/main" val="36216493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dirty="0"/>
              <a:t>Do not use this</a:t>
            </a:r>
            <a:r>
              <a:rPr lang="en-US" sz="11500" b="1" baseline="0" dirty="0"/>
              <a:t> layout</a:t>
            </a:r>
          </a:p>
          <a:p>
            <a:pPr algn="ctr"/>
            <a:endParaRPr lang="en-US" sz="3200" b="1" baseline="0" dirty="0"/>
          </a:p>
          <a:p>
            <a:pPr algn="ctr"/>
            <a:r>
              <a:rPr lang="en-US" sz="3200" b="0" baseline="0" dirty="0"/>
              <a:t>Delete any master slides that occur after this layout</a:t>
            </a:r>
            <a:endParaRPr lang="en-US" sz="3200" b="0" dirty="0"/>
          </a:p>
        </p:txBody>
      </p:sp>
    </p:spTree>
    <p:extLst>
      <p:ext uri="{BB962C8B-B14F-4D97-AF65-F5344CB8AC3E}">
        <p14:creationId xmlns:p14="http://schemas.microsoft.com/office/powerpoint/2010/main" val="2511136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DD Agency - Content 1">
    <p:spTree>
      <p:nvGrpSpPr>
        <p:cNvPr id="1" name=""/>
        <p:cNvGrpSpPr/>
        <p:nvPr/>
      </p:nvGrpSpPr>
      <p:grpSpPr>
        <a:xfrm>
          <a:off x="0" y="0"/>
          <a:ext cx="0" cy="0"/>
          <a:chOff x="0" y="0"/>
          <a:chExt cx="0" cy="0"/>
        </a:xfrm>
      </p:grpSpPr>
      <p:sp>
        <p:nvSpPr>
          <p:cNvPr id="2" name="Title 1"/>
          <p:cNvSpPr>
            <a:spLocks noGrp="1"/>
          </p:cNvSpPr>
          <p:nvPr>
            <p:ph type="title"/>
          </p:nvPr>
        </p:nvSpPr>
        <p:spPr>
          <a:xfrm>
            <a:off x="914400" y="978410"/>
            <a:ext cx="10363200" cy="709007"/>
          </a:xfrm>
        </p:spPr>
        <p:txBody>
          <a:bodyPr/>
          <a:lstStyle>
            <a:lvl1pPr>
              <a:lnSpc>
                <a:spcPct val="85000"/>
              </a:lnSpc>
              <a:defRPr/>
            </a:lvl1pPr>
          </a:lstStyle>
          <a:p>
            <a:r>
              <a:rPr lang="en-US"/>
              <a:t>Click to edit Master title style</a:t>
            </a:r>
            <a:endParaRPr lang="en-US" dirty="0"/>
          </a:p>
        </p:txBody>
      </p:sp>
      <p:sp>
        <p:nvSpPr>
          <p:cNvPr id="4" name="Text Placeholder 8"/>
          <p:cNvSpPr>
            <a:spLocks noGrp="1"/>
          </p:cNvSpPr>
          <p:nvPr>
            <p:ph type="body" sz="quarter" idx="14"/>
          </p:nvPr>
        </p:nvSpPr>
        <p:spPr>
          <a:xfrm>
            <a:off x="914721" y="1691640"/>
            <a:ext cx="10362880" cy="647700"/>
          </a:xfrm>
        </p:spPr>
        <p:txBody>
          <a:bodyPr>
            <a:noAutofit/>
          </a:bodyPr>
          <a:lstStyle>
            <a:lvl1pPr marL="0" indent="0">
              <a:lnSpc>
                <a:spcPct val="130000"/>
              </a:lnSpc>
              <a:spcBef>
                <a:spcPts val="500"/>
              </a:spcBef>
              <a:buNone/>
              <a:defRPr sz="1200" spc="0"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Edit Master text styles</a:t>
            </a:r>
          </a:p>
        </p:txBody>
      </p:sp>
    </p:spTree>
    <p:extLst>
      <p:ext uri="{BB962C8B-B14F-4D97-AF65-F5344CB8AC3E}">
        <p14:creationId xmlns:p14="http://schemas.microsoft.com/office/powerpoint/2010/main" val="2767627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DD Agency - Content 1 Breadcrumbs">
    <p:spTree>
      <p:nvGrpSpPr>
        <p:cNvPr id="1" name=""/>
        <p:cNvGrpSpPr/>
        <p:nvPr/>
      </p:nvGrpSpPr>
      <p:grpSpPr>
        <a:xfrm>
          <a:off x="0" y="0"/>
          <a:ext cx="0" cy="0"/>
          <a:chOff x="0" y="0"/>
          <a:chExt cx="0" cy="0"/>
        </a:xfrm>
      </p:grpSpPr>
      <p:sp>
        <p:nvSpPr>
          <p:cNvPr id="62" name="Shape 62"/>
          <p:cNvSpPr>
            <a:spLocks noGrp="1"/>
          </p:cNvSpPr>
          <p:nvPr>
            <p:ph type="title"/>
          </p:nvPr>
        </p:nvSpPr>
        <p:spPr>
          <a:xfrm>
            <a:off x="914400" y="942141"/>
            <a:ext cx="10363200" cy="709008"/>
          </a:xfrm>
          <a:prstGeom prst="rect">
            <a:avLst/>
          </a:prstGeom>
        </p:spPr>
        <p:txBody>
          <a:bodyPr/>
          <a:lstStyle/>
          <a:p>
            <a:r>
              <a:t>Title Text</a:t>
            </a:r>
          </a:p>
        </p:txBody>
      </p:sp>
      <p:sp>
        <p:nvSpPr>
          <p:cNvPr id="63" name="Shape 63"/>
          <p:cNvSpPr>
            <a:spLocks noGrp="1"/>
          </p:cNvSpPr>
          <p:nvPr>
            <p:ph type="body" sz="quarter" idx="1"/>
          </p:nvPr>
        </p:nvSpPr>
        <p:spPr>
          <a:xfrm>
            <a:off x="914721" y="1651150"/>
            <a:ext cx="10362880" cy="647701"/>
          </a:xfrm>
          <a:prstGeom prst="rect">
            <a:avLst/>
          </a:prstGeom>
        </p:spPr>
        <p:txBody>
          <a:bodyPr>
            <a:normAutofit/>
          </a:bodyPr>
          <a:lstStyle>
            <a:lvl1pPr marL="0" indent="0">
              <a:lnSpc>
                <a:spcPct val="130000"/>
              </a:lnSpc>
              <a:spcBef>
                <a:spcPts val="500"/>
              </a:spcBef>
              <a:buClrTx/>
              <a:buSzTx/>
              <a:buFontTx/>
              <a:buNone/>
              <a:defRPr sz="1200" spc="0"/>
            </a:lvl1pPr>
            <a:lvl2pPr marL="0" indent="228594">
              <a:lnSpc>
                <a:spcPct val="130000"/>
              </a:lnSpc>
              <a:spcBef>
                <a:spcPts val="500"/>
              </a:spcBef>
              <a:buClrTx/>
              <a:buSzTx/>
              <a:buFontTx/>
              <a:buNone/>
              <a:defRPr sz="1200" spc="0"/>
            </a:lvl2pPr>
            <a:lvl3pPr marL="0" indent="457189">
              <a:lnSpc>
                <a:spcPct val="130000"/>
              </a:lnSpc>
              <a:spcBef>
                <a:spcPts val="500"/>
              </a:spcBef>
              <a:buClrTx/>
              <a:buSzTx/>
              <a:buFontTx/>
              <a:buNone/>
              <a:defRPr sz="1200" spc="0"/>
            </a:lvl3pPr>
            <a:lvl4pPr marL="0" indent="685783">
              <a:lnSpc>
                <a:spcPct val="130000"/>
              </a:lnSpc>
              <a:spcBef>
                <a:spcPts val="500"/>
              </a:spcBef>
              <a:buClrTx/>
              <a:buSzTx/>
              <a:buFontTx/>
              <a:buNone/>
              <a:defRPr sz="1200" spc="0"/>
            </a:lvl4pPr>
            <a:lvl5pPr marL="0" indent="914377">
              <a:lnSpc>
                <a:spcPct val="130000"/>
              </a:lnSpc>
              <a:spcBef>
                <a:spcPts val="500"/>
              </a:spcBef>
              <a:buClrTx/>
              <a:buSzTx/>
              <a:buFontTx/>
              <a:buNone/>
              <a:defRPr sz="1200" spc="0"/>
            </a:lvl5pPr>
          </a:lstStyle>
          <a:p>
            <a:r>
              <a:t>Body Level One</a:t>
            </a:r>
          </a:p>
          <a:p>
            <a:pPr lvl="1"/>
            <a:r>
              <a:t>Body Level Two</a:t>
            </a:r>
          </a:p>
          <a:p>
            <a:pPr lvl="2"/>
            <a:r>
              <a:t>Body Level Three</a:t>
            </a:r>
          </a:p>
          <a:p>
            <a:pPr lvl="3"/>
            <a:r>
              <a:t>Body Level Four</a:t>
            </a:r>
          </a:p>
          <a:p>
            <a:pPr lvl="4"/>
            <a:r>
              <a:t>Body Level Five</a:t>
            </a:r>
          </a:p>
        </p:txBody>
      </p:sp>
      <p:sp>
        <p:nvSpPr>
          <p:cNvPr id="64" name="Shape 64"/>
          <p:cNvSpPr>
            <a:spLocks noGrp="1"/>
          </p:cNvSpPr>
          <p:nvPr>
            <p:ph type="body" sz="quarter" idx="13"/>
          </p:nvPr>
        </p:nvSpPr>
        <p:spPr>
          <a:xfrm>
            <a:off x="914973" y="544052"/>
            <a:ext cx="3186113" cy="203201"/>
          </a:xfrm>
          <a:prstGeom prst="rect">
            <a:avLst/>
          </a:prstGeom>
        </p:spPr>
        <p:txBody>
          <a:bodyPr>
            <a:normAutofit/>
          </a:bodyPr>
          <a:lstStyle>
            <a:lvl1pPr marL="0" indent="0">
              <a:buClrTx/>
              <a:buSzTx/>
              <a:buFontTx/>
              <a:buNone/>
              <a:defRPr sz="1800" spc="400">
                <a:solidFill>
                  <a:schemeClr val="accent5"/>
                </a:solidFill>
                <a:latin typeface="Nexa Black"/>
                <a:ea typeface="Nexa Black"/>
                <a:cs typeface="Nexa Black"/>
                <a:sym typeface="Nexa Black"/>
              </a:defRPr>
            </a:lvl1pPr>
          </a:lstStyle>
          <a:p>
            <a:pPr marL="0" indent="0">
              <a:buClrTx/>
              <a:buSzTx/>
              <a:buFontTx/>
              <a:buNone/>
              <a:defRPr sz="1800" spc="400">
                <a:solidFill>
                  <a:schemeClr val="accent5"/>
                </a:solidFill>
                <a:latin typeface="Nexa Black"/>
                <a:ea typeface="Nexa Black"/>
                <a:cs typeface="Nexa Black"/>
                <a:sym typeface="Nexa Black"/>
              </a:defRPr>
            </a:pPr>
            <a:endParaRPr/>
          </a:p>
        </p:txBody>
      </p:sp>
      <p:sp>
        <p:nvSpPr>
          <p:cNvPr id="65" name="Shape 65"/>
          <p:cNvSpPr>
            <a:spLocks noGrp="1"/>
          </p:cNvSpPr>
          <p:nvPr>
            <p:ph type="sldNum" sz="quarter" idx="2"/>
          </p:nvPr>
        </p:nvSpPr>
        <p:spPr>
          <a:xfrm>
            <a:off x="914719" y="6444149"/>
            <a:ext cx="267768" cy="311151"/>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11017607"/>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263520219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A48CB-820E-2C16-6D06-B6C78B8770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DD44F4-4AF2-AB6A-B22F-3B8DA415F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293851-C699-EAF5-2A70-220C737A767A}"/>
              </a:ext>
            </a:extLst>
          </p:cNvPr>
          <p:cNvSpPr>
            <a:spLocks noGrp="1"/>
          </p:cNvSpPr>
          <p:nvPr>
            <p:ph type="dt" sz="half" idx="10"/>
          </p:nvPr>
        </p:nvSpPr>
        <p:spPr>
          <a:xfrm>
            <a:off x="243286"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DF3C3137-9467-CDC4-C43A-67ABB6138C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092B06-7FA2-34DE-0E17-7475D861D8B8}"/>
              </a:ext>
            </a:extLst>
          </p:cNvPr>
          <p:cNvSpPr>
            <a:spLocks noGrp="1"/>
          </p:cNvSpPr>
          <p:nvPr>
            <p:ph type="sldNum" sz="quarter" idx="12"/>
          </p:nvPr>
        </p:nvSpPr>
        <p:spPr>
          <a:xfrm>
            <a:off x="9260600" y="6301265"/>
            <a:ext cx="2743200" cy="365125"/>
          </a:xfrm>
          <a:prstGeom prst="rect">
            <a:avLst/>
          </a:prstGeom>
        </p:spPr>
        <p:txBody>
          <a:bodyPr/>
          <a:lstStyle/>
          <a:p>
            <a:fld id="{93D52513-DBFE-4131-897C-42255F291DCA}" type="slidenum">
              <a:rPr lang="en-US" smtClean="0"/>
              <a:t>‹#›</a:t>
            </a:fld>
            <a:endParaRPr lang="en-US" dirty="0"/>
          </a:p>
        </p:txBody>
      </p:sp>
    </p:spTree>
    <p:extLst>
      <p:ext uri="{BB962C8B-B14F-4D97-AF65-F5344CB8AC3E}">
        <p14:creationId xmlns:p14="http://schemas.microsoft.com/office/powerpoint/2010/main" val="286633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9040835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5688716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2651804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4" y="4965305"/>
            <a:ext cx="4407673" cy="897983"/>
          </a:xfrm>
        </p:spPr>
        <p:txBody>
          <a:bodyPr anchor="b" anchorCtr="0"/>
          <a:lstStyle>
            <a:lvl1pPr>
              <a:lnSpc>
                <a:spcPct val="85000"/>
              </a:lnSpc>
              <a:defRPr sz="2800" b="1" baseline="0">
                <a:latin typeface="+mn-lt"/>
              </a:defRPr>
            </a:lvl1pPr>
          </a:lstStyle>
          <a:p>
            <a:r>
              <a:rPr lang="en-US" dirty="0"/>
              <a:t>Click to edit Title</a:t>
            </a:r>
          </a:p>
        </p:txBody>
      </p:sp>
      <p:sp>
        <p:nvSpPr>
          <p:cNvPr id="6" name="Text Placeholder 9"/>
          <p:cNvSpPr>
            <a:spLocks noGrp="1"/>
          </p:cNvSpPr>
          <p:nvPr>
            <p:ph type="body" sz="quarter" idx="16" hasCustomPrompt="1"/>
          </p:nvPr>
        </p:nvSpPr>
        <p:spPr>
          <a:xfrm>
            <a:off x="914404" y="5940665"/>
            <a:ext cx="4407673" cy="478209"/>
          </a:xfrm>
        </p:spPr>
        <p:txBody>
          <a:bodyPr vert="horz" lIns="0" tIns="0" rIns="0" bIns="0" rtlCol="0">
            <a:noAutofit/>
          </a:bodyPr>
          <a:lstStyle>
            <a:lvl1pPr marL="0" indent="0">
              <a:buNone/>
              <a:defRPr lang="en-US" sz="1200" dirty="0"/>
            </a:lvl1pPr>
          </a:lstStyle>
          <a:p>
            <a:pPr marL="228594" lvl="0" indent="-228594">
              <a:lnSpc>
                <a:spcPct val="130000"/>
              </a:lnSpc>
            </a:pPr>
            <a:r>
              <a:rPr lang="en-US" dirty="0"/>
              <a:t>Click to edit Subtitle</a:t>
            </a:r>
          </a:p>
        </p:txBody>
      </p:sp>
      <p:sp>
        <p:nvSpPr>
          <p:cNvPr id="7" name="Text Placeholder 9"/>
          <p:cNvSpPr>
            <a:spLocks noGrp="1"/>
          </p:cNvSpPr>
          <p:nvPr>
            <p:ph type="body" sz="quarter" idx="17" hasCustomPrompt="1"/>
          </p:nvPr>
        </p:nvSpPr>
        <p:spPr>
          <a:xfrm>
            <a:off x="914404" y="4585210"/>
            <a:ext cx="4407673" cy="348286"/>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Date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1" y="762001"/>
            <a:ext cx="1788289" cy="828260"/>
          </a:xfrm>
          <a:prstGeom prst="rect">
            <a:avLst/>
          </a:prstGeom>
        </p:spPr>
      </p:pic>
      <p:sp>
        <p:nvSpPr>
          <p:cNvPr id="8" name="Picture Placeholder 7"/>
          <p:cNvSpPr>
            <a:spLocks noGrp="1"/>
          </p:cNvSpPr>
          <p:nvPr>
            <p:ph type="pic" sz="quarter" idx="19" hasCustomPrompt="1"/>
          </p:nvPr>
        </p:nvSpPr>
        <p:spPr>
          <a:xfrm>
            <a:off x="5322075" y="0"/>
            <a:ext cx="6869925" cy="6858000"/>
          </a:xfrm>
        </p:spPr>
        <p:txBody>
          <a:bodyPr anchor="ctr"/>
          <a:lstStyle>
            <a:lvl1pPr marL="0" indent="0" algn="ctr">
              <a:buNone/>
              <a:defRPr/>
            </a:lvl1pPr>
          </a:lstStyle>
          <a:p>
            <a:r>
              <a:rPr lang="en-US" dirty="0"/>
              <a:t>Click to insert picture</a:t>
            </a:r>
          </a:p>
        </p:txBody>
      </p:sp>
    </p:spTree>
    <p:extLst>
      <p:ext uri="{BB962C8B-B14F-4D97-AF65-F5344CB8AC3E}">
        <p14:creationId xmlns:p14="http://schemas.microsoft.com/office/powerpoint/2010/main" val="54271367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2"/>
            <a:ext cx="12192000" cy="6857999"/>
          </a:xfrm>
          <a:noFill/>
        </p:spPr>
        <p:txBody>
          <a:bodyPr anchor="ctr"/>
          <a:lstStyle>
            <a:lvl1pPr marL="0" indent="0" algn="ctr">
              <a:buNone/>
              <a:defRPr>
                <a:solidFill>
                  <a:schemeClr val="accent6"/>
                </a:solidFill>
              </a:defRPr>
            </a:lvl1pPr>
          </a:lstStyle>
          <a:p>
            <a:r>
              <a:rPr lang="en-US" dirty="0"/>
              <a:t>Drag picture to placeholder or click icon to add</a:t>
            </a:r>
          </a:p>
        </p:txBody>
      </p:sp>
      <p:sp>
        <p:nvSpPr>
          <p:cNvPr id="3" name="Title 1"/>
          <p:cNvSpPr>
            <a:spLocks noGrp="1"/>
          </p:cNvSpPr>
          <p:nvPr>
            <p:ph type="title" hasCustomPrompt="1"/>
          </p:nvPr>
        </p:nvSpPr>
        <p:spPr>
          <a:xfrm>
            <a:off x="914403" y="4725109"/>
            <a:ext cx="4389120" cy="2132892"/>
          </a:xfrm>
          <a:solidFill>
            <a:schemeClr val="bg1"/>
          </a:solidFill>
        </p:spPr>
        <p:txBody>
          <a:bodyPr vert="horz" lIns="365760" tIns="365760" rIns="365760" bIns="1280160" rtlCol="0" anchor="b" anchorCtr="0">
            <a:spAutoFit/>
          </a:bodyPr>
          <a:lstStyle>
            <a:lvl1pPr>
              <a:lnSpc>
                <a:spcPct val="90000"/>
              </a:lnSpc>
              <a:defRPr lang="en-US" sz="3600" b="1" baseline="0" dirty="0">
                <a:solidFill>
                  <a:sysClr val="windowText" lastClr="000000"/>
                </a:solidFill>
                <a:latin typeface="+mn-lt"/>
              </a:defRPr>
            </a:lvl1pPr>
          </a:lstStyle>
          <a:p>
            <a:pPr lvl="0">
              <a:lnSpc>
                <a:spcPct val="85000"/>
              </a:lnSpc>
            </a:pPr>
            <a:r>
              <a:rPr lang="en-US" dirty="0"/>
              <a:t>Click to edit Title</a:t>
            </a:r>
          </a:p>
        </p:txBody>
      </p:sp>
      <p:sp>
        <p:nvSpPr>
          <p:cNvPr id="4" name="Text Placeholder 4"/>
          <p:cNvSpPr>
            <a:spLocks noGrp="1"/>
          </p:cNvSpPr>
          <p:nvPr>
            <p:ph type="body" sz="quarter" idx="10" hasCustomPrompt="1"/>
          </p:nvPr>
        </p:nvSpPr>
        <p:spPr>
          <a:xfrm>
            <a:off x="914403" y="5694831"/>
            <a:ext cx="4389120" cy="1163171"/>
          </a:xfrm>
        </p:spPr>
        <p:txBody>
          <a:bodyPr vert="horz" lIns="365760" tIns="0" rIns="365760" bIns="0" rtlCol="0">
            <a:noAutofit/>
          </a:bodyPr>
          <a:lstStyle>
            <a:lvl1pPr marL="0" indent="0">
              <a:buNone/>
              <a:defRPr lang="en-US" sz="1400" baseline="0" dirty="0"/>
            </a:lvl1pPr>
          </a:lstStyle>
          <a:p>
            <a:pPr marL="228594" lvl="0" indent="-228594">
              <a:lnSpc>
                <a:spcPct val="130000"/>
              </a:lnSpc>
            </a:pPr>
            <a:r>
              <a:rPr lang="en-US" dirty="0"/>
              <a:t>Click to edit subtitle</a:t>
            </a:r>
          </a:p>
        </p:txBody>
      </p:sp>
    </p:spTree>
    <p:extLst>
      <p:ext uri="{BB962C8B-B14F-4D97-AF65-F5344CB8AC3E}">
        <p14:creationId xmlns:p14="http://schemas.microsoft.com/office/powerpoint/2010/main" val="10515653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Tree>
    <p:extLst>
      <p:ext uri="{BB962C8B-B14F-4D97-AF65-F5344CB8AC3E}">
        <p14:creationId xmlns:p14="http://schemas.microsoft.com/office/powerpoint/2010/main" val="7858840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Tree>
    <p:extLst>
      <p:ext uri="{BB962C8B-B14F-4D97-AF65-F5344CB8AC3E}">
        <p14:creationId xmlns:p14="http://schemas.microsoft.com/office/powerpoint/2010/main" val="40496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1" y="804672"/>
            <a:ext cx="3347391" cy="1995802"/>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8594873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
        <p:nvSpPr>
          <p:cNvPr id="5"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40000101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2672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Closing">
    <p:bg>
      <p:bgPr>
        <a:gradFill rotWithShape="1">
          <a:gsLst>
            <a:gs pos="0">
              <a:schemeClr val="accent3">
                <a:lumMod val="20000"/>
                <a:lumOff val="80000"/>
              </a:schemeClr>
            </a:gs>
            <a:gs pos="50000">
              <a:schemeClr val="accent3">
                <a:lumMod val="40000"/>
                <a:lumOff val="60000"/>
              </a:schemeClr>
            </a:gs>
            <a:gs pos="100000">
              <a:srgbClr val="E6C70C"/>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91001" y="1961814"/>
            <a:ext cx="8001000" cy="2921731"/>
          </a:xfrm>
        </p:spPr>
        <p:txBody>
          <a:bodyPr anchor="b" anchorCtr="0"/>
          <a:lstStyle>
            <a:lvl1pPr>
              <a:lnSpc>
                <a:spcPct val="85000"/>
              </a:lnSpc>
              <a:defRPr sz="5400" b="1" baseline="0">
                <a:latin typeface="+mn-lt"/>
              </a:defRPr>
            </a:lvl1pPr>
          </a:lstStyle>
          <a:p>
            <a:r>
              <a:rPr lang="en-US" dirty="0"/>
              <a:t>Thank You </a:t>
            </a:r>
            <a:br>
              <a:rPr lang="en-US" dirty="0"/>
            </a:br>
            <a:r>
              <a:rPr lang="en-US" dirty="0"/>
              <a:t>Goes Here.</a:t>
            </a:r>
          </a:p>
        </p:txBody>
      </p:sp>
    </p:spTree>
    <p:extLst>
      <p:ext uri="{BB962C8B-B14F-4D97-AF65-F5344CB8AC3E}">
        <p14:creationId xmlns:p14="http://schemas.microsoft.com/office/powerpoint/2010/main" val="1032733786"/>
      </p:ext>
    </p:extLst>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13904134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dirty="0"/>
              <a:t>Do not use this</a:t>
            </a:r>
            <a:r>
              <a:rPr lang="en-US" sz="11500" b="1" baseline="0" dirty="0"/>
              <a:t> layout</a:t>
            </a:r>
          </a:p>
          <a:p>
            <a:pPr algn="ctr"/>
            <a:endParaRPr lang="en-US" sz="3200" b="1" baseline="0" dirty="0"/>
          </a:p>
          <a:p>
            <a:pPr algn="ctr"/>
            <a:r>
              <a:rPr lang="en-US" sz="3200" b="0" baseline="0" dirty="0"/>
              <a:t>Delete any master slides that occur after this layout</a:t>
            </a:r>
            <a:endParaRPr lang="en-US" sz="3200" b="0" dirty="0"/>
          </a:p>
        </p:txBody>
      </p:sp>
    </p:spTree>
    <p:extLst>
      <p:ext uri="{BB962C8B-B14F-4D97-AF65-F5344CB8AC3E}">
        <p14:creationId xmlns:p14="http://schemas.microsoft.com/office/powerpoint/2010/main" val="15621677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3912561580"/>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5513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12006812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22810051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3572353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Contact Us">
    <p:spTree>
      <p:nvGrpSpPr>
        <p:cNvPr id="1" name=""/>
        <p:cNvGrpSpPr/>
        <p:nvPr/>
      </p:nvGrpSpPr>
      <p:grpSpPr>
        <a:xfrm>
          <a:off x="0" y="0"/>
          <a:ext cx="0" cy="0"/>
          <a:chOff x="0" y="0"/>
          <a:chExt cx="0" cy="0"/>
        </a:xfrm>
      </p:grpSpPr>
      <p:sp>
        <p:nvSpPr>
          <p:cNvPr id="3" name="Content Placeholder 2"/>
          <p:cNvSpPr>
            <a:spLocks noGrp="1"/>
          </p:cNvSpPr>
          <p:nvPr>
            <p:ph sz="quarter" idx="10" hasCustomPrompt="1"/>
          </p:nvPr>
        </p:nvSpPr>
        <p:spPr>
          <a:xfrm>
            <a:off x="510614" y="781161"/>
            <a:ext cx="9933516" cy="1330325"/>
          </a:xfrm>
        </p:spPr>
        <p:txBody>
          <a:bodyPr>
            <a:noAutofit/>
          </a:bodyPr>
          <a:lstStyle>
            <a:lvl1pPr marL="0" indent="0">
              <a:buNone/>
              <a:defRPr sz="7200">
                <a:solidFill>
                  <a:schemeClr val="accent1"/>
                </a:solidFill>
                <a:latin typeface="+mj-lt"/>
              </a:defRPr>
            </a:lvl1pPr>
          </a:lstStyle>
          <a:p>
            <a:pPr lvl="0"/>
            <a:r>
              <a:rPr lang="en-US" dirty="0"/>
              <a:t>THANK YOU</a:t>
            </a:r>
          </a:p>
        </p:txBody>
      </p:sp>
      <p:sp>
        <p:nvSpPr>
          <p:cNvPr id="14" name="Content Placeholder 2"/>
          <p:cNvSpPr>
            <a:spLocks noGrp="1"/>
          </p:cNvSpPr>
          <p:nvPr>
            <p:ph sz="quarter" idx="11" hasCustomPrompt="1"/>
          </p:nvPr>
        </p:nvSpPr>
        <p:spPr>
          <a:xfrm>
            <a:off x="510614" y="2111486"/>
            <a:ext cx="9933516" cy="859125"/>
          </a:xfrm>
        </p:spPr>
        <p:txBody>
          <a:bodyPr>
            <a:noAutofit/>
          </a:bodyPr>
          <a:lstStyle>
            <a:lvl1pPr marL="0" indent="0">
              <a:buNone/>
              <a:defRPr sz="1800">
                <a:solidFill>
                  <a:schemeClr val="tx1"/>
                </a:solidFill>
              </a:defRPr>
            </a:lvl1pPr>
          </a:lstStyle>
          <a:p>
            <a:pPr lvl="0"/>
            <a:r>
              <a:rPr lang="en-US" dirty="0"/>
              <a:t>Contact Us</a:t>
            </a:r>
          </a:p>
        </p:txBody>
      </p:sp>
      <p:sp>
        <p:nvSpPr>
          <p:cNvPr id="15" name="Content Placeholder 2"/>
          <p:cNvSpPr>
            <a:spLocks noGrp="1"/>
          </p:cNvSpPr>
          <p:nvPr>
            <p:ph sz="quarter" idx="12" hasCustomPrompt="1"/>
          </p:nvPr>
        </p:nvSpPr>
        <p:spPr>
          <a:xfrm>
            <a:off x="510612" y="3121280"/>
            <a:ext cx="2542885" cy="305309"/>
          </a:xfrm>
        </p:spPr>
        <p:txBody>
          <a:bodyPr>
            <a:noAutofit/>
          </a:bodyPr>
          <a:lstStyle>
            <a:lvl1pPr marL="0" indent="0">
              <a:buNone/>
              <a:defRPr sz="1200" b="0" i="0" baseline="0">
                <a:solidFill>
                  <a:srgbClr val="92D400"/>
                </a:solidFill>
                <a:latin typeface="Frutiger Next Pro Medium"/>
                <a:cs typeface="Frutiger Next Pro Medium"/>
              </a:defRPr>
            </a:lvl1pPr>
          </a:lstStyle>
          <a:p>
            <a:pPr lvl="0"/>
            <a:r>
              <a:rPr lang="en-US" dirty="0"/>
              <a:t>First Last</a:t>
            </a:r>
          </a:p>
        </p:txBody>
      </p:sp>
      <p:sp>
        <p:nvSpPr>
          <p:cNvPr id="16" name="Content Placeholder 2"/>
          <p:cNvSpPr>
            <a:spLocks noGrp="1"/>
          </p:cNvSpPr>
          <p:nvPr>
            <p:ph sz="quarter" idx="13" hasCustomPrompt="1"/>
          </p:nvPr>
        </p:nvSpPr>
        <p:spPr>
          <a:xfrm>
            <a:off x="510612"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7" name="Content Placeholder 2"/>
          <p:cNvSpPr>
            <a:spLocks noGrp="1"/>
          </p:cNvSpPr>
          <p:nvPr>
            <p:ph sz="quarter" idx="14" hasCustomPrompt="1"/>
          </p:nvPr>
        </p:nvSpPr>
        <p:spPr>
          <a:xfrm>
            <a:off x="510612"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18" name="Content Placeholder 2"/>
          <p:cNvSpPr>
            <a:spLocks noGrp="1"/>
          </p:cNvSpPr>
          <p:nvPr>
            <p:ph sz="quarter" idx="15" hasCustomPrompt="1"/>
          </p:nvPr>
        </p:nvSpPr>
        <p:spPr>
          <a:xfrm>
            <a:off x="510612"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9" name="Content Placeholder 2"/>
          <p:cNvSpPr>
            <a:spLocks noGrp="1"/>
          </p:cNvSpPr>
          <p:nvPr>
            <p:ph sz="quarter" idx="16" hasCustomPrompt="1"/>
          </p:nvPr>
        </p:nvSpPr>
        <p:spPr>
          <a:xfrm>
            <a:off x="3669451" y="3121280"/>
            <a:ext cx="2542885" cy="300749"/>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0" name="Content Placeholder 2"/>
          <p:cNvSpPr>
            <a:spLocks noGrp="1"/>
          </p:cNvSpPr>
          <p:nvPr>
            <p:ph sz="quarter" idx="17" hasCustomPrompt="1"/>
          </p:nvPr>
        </p:nvSpPr>
        <p:spPr>
          <a:xfrm>
            <a:off x="3669451"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21" name="Content Placeholder 2"/>
          <p:cNvSpPr>
            <a:spLocks noGrp="1"/>
          </p:cNvSpPr>
          <p:nvPr>
            <p:ph sz="quarter" idx="18" hasCustomPrompt="1"/>
          </p:nvPr>
        </p:nvSpPr>
        <p:spPr>
          <a:xfrm>
            <a:off x="3669451"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2" name="Content Placeholder 2"/>
          <p:cNvSpPr>
            <a:spLocks noGrp="1"/>
          </p:cNvSpPr>
          <p:nvPr>
            <p:ph sz="quarter" idx="19" hasCustomPrompt="1"/>
          </p:nvPr>
        </p:nvSpPr>
        <p:spPr>
          <a:xfrm>
            <a:off x="3669451"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pic>
        <p:nvPicPr>
          <p:cNvPr id="25" name="Picture 24" descr="DD_RGB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
        <p:nvSpPr>
          <p:cNvPr id="26" name="Rectangle 25"/>
          <p:cNvSpPr/>
          <p:nvPr userDrawn="1"/>
        </p:nvSpPr>
        <p:spPr>
          <a:xfrm>
            <a:off x="510613" y="5747435"/>
            <a:ext cx="9933516" cy="1110567"/>
          </a:xfrm>
          <a:prstGeom prst="rect">
            <a:avLst/>
          </a:prstGeom>
        </p:spPr>
        <p:txBody>
          <a:bodyPr wrap="square" numCol="2" spcCol="274320">
            <a:noAutofit/>
          </a:bodyPr>
          <a:lstStyle/>
          <a:p>
            <a:pPr>
              <a:lnSpc>
                <a:spcPct val="120000"/>
              </a:lnSpc>
            </a:pPr>
            <a:r>
              <a:rPr lang="en-US" sz="751" dirty="0">
                <a:solidFill>
                  <a:schemeClr val="bg1">
                    <a:lumMod val="65000"/>
                  </a:schemeClr>
                </a:solidFill>
                <a:latin typeface="Frutiger Next Pro Light"/>
                <a:cs typeface="Frutiger Next Pro Light"/>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r>
              <a:rPr lang="en-US" sz="751" dirty="0">
                <a:solidFill>
                  <a:schemeClr val="bg1">
                    <a:lumMod val="65000"/>
                  </a:schemeClr>
                </a:solidFill>
                <a:latin typeface="Frutiger Next Pro Light"/>
                <a:cs typeface="Frutiger Next Pro Light"/>
              </a:rPr>
              <a:t>As used in this document, “Deloitte” means Deloitte Consulting LLP, a subsidiary of Deloitte LLP. Please see www.deloitte.com/us/about for a detailed description of the legal structure of Deloitte LLP and its subsidiaries. Certain services may not be available to attest clients under the rules and regulations of public accounting.</a:t>
            </a:r>
          </a:p>
          <a:p>
            <a:endParaRPr lang="en-US" sz="751" dirty="0">
              <a:solidFill>
                <a:schemeClr val="bg1">
                  <a:lumMod val="65000"/>
                </a:schemeClr>
              </a:solidFill>
              <a:latin typeface="Frutiger Next Pro Light"/>
              <a:ea typeface="+mn-ea"/>
              <a:cs typeface="Frutiger Next Pro Light"/>
              <a:sym typeface="Frutiger Next Pro Light" charset="0"/>
            </a:endParaRPr>
          </a:p>
          <a:p>
            <a:r>
              <a:rPr lang="en-US" sz="700" dirty="0">
                <a:solidFill>
                  <a:schemeClr val="bg1">
                    <a:lumMod val="65000"/>
                  </a:schemeClr>
                </a:solidFill>
                <a:latin typeface="Frutiger Next Pro Light" charset="0"/>
                <a:ea typeface="ＭＳ Ｐゴシック" charset="0"/>
                <a:cs typeface="ＭＳ Ｐゴシック" charset="0"/>
                <a:sym typeface="Frutiger Next Pro Light" charset="0"/>
              </a:rPr>
              <a:t>Copyright © 2015 Deloitte Development LLC. All rights reserved.</a:t>
            </a:r>
          </a:p>
          <a:p>
            <a:pPr>
              <a:lnSpc>
                <a:spcPct val="120000"/>
              </a:lnSpc>
            </a:pPr>
            <a:r>
              <a:rPr lang="en-US" sz="751" dirty="0">
                <a:solidFill>
                  <a:schemeClr val="bg1">
                    <a:lumMod val="65000"/>
                  </a:schemeClr>
                </a:solidFill>
                <a:latin typeface="Frutiger Next Pro Light"/>
                <a:cs typeface="Frutiger Next Pro Light"/>
              </a:rPr>
              <a:t>Member of Deloitte Touche Tohmatsu Limited</a:t>
            </a:r>
          </a:p>
        </p:txBody>
      </p:sp>
    </p:spTree>
    <p:extLst>
      <p:ext uri="{BB962C8B-B14F-4D97-AF65-F5344CB8AC3E}">
        <p14:creationId xmlns:p14="http://schemas.microsoft.com/office/powerpoint/2010/main" val="129959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D closing slide white logo on black">
    <p:spTree>
      <p:nvGrpSpPr>
        <p:cNvPr id="1" name=""/>
        <p:cNvGrpSpPr/>
        <p:nvPr/>
      </p:nvGrpSpPr>
      <p:grpSpPr>
        <a:xfrm>
          <a:off x="0" y="0"/>
          <a:ext cx="0" cy="0"/>
          <a:chOff x="0" y="0"/>
          <a:chExt cx="0" cy="0"/>
        </a:xfrm>
      </p:grpSpPr>
      <p:sp>
        <p:nvSpPr>
          <p:cNvPr id="23" name="Rectangle 22"/>
          <p:cNvSpPr/>
          <p:nvPr userDrawn="1"/>
        </p:nvSpPr>
        <p:spPr>
          <a:xfrm>
            <a:off x="94131"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800" dirty="0"/>
          </a:p>
        </p:txBody>
      </p:sp>
      <p:pic>
        <p:nvPicPr>
          <p:cNvPr id="24" name="Picture 23" descr="DD_RGB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8253" y="2087636"/>
            <a:ext cx="5197793" cy="2884265"/>
          </a:xfrm>
          <a:prstGeom prst="rect">
            <a:avLst/>
          </a:prstGeom>
        </p:spPr>
      </p:pic>
    </p:spTree>
    <p:extLst>
      <p:ext uri="{BB962C8B-B14F-4D97-AF65-F5344CB8AC3E}">
        <p14:creationId xmlns:p14="http://schemas.microsoft.com/office/powerpoint/2010/main" val="969039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asic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a:t>Basic slide format (title only)</a:t>
            </a:r>
          </a:p>
        </p:txBody>
      </p:sp>
    </p:spTree>
    <p:extLst>
      <p:ext uri="{BB962C8B-B14F-4D97-AF65-F5344CB8AC3E}">
        <p14:creationId xmlns:p14="http://schemas.microsoft.com/office/powerpoint/2010/main" val="656780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no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a:xfrm>
            <a:off x="838200" y="6356352"/>
            <a:ext cx="2743200" cy="365125"/>
          </a:xfrm>
          <a:prstGeom prst="rect">
            <a:avLst/>
          </a:prstGeom>
        </p:spPr>
        <p:txBody>
          <a:bodyPr/>
          <a:lstStyle>
            <a:lvl1pPr>
              <a:defRPr>
                <a:solidFill>
                  <a:schemeClr val="bg2"/>
                </a:solidFill>
              </a:defRPr>
            </a:lvl1pPr>
          </a:lstStyle>
          <a:p>
            <a:fld id="{95922EAA-9DB7-4759-A39E-BD4002B6CA88}" type="datetimeFigureOut">
              <a:rPr lang="en-US" smtClean="0">
                <a:solidFill>
                  <a:srgbClr val="E7E7E8"/>
                </a:solidFill>
              </a:rPr>
              <a:pPr/>
              <a:t>8/13/2026</a:t>
            </a:fld>
            <a:endParaRPr lang="en-US" dirty="0">
              <a:solidFill>
                <a:srgbClr val="E7E7E8"/>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dirty="0">
              <a:solidFill>
                <a:srgbClr val="5C5C5C">
                  <a:tint val="75000"/>
                </a:srgbClr>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56C0D935-D802-48C2-BA0B-1A8DBFF4C45B}" type="slidenum">
              <a:rPr lang="en-US" smtClean="0">
                <a:solidFill>
                  <a:srgbClr val="5C5C5C">
                    <a:tint val="75000"/>
                  </a:srgbClr>
                </a:solidFill>
              </a:rPr>
              <a:pPr/>
              <a:t>‹#›</a:t>
            </a:fld>
            <a:endParaRPr lang="en-US" dirty="0">
              <a:solidFill>
                <a:srgbClr val="5C5C5C">
                  <a:tint val="75000"/>
                </a:srgbClr>
              </a:solidFill>
            </a:endParaRPr>
          </a:p>
        </p:txBody>
      </p:sp>
    </p:spTree>
    <p:extLst>
      <p:ext uri="{BB962C8B-B14F-4D97-AF65-F5344CB8AC3E}">
        <p14:creationId xmlns:p14="http://schemas.microsoft.com/office/powerpoint/2010/main" val="2006179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3.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4.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7.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493" y="264833"/>
            <a:ext cx="11071907"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0493" y="1698438"/>
            <a:ext cx="11071907"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568836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Lst>
  <p:txStyles>
    <p:titleStyle>
      <a:lvl1pPr algn="l" defTabSz="914377" rtl="0" eaLnBrk="1" latinLnBrk="0" hangingPunct="1">
        <a:lnSpc>
          <a:spcPct val="90000"/>
        </a:lnSpc>
        <a:spcBef>
          <a:spcPct val="0"/>
        </a:spcBef>
        <a:buNone/>
        <a:defRPr sz="6000" kern="1200" cap="all" spc="51" baseline="0">
          <a:solidFill>
            <a:schemeClr val="accent1"/>
          </a:solidFill>
          <a:latin typeface="+mj-lt"/>
          <a:ea typeface="+mj-ea"/>
          <a:cs typeface="+mj-cs"/>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chemeClr val="accent1"/>
          </a:solidFill>
          <a:latin typeface="+mn-lt"/>
          <a:ea typeface="+mn-ea"/>
          <a:cs typeface="+mn-cs"/>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chemeClr val="accent1"/>
          </a:solidFill>
          <a:latin typeface="+mn-lt"/>
          <a:ea typeface="+mn-ea"/>
          <a:cs typeface="+mn-cs"/>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chemeClr val="accent1"/>
          </a:solidFill>
          <a:latin typeface="+mn-lt"/>
          <a:ea typeface="+mn-ea"/>
          <a:cs typeface="+mn-cs"/>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15748" name="Text Box 4"/>
          <p:cNvSpPr txBox="1">
            <a:spLocks noChangeArrowheads="1"/>
          </p:cNvSpPr>
          <p:nvPr/>
        </p:nvSpPr>
        <p:spPr bwMode="gray">
          <a:xfrm>
            <a:off x="329904" y="6399321"/>
            <a:ext cx="264941" cy="116955"/>
          </a:xfrm>
          <a:prstGeom prst="rect">
            <a:avLst/>
          </a:prstGeom>
          <a:noFill/>
          <a:ln w="9525">
            <a:noFill/>
            <a:miter lim="800000"/>
            <a:headEnd/>
            <a:tailEnd/>
          </a:ln>
          <a:effectLst/>
        </p:spPr>
        <p:txBody>
          <a:bodyPr wrap="square" lIns="0" tIns="0" rIns="0" bIns="0">
            <a:spAutoFit/>
          </a:bodyPr>
          <a:lstStyle/>
          <a:p>
            <a:pPr algn="r" fontAlgn="base">
              <a:lnSpc>
                <a:spcPct val="95000"/>
              </a:lnSpc>
              <a:spcBef>
                <a:spcPct val="0"/>
              </a:spcBef>
              <a:spcAft>
                <a:spcPct val="0"/>
              </a:spcAft>
              <a:defRPr/>
            </a:pPr>
            <a:fld id="{345B2FA6-EF9D-45BE-8725-62F60CBDDAAA}" type="slidenum">
              <a:rPr lang="en-US" sz="800">
                <a:solidFill>
                  <a:schemeClr val="tx1"/>
                </a:solidFill>
                <a:latin typeface="Arial" charset="0"/>
              </a:rPr>
              <a:pPr algn="r" fontAlgn="base">
                <a:lnSpc>
                  <a:spcPct val="95000"/>
                </a:lnSpc>
                <a:spcBef>
                  <a:spcPct val="0"/>
                </a:spcBef>
                <a:spcAft>
                  <a:spcPct val="0"/>
                </a:spcAft>
                <a:defRPr/>
              </a:pPr>
              <a:t>‹#›</a:t>
            </a:fld>
            <a:endParaRPr lang="en-US" sz="800" dirty="0">
              <a:solidFill>
                <a:schemeClr val="tx1"/>
              </a:solidFill>
              <a:latin typeface="Arial" charset="0"/>
            </a:endParaRPr>
          </a:p>
        </p:txBody>
      </p:sp>
      <p:sp>
        <p:nvSpPr>
          <p:cNvPr id="1026" name="Rectangle 3"/>
          <p:cNvSpPr>
            <a:spLocks noGrp="1" noChangeArrowheads="1"/>
          </p:cNvSpPr>
          <p:nvPr>
            <p:ph type="title"/>
          </p:nvPr>
        </p:nvSpPr>
        <p:spPr bwMode="gray">
          <a:xfrm>
            <a:off x="355601" y="152402"/>
            <a:ext cx="11245328" cy="618631"/>
          </a:xfrm>
          <a:prstGeom prst="rect">
            <a:avLst/>
          </a:prstGeom>
          <a:noFill/>
          <a:ln w="9525" algn="ctr">
            <a:noFill/>
            <a:miter lim="800000"/>
            <a:headEnd/>
            <a:tailEnd/>
          </a:ln>
        </p:spPr>
        <p:txBody>
          <a:bodyPr vert="horz" wrap="square" lIns="45720" tIns="45720" rIns="45720" bIns="45720" numCol="1" anchor="ctr" anchorCtr="0" compatLnSpc="1">
            <a:prstTxWarp prst="textNoShape">
              <a:avLst/>
            </a:prstTxWarp>
            <a:spAutoFit/>
          </a:bodyPr>
          <a:lstStyle/>
          <a:p>
            <a:pPr lvl="0"/>
            <a:r>
              <a:rPr lang="en-US" dirty="0"/>
              <a:t>Click to edit Master title style</a:t>
            </a:r>
          </a:p>
        </p:txBody>
      </p:sp>
      <p:sp>
        <p:nvSpPr>
          <p:cNvPr id="1029" name="Rectangle 7"/>
          <p:cNvSpPr>
            <a:spLocks noGrp="1" noChangeArrowheads="1"/>
          </p:cNvSpPr>
          <p:nvPr>
            <p:ph type="body" idx="1"/>
          </p:nvPr>
        </p:nvSpPr>
        <p:spPr bwMode="black">
          <a:xfrm>
            <a:off x="355601" y="1356066"/>
            <a:ext cx="11499851" cy="179126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p>
            <a:pPr lvl="0"/>
            <a:r>
              <a:rPr lang="en-US" dirty="0"/>
              <a:t> Level one bullet</a:t>
            </a:r>
          </a:p>
          <a:p>
            <a:pPr lvl="1"/>
            <a:r>
              <a:rPr lang="en-US" dirty="0"/>
              <a:t> Level two bullet</a:t>
            </a:r>
          </a:p>
          <a:p>
            <a:pPr lvl="2"/>
            <a:r>
              <a:rPr lang="en-US" dirty="0"/>
              <a:t>Level three bullet</a:t>
            </a:r>
          </a:p>
          <a:p>
            <a:pPr lvl="3"/>
            <a:r>
              <a:rPr lang="en-US" dirty="0"/>
              <a:t> Level four bullet</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0800" y="152401"/>
            <a:ext cx="1931525" cy="587144"/>
          </a:xfrm>
          <a:prstGeom prst="rect">
            <a:avLst/>
          </a:prstGeom>
        </p:spPr>
      </p:pic>
      <p:sp>
        <p:nvSpPr>
          <p:cNvPr id="2" name="Rectangle 1"/>
          <p:cNvSpPr/>
          <p:nvPr userDrawn="1"/>
        </p:nvSpPr>
        <p:spPr bwMode="auto">
          <a:xfrm>
            <a:off x="0" y="802516"/>
            <a:ext cx="12192000" cy="111884"/>
          </a:xfrm>
          <a:prstGeom prst="rect">
            <a:avLst/>
          </a:prstGeom>
          <a:solidFill>
            <a:srgbClr val="00A66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377"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Verdana" pitchFamily="34" charset="0"/>
            </a:endParaRPr>
          </a:p>
        </p:txBody>
      </p:sp>
    </p:spTree>
    <p:extLst>
      <p:ext uri="{BB962C8B-B14F-4D97-AF65-F5344CB8AC3E}">
        <p14:creationId xmlns:p14="http://schemas.microsoft.com/office/powerpoint/2010/main" val="2282942543"/>
      </p:ext>
    </p:extLst>
  </p:cSld>
  <p:clrMap bg1="lt1" tx1="dk1" bg2="lt2" tx2="dk2" accent1="accent1" accent2="accent2" accent3="accent3" accent4="accent4" accent5="accent5" accent6="accent6" hlink="hlink" folHlink="folHlink"/>
  <p:sldLayoutIdLst>
    <p:sldLayoutId id="2147483773" r:id="rId1"/>
  </p:sldLayoutIdLst>
  <p:hf hdr="0" ftr="0" dt="0"/>
  <p:txStyles>
    <p:titleStyle>
      <a:lvl1pPr algn="l" rtl="0" eaLnBrk="0" fontAlgn="base" hangingPunct="0">
        <a:lnSpc>
          <a:spcPct val="95000"/>
        </a:lnSpc>
        <a:spcBef>
          <a:spcPct val="0"/>
        </a:spcBef>
        <a:spcAft>
          <a:spcPct val="0"/>
        </a:spcAft>
        <a:defRPr sz="3600" b="0">
          <a:solidFill>
            <a:schemeClr val="tx1"/>
          </a:solidFill>
          <a:latin typeface="Calibri" panose="020F0502020204030204" pitchFamily="34" charset="0"/>
          <a:ea typeface="+mj-ea"/>
          <a:cs typeface="+mj-cs"/>
        </a:defRPr>
      </a:lvl1pPr>
      <a:lvl2pPr algn="l" rtl="0" eaLnBrk="0" fontAlgn="base" hangingPunct="0">
        <a:lnSpc>
          <a:spcPct val="95000"/>
        </a:lnSpc>
        <a:spcBef>
          <a:spcPct val="0"/>
        </a:spcBef>
        <a:spcAft>
          <a:spcPct val="0"/>
        </a:spcAft>
        <a:defRPr sz="2000" b="1">
          <a:solidFill>
            <a:srgbClr val="003366"/>
          </a:solidFill>
          <a:latin typeface="Arial" charset="0"/>
        </a:defRPr>
      </a:lvl2pPr>
      <a:lvl3pPr algn="l" rtl="0" eaLnBrk="0" fontAlgn="base" hangingPunct="0">
        <a:lnSpc>
          <a:spcPct val="95000"/>
        </a:lnSpc>
        <a:spcBef>
          <a:spcPct val="0"/>
        </a:spcBef>
        <a:spcAft>
          <a:spcPct val="0"/>
        </a:spcAft>
        <a:defRPr sz="2000" b="1">
          <a:solidFill>
            <a:srgbClr val="003366"/>
          </a:solidFill>
          <a:latin typeface="Arial" charset="0"/>
        </a:defRPr>
      </a:lvl3pPr>
      <a:lvl4pPr algn="l" rtl="0" eaLnBrk="0" fontAlgn="base" hangingPunct="0">
        <a:lnSpc>
          <a:spcPct val="95000"/>
        </a:lnSpc>
        <a:spcBef>
          <a:spcPct val="0"/>
        </a:spcBef>
        <a:spcAft>
          <a:spcPct val="0"/>
        </a:spcAft>
        <a:defRPr sz="2000" b="1">
          <a:solidFill>
            <a:srgbClr val="003366"/>
          </a:solidFill>
          <a:latin typeface="Arial" charset="0"/>
        </a:defRPr>
      </a:lvl4pPr>
      <a:lvl5pPr algn="l" rtl="0" eaLnBrk="0" fontAlgn="base" hangingPunct="0">
        <a:lnSpc>
          <a:spcPct val="95000"/>
        </a:lnSpc>
        <a:spcBef>
          <a:spcPct val="0"/>
        </a:spcBef>
        <a:spcAft>
          <a:spcPct val="0"/>
        </a:spcAft>
        <a:defRPr sz="2000" b="1">
          <a:solidFill>
            <a:srgbClr val="003366"/>
          </a:solidFill>
          <a:latin typeface="Arial" charset="0"/>
        </a:defRPr>
      </a:lvl5pPr>
      <a:lvl6pPr marL="457189" algn="l" rtl="0" fontAlgn="base">
        <a:lnSpc>
          <a:spcPct val="95000"/>
        </a:lnSpc>
        <a:spcBef>
          <a:spcPct val="0"/>
        </a:spcBef>
        <a:spcAft>
          <a:spcPct val="0"/>
        </a:spcAft>
        <a:defRPr sz="2000" b="1">
          <a:solidFill>
            <a:srgbClr val="003366"/>
          </a:solidFill>
          <a:latin typeface="Arial" charset="0"/>
        </a:defRPr>
      </a:lvl6pPr>
      <a:lvl7pPr marL="914377" algn="l" rtl="0" fontAlgn="base">
        <a:lnSpc>
          <a:spcPct val="95000"/>
        </a:lnSpc>
        <a:spcBef>
          <a:spcPct val="0"/>
        </a:spcBef>
        <a:spcAft>
          <a:spcPct val="0"/>
        </a:spcAft>
        <a:defRPr sz="2000" b="1">
          <a:solidFill>
            <a:srgbClr val="003366"/>
          </a:solidFill>
          <a:latin typeface="Arial" charset="0"/>
        </a:defRPr>
      </a:lvl7pPr>
      <a:lvl8pPr marL="1371566" algn="l" rtl="0" fontAlgn="base">
        <a:lnSpc>
          <a:spcPct val="95000"/>
        </a:lnSpc>
        <a:spcBef>
          <a:spcPct val="0"/>
        </a:spcBef>
        <a:spcAft>
          <a:spcPct val="0"/>
        </a:spcAft>
        <a:defRPr sz="2000" b="1">
          <a:solidFill>
            <a:srgbClr val="003366"/>
          </a:solidFill>
          <a:latin typeface="Arial" charset="0"/>
        </a:defRPr>
      </a:lvl8pPr>
      <a:lvl9pPr marL="1828754" algn="l" rtl="0" fontAlgn="base">
        <a:lnSpc>
          <a:spcPct val="95000"/>
        </a:lnSpc>
        <a:spcBef>
          <a:spcPct val="0"/>
        </a:spcBef>
        <a:spcAft>
          <a:spcPct val="0"/>
        </a:spcAft>
        <a:defRPr sz="2000" b="1">
          <a:solidFill>
            <a:srgbClr val="003366"/>
          </a:solidFill>
          <a:latin typeface="Arial" charset="0"/>
        </a:defRPr>
      </a:lvl9pPr>
    </p:titleStyle>
    <p:bodyStyle>
      <a:lvl1pPr marL="342891" indent="-342891" algn="l" rtl="0" eaLnBrk="0" fontAlgn="base" hangingPunct="0">
        <a:spcBef>
          <a:spcPct val="0"/>
        </a:spcBef>
        <a:spcAft>
          <a:spcPct val="20000"/>
        </a:spcAft>
        <a:buClr>
          <a:srgbClr val="003366"/>
        </a:buClr>
        <a:buChar char="•"/>
        <a:tabLst>
          <a:tab pos="393690" algn="l"/>
        </a:tabLst>
        <a:defRPr sz="2400">
          <a:solidFill>
            <a:schemeClr val="tx1"/>
          </a:solidFill>
          <a:latin typeface="Calibri" panose="020F0502020204030204" pitchFamily="34" charset="0"/>
          <a:ea typeface="+mn-ea"/>
          <a:cs typeface="+mn-cs"/>
        </a:defRPr>
      </a:lvl1pPr>
      <a:lvl2pPr marL="568311" indent="-222245"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2pPr>
      <a:lvl3pPr marL="908028" indent="-214308" algn="l" rtl="0" eaLnBrk="0" fontAlgn="base" hangingPunct="0">
        <a:spcBef>
          <a:spcPct val="0"/>
        </a:spcBef>
        <a:spcAft>
          <a:spcPct val="20000"/>
        </a:spcAft>
        <a:buClr>
          <a:srgbClr val="003366"/>
        </a:buClr>
        <a:buFont typeface="Wingdings" pitchFamily="2" charset="2"/>
        <a:buChar char="§"/>
        <a:tabLst>
          <a:tab pos="393690" algn="l"/>
        </a:tabLst>
        <a:defRPr sz="2400">
          <a:solidFill>
            <a:schemeClr val="tx1"/>
          </a:solidFill>
          <a:latin typeface="Calibri" panose="020F0502020204030204" pitchFamily="34" charset="0"/>
        </a:defRPr>
      </a:lvl3pPr>
      <a:lvl4pPr marL="1193770" indent="-171446"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4pPr>
      <a:lvl5pPr marL="1501737" indent="-193670" algn="l" rtl="0" eaLnBrk="0" fontAlgn="base" hangingPunct="0">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5pPr>
      <a:lvl6pPr marL="1958926"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6pPr>
      <a:lvl7pPr marL="2416114"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7pPr>
      <a:lvl8pPr marL="2873303"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8pPr>
      <a:lvl9pPr marL="3330491"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493" y="237940"/>
            <a:ext cx="11071907"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0493" y="1698438"/>
            <a:ext cx="11071907"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2"/>
          <p:cNvSpPr>
            <a:spLocks/>
          </p:cNvSpPr>
          <p:nvPr userDrawn="1"/>
        </p:nvSpPr>
        <p:spPr bwMode="auto">
          <a:xfrm>
            <a:off x="609600" y="6477358"/>
            <a:ext cx="2935099"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841D46AD-A695-9A49-89AD-279F951A0DA4}" type="slidenum">
              <a:rPr lang="en-US" sz="800" smtClean="0">
                <a:solidFill>
                  <a:srgbClr val="A6A6A6"/>
                </a:solidFill>
                <a:latin typeface="Frutiger Next Pro Medium"/>
                <a:ea typeface="ＭＳ Ｐゴシック" charset="0"/>
                <a:cs typeface="Frutiger Next Pro Medium"/>
                <a:sym typeface="Frutiger Next Pro Light" charset="0"/>
              </a:rPr>
              <a:pPr/>
              <a:t>‹#›</a:t>
            </a:fld>
            <a:r>
              <a:rPr lang="en-US" sz="800" dirty="0">
                <a:solidFill>
                  <a:srgbClr val="A6A6A6"/>
                </a:solidFill>
                <a:latin typeface="Frutiger Next Pro Light" charset="0"/>
                <a:ea typeface="ＭＳ Ｐゴシック" charset="0"/>
                <a:cs typeface="ＭＳ Ｐゴシック" charset="0"/>
                <a:sym typeface="Frutiger Next Pro Light" charset="0"/>
              </a:rPr>
              <a:t>  |  Copyright © 2021 Deloitte Development LLC. All rights reserved.</a:t>
            </a:r>
          </a:p>
        </p:txBody>
      </p:sp>
    </p:spTree>
    <p:extLst>
      <p:ext uri="{BB962C8B-B14F-4D97-AF65-F5344CB8AC3E}">
        <p14:creationId xmlns:p14="http://schemas.microsoft.com/office/powerpoint/2010/main" val="2070931316"/>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Lst>
  <p:txStyles>
    <p:titleStyle>
      <a:lvl1pPr algn="l" defTabSz="914377" rtl="0" eaLnBrk="1" latinLnBrk="0" hangingPunct="1">
        <a:lnSpc>
          <a:spcPct val="90000"/>
        </a:lnSpc>
        <a:spcBef>
          <a:spcPct val="0"/>
        </a:spcBef>
        <a:buNone/>
        <a:defRPr sz="6000" kern="1200" cap="all" spc="51" baseline="0">
          <a:solidFill>
            <a:schemeClr val="bg1"/>
          </a:solidFill>
          <a:latin typeface="+mj-lt"/>
          <a:ea typeface="+mj-ea"/>
          <a:cs typeface="+mj-cs"/>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rgbClr val="E7E7E8"/>
          </a:solidFill>
          <a:latin typeface="+mn-lt"/>
          <a:ea typeface="+mn-ea"/>
          <a:cs typeface="+mn-cs"/>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rgbClr val="E7E7E8"/>
          </a:solidFill>
          <a:latin typeface="+mn-lt"/>
          <a:ea typeface="+mn-ea"/>
          <a:cs typeface="+mn-cs"/>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rgbClr val="E7E7E8"/>
          </a:solidFill>
          <a:latin typeface="+mn-lt"/>
          <a:ea typeface="+mn-ea"/>
          <a:cs typeface="+mn-cs"/>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rgbClr val="E7E7E8"/>
          </a:solidFill>
          <a:latin typeface="+mn-lt"/>
          <a:ea typeface="+mn-ea"/>
          <a:cs typeface="+mn-cs"/>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rgbClr val="E7E7E8"/>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493" y="264833"/>
            <a:ext cx="11071907"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0493" y="1698438"/>
            <a:ext cx="11071907"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27495373"/>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377" rtl="0" eaLnBrk="1" latinLnBrk="0" hangingPunct="1">
        <a:lnSpc>
          <a:spcPct val="90000"/>
        </a:lnSpc>
        <a:spcBef>
          <a:spcPct val="0"/>
        </a:spcBef>
        <a:buNone/>
        <a:defRPr sz="6000" kern="1200" cap="all" spc="51" baseline="0">
          <a:solidFill>
            <a:schemeClr val="accent1"/>
          </a:solidFill>
          <a:latin typeface="+mj-lt"/>
          <a:ea typeface="+mj-ea"/>
          <a:cs typeface="+mj-cs"/>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chemeClr val="accent1"/>
          </a:solidFill>
          <a:latin typeface="+mn-lt"/>
          <a:ea typeface="+mn-ea"/>
          <a:cs typeface="+mn-cs"/>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chemeClr val="accent1"/>
          </a:solidFill>
          <a:latin typeface="+mn-lt"/>
          <a:ea typeface="+mn-ea"/>
          <a:cs typeface="+mn-cs"/>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chemeClr val="accent1"/>
          </a:solidFill>
          <a:latin typeface="+mn-lt"/>
          <a:ea typeface="+mn-ea"/>
          <a:cs typeface="+mn-cs"/>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15748" name="Text Box 4"/>
          <p:cNvSpPr txBox="1">
            <a:spLocks noChangeArrowheads="1"/>
          </p:cNvSpPr>
          <p:nvPr/>
        </p:nvSpPr>
        <p:spPr bwMode="gray">
          <a:xfrm>
            <a:off x="329904" y="6399321"/>
            <a:ext cx="264941" cy="116955"/>
          </a:xfrm>
          <a:prstGeom prst="rect">
            <a:avLst/>
          </a:prstGeom>
          <a:noFill/>
          <a:ln w="9525">
            <a:noFill/>
            <a:miter lim="800000"/>
            <a:headEnd/>
            <a:tailEnd/>
          </a:ln>
          <a:effectLst/>
        </p:spPr>
        <p:txBody>
          <a:bodyPr wrap="square" lIns="0" tIns="0" rIns="0" bIns="0">
            <a:spAutoFit/>
          </a:bodyPr>
          <a:lstStyle/>
          <a:p>
            <a:pPr algn="r" fontAlgn="base">
              <a:lnSpc>
                <a:spcPct val="95000"/>
              </a:lnSpc>
              <a:spcBef>
                <a:spcPct val="0"/>
              </a:spcBef>
              <a:spcAft>
                <a:spcPct val="0"/>
              </a:spcAft>
              <a:defRPr/>
            </a:pPr>
            <a:fld id="{345B2FA6-EF9D-45BE-8725-62F60CBDDAAA}" type="slidenum">
              <a:rPr lang="en-US" sz="800">
                <a:solidFill>
                  <a:schemeClr val="tx1"/>
                </a:solidFill>
                <a:latin typeface="Arial" charset="0"/>
              </a:rPr>
              <a:pPr algn="r" fontAlgn="base">
                <a:lnSpc>
                  <a:spcPct val="95000"/>
                </a:lnSpc>
                <a:spcBef>
                  <a:spcPct val="0"/>
                </a:spcBef>
                <a:spcAft>
                  <a:spcPct val="0"/>
                </a:spcAft>
                <a:defRPr/>
              </a:pPr>
              <a:t>‹#›</a:t>
            </a:fld>
            <a:endParaRPr lang="en-US" sz="800" dirty="0">
              <a:solidFill>
                <a:schemeClr val="tx1"/>
              </a:solidFill>
              <a:latin typeface="Arial" charset="0"/>
            </a:endParaRPr>
          </a:p>
        </p:txBody>
      </p:sp>
      <p:sp>
        <p:nvSpPr>
          <p:cNvPr id="1026" name="Rectangle 3"/>
          <p:cNvSpPr>
            <a:spLocks noGrp="1" noChangeArrowheads="1"/>
          </p:cNvSpPr>
          <p:nvPr>
            <p:ph type="title"/>
          </p:nvPr>
        </p:nvSpPr>
        <p:spPr bwMode="gray">
          <a:xfrm>
            <a:off x="355601" y="152402"/>
            <a:ext cx="11245328" cy="618631"/>
          </a:xfrm>
          <a:prstGeom prst="rect">
            <a:avLst/>
          </a:prstGeom>
          <a:noFill/>
          <a:ln w="9525" algn="ctr">
            <a:noFill/>
            <a:miter lim="800000"/>
            <a:headEnd/>
            <a:tailEnd/>
          </a:ln>
        </p:spPr>
        <p:txBody>
          <a:bodyPr vert="horz" wrap="square" lIns="45720" tIns="45720" rIns="45720" bIns="45720" numCol="1" anchor="ctr" anchorCtr="0" compatLnSpc="1">
            <a:prstTxWarp prst="textNoShape">
              <a:avLst/>
            </a:prstTxWarp>
            <a:spAutoFit/>
          </a:bodyPr>
          <a:lstStyle/>
          <a:p>
            <a:pPr lvl="0"/>
            <a:r>
              <a:rPr lang="en-US" dirty="0"/>
              <a:t>Click to edit Master title style</a:t>
            </a:r>
          </a:p>
        </p:txBody>
      </p:sp>
      <p:sp>
        <p:nvSpPr>
          <p:cNvPr id="1029" name="Rectangle 7"/>
          <p:cNvSpPr>
            <a:spLocks noGrp="1" noChangeArrowheads="1"/>
          </p:cNvSpPr>
          <p:nvPr>
            <p:ph type="body" idx="1"/>
          </p:nvPr>
        </p:nvSpPr>
        <p:spPr bwMode="black">
          <a:xfrm>
            <a:off x="355601" y="1356066"/>
            <a:ext cx="11499851" cy="179126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p>
            <a:pPr lvl="0"/>
            <a:r>
              <a:rPr lang="en-US" dirty="0"/>
              <a:t> Level one bullet</a:t>
            </a:r>
          </a:p>
          <a:p>
            <a:pPr lvl="1"/>
            <a:r>
              <a:rPr lang="en-US" dirty="0"/>
              <a:t> Level two bullet</a:t>
            </a:r>
          </a:p>
          <a:p>
            <a:pPr lvl="2"/>
            <a:r>
              <a:rPr lang="en-US" dirty="0"/>
              <a:t>Level three bullet</a:t>
            </a:r>
          </a:p>
          <a:p>
            <a:pPr lvl="3"/>
            <a:r>
              <a:rPr lang="en-US" dirty="0"/>
              <a:t> Level four bullet</a:t>
            </a:r>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41454" y="183885"/>
            <a:ext cx="2300871" cy="555660"/>
          </a:xfrm>
          <a:prstGeom prst="rect">
            <a:avLst/>
          </a:prstGeom>
        </p:spPr>
      </p:pic>
      <p:sp>
        <p:nvSpPr>
          <p:cNvPr id="2" name="Rectangle 1"/>
          <p:cNvSpPr/>
          <p:nvPr userDrawn="1"/>
        </p:nvSpPr>
        <p:spPr bwMode="auto">
          <a:xfrm>
            <a:off x="0" y="802516"/>
            <a:ext cx="12192000" cy="111884"/>
          </a:xfrm>
          <a:prstGeom prst="rect">
            <a:avLst/>
          </a:prstGeom>
          <a:solidFill>
            <a:srgbClr val="00A66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377"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Verdana" pitchFamily="34" charset="0"/>
            </a:endParaRPr>
          </a:p>
        </p:txBody>
      </p:sp>
    </p:spTree>
    <p:extLst>
      <p:ext uri="{BB962C8B-B14F-4D97-AF65-F5344CB8AC3E}">
        <p14:creationId xmlns:p14="http://schemas.microsoft.com/office/powerpoint/2010/main" val="1332766381"/>
      </p:ext>
    </p:extLst>
  </p:cSld>
  <p:clrMap bg1="lt1" tx1="dk1" bg2="lt2" tx2="dk2" accent1="accent1" accent2="accent2" accent3="accent3" accent4="accent4" accent5="accent5" accent6="accent6" hlink="hlink" folHlink="folHlink"/>
  <p:sldLayoutIdLst>
    <p:sldLayoutId id="2147483818" r:id="rId1"/>
    <p:sldLayoutId id="2147483819" r:id="rId2"/>
  </p:sldLayoutIdLst>
  <p:hf hdr="0" ftr="0" dt="0"/>
  <p:txStyles>
    <p:titleStyle>
      <a:lvl1pPr algn="l" rtl="0" eaLnBrk="0" fontAlgn="base" hangingPunct="0">
        <a:lnSpc>
          <a:spcPct val="95000"/>
        </a:lnSpc>
        <a:spcBef>
          <a:spcPct val="0"/>
        </a:spcBef>
        <a:spcAft>
          <a:spcPct val="0"/>
        </a:spcAft>
        <a:defRPr sz="3600" b="0">
          <a:solidFill>
            <a:schemeClr val="tx1"/>
          </a:solidFill>
          <a:latin typeface="Calibri" panose="020F0502020204030204" pitchFamily="34" charset="0"/>
          <a:ea typeface="+mj-ea"/>
          <a:cs typeface="+mj-cs"/>
        </a:defRPr>
      </a:lvl1pPr>
      <a:lvl2pPr algn="l" rtl="0" eaLnBrk="0" fontAlgn="base" hangingPunct="0">
        <a:lnSpc>
          <a:spcPct val="95000"/>
        </a:lnSpc>
        <a:spcBef>
          <a:spcPct val="0"/>
        </a:spcBef>
        <a:spcAft>
          <a:spcPct val="0"/>
        </a:spcAft>
        <a:defRPr sz="2000" b="1">
          <a:solidFill>
            <a:srgbClr val="003366"/>
          </a:solidFill>
          <a:latin typeface="Arial" charset="0"/>
        </a:defRPr>
      </a:lvl2pPr>
      <a:lvl3pPr algn="l" rtl="0" eaLnBrk="0" fontAlgn="base" hangingPunct="0">
        <a:lnSpc>
          <a:spcPct val="95000"/>
        </a:lnSpc>
        <a:spcBef>
          <a:spcPct val="0"/>
        </a:spcBef>
        <a:spcAft>
          <a:spcPct val="0"/>
        </a:spcAft>
        <a:defRPr sz="2000" b="1">
          <a:solidFill>
            <a:srgbClr val="003366"/>
          </a:solidFill>
          <a:latin typeface="Arial" charset="0"/>
        </a:defRPr>
      </a:lvl3pPr>
      <a:lvl4pPr algn="l" rtl="0" eaLnBrk="0" fontAlgn="base" hangingPunct="0">
        <a:lnSpc>
          <a:spcPct val="95000"/>
        </a:lnSpc>
        <a:spcBef>
          <a:spcPct val="0"/>
        </a:spcBef>
        <a:spcAft>
          <a:spcPct val="0"/>
        </a:spcAft>
        <a:defRPr sz="2000" b="1">
          <a:solidFill>
            <a:srgbClr val="003366"/>
          </a:solidFill>
          <a:latin typeface="Arial" charset="0"/>
        </a:defRPr>
      </a:lvl4pPr>
      <a:lvl5pPr algn="l" rtl="0" eaLnBrk="0" fontAlgn="base" hangingPunct="0">
        <a:lnSpc>
          <a:spcPct val="95000"/>
        </a:lnSpc>
        <a:spcBef>
          <a:spcPct val="0"/>
        </a:spcBef>
        <a:spcAft>
          <a:spcPct val="0"/>
        </a:spcAft>
        <a:defRPr sz="2000" b="1">
          <a:solidFill>
            <a:srgbClr val="003366"/>
          </a:solidFill>
          <a:latin typeface="Arial" charset="0"/>
        </a:defRPr>
      </a:lvl5pPr>
      <a:lvl6pPr marL="457189" algn="l" rtl="0" fontAlgn="base">
        <a:lnSpc>
          <a:spcPct val="95000"/>
        </a:lnSpc>
        <a:spcBef>
          <a:spcPct val="0"/>
        </a:spcBef>
        <a:spcAft>
          <a:spcPct val="0"/>
        </a:spcAft>
        <a:defRPr sz="2000" b="1">
          <a:solidFill>
            <a:srgbClr val="003366"/>
          </a:solidFill>
          <a:latin typeface="Arial" charset="0"/>
        </a:defRPr>
      </a:lvl6pPr>
      <a:lvl7pPr marL="914377" algn="l" rtl="0" fontAlgn="base">
        <a:lnSpc>
          <a:spcPct val="95000"/>
        </a:lnSpc>
        <a:spcBef>
          <a:spcPct val="0"/>
        </a:spcBef>
        <a:spcAft>
          <a:spcPct val="0"/>
        </a:spcAft>
        <a:defRPr sz="2000" b="1">
          <a:solidFill>
            <a:srgbClr val="003366"/>
          </a:solidFill>
          <a:latin typeface="Arial" charset="0"/>
        </a:defRPr>
      </a:lvl7pPr>
      <a:lvl8pPr marL="1371566" algn="l" rtl="0" fontAlgn="base">
        <a:lnSpc>
          <a:spcPct val="95000"/>
        </a:lnSpc>
        <a:spcBef>
          <a:spcPct val="0"/>
        </a:spcBef>
        <a:spcAft>
          <a:spcPct val="0"/>
        </a:spcAft>
        <a:defRPr sz="2000" b="1">
          <a:solidFill>
            <a:srgbClr val="003366"/>
          </a:solidFill>
          <a:latin typeface="Arial" charset="0"/>
        </a:defRPr>
      </a:lvl8pPr>
      <a:lvl9pPr marL="1828754" algn="l" rtl="0" fontAlgn="base">
        <a:lnSpc>
          <a:spcPct val="95000"/>
        </a:lnSpc>
        <a:spcBef>
          <a:spcPct val="0"/>
        </a:spcBef>
        <a:spcAft>
          <a:spcPct val="0"/>
        </a:spcAft>
        <a:defRPr sz="2000" b="1">
          <a:solidFill>
            <a:srgbClr val="003366"/>
          </a:solidFill>
          <a:latin typeface="Arial" charset="0"/>
        </a:defRPr>
      </a:lvl9pPr>
    </p:titleStyle>
    <p:bodyStyle>
      <a:lvl1pPr marL="342891" indent="-342891" algn="l" rtl="0" eaLnBrk="0" fontAlgn="base" hangingPunct="0">
        <a:spcBef>
          <a:spcPct val="0"/>
        </a:spcBef>
        <a:spcAft>
          <a:spcPct val="20000"/>
        </a:spcAft>
        <a:buClr>
          <a:srgbClr val="003366"/>
        </a:buClr>
        <a:buChar char="•"/>
        <a:tabLst>
          <a:tab pos="393690" algn="l"/>
        </a:tabLst>
        <a:defRPr sz="2400">
          <a:solidFill>
            <a:schemeClr val="tx1"/>
          </a:solidFill>
          <a:latin typeface="Calibri" panose="020F0502020204030204" pitchFamily="34" charset="0"/>
          <a:ea typeface="+mn-ea"/>
          <a:cs typeface="+mn-cs"/>
        </a:defRPr>
      </a:lvl1pPr>
      <a:lvl2pPr marL="568311" indent="-222245"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2pPr>
      <a:lvl3pPr marL="908028" indent="-214308" algn="l" rtl="0" eaLnBrk="0" fontAlgn="base" hangingPunct="0">
        <a:spcBef>
          <a:spcPct val="0"/>
        </a:spcBef>
        <a:spcAft>
          <a:spcPct val="20000"/>
        </a:spcAft>
        <a:buClr>
          <a:srgbClr val="003366"/>
        </a:buClr>
        <a:buFont typeface="Wingdings" pitchFamily="2" charset="2"/>
        <a:buChar char="§"/>
        <a:tabLst>
          <a:tab pos="393690" algn="l"/>
        </a:tabLst>
        <a:defRPr sz="2400">
          <a:solidFill>
            <a:schemeClr val="tx1"/>
          </a:solidFill>
          <a:latin typeface="Calibri" panose="020F0502020204030204" pitchFamily="34" charset="0"/>
        </a:defRPr>
      </a:lvl3pPr>
      <a:lvl4pPr marL="1193770" indent="-171446"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4pPr>
      <a:lvl5pPr marL="1501737" indent="-193670" algn="l" rtl="0" eaLnBrk="0" fontAlgn="base" hangingPunct="0">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5pPr>
      <a:lvl6pPr marL="1958926"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6pPr>
      <a:lvl7pPr marL="2416114"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7pPr>
      <a:lvl8pPr marL="2873303"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8pPr>
      <a:lvl9pPr marL="3330491"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dirty="0"/>
              <a:t>Click To Edit Master Title</a:t>
            </a:r>
          </a:p>
        </p:txBody>
      </p:sp>
    </p:spTree>
    <p:extLst>
      <p:ext uri="{BB962C8B-B14F-4D97-AF65-F5344CB8AC3E}">
        <p14:creationId xmlns:p14="http://schemas.microsoft.com/office/powerpoint/2010/main" val="48699847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65" r:id="rId10"/>
    <p:sldLayoutId id="2147483866" r:id="rId11"/>
    <p:sldLayoutId id="2147483867" r:id="rId12"/>
    <p:sldLayoutId id="2147483868" r:id="rId13"/>
  </p:sldLayoutIdLst>
  <p:txStyles>
    <p:title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dirty="0"/>
              <a:t>Click To Edit Master Title</a:t>
            </a:r>
          </a:p>
        </p:txBody>
      </p:sp>
    </p:spTree>
    <p:extLst>
      <p:ext uri="{BB962C8B-B14F-4D97-AF65-F5344CB8AC3E}">
        <p14:creationId xmlns:p14="http://schemas.microsoft.com/office/powerpoint/2010/main" val="3596643441"/>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Lst>
  <p:txStyles>
    <p:title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33.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4.xml"/><Relationship Id="rId5" Type="http://schemas.openxmlformats.org/officeDocument/2006/relationships/image" Target="../media/image9.pn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9.xml"/><Relationship Id="rId5" Type="http://schemas.openxmlformats.org/officeDocument/2006/relationships/image" Target="../media/image7.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39.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5.xml"/><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6.xml"/><Relationship Id="rId1" Type="http://schemas.openxmlformats.org/officeDocument/2006/relationships/slideLayout" Target="../slideLayouts/slideLayout41.xml"/><Relationship Id="rId6" Type="http://schemas.openxmlformats.org/officeDocument/2006/relationships/image" Target="../media/image46.png"/><Relationship Id="rId5" Type="http://schemas.openxmlformats.org/officeDocument/2006/relationships/image" Target="../media/image45.jpg"/><Relationship Id="rId4" Type="http://schemas.openxmlformats.org/officeDocument/2006/relationships/image" Target="../media/image44.jpg"/></Relationships>
</file>

<file path=ppt/slides/_rels/slide4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7.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3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4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4.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4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9" name="Webinar Title">
            <a:extLst>
              <a:ext uri="{FF2B5EF4-FFF2-40B4-BE49-F238E27FC236}">
                <a16:creationId xmlns:a16="http://schemas.microsoft.com/office/drawing/2014/main" id="{17A78A1E-1A5C-4066-BE3B-ADECC30AE63F}"/>
              </a:ext>
            </a:extLst>
          </p:cNvPr>
          <p:cNvSpPr txBox="1">
            <a:spLocks/>
          </p:cNvSpPr>
          <p:nvPr/>
        </p:nvSpPr>
        <p:spPr>
          <a:xfrm>
            <a:off x="268419" y="2816816"/>
            <a:ext cx="5935550" cy="30777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1BC00"/>
              </a:buClr>
              <a:buSzPct val="75000"/>
              <a:buFont typeface="Arial" panose="020B0604020202020204" pitchFamily="34" charset="0"/>
              <a:buNone/>
              <a:tabLst/>
              <a:defRPr/>
            </a:pPr>
            <a:r>
              <a:rPr kumimoji="0" lang="en-US" sz="1050" b="1" i="0" u="none" strike="noStrike" kern="0" cap="all" spc="250" normalizeH="0" baseline="0" noProof="0" dirty="0">
                <a:ln>
                  <a:noFill/>
                </a:ln>
                <a:solidFill>
                  <a:srgbClr val="5C5C5C"/>
                </a:solidFill>
                <a:effectLst/>
                <a:uLnTx/>
                <a:uFillTx/>
                <a:latin typeface="Frutiger Next Pro Light"/>
              </a:rPr>
              <a:t>Identification and Recruitment Consortium (IDRC)</a:t>
            </a:r>
          </a:p>
        </p:txBody>
      </p:sp>
      <p:sp>
        <p:nvSpPr>
          <p:cNvPr id="8" name="Presentation Title">
            <a:extLst>
              <a:ext uri="{FF2B5EF4-FFF2-40B4-BE49-F238E27FC236}">
                <a16:creationId xmlns:a16="http://schemas.microsoft.com/office/drawing/2014/main" id="{811E9DDD-4F18-48F1-B0C6-08C444668795}"/>
              </a:ext>
            </a:extLst>
          </p:cNvPr>
          <p:cNvSpPr txBox="1">
            <a:spLocks noGrp="1"/>
          </p:cNvSpPr>
          <p:nvPr>
            <p:ph type="title" idx="4294967295"/>
          </p:nvPr>
        </p:nvSpPr>
        <p:spPr>
          <a:xfrm>
            <a:off x="144849" y="3045266"/>
            <a:ext cx="541628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61D19"/>
                </a:solidFill>
                <a:effectLst/>
                <a:uLnTx/>
                <a:uFillTx/>
                <a:latin typeface="Open Sans" panose="020B0606030504020204" pitchFamily="34" charset="0"/>
                <a:ea typeface="Open Sans" panose="020B0606030504020204" pitchFamily="34" charset="0"/>
                <a:cs typeface="Open Sans" panose="020B0606030504020204" pitchFamily="34" charset="0"/>
              </a:rPr>
              <a:t>MSIX Data Requests and Move Notices</a:t>
            </a:r>
          </a:p>
        </p:txBody>
      </p:sp>
      <p:sp>
        <p:nvSpPr>
          <p:cNvPr id="12" name="Webinar Date">
            <a:extLst>
              <a:ext uri="{FF2B5EF4-FFF2-40B4-BE49-F238E27FC236}">
                <a16:creationId xmlns:a16="http://schemas.microsoft.com/office/drawing/2014/main" id="{020904D7-487B-4BAF-AEE8-0178D9B78C14}"/>
              </a:ext>
            </a:extLst>
          </p:cNvPr>
          <p:cNvSpPr txBox="1">
            <a:spLocks/>
          </p:cNvSpPr>
          <p:nvPr/>
        </p:nvSpPr>
        <p:spPr>
          <a:xfrm>
            <a:off x="268419" y="5613028"/>
            <a:ext cx="4407673" cy="21782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dirty="0">
                <a:solidFill>
                  <a:srgbClr val="5A5A5A"/>
                </a:solidFill>
                <a:latin typeface="Open Sans"/>
              </a:rPr>
              <a:t>Tuesday, May 19</a:t>
            </a:r>
            <a:r>
              <a:rPr kumimoji="0" lang="en-US" sz="900" b="1" i="0" u="none" strike="noStrike" kern="0" cap="all" spc="250" normalizeH="0" baseline="0" noProof="0" dirty="0">
                <a:ln>
                  <a:noFill/>
                </a:ln>
                <a:solidFill>
                  <a:srgbClr val="5A5A5A"/>
                </a:solidFill>
                <a:effectLst/>
                <a:uLnTx/>
                <a:uFillTx/>
                <a:latin typeface="Open Sans"/>
              </a:rPr>
              <a:t>, 2026</a:t>
            </a:r>
          </a:p>
        </p:txBody>
      </p:sp>
      <p:sp>
        <p:nvSpPr>
          <p:cNvPr id="9" name="MSIX">
            <a:extLst>
              <a:ext uri="{FF2B5EF4-FFF2-40B4-BE49-F238E27FC236}">
                <a16:creationId xmlns:a16="http://schemas.microsoft.com/office/drawing/2014/main" id="{B60DAF55-9ADD-4ED1-B1A8-431D77AC8444}"/>
              </a:ext>
            </a:extLst>
          </p:cNvPr>
          <p:cNvSpPr txBox="1">
            <a:spLocks/>
          </p:cNvSpPr>
          <p:nvPr/>
        </p:nvSpPr>
        <p:spPr>
          <a:xfrm>
            <a:off x="268419" y="5830854"/>
            <a:ext cx="4407673" cy="21782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1BC00"/>
              </a:buClr>
              <a:buSzPct val="75000"/>
              <a:buFont typeface="Arial" panose="020B0604020202020204" pitchFamily="34" charset="0"/>
              <a:buNone/>
              <a:tabLst/>
              <a:defRPr/>
            </a:pPr>
            <a:r>
              <a:rPr kumimoji="0" lang="en-US" sz="1050" b="1" i="0" u="none" strike="noStrike" kern="0" cap="all" spc="250" normalizeH="0" baseline="0" noProof="0" dirty="0">
                <a:ln>
                  <a:noFill/>
                </a:ln>
                <a:solidFill>
                  <a:srgbClr val="5C5C5C"/>
                </a:solidFill>
                <a:effectLst/>
                <a:uLnTx/>
                <a:uFillTx/>
                <a:latin typeface="Frutiger Next Pro Light"/>
              </a:rPr>
              <a:t>Migrant student information exchange (MSIX)</a:t>
            </a:r>
          </a:p>
        </p:txBody>
      </p:sp>
      <p:pic>
        <p:nvPicPr>
          <p:cNvPr id="3" name="Picture 2">
            <a:extLst>
              <a:ext uri="{FF2B5EF4-FFF2-40B4-BE49-F238E27FC236}">
                <a16:creationId xmlns:a16="http://schemas.microsoft.com/office/drawing/2014/main" id="{FDDFFE06-C0F9-4D22-96AA-B83BB34E14A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4"/>
          <a:stretch/>
        </p:blipFill>
        <p:spPr>
          <a:xfrm>
            <a:off x="6096000" y="0"/>
            <a:ext cx="6095998" cy="6868160"/>
          </a:xfrm>
          <a:prstGeom prst="rect">
            <a:avLst/>
          </a:prstGeom>
        </p:spPr>
      </p:pic>
      <p:pic>
        <p:nvPicPr>
          <p:cNvPr id="14" name="MSIX Logo">
            <a:extLst>
              <a:ext uri="{FF2B5EF4-FFF2-40B4-BE49-F238E27FC236}">
                <a16:creationId xmlns:a16="http://schemas.microsoft.com/office/drawing/2014/main" id="{D518C03F-C8E7-41C2-8AF6-758D741215C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877" y="6310014"/>
            <a:ext cx="1351191" cy="388001"/>
          </a:xfrm>
          <a:prstGeom prst="rect">
            <a:avLst/>
          </a:prstGeom>
        </p:spPr>
      </p:pic>
    </p:spTree>
    <p:extLst>
      <p:ext uri="{BB962C8B-B14F-4D97-AF65-F5344CB8AC3E}">
        <p14:creationId xmlns:p14="http://schemas.microsoft.com/office/powerpoint/2010/main" val="4218653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EC8A1-412A-654A-4ADE-9411BF2CB5DD}"/>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4BD04DD-B732-5C48-53FA-2AC047BDADF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2961" y="1232183"/>
            <a:ext cx="829342" cy="238150"/>
          </a:xfrm>
          <a:prstGeom prst="rect">
            <a:avLst/>
          </a:prstGeom>
        </p:spPr>
      </p:pic>
      <p:pic>
        <p:nvPicPr>
          <p:cNvPr id="4" name="Picture 3">
            <a:extLst>
              <a:ext uri="{FF2B5EF4-FFF2-40B4-BE49-F238E27FC236}">
                <a16:creationId xmlns:a16="http://schemas.microsoft.com/office/drawing/2014/main" id="{C3A137D4-C513-4D98-333F-2C6AE2CD522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16042"/>
            <a:ext cx="12191999" cy="6874042"/>
          </a:xfrm>
          <a:prstGeom prst="rect">
            <a:avLst/>
          </a:prstGeom>
        </p:spPr>
      </p:pic>
      <p:sp>
        <p:nvSpPr>
          <p:cNvPr id="7" name="Rectangle 6">
            <a:extLst>
              <a:ext uri="{FF2B5EF4-FFF2-40B4-BE49-F238E27FC236}">
                <a16:creationId xmlns:a16="http://schemas.microsoft.com/office/drawing/2014/main" id="{CB146760-3BAC-3FCA-96ED-D543CFB99A59}"/>
              </a:ext>
              <a:ext uri="{C183D7F6-B498-43B3-948B-1728B52AA6E4}">
                <adec:decorative xmlns:adec="http://schemas.microsoft.com/office/drawing/2017/decorative" val="1"/>
              </a:ext>
            </a:extLst>
          </p:cNvPr>
          <p:cNvSpPr/>
          <p:nvPr/>
        </p:nvSpPr>
        <p:spPr>
          <a:xfrm>
            <a:off x="-1" y="460902"/>
            <a:ext cx="8623006" cy="1582036"/>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4">
            <a:extLst>
              <a:ext uri="{FF2B5EF4-FFF2-40B4-BE49-F238E27FC236}">
                <a16:creationId xmlns:a16="http://schemas.microsoft.com/office/drawing/2014/main" id="{A9B7F078-7308-0C01-02D7-7103C2C8451A}"/>
              </a:ext>
            </a:extLst>
          </p:cNvPr>
          <p:cNvSpPr>
            <a:spLocks noGrp="1"/>
          </p:cNvSpPr>
          <p:nvPr>
            <p:ph type="title"/>
          </p:nvPr>
        </p:nvSpPr>
        <p:spPr>
          <a:xfrm>
            <a:off x="371959" y="954740"/>
            <a:ext cx="10935378" cy="594360"/>
          </a:xfrm>
        </p:spPr>
        <p:txBody>
          <a:bodyPr/>
          <a:lstStyle/>
          <a:p>
            <a:r>
              <a:rPr lang="en-US" sz="3800" b="1" dirty="0">
                <a:solidFill>
                  <a:srgbClr val="000000"/>
                </a:solidFill>
                <a:latin typeface="+mn-lt"/>
              </a:rPr>
              <a:t>Move Notices and Data Requests</a:t>
            </a:r>
            <a:endParaRPr lang="en-US" sz="3800" dirty="0">
              <a:latin typeface="+mn-lt"/>
            </a:endParaRPr>
          </a:p>
        </p:txBody>
      </p:sp>
      <p:pic>
        <p:nvPicPr>
          <p:cNvPr id="11" name="Picture 10" descr="MSIX login screen">
            <a:extLst>
              <a:ext uri="{FF2B5EF4-FFF2-40B4-BE49-F238E27FC236}">
                <a16:creationId xmlns:a16="http://schemas.microsoft.com/office/drawing/2014/main" id="{BF940EF3-4B98-BCED-95E1-0EAC00BA039E}"/>
              </a:ext>
            </a:extLst>
          </p:cNvPr>
          <p:cNvPicPr>
            <a:picLocks noChangeAspect="1"/>
          </p:cNvPicPr>
          <p:nvPr/>
        </p:nvPicPr>
        <p:blipFill>
          <a:blip r:embed="rId5"/>
          <a:srcRect l="9212" t="-355" r="9590" b="906"/>
          <a:stretch>
            <a:fillRect/>
          </a:stretch>
        </p:blipFill>
        <p:spPr>
          <a:xfrm>
            <a:off x="3364098" y="2054903"/>
            <a:ext cx="4995137" cy="3069719"/>
          </a:xfrm>
          <a:prstGeom prst="rect">
            <a:avLst/>
          </a:prstGeom>
        </p:spPr>
      </p:pic>
      <p:pic>
        <p:nvPicPr>
          <p:cNvPr id="19" name="Picture 18">
            <a:extLst>
              <a:ext uri="{FF2B5EF4-FFF2-40B4-BE49-F238E27FC236}">
                <a16:creationId xmlns:a16="http://schemas.microsoft.com/office/drawing/2014/main" id="{236579B9-8BC2-2E13-4A99-BCD8212D20C8}"/>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6630" y="2093725"/>
            <a:ext cx="683017" cy="196132"/>
          </a:xfrm>
          <a:prstGeom prst="rect">
            <a:avLst/>
          </a:prstGeom>
        </p:spPr>
      </p:pic>
    </p:spTree>
    <p:extLst>
      <p:ext uri="{BB962C8B-B14F-4D97-AF65-F5344CB8AC3E}">
        <p14:creationId xmlns:p14="http://schemas.microsoft.com/office/powerpoint/2010/main" val="4100105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D1B3D68-5566-1890-4D76-A476B6BECBDC}"/>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8" name="Rectangle: Rounded Corners 17">
            <a:extLst>
              <a:ext uri="{FF2B5EF4-FFF2-40B4-BE49-F238E27FC236}">
                <a16:creationId xmlns:a16="http://schemas.microsoft.com/office/drawing/2014/main" id="{A2DFABED-A60E-90E2-372A-7CECE4AFA7F1}"/>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0" name="Title 1">
            <a:extLst>
              <a:ext uri="{FF2B5EF4-FFF2-40B4-BE49-F238E27FC236}">
                <a16:creationId xmlns:a16="http://schemas.microsoft.com/office/drawing/2014/main" id="{02E84B91-536A-6C5C-2343-2CD2615BD6BA}"/>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Uses &amp; Types</a:t>
            </a:r>
          </a:p>
        </p:txBody>
      </p:sp>
      <p:grpSp>
        <p:nvGrpSpPr>
          <p:cNvPr id="4" name="Group 3" descr="Move To Notices notify recipients that a migratory child has moved or is moving to the recipient's area.">
            <a:extLst>
              <a:ext uri="{FF2B5EF4-FFF2-40B4-BE49-F238E27FC236}">
                <a16:creationId xmlns:a16="http://schemas.microsoft.com/office/drawing/2014/main" id="{1FE46302-BCBE-B27E-0209-DB54450B0191}"/>
              </a:ext>
              <a:ext uri="{C183D7F6-B498-43B3-948B-1728B52AA6E4}">
                <adec:decorative xmlns:adec="http://schemas.microsoft.com/office/drawing/2017/decorative" val="0"/>
              </a:ext>
            </a:extLst>
          </p:cNvPr>
          <p:cNvGrpSpPr/>
          <p:nvPr/>
        </p:nvGrpSpPr>
        <p:grpSpPr>
          <a:xfrm>
            <a:off x="880937" y="1664502"/>
            <a:ext cx="4786185" cy="2548628"/>
            <a:chOff x="1307904" y="1156627"/>
            <a:chExt cx="4344642" cy="1828123"/>
          </a:xfrm>
        </p:grpSpPr>
        <p:sp>
          <p:nvSpPr>
            <p:cNvPr id="5" name="Rounded Rectangle 5">
              <a:extLst>
                <a:ext uri="{FF2B5EF4-FFF2-40B4-BE49-F238E27FC236}">
                  <a16:creationId xmlns:a16="http://schemas.microsoft.com/office/drawing/2014/main" id="{BA747328-679F-DD32-3689-ECA7EFCF240B}"/>
                </a:ext>
                <a:ext uri="{C183D7F6-B498-43B3-948B-1728B52AA6E4}">
                  <adec:decorative xmlns:adec="http://schemas.microsoft.com/office/drawing/2017/decorative" val="1"/>
                </a:ext>
              </a:extLst>
            </p:cNvPr>
            <p:cNvSpPr/>
            <p:nvPr/>
          </p:nvSpPr>
          <p:spPr>
            <a:xfrm>
              <a:off x="1307904" y="1156627"/>
              <a:ext cx="4344642" cy="1828123"/>
            </a:xfrm>
            <a:custGeom>
              <a:avLst/>
              <a:gdLst>
                <a:gd name="connsiteX0" fmla="*/ 0 w 2354580"/>
                <a:gd name="connsiteY0" fmla="*/ 398782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0 w 2354580"/>
                <a:gd name="connsiteY8" fmla="*/ 398782 h 1432560"/>
                <a:gd name="connsiteX0" fmla="*/ 0 w 2362200"/>
                <a:gd name="connsiteY0" fmla="*/ 102717 h 1517495"/>
                <a:gd name="connsiteX1" fmla="*/ 406402 w 2362200"/>
                <a:gd name="connsiteY1" fmla="*/ 84935 h 1517495"/>
                <a:gd name="connsiteX2" fmla="*/ 1963418 w 2362200"/>
                <a:gd name="connsiteY2" fmla="*/ 84935 h 1517495"/>
                <a:gd name="connsiteX3" fmla="*/ 2362200 w 2362200"/>
                <a:gd name="connsiteY3" fmla="*/ 483717 h 1517495"/>
                <a:gd name="connsiteX4" fmla="*/ 2362200 w 2362200"/>
                <a:gd name="connsiteY4" fmla="*/ 1118713 h 1517495"/>
                <a:gd name="connsiteX5" fmla="*/ 1963418 w 2362200"/>
                <a:gd name="connsiteY5" fmla="*/ 1517495 h 1517495"/>
                <a:gd name="connsiteX6" fmla="*/ 406402 w 2362200"/>
                <a:gd name="connsiteY6" fmla="*/ 1517495 h 1517495"/>
                <a:gd name="connsiteX7" fmla="*/ 7620 w 2362200"/>
                <a:gd name="connsiteY7" fmla="*/ 1118713 h 1517495"/>
                <a:gd name="connsiteX8" fmla="*/ 0 w 2362200"/>
                <a:gd name="connsiteY8" fmla="*/ 102717 h 1517495"/>
                <a:gd name="connsiteX0" fmla="*/ 0 w 2362200"/>
                <a:gd name="connsiteY0" fmla="*/ 17782 h 1432560"/>
                <a:gd name="connsiteX1" fmla="*/ 406402 w 2362200"/>
                <a:gd name="connsiteY1" fmla="*/ 0 h 1432560"/>
                <a:gd name="connsiteX2" fmla="*/ 1963418 w 2362200"/>
                <a:gd name="connsiteY2" fmla="*/ 0 h 1432560"/>
                <a:gd name="connsiteX3" fmla="*/ 2362200 w 2362200"/>
                <a:gd name="connsiteY3" fmla="*/ 398782 h 1432560"/>
                <a:gd name="connsiteX4" fmla="*/ 2362200 w 2362200"/>
                <a:gd name="connsiteY4" fmla="*/ 1033778 h 1432560"/>
                <a:gd name="connsiteX5" fmla="*/ 1963418 w 2362200"/>
                <a:gd name="connsiteY5" fmla="*/ 1432560 h 1432560"/>
                <a:gd name="connsiteX6" fmla="*/ 406402 w 2362200"/>
                <a:gd name="connsiteY6" fmla="*/ 1432560 h 1432560"/>
                <a:gd name="connsiteX7" fmla="*/ 7620 w 2362200"/>
                <a:gd name="connsiteY7" fmla="*/ 1033778 h 1432560"/>
                <a:gd name="connsiteX8" fmla="*/ 0 w 2362200"/>
                <a:gd name="connsiteY8" fmla="*/ 17782 h 1432560"/>
                <a:gd name="connsiteX0" fmla="*/ 0 w 2362200"/>
                <a:gd name="connsiteY0" fmla="*/ 2542 h 1432560"/>
                <a:gd name="connsiteX1" fmla="*/ 406402 w 2362200"/>
                <a:gd name="connsiteY1" fmla="*/ 0 h 1432560"/>
                <a:gd name="connsiteX2" fmla="*/ 1963418 w 2362200"/>
                <a:gd name="connsiteY2" fmla="*/ 0 h 1432560"/>
                <a:gd name="connsiteX3" fmla="*/ 2362200 w 2362200"/>
                <a:gd name="connsiteY3" fmla="*/ 398782 h 1432560"/>
                <a:gd name="connsiteX4" fmla="*/ 2362200 w 2362200"/>
                <a:gd name="connsiteY4" fmla="*/ 1033778 h 1432560"/>
                <a:gd name="connsiteX5" fmla="*/ 1963418 w 2362200"/>
                <a:gd name="connsiteY5" fmla="*/ 1432560 h 1432560"/>
                <a:gd name="connsiteX6" fmla="*/ 406402 w 2362200"/>
                <a:gd name="connsiteY6" fmla="*/ 1432560 h 1432560"/>
                <a:gd name="connsiteX7" fmla="*/ 7620 w 2362200"/>
                <a:gd name="connsiteY7" fmla="*/ 1033778 h 1432560"/>
                <a:gd name="connsiteX8" fmla="*/ 0 w 2362200"/>
                <a:gd name="connsiteY8" fmla="*/ 2542 h 1432560"/>
                <a:gd name="connsiteX0" fmla="*/ 0 w 2354580"/>
                <a:gd name="connsiteY0" fmla="*/ 17782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0 w 2354580"/>
                <a:gd name="connsiteY8" fmla="*/ 17782 h 1432560"/>
                <a:gd name="connsiteX0" fmla="*/ 0 w 2354580"/>
                <a:gd name="connsiteY0" fmla="*/ 0 h 1433828"/>
                <a:gd name="connsiteX1" fmla="*/ 398782 w 2354580"/>
                <a:gd name="connsiteY1" fmla="*/ 1268 h 1433828"/>
                <a:gd name="connsiteX2" fmla="*/ 1955798 w 2354580"/>
                <a:gd name="connsiteY2" fmla="*/ 1268 h 1433828"/>
                <a:gd name="connsiteX3" fmla="*/ 2354580 w 2354580"/>
                <a:gd name="connsiteY3" fmla="*/ 400050 h 1433828"/>
                <a:gd name="connsiteX4" fmla="*/ 2354580 w 2354580"/>
                <a:gd name="connsiteY4" fmla="*/ 1035046 h 1433828"/>
                <a:gd name="connsiteX5" fmla="*/ 1955798 w 2354580"/>
                <a:gd name="connsiteY5" fmla="*/ 1433828 h 1433828"/>
                <a:gd name="connsiteX6" fmla="*/ 398782 w 2354580"/>
                <a:gd name="connsiteY6" fmla="*/ 1433828 h 1433828"/>
                <a:gd name="connsiteX7" fmla="*/ 0 w 2354580"/>
                <a:gd name="connsiteY7" fmla="*/ 1035046 h 1433828"/>
                <a:gd name="connsiteX8" fmla="*/ 0 w 2354580"/>
                <a:gd name="connsiteY8" fmla="*/ 0 h 1433828"/>
                <a:gd name="connsiteX0" fmla="*/ 4763 w 2354580"/>
                <a:gd name="connsiteY0" fmla="*/ 3494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4763 w 2354580"/>
                <a:gd name="connsiteY8" fmla="*/ 3494 h 1432560"/>
                <a:gd name="connsiteX0" fmla="*/ 2382 w 2354580"/>
                <a:gd name="connsiteY0" fmla="*/ 0 h 1436210"/>
                <a:gd name="connsiteX1" fmla="*/ 398782 w 2354580"/>
                <a:gd name="connsiteY1" fmla="*/ 3650 h 1436210"/>
                <a:gd name="connsiteX2" fmla="*/ 1955798 w 2354580"/>
                <a:gd name="connsiteY2" fmla="*/ 3650 h 1436210"/>
                <a:gd name="connsiteX3" fmla="*/ 2354580 w 2354580"/>
                <a:gd name="connsiteY3" fmla="*/ 402432 h 1436210"/>
                <a:gd name="connsiteX4" fmla="*/ 2354580 w 2354580"/>
                <a:gd name="connsiteY4" fmla="*/ 1037428 h 1436210"/>
                <a:gd name="connsiteX5" fmla="*/ 1955798 w 2354580"/>
                <a:gd name="connsiteY5" fmla="*/ 1436210 h 1436210"/>
                <a:gd name="connsiteX6" fmla="*/ 398782 w 2354580"/>
                <a:gd name="connsiteY6" fmla="*/ 1436210 h 1436210"/>
                <a:gd name="connsiteX7" fmla="*/ 0 w 2354580"/>
                <a:gd name="connsiteY7" fmla="*/ 1037428 h 1436210"/>
                <a:gd name="connsiteX8" fmla="*/ 2382 w 2354580"/>
                <a:gd name="connsiteY8" fmla="*/ 0 h 1436210"/>
                <a:gd name="connsiteX0" fmla="*/ 4763 w 2354580"/>
                <a:gd name="connsiteY0" fmla="*/ 5875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4763 w 2354580"/>
                <a:gd name="connsiteY8" fmla="*/ 5875 h 1432560"/>
                <a:gd name="connsiteX0" fmla="*/ 4763 w 2354580"/>
                <a:gd name="connsiteY0" fmla="*/ 0 h 1433829"/>
                <a:gd name="connsiteX1" fmla="*/ 398782 w 2354580"/>
                <a:gd name="connsiteY1" fmla="*/ 1269 h 1433829"/>
                <a:gd name="connsiteX2" fmla="*/ 1955798 w 2354580"/>
                <a:gd name="connsiteY2" fmla="*/ 1269 h 1433829"/>
                <a:gd name="connsiteX3" fmla="*/ 2354580 w 2354580"/>
                <a:gd name="connsiteY3" fmla="*/ 400051 h 1433829"/>
                <a:gd name="connsiteX4" fmla="*/ 2354580 w 2354580"/>
                <a:gd name="connsiteY4" fmla="*/ 1035047 h 1433829"/>
                <a:gd name="connsiteX5" fmla="*/ 1955798 w 2354580"/>
                <a:gd name="connsiteY5" fmla="*/ 1433829 h 1433829"/>
                <a:gd name="connsiteX6" fmla="*/ 398782 w 2354580"/>
                <a:gd name="connsiteY6" fmla="*/ 1433829 h 1433829"/>
                <a:gd name="connsiteX7" fmla="*/ 0 w 2354580"/>
                <a:gd name="connsiteY7" fmla="*/ 1035047 h 1433829"/>
                <a:gd name="connsiteX8" fmla="*/ 4763 w 2354580"/>
                <a:gd name="connsiteY8" fmla="*/ 0 h 1433829"/>
                <a:gd name="connsiteX0" fmla="*/ 4763 w 2354580"/>
                <a:gd name="connsiteY0" fmla="*/ 0 h 1433829"/>
                <a:gd name="connsiteX1" fmla="*/ 398782 w 2354580"/>
                <a:gd name="connsiteY1" fmla="*/ 1269 h 1433829"/>
                <a:gd name="connsiteX2" fmla="*/ 1955798 w 2354580"/>
                <a:gd name="connsiteY2" fmla="*/ 1269 h 1433829"/>
                <a:gd name="connsiteX3" fmla="*/ 2354580 w 2354580"/>
                <a:gd name="connsiteY3" fmla="*/ 400051 h 1433829"/>
                <a:gd name="connsiteX4" fmla="*/ 2354580 w 2354580"/>
                <a:gd name="connsiteY4" fmla="*/ 1035047 h 1433829"/>
                <a:gd name="connsiteX5" fmla="*/ 1955798 w 2354580"/>
                <a:gd name="connsiteY5" fmla="*/ 1433829 h 1433829"/>
                <a:gd name="connsiteX6" fmla="*/ 398782 w 2354580"/>
                <a:gd name="connsiteY6" fmla="*/ 1433829 h 1433829"/>
                <a:gd name="connsiteX7" fmla="*/ 0 w 2354580"/>
                <a:gd name="connsiteY7" fmla="*/ 1035047 h 1433829"/>
                <a:gd name="connsiteX8" fmla="*/ 4763 w 2354580"/>
                <a:gd name="connsiteY8" fmla="*/ 0 h 1433829"/>
                <a:gd name="connsiteX0" fmla="*/ 4763 w 2354580"/>
                <a:gd name="connsiteY0" fmla="*/ 0 h 1433829"/>
                <a:gd name="connsiteX1" fmla="*/ 398782 w 2354580"/>
                <a:gd name="connsiteY1" fmla="*/ 1269 h 1433829"/>
                <a:gd name="connsiteX2" fmla="*/ 1955798 w 2354580"/>
                <a:gd name="connsiteY2" fmla="*/ 1269 h 1433829"/>
                <a:gd name="connsiteX3" fmla="*/ 2354580 w 2354580"/>
                <a:gd name="connsiteY3" fmla="*/ 400051 h 1433829"/>
                <a:gd name="connsiteX4" fmla="*/ 2354580 w 2354580"/>
                <a:gd name="connsiteY4" fmla="*/ 1035047 h 1433829"/>
                <a:gd name="connsiteX5" fmla="*/ 1955798 w 2354580"/>
                <a:gd name="connsiteY5" fmla="*/ 1433829 h 1433829"/>
                <a:gd name="connsiteX6" fmla="*/ 398782 w 2354580"/>
                <a:gd name="connsiteY6" fmla="*/ 1433829 h 1433829"/>
                <a:gd name="connsiteX7" fmla="*/ 0 w 2354580"/>
                <a:gd name="connsiteY7" fmla="*/ 1035047 h 1433829"/>
                <a:gd name="connsiteX8" fmla="*/ 4763 w 2354580"/>
                <a:gd name="connsiteY8" fmla="*/ 0 h 1433829"/>
                <a:gd name="connsiteX0" fmla="*/ 4763 w 2432776"/>
                <a:gd name="connsiteY0" fmla="*/ 0 h 1433829"/>
                <a:gd name="connsiteX1" fmla="*/ 398782 w 2432776"/>
                <a:gd name="connsiteY1" fmla="*/ 1269 h 1433829"/>
                <a:gd name="connsiteX2" fmla="*/ 1955798 w 2432776"/>
                <a:gd name="connsiteY2" fmla="*/ 1269 h 1433829"/>
                <a:gd name="connsiteX3" fmla="*/ 2354580 w 2432776"/>
                <a:gd name="connsiteY3" fmla="*/ 400051 h 1433829"/>
                <a:gd name="connsiteX4" fmla="*/ 2354580 w 2432776"/>
                <a:gd name="connsiteY4" fmla="*/ 1035047 h 1433829"/>
                <a:gd name="connsiteX5" fmla="*/ 2327273 w 2432776"/>
                <a:gd name="connsiteY5" fmla="*/ 1433829 h 1433829"/>
                <a:gd name="connsiteX6" fmla="*/ 398782 w 2432776"/>
                <a:gd name="connsiteY6" fmla="*/ 1433829 h 1433829"/>
                <a:gd name="connsiteX7" fmla="*/ 0 w 2432776"/>
                <a:gd name="connsiteY7" fmla="*/ 1035047 h 1433829"/>
                <a:gd name="connsiteX8" fmla="*/ 4763 w 2432776"/>
                <a:gd name="connsiteY8" fmla="*/ 0 h 1433829"/>
                <a:gd name="connsiteX0" fmla="*/ 4763 w 2441222"/>
                <a:gd name="connsiteY0" fmla="*/ 0 h 1433829"/>
                <a:gd name="connsiteX1" fmla="*/ 398782 w 2441222"/>
                <a:gd name="connsiteY1" fmla="*/ 1269 h 1433829"/>
                <a:gd name="connsiteX2" fmla="*/ 1955798 w 2441222"/>
                <a:gd name="connsiteY2" fmla="*/ 1269 h 1433829"/>
                <a:gd name="connsiteX3" fmla="*/ 2354580 w 2441222"/>
                <a:gd name="connsiteY3" fmla="*/ 400051 h 1433829"/>
                <a:gd name="connsiteX4" fmla="*/ 2354580 w 2441222"/>
                <a:gd name="connsiteY4" fmla="*/ 1035047 h 1433829"/>
                <a:gd name="connsiteX5" fmla="*/ 2339179 w 2441222"/>
                <a:gd name="connsiteY5" fmla="*/ 1431447 h 1433829"/>
                <a:gd name="connsiteX6" fmla="*/ 398782 w 2441222"/>
                <a:gd name="connsiteY6" fmla="*/ 1433829 h 1433829"/>
                <a:gd name="connsiteX7" fmla="*/ 0 w 2441222"/>
                <a:gd name="connsiteY7" fmla="*/ 1035047 h 1433829"/>
                <a:gd name="connsiteX8" fmla="*/ 4763 w 2441222"/>
                <a:gd name="connsiteY8" fmla="*/ 0 h 1433829"/>
                <a:gd name="connsiteX0" fmla="*/ 4763 w 2449885"/>
                <a:gd name="connsiteY0" fmla="*/ 0 h 1433829"/>
                <a:gd name="connsiteX1" fmla="*/ 398782 w 2449885"/>
                <a:gd name="connsiteY1" fmla="*/ 1269 h 1433829"/>
                <a:gd name="connsiteX2" fmla="*/ 1955798 w 2449885"/>
                <a:gd name="connsiteY2" fmla="*/ 1269 h 1433829"/>
                <a:gd name="connsiteX3" fmla="*/ 2354580 w 2449885"/>
                <a:gd name="connsiteY3" fmla="*/ 400051 h 1433829"/>
                <a:gd name="connsiteX4" fmla="*/ 2354580 w 2449885"/>
                <a:gd name="connsiteY4" fmla="*/ 1035047 h 1433829"/>
                <a:gd name="connsiteX5" fmla="*/ 2351086 w 2449885"/>
                <a:gd name="connsiteY5" fmla="*/ 1433828 h 1433829"/>
                <a:gd name="connsiteX6" fmla="*/ 398782 w 2449885"/>
                <a:gd name="connsiteY6" fmla="*/ 1433829 h 1433829"/>
                <a:gd name="connsiteX7" fmla="*/ 0 w 2449885"/>
                <a:gd name="connsiteY7" fmla="*/ 1035047 h 1433829"/>
                <a:gd name="connsiteX8" fmla="*/ 4763 w 2449885"/>
                <a:gd name="connsiteY8" fmla="*/ 0 h 1433829"/>
                <a:gd name="connsiteX0" fmla="*/ 4763 w 2355967"/>
                <a:gd name="connsiteY0" fmla="*/ 0 h 1433829"/>
                <a:gd name="connsiteX1" fmla="*/ 398782 w 2355967"/>
                <a:gd name="connsiteY1" fmla="*/ 1269 h 1433829"/>
                <a:gd name="connsiteX2" fmla="*/ 1955798 w 2355967"/>
                <a:gd name="connsiteY2" fmla="*/ 1269 h 1433829"/>
                <a:gd name="connsiteX3" fmla="*/ 2354580 w 2355967"/>
                <a:gd name="connsiteY3" fmla="*/ 400051 h 1433829"/>
                <a:gd name="connsiteX4" fmla="*/ 2354580 w 2355967"/>
                <a:gd name="connsiteY4" fmla="*/ 1035047 h 1433829"/>
                <a:gd name="connsiteX5" fmla="*/ 2351086 w 2355967"/>
                <a:gd name="connsiteY5" fmla="*/ 1433828 h 1433829"/>
                <a:gd name="connsiteX6" fmla="*/ 398782 w 2355967"/>
                <a:gd name="connsiteY6" fmla="*/ 1433829 h 1433829"/>
                <a:gd name="connsiteX7" fmla="*/ 0 w 2355967"/>
                <a:gd name="connsiteY7" fmla="*/ 1035047 h 1433829"/>
                <a:gd name="connsiteX8" fmla="*/ 4763 w 2355967"/>
                <a:gd name="connsiteY8" fmla="*/ 0 h 143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5967" h="1433829">
                  <a:moveTo>
                    <a:pt x="4763" y="0"/>
                  </a:moveTo>
                  <a:cubicBezTo>
                    <a:pt x="30957" y="1215"/>
                    <a:pt x="178541" y="1269"/>
                    <a:pt x="398782" y="1269"/>
                  </a:cubicBezTo>
                  <a:lnTo>
                    <a:pt x="1955798" y="1269"/>
                  </a:lnTo>
                  <a:cubicBezTo>
                    <a:pt x="2176039" y="1269"/>
                    <a:pt x="2354580" y="179810"/>
                    <a:pt x="2354580" y="400051"/>
                  </a:cubicBezTo>
                  <a:lnTo>
                    <a:pt x="2354580" y="1035047"/>
                  </a:lnTo>
                  <a:cubicBezTo>
                    <a:pt x="2354580" y="1255288"/>
                    <a:pt x="2359396" y="1431446"/>
                    <a:pt x="2351086" y="1433828"/>
                  </a:cubicBezTo>
                  <a:lnTo>
                    <a:pt x="398782" y="1433829"/>
                  </a:lnTo>
                  <a:cubicBezTo>
                    <a:pt x="178541" y="1433829"/>
                    <a:pt x="0" y="1255288"/>
                    <a:pt x="0" y="1035047"/>
                  </a:cubicBezTo>
                  <a:cubicBezTo>
                    <a:pt x="1588" y="691619"/>
                    <a:pt x="3175" y="343428"/>
                    <a:pt x="4763" y="0"/>
                  </a:cubicBezTo>
                  <a:close/>
                </a:path>
              </a:pathLst>
            </a:custGeom>
            <a:solidFill>
              <a:srgbClr val="218547"/>
            </a:solidFill>
            <a:ln w="12700" cap="flat" cmpd="sng" algn="ctr">
              <a:noFill/>
              <a:prstDash val="solid"/>
            </a:ln>
            <a:effectLst>
              <a:outerShdw blurRad="50800" dist="38100" dir="2700000" sx="101000" sy="101000" algn="tl" rotWithShape="0">
                <a:prstClr val="black">
                  <a:alpha val="66000"/>
                </a:prstClr>
              </a:outerShdw>
            </a:effectLst>
          </p:spPr>
          <p:txBody>
            <a:bodyPr lIns="36000" tIns="36000" rIns="36000" bIns="36000" rtlCol="0" anchor="ctr">
              <a:noAutofit/>
            </a:bodyPr>
            <a:lstStyle/>
            <a:p>
              <a:pPr marL="0" marR="0" lvl="0" indent="0" algn="ctr" defTabSz="914400" rtl="0" eaLnBrk="1" fontAlgn="base" latinLnBrk="0" hangingPunct="1">
                <a:lnSpc>
                  <a:spcPct val="106000"/>
                </a:lnSpc>
                <a:spcBef>
                  <a:spcPct val="0"/>
                </a:spcBef>
                <a:spcAft>
                  <a:spcPct val="0"/>
                </a:spcAft>
                <a:buClrTx/>
                <a:buSzTx/>
                <a:buFont typeface="Wingdings 2" pitchFamily="18" charset="2"/>
                <a:buNone/>
                <a:tabLst/>
                <a:defRPr/>
              </a:pPr>
              <a:endParaRPr kumimoji="0" lang="en-US" sz="1600" b="0" i="0" u="none" strike="noStrike" kern="0" cap="none" spc="0" normalizeH="0" baseline="0" noProof="0" dirty="0">
                <a:ln>
                  <a:noFill/>
                </a:ln>
                <a:solidFill>
                  <a:srgbClr val="4066B2"/>
                </a:solidFill>
                <a:effectLst/>
                <a:uLnTx/>
                <a:uFillTx/>
                <a:latin typeface="Open Sans"/>
                <a:ea typeface="+mn-ea"/>
                <a:cs typeface="+mn-cs"/>
              </a:endParaRPr>
            </a:p>
          </p:txBody>
        </p:sp>
        <p:sp>
          <p:nvSpPr>
            <p:cNvPr id="6" name="Rectangle 5">
              <a:extLst>
                <a:ext uri="{FF2B5EF4-FFF2-40B4-BE49-F238E27FC236}">
                  <a16:creationId xmlns:a16="http://schemas.microsoft.com/office/drawing/2014/main" id="{E36EA05D-92FC-163C-2A42-2BF64081673E}"/>
                </a:ext>
              </a:extLst>
            </p:cNvPr>
            <p:cNvSpPr/>
            <p:nvPr/>
          </p:nvSpPr>
          <p:spPr>
            <a:xfrm>
              <a:off x="1810440" y="1259749"/>
              <a:ext cx="3079094" cy="335303"/>
            </a:xfrm>
            <a:prstGeom prst="rect">
              <a:avLst/>
            </a:prstGeom>
          </p:spPr>
          <p:txBody>
            <a:bodyPr wrap="square" lIns="0" tIns="0" rIns="0" bIns="0" anchor="t">
              <a:spAutoFit/>
            </a:bodyPr>
            <a:lstStyle/>
            <a:p>
              <a:pPr marL="0" marR="0" lvl="0" indent="0" algn="ctr" defTabSz="914400" rtl="0" eaLnBrk="1" fontAlgn="base" latinLnBrk="0" hangingPunct="1">
                <a:lnSpc>
                  <a:spcPct val="106000"/>
                </a:lnSpc>
                <a:spcBef>
                  <a:spcPct val="0"/>
                </a:spcBef>
                <a:spcAft>
                  <a:spcPts val="1200"/>
                </a:spcAft>
                <a:buClrTx/>
                <a:buSzTx/>
                <a:buFont typeface="Wingdings 2" pitchFamily="18" charset="2"/>
                <a:buNone/>
                <a:tabLst/>
                <a:defRPr/>
              </a:pPr>
              <a:r>
                <a:rPr kumimoji="0" lang="en-US" sz="3200" b="1" i="0" u="none" strike="noStrike" kern="0" cap="none" spc="0" normalizeH="0" baseline="0" noProof="0" dirty="0">
                  <a:ln>
                    <a:noFill/>
                  </a:ln>
                  <a:solidFill>
                    <a:srgbClr val="FFFFFF"/>
                  </a:solidFill>
                  <a:effectLst/>
                  <a:uLnTx/>
                  <a:uFillTx/>
                  <a:latin typeface="Open Sans"/>
                  <a:ea typeface="+mn-ea"/>
                  <a:cs typeface="+mn-cs"/>
                </a:rPr>
                <a:t>Move To Notices</a:t>
              </a:r>
            </a:p>
          </p:txBody>
        </p:sp>
        <p:cxnSp>
          <p:nvCxnSpPr>
            <p:cNvPr id="8" name="Straight Connector 7">
              <a:extLst>
                <a:ext uri="{FF2B5EF4-FFF2-40B4-BE49-F238E27FC236}">
                  <a16:creationId xmlns:a16="http://schemas.microsoft.com/office/drawing/2014/main" id="{2F55374C-460B-8EDC-210A-74924164794A}"/>
                </a:ext>
                <a:ext uri="{C183D7F6-B498-43B3-948B-1728B52AA6E4}">
                  <adec:decorative xmlns:adec="http://schemas.microsoft.com/office/drawing/2017/decorative" val="1"/>
                </a:ext>
              </a:extLst>
            </p:cNvPr>
            <p:cNvCxnSpPr/>
            <p:nvPr/>
          </p:nvCxnSpPr>
          <p:spPr>
            <a:xfrm>
              <a:off x="1591250" y="1587449"/>
              <a:ext cx="3777950" cy="3052"/>
            </a:xfrm>
            <a:prstGeom prst="line">
              <a:avLst/>
            </a:prstGeom>
            <a:noFill/>
            <a:ln w="12700" cap="flat" cmpd="sng" algn="ctr">
              <a:solidFill>
                <a:schemeClr val="bg1"/>
              </a:solidFill>
              <a:prstDash val="solid"/>
              <a:headEnd type="none"/>
              <a:tailEnd type="none"/>
            </a:ln>
            <a:effectLst/>
          </p:spPr>
        </p:cxnSp>
        <p:sp>
          <p:nvSpPr>
            <p:cNvPr id="11" name="Rectangle 10">
              <a:extLst>
                <a:ext uri="{FF2B5EF4-FFF2-40B4-BE49-F238E27FC236}">
                  <a16:creationId xmlns:a16="http://schemas.microsoft.com/office/drawing/2014/main" id="{F86783CD-EAAD-73A0-9150-F17C944D9193}"/>
                </a:ext>
              </a:extLst>
            </p:cNvPr>
            <p:cNvSpPr/>
            <p:nvPr/>
          </p:nvSpPr>
          <p:spPr>
            <a:xfrm>
              <a:off x="1341398" y="1746263"/>
              <a:ext cx="4241101" cy="975050"/>
            </a:xfrm>
            <a:prstGeom prst="rect">
              <a:avLst/>
            </a:prstGeom>
          </p:spPr>
          <p:txBody>
            <a:bodyPr wrap="square" lIns="91440" tIns="45720" rIns="91440" bIns="45720" anchor="t">
              <a:spAutoFit/>
            </a:bodyPr>
            <a:lstStyle/>
            <a:p>
              <a:pPr marL="63500" marR="0" lvl="0" indent="0" algn="ctr" defTabSz="914400" rtl="0" eaLnBrk="1" fontAlgn="auto" latinLnBrk="0" hangingPunct="1">
                <a:lnSpc>
                  <a:spcPct val="100000"/>
                </a:lnSpc>
                <a:spcBef>
                  <a:spcPts val="400"/>
                </a:spcBef>
                <a:spcAft>
                  <a:spcPts val="600"/>
                </a:spcAft>
                <a:buClrTx/>
                <a:buSzPct val="120000"/>
                <a:buFontTx/>
                <a:buNone/>
                <a:tabLst/>
                <a:defRPr/>
              </a:pPr>
              <a:r>
                <a:rPr kumimoji="0" lang="en-US" sz="2200" b="1" i="0" u="none" strike="noStrike" kern="0" cap="none" spc="0" normalizeH="0" baseline="0" noProof="0" dirty="0">
                  <a:ln>
                    <a:noFill/>
                  </a:ln>
                  <a:solidFill>
                    <a:srgbClr val="FFFFFF"/>
                  </a:solidFill>
                  <a:effectLst/>
                  <a:uLnTx/>
                  <a:uFillTx/>
                  <a:latin typeface="Open Sans"/>
                  <a:ea typeface="+mn-ea"/>
                  <a:cs typeface="+mn-cs"/>
                </a:rPr>
                <a:t>Move To Notices </a:t>
              </a:r>
              <a:r>
                <a:rPr kumimoji="0" lang="en-US" sz="2200" b="0" i="0" u="none" strike="noStrike" kern="0" cap="none" spc="0" normalizeH="0" baseline="0" noProof="0" dirty="0">
                  <a:ln>
                    <a:noFill/>
                  </a:ln>
                  <a:solidFill>
                    <a:srgbClr val="FFFFFF"/>
                  </a:solidFill>
                  <a:effectLst/>
                  <a:uLnTx/>
                  <a:uFillTx/>
                  <a:latin typeface="Open Sans"/>
                  <a:ea typeface="+mn-ea"/>
                  <a:cs typeface="+mn-cs"/>
                </a:rPr>
                <a:t>notify recipients that a migratory child has moved or is moving to the recipient’s area.</a:t>
              </a:r>
            </a:p>
          </p:txBody>
        </p:sp>
      </p:grpSp>
      <p:grpSp>
        <p:nvGrpSpPr>
          <p:cNvPr id="12" name="Group 11" descr="Move From Notices notify the recipients that a migratory child has moved out of the Move Notice recipient's area and into the Move Notice sender's area.">
            <a:extLst>
              <a:ext uri="{FF2B5EF4-FFF2-40B4-BE49-F238E27FC236}">
                <a16:creationId xmlns:a16="http://schemas.microsoft.com/office/drawing/2014/main" id="{6C406710-BDD0-4C84-E3EB-3FAE893B7127}"/>
              </a:ext>
            </a:extLst>
          </p:cNvPr>
          <p:cNvGrpSpPr/>
          <p:nvPr/>
        </p:nvGrpSpPr>
        <p:grpSpPr>
          <a:xfrm>
            <a:off x="6329241" y="1664501"/>
            <a:ext cx="4700687" cy="2548627"/>
            <a:chOff x="6501523" y="1156627"/>
            <a:chExt cx="4462599" cy="1959537"/>
          </a:xfrm>
        </p:grpSpPr>
        <p:sp>
          <p:nvSpPr>
            <p:cNvPr id="13" name="Rounded Rectangle 5">
              <a:extLst>
                <a:ext uri="{FF2B5EF4-FFF2-40B4-BE49-F238E27FC236}">
                  <a16:creationId xmlns:a16="http://schemas.microsoft.com/office/drawing/2014/main" id="{D641805C-FB43-12E5-95AD-48A42D8C4E92}"/>
                </a:ext>
                <a:ext uri="{C183D7F6-B498-43B3-948B-1728B52AA6E4}">
                  <adec:decorative xmlns:adec="http://schemas.microsoft.com/office/drawing/2017/decorative" val="1"/>
                </a:ext>
              </a:extLst>
            </p:cNvPr>
            <p:cNvSpPr/>
            <p:nvPr/>
          </p:nvSpPr>
          <p:spPr>
            <a:xfrm>
              <a:off x="6501523" y="1156627"/>
              <a:ext cx="4419768" cy="1959537"/>
            </a:xfrm>
            <a:custGeom>
              <a:avLst/>
              <a:gdLst>
                <a:gd name="connsiteX0" fmla="*/ 0 w 2354580"/>
                <a:gd name="connsiteY0" fmla="*/ 398782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0 w 2354580"/>
                <a:gd name="connsiteY8" fmla="*/ 398782 h 1432560"/>
                <a:gd name="connsiteX0" fmla="*/ 0 w 2362200"/>
                <a:gd name="connsiteY0" fmla="*/ 102717 h 1517495"/>
                <a:gd name="connsiteX1" fmla="*/ 406402 w 2362200"/>
                <a:gd name="connsiteY1" fmla="*/ 84935 h 1517495"/>
                <a:gd name="connsiteX2" fmla="*/ 1963418 w 2362200"/>
                <a:gd name="connsiteY2" fmla="*/ 84935 h 1517495"/>
                <a:gd name="connsiteX3" fmla="*/ 2362200 w 2362200"/>
                <a:gd name="connsiteY3" fmla="*/ 483717 h 1517495"/>
                <a:gd name="connsiteX4" fmla="*/ 2362200 w 2362200"/>
                <a:gd name="connsiteY4" fmla="*/ 1118713 h 1517495"/>
                <a:gd name="connsiteX5" fmla="*/ 1963418 w 2362200"/>
                <a:gd name="connsiteY5" fmla="*/ 1517495 h 1517495"/>
                <a:gd name="connsiteX6" fmla="*/ 406402 w 2362200"/>
                <a:gd name="connsiteY6" fmla="*/ 1517495 h 1517495"/>
                <a:gd name="connsiteX7" fmla="*/ 7620 w 2362200"/>
                <a:gd name="connsiteY7" fmla="*/ 1118713 h 1517495"/>
                <a:gd name="connsiteX8" fmla="*/ 0 w 2362200"/>
                <a:gd name="connsiteY8" fmla="*/ 102717 h 1517495"/>
                <a:gd name="connsiteX0" fmla="*/ 0 w 2362200"/>
                <a:gd name="connsiteY0" fmla="*/ 17782 h 1432560"/>
                <a:gd name="connsiteX1" fmla="*/ 406402 w 2362200"/>
                <a:gd name="connsiteY1" fmla="*/ 0 h 1432560"/>
                <a:gd name="connsiteX2" fmla="*/ 1963418 w 2362200"/>
                <a:gd name="connsiteY2" fmla="*/ 0 h 1432560"/>
                <a:gd name="connsiteX3" fmla="*/ 2362200 w 2362200"/>
                <a:gd name="connsiteY3" fmla="*/ 398782 h 1432560"/>
                <a:gd name="connsiteX4" fmla="*/ 2362200 w 2362200"/>
                <a:gd name="connsiteY4" fmla="*/ 1033778 h 1432560"/>
                <a:gd name="connsiteX5" fmla="*/ 1963418 w 2362200"/>
                <a:gd name="connsiteY5" fmla="*/ 1432560 h 1432560"/>
                <a:gd name="connsiteX6" fmla="*/ 406402 w 2362200"/>
                <a:gd name="connsiteY6" fmla="*/ 1432560 h 1432560"/>
                <a:gd name="connsiteX7" fmla="*/ 7620 w 2362200"/>
                <a:gd name="connsiteY7" fmla="*/ 1033778 h 1432560"/>
                <a:gd name="connsiteX8" fmla="*/ 0 w 2362200"/>
                <a:gd name="connsiteY8" fmla="*/ 17782 h 1432560"/>
                <a:gd name="connsiteX0" fmla="*/ 0 w 2362200"/>
                <a:gd name="connsiteY0" fmla="*/ 2542 h 1432560"/>
                <a:gd name="connsiteX1" fmla="*/ 406402 w 2362200"/>
                <a:gd name="connsiteY1" fmla="*/ 0 h 1432560"/>
                <a:gd name="connsiteX2" fmla="*/ 1963418 w 2362200"/>
                <a:gd name="connsiteY2" fmla="*/ 0 h 1432560"/>
                <a:gd name="connsiteX3" fmla="*/ 2362200 w 2362200"/>
                <a:gd name="connsiteY3" fmla="*/ 398782 h 1432560"/>
                <a:gd name="connsiteX4" fmla="*/ 2362200 w 2362200"/>
                <a:gd name="connsiteY4" fmla="*/ 1033778 h 1432560"/>
                <a:gd name="connsiteX5" fmla="*/ 1963418 w 2362200"/>
                <a:gd name="connsiteY5" fmla="*/ 1432560 h 1432560"/>
                <a:gd name="connsiteX6" fmla="*/ 406402 w 2362200"/>
                <a:gd name="connsiteY6" fmla="*/ 1432560 h 1432560"/>
                <a:gd name="connsiteX7" fmla="*/ 7620 w 2362200"/>
                <a:gd name="connsiteY7" fmla="*/ 1033778 h 1432560"/>
                <a:gd name="connsiteX8" fmla="*/ 0 w 2362200"/>
                <a:gd name="connsiteY8" fmla="*/ 2542 h 1432560"/>
                <a:gd name="connsiteX0" fmla="*/ 0 w 2354580"/>
                <a:gd name="connsiteY0" fmla="*/ 17782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0 w 2354580"/>
                <a:gd name="connsiteY8" fmla="*/ 17782 h 1432560"/>
                <a:gd name="connsiteX0" fmla="*/ 0 w 2354580"/>
                <a:gd name="connsiteY0" fmla="*/ 0 h 1433828"/>
                <a:gd name="connsiteX1" fmla="*/ 398782 w 2354580"/>
                <a:gd name="connsiteY1" fmla="*/ 1268 h 1433828"/>
                <a:gd name="connsiteX2" fmla="*/ 1955798 w 2354580"/>
                <a:gd name="connsiteY2" fmla="*/ 1268 h 1433828"/>
                <a:gd name="connsiteX3" fmla="*/ 2354580 w 2354580"/>
                <a:gd name="connsiteY3" fmla="*/ 400050 h 1433828"/>
                <a:gd name="connsiteX4" fmla="*/ 2354580 w 2354580"/>
                <a:gd name="connsiteY4" fmla="*/ 1035046 h 1433828"/>
                <a:gd name="connsiteX5" fmla="*/ 1955798 w 2354580"/>
                <a:gd name="connsiteY5" fmla="*/ 1433828 h 1433828"/>
                <a:gd name="connsiteX6" fmla="*/ 398782 w 2354580"/>
                <a:gd name="connsiteY6" fmla="*/ 1433828 h 1433828"/>
                <a:gd name="connsiteX7" fmla="*/ 0 w 2354580"/>
                <a:gd name="connsiteY7" fmla="*/ 1035046 h 1433828"/>
                <a:gd name="connsiteX8" fmla="*/ 0 w 2354580"/>
                <a:gd name="connsiteY8" fmla="*/ 0 h 1433828"/>
                <a:gd name="connsiteX0" fmla="*/ 4763 w 2354580"/>
                <a:gd name="connsiteY0" fmla="*/ 3494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4763 w 2354580"/>
                <a:gd name="connsiteY8" fmla="*/ 3494 h 1432560"/>
                <a:gd name="connsiteX0" fmla="*/ 2382 w 2354580"/>
                <a:gd name="connsiteY0" fmla="*/ 0 h 1436210"/>
                <a:gd name="connsiteX1" fmla="*/ 398782 w 2354580"/>
                <a:gd name="connsiteY1" fmla="*/ 3650 h 1436210"/>
                <a:gd name="connsiteX2" fmla="*/ 1955798 w 2354580"/>
                <a:gd name="connsiteY2" fmla="*/ 3650 h 1436210"/>
                <a:gd name="connsiteX3" fmla="*/ 2354580 w 2354580"/>
                <a:gd name="connsiteY3" fmla="*/ 402432 h 1436210"/>
                <a:gd name="connsiteX4" fmla="*/ 2354580 w 2354580"/>
                <a:gd name="connsiteY4" fmla="*/ 1037428 h 1436210"/>
                <a:gd name="connsiteX5" fmla="*/ 1955798 w 2354580"/>
                <a:gd name="connsiteY5" fmla="*/ 1436210 h 1436210"/>
                <a:gd name="connsiteX6" fmla="*/ 398782 w 2354580"/>
                <a:gd name="connsiteY6" fmla="*/ 1436210 h 1436210"/>
                <a:gd name="connsiteX7" fmla="*/ 0 w 2354580"/>
                <a:gd name="connsiteY7" fmla="*/ 1037428 h 1436210"/>
                <a:gd name="connsiteX8" fmla="*/ 2382 w 2354580"/>
                <a:gd name="connsiteY8" fmla="*/ 0 h 1436210"/>
                <a:gd name="connsiteX0" fmla="*/ 4763 w 2354580"/>
                <a:gd name="connsiteY0" fmla="*/ 5875 h 1432560"/>
                <a:gd name="connsiteX1" fmla="*/ 398782 w 2354580"/>
                <a:gd name="connsiteY1" fmla="*/ 0 h 1432560"/>
                <a:gd name="connsiteX2" fmla="*/ 1955798 w 2354580"/>
                <a:gd name="connsiteY2" fmla="*/ 0 h 1432560"/>
                <a:gd name="connsiteX3" fmla="*/ 2354580 w 2354580"/>
                <a:gd name="connsiteY3" fmla="*/ 398782 h 1432560"/>
                <a:gd name="connsiteX4" fmla="*/ 2354580 w 2354580"/>
                <a:gd name="connsiteY4" fmla="*/ 1033778 h 1432560"/>
                <a:gd name="connsiteX5" fmla="*/ 1955798 w 2354580"/>
                <a:gd name="connsiteY5" fmla="*/ 1432560 h 1432560"/>
                <a:gd name="connsiteX6" fmla="*/ 398782 w 2354580"/>
                <a:gd name="connsiteY6" fmla="*/ 1432560 h 1432560"/>
                <a:gd name="connsiteX7" fmla="*/ 0 w 2354580"/>
                <a:gd name="connsiteY7" fmla="*/ 1033778 h 1432560"/>
                <a:gd name="connsiteX8" fmla="*/ 4763 w 2354580"/>
                <a:gd name="connsiteY8" fmla="*/ 5875 h 1432560"/>
                <a:gd name="connsiteX0" fmla="*/ 4763 w 2354580"/>
                <a:gd name="connsiteY0" fmla="*/ 0 h 1433829"/>
                <a:gd name="connsiteX1" fmla="*/ 398782 w 2354580"/>
                <a:gd name="connsiteY1" fmla="*/ 1269 h 1433829"/>
                <a:gd name="connsiteX2" fmla="*/ 1955798 w 2354580"/>
                <a:gd name="connsiteY2" fmla="*/ 1269 h 1433829"/>
                <a:gd name="connsiteX3" fmla="*/ 2354580 w 2354580"/>
                <a:gd name="connsiteY3" fmla="*/ 400051 h 1433829"/>
                <a:gd name="connsiteX4" fmla="*/ 2354580 w 2354580"/>
                <a:gd name="connsiteY4" fmla="*/ 1035047 h 1433829"/>
                <a:gd name="connsiteX5" fmla="*/ 1955798 w 2354580"/>
                <a:gd name="connsiteY5" fmla="*/ 1433829 h 1433829"/>
                <a:gd name="connsiteX6" fmla="*/ 398782 w 2354580"/>
                <a:gd name="connsiteY6" fmla="*/ 1433829 h 1433829"/>
                <a:gd name="connsiteX7" fmla="*/ 0 w 2354580"/>
                <a:gd name="connsiteY7" fmla="*/ 1035047 h 1433829"/>
                <a:gd name="connsiteX8" fmla="*/ 4763 w 2354580"/>
                <a:gd name="connsiteY8" fmla="*/ 0 h 1433829"/>
                <a:gd name="connsiteX0" fmla="*/ 4763 w 2354580"/>
                <a:gd name="connsiteY0" fmla="*/ 0 h 1433829"/>
                <a:gd name="connsiteX1" fmla="*/ 398782 w 2354580"/>
                <a:gd name="connsiteY1" fmla="*/ 1269 h 1433829"/>
                <a:gd name="connsiteX2" fmla="*/ 1955798 w 2354580"/>
                <a:gd name="connsiteY2" fmla="*/ 1269 h 1433829"/>
                <a:gd name="connsiteX3" fmla="*/ 2354580 w 2354580"/>
                <a:gd name="connsiteY3" fmla="*/ 400051 h 1433829"/>
                <a:gd name="connsiteX4" fmla="*/ 2354580 w 2354580"/>
                <a:gd name="connsiteY4" fmla="*/ 1035047 h 1433829"/>
                <a:gd name="connsiteX5" fmla="*/ 1955798 w 2354580"/>
                <a:gd name="connsiteY5" fmla="*/ 1433829 h 1433829"/>
                <a:gd name="connsiteX6" fmla="*/ 398782 w 2354580"/>
                <a:gd name="connsiteY6" fmla="*/ 1433829 h 1433829"/>
                <a:gd name="connsiteX7" fmla="*/ 0 w 2354580"/>
                <a:gd name="connsiteY7" fmla="*/ 1035047 h 1433829"/>
                <a:gd name="connsiteX8" fmla="*/ 4763 w 2354580"/>
                <a:gd name="connsiteY8" fmla="*/ 0 h 1433829"/>
                <a:gd name="connsiteX0" fmla="*/ 4763 w 2354580"/>
                <a:gd name="connsiteY0" fmla="*/ 0 h 1433829"/>
                <a:gd name="connsiteX1" fmla="*/ 398782 w 2354580"/>
                <a:gd name="connsiteY1" fmla="*/ 1269 h 1433829"/>
                <a:gd name="connsiteX2" fmla="*/ 1955798 w 2354580"/>
                <a:gd name="connsiteY2" fmla="*/ 1269 h 1433829"/>
                <a:gd name="connsiteX3" fmla="*/ 2354580 w 2354580"/>
                <a:gd name="connsiteY3" fmla="*/ 400051 h 1433829"/>
                <a:gd name="connsiteX4" fmla="*/ 2354580 w 2354580"/>
                <a:gd name="connsiteY4" fmla="*/ 1035047 h 1433829"/>
                <a:gd name="connsiteX5" fmla="*/ 1955798 w 2354580"/>
                <a:gd name="connsiteY5" fmla="*/ 1433829 h 1433829"/>
                <a:gd name="connsiteX6" fmla="*/ 398782 w 2354580"/>
                <a:gd name="connsiteY6" fmla="*/ 1433829 h 1433829"/>
                <a:gd name="connsiteX7" fmla="*/ 0 w 2354580"/>
                <a:gd name="connsiteY7" fmla="*/ 1035047 h 1433829"/>
                <a:gd name="connsiteX8" fmla="*/ 4763 w 2354580"/>
                <a:gd name="connsiteY8" fmla="*/ 0 h 1433829"/>
                <a:gd name="connsiteX0" fmla="*/ 4763 w 2432776"/>
                <a:gd name="connsiteY0" fmla="*/ 0 h 1433829"/>
                <a:gd name="connsiteX1" fmla="*/ 398782 w 2432776"/>
                <a:gd name="connsiteY1" fmla="*/ 1269 h 1433829"/>
                <a:gd name="connsiteX2" fmla="*/ 1955798 w 2432776"/>
                <a:gd name="connsiteY2" fmla="*/ 1269 h 1433829"/>
                <a:gd name="connsiteX3" fmla="*/ 2354580 w 2432776"/>
                <a:gd name="connsiteY3" fmla="*/ 400051 h 1433829"/>
                <a:gd name="connsiteX4" fmla="*/ 2354580 w 2432776"/>
                <a:gd name="connsiteY4" fmla="*/ 1035047 h 1433829"/>
                <a:gd name="connsiteX5" fmla="*/ 2327273 w 2432776"/>
                <a:gd name="connsiteY5" fmla="*/ 1433829 h 1433829"/>
                <a:gd name="connsiteX6" fmla="*/ 398782 w 2432776"/>
                <a:gd name="connsiteY6" fmla="*/ 1433829 h 1433829"/>
                <a:gd name="connsiteX7" fmla="*/ 0 w 2432776"/>
                <a:gd name="connsiteY7" fmla="*/ 1035047 h 1433829"/>
                <a:gd name="connsiteX8" fmla="*/ 4763 w 2432776"/>
                <a:gd name="connsiteY8" fmla="*/ 0 h 1433829"/>
                <a:gd name="connsiteX0" fmla="*/ 4763 w 2441222"/>
                <a:gd name="connsiteY0" fmla="*/ 0 h 1433829"/>
                <a:gd name="connsiteX1" fmla="*/ 398782 w 2441222"/>
                <a:gd name="connsiteY1" fmla="*/ 1269 h 1433829"/>
                <a:gd name="connsiteX2" fmla="*/ 1955798 w 2441222"/>
                <a:gd name="connsiteY2" fmla="*/ 1269 h 1433829"/>
                <a:gd name="connsiteX3" fmla="*/ 2354580 w 2441222"/>
                <a:gd name="connsiteY3" fmla="*/ 400051 h 1433829"/>
                <a:gd name="connsiteX4" fmla="*/ 2354580 w 2441222"/>
                <a:gd name="connsiteY4" fmla="*/ 1035047 h 1433829"/>
                <a:gd name="connsiteX5" fmla="*/ 2339179 w 2441222"/>
                <a:gd name="connsiteY5" fmla="*/ 1431447 h 1433829"/>
                <a:gd name="connsiteX6" fmla="*/ 398782 w 2441222"/>
                <a:gd name="connsiteY6" fmla="*/ 1433829 h 1433829"/>
                <a:gd name="connsiteX7" fmla="*/ 0 w 2441222"/>
                <a:gd name="connsiteY7" fmla="*/ 1035047 h 1433829"/>
                <a:gd name="connsiteX8" fmla="*/ 4763 w 2441222"/>
                <a:gd name="connsiteY8" fmla="*/ 0 h 1433829"/>
                <a:gd name="connsiteX0" fmla="*/ 4763 w 2449885"/>
                <a:gd name="connsiteY0" fmla="*/ 0 h 1433829"/>
                <a:gd name="connsiteX1" fmla="*/ 398782 w 2449885"/>
                <a:gd name="connsiteY1" fmla="*/ 1269 h 1433829"/>
                <a:gd name="connsiteX2" fmla="*/ 1955798 w 2449885"/>
                <a:gd name="connsiteY2" fmla="*/ 1269 h 1433829"/>
                <a:gd name="connsiteX3" fmla="*/ 2354580 w 2449885"/>
                <a:gd name="connsiteY3" fmla="*/ 400051 h 1433829"/>
                <a:gd name="connsiteX4" fmla="*/ 2354580 w 2449885"/>
                <a:gd name="connsiteY4" fmla="*/ 1035047 h 1433829"/>
                <a:gd name="connsiteX5" fmla="*/ 2351086 w 2449885"/>
                <a:gd name="connsiteY5" fmla="*/ 1433828 h 1433829"/>
                <a:gd name="connsiteX6" fmla="*/ 398782 w 2449885"/>
                <a:gd name="connsiteY6" fmla="*/ 1433829 h 1433829"/>
                <a:gd name="connsiteX7" fmla="*/ 0 w 2449885"/>
                <a:gd name="connsiteY7" fmla="*/ 1035047 h 1433829"/>
                <a:gd name="connsiteX8" fmla="*/ 4763 w 2449885"/>
                <a:gd name="connsiteY8" fmla="*/ 0 h 1433829"/>
                <a:gd name="connsiteX0" fmla="*/ 4763 w 2355967"/>
                <a:gd name="connsiteY0" fmla="*/ 0 h 1433829"/>
                <a:gd name="connsiteX1" fmla="*/ 398782 w 2355967"/>
                <a:gd name="connsiteY1" fmla="*/ 1269 h 1433829"/>
                <a:gd name="connsiteX2" fmla="*/ 1955798 w 2355967"/>
                <a:gd name="connsiteY2" fmla="*/ 1269 h 1433829"/>
                <a:gd name="connsiteX3" fmla="*/ 2354580 w 2355967"/>
                <a:gd name="connsiteY3" fmla="*/ 400051 h 1433829"/>
                <a:gd name="connsiteX4" fmla="*/ 2354580 w 2355967"/>
                <a:gd name="connsiteY4" fmla="*/ 1035047 h 1433829"/>
                <a:gd name="connsiteX5" fmla="*/ 2351086 w 2355967"/>
                <a:gd name="connsiteY5" fmla="*/ 1433828 h 1433829"/>
                <a:gd name="connsiteX6" fmla="*/ 398782 w 2355967"/>
                <a:gd name="connsiteY6" fmla="*/ 1433829 h 1433829"/>
                <a:gd name="connsiteX7" fmla="*/ 0 w 2355967"/>
                <a:gd name="connsiteY7" fmla="*/ 1035047 h 1433829"/>
                <a:gd name="connsiteX8" fmla="*/ 4763 w 2355967"/>
                <a:gd name="connsiteY8" fmla="*/ 0 h 143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5967" h="1433829">
                  <a:moveTo>
                    <a:pt x="4763" y="0"/>
                  </a:moveTo>
                  <a:cubicBezTo>
                    <a:pt x="30957" y="1215"/>
                    <a:pt x="178541" y="1269"/>
                    <a:pt x="398782" y="1269"/>
                  </a:cubicBezTo>
                  <a:lnTo>
                    <a:pt x="1955798" y="1269"/>
                  </a:lnTo>
                  <a:cubicBezTo>
                    <a:pt x="2176039" y="1269"/>
                    <a:pt x="2354580" y="179810"/>
                    <a:pt x="2354580" y="400051"/>
                  </a:cubicBezTo>
                  <a:lnTo>
                    <a:pt x="2354580" y="1035047"/>
                  </a:lnTo>
                  <a:cubicBezTo>
                    <a:pt x="2354580" y="1255288"/>
                    <a:pt x="2359396" y="1431446"/>
                    <a:pt x="2351086" y="1433828"/>
                  </a:cubicBezTo>
                  <a:lnTo>
                    <a:pt x="398782" y="1433829"/>
                  </a:lnTo>
                  <a:cubicBezTo>
                    <a:pt x="178541" y="1433829"/>
                    <a:pt x="0" y="1255288"/>
                    <a:pt x="0" y="1035047"/>
                  </a:cubicBezTo>
                  <a:cubicBezTo>
                    <a:pt x="1588" y="691619"/>
                    <a:pt x="3175" y="343428"/>
                    <a:pt x="4763" y="0"/>
                  </a:cubicBezTo>
                  <a:close/>
                </a:path>
              </a:pathLst>
            </a:custGeom>
            <a:solidFill>
              <a:srgbClr val="A0CD3A"/>
            </a:solidFill>
            <a:ln w="12700" cap="flat" cmpd="sng" algn="ctr">
              <a:noFill/>
              <a:prstDash val="solid"/>
            </a:ln>
            <a:effectLst>
              <a:outerShdw blurRad="50800" dist="38100" dir="2700000" sx="101000" sy="101000" algn="tl" rotWithShape="0">
                <a:prstClr val="black">
                  <a:alpha val="66000"/>
                </a:prstClr>
              </a:outerShdw>
            </a:effectLst>
          </p:spPr>
          <p:txBody>
            <a:bodyPr lIns="36000" tIns="36000" rIns="36000" bIns="36000" rtlCol="0" anchor="ctr">
              <a:noAutofit/>
            </a:bodyPr>
            <a:lstStyle/>
            <a:p>
              <a:pPr marL="0" marR="0" lvl="0" indent="0" algn="ctr" defTabSz="914400" rtl="0" eaLnBrk="1" fontAlgn="base" latinLnBrk="0" hangingPunct="1">
                <a:lnSpc>
                  <a:spcPct val="106000"/>
                </a:lnSpc>
                <a:spcBef>
                  <a:spcPct val="0"/>
                </a:spcBef>
                <a:spcAft>
                  <a:spcPct val="0"/>
                </a:spcAft>
                <a:buClrTx/>
                <a:buSzTx/>
                <a:buFont typeface="Wingdings 2" pitchFamily="18" charset="2"/>
                <a:buNone/>
                <a:tabLst/>
                <a:defRPr/>
              </a:pPr>
              <a:endParaRPr kumimoji="0" lang="en-US" sz="1600" b="0" i="0" u="none" strike="noStrike" kern="0" cap="none" spc="0" normalizeH="0" baseline="0" noProof="0" dirty="0">
                <a:ln>
                  <a:noFill/>
                </a:ln>
                <a:solidFill>
                  <a:srgbClr val="4066B2"/>
                </a:solidFill>
                <a:effectLst/>
                <a:uLnTx/>
                <a:uFillTx/>
                <a:latin typeface="Open Sans"/>
                <a:ea typeface="+mn-ea"/>
                <a:cs typeface="+mn-cs"/>
              </a:endParaRPr>
            </a:p>
          </p:txBody>
        </p:sp>
        <p:sp>
          <p:nvSpPr>
            <p:cNvPr id="14" name="Rectangle 13">
              <a:extLst>
                <a:ext uri="{FF2B5EF4-FFF2-40B4-BE49-F238E27FC236}">
                  <a16:creationId xmlns:a16="http://schemas.microsoft.com/office/drawing/2014/main" id="{96087CD1-721C-DE22-ED25-4F62A2116547}"/>
                </a:ext>
              </a:extLst>
            </p:cNvPr>
            <p:cNvSpPr/>
            <p:nvPr/>
          </p:nvSpPr>
          <p:spPr>
            <a:xfrm>
              <a:off x="6849263" y="1248137"/>
              <a:ext cx="3777950" cy="382465"/>
            </a:xfrm>
            <a:prstGeom prst="rect">
              <a:avLst/>
            </a:prstGeom>
          </p:spPr>
          <p:txBody>
            <a:bodyPr wrap="square" lIns="0" tIns="0" rIns="0" bIns="0" anchor="t">
              <a:spAutoFit/>
            </a:bodyPr>
            <a:lstStyle/>
            <a:p>
              <a:pPr marL="0" marR="0" lvl="0" indent="0" algn="ctr" defTabSz="914400" rtl="0" eaLnBrk="1" fontAlgn="base" latinLnBrk="0" hangingPunct="1">
                <a:lnSpc>
                  <a:spcPct val="106000"/>
                </a:lnSpc>
                <a:spcBef>
                  <a:spcPct val="0"/>
                </a:spcBef>
                <a:spcAft>
                  <a:spcPts val="1200"/>
                </a:spcAft>
                <a:buClrTx/>
                <a:buSzTx/>
                <a:buFont typeface="Wingdings 2" pitchFamily="18" charset="2"/>
                <a:buNone/>
                <a:tabLst/>
                <a:defRPr/>
              </a:pPr>
              <a:r>
                <a:rPr kumimoji="0" lang="en-US" sz="3200" b="1" i="0" u="none" strike="noStrike" kern="0" cap="none" spc="0" normalizeH="0" baseline="0" noProof="0" dirty="0">
                  <a:ln>
                    <a:noFill/>
                  </a:ln>
                  <a:solidFill>
                    <a:srgbClr val="FFFFFF"/>
                  </a:solidFill>
                  <a:effectLst/>
                  <a:uLnTx/>
                  <a:uFillTx/>
                  <a:latin typeface="Open Sans"/>
                  <a:ea typeface="+mn-ea"/>
                  <a:cs typeface="+mn-cs"/>
                </a:rPr>
                <a:t>Move From Notices</a:t>
              </a:r>
              <a:endParaRPr kumimoji="0" lang="en-US" sz="3200" b="1" i="0" u="none" strike="noStrike" kern="0" cap="none" spc="0" normalizeH="0" baseline="0" noProof="0" dirty="0">
                <a:ln>
                  <a:noFill/>
                </a:ln>
                <a:solidFill>
                  <a:srgbClr val="FFFFFF"/>
                </a:solidFill>
                <a:effectLst/>
                <a:uLnTx/>
                <a:uFillTx/>
                <a:latin typeface="Open Sans"/>
                <a:ea typeface="Open Sans"/>
                <a:cs typeface="Open Sans"/>
              </a:endParaRPr>
            </a:p>
          </p:txBody>
        </p:sp>
        <p:cxnSp>
          <p:nvCxnSpPr>
            <p:cNvPr id="15" name="Straight Connector 14">
              <a:extLst>
                <a:ext uri="{FF2B5EF4-FFF2-40B4-BE49-F238E27FC236}">
                  <a16:creationId xmlns:a16="http://schemas.microsoft.com/office/drawing/2014/main" id="{0ED5D4DE-E51A-DB65-FDD5-AA8A3841400E}"/>
                </a:ext>
                <a:ext uri="{C183D7F6-B498-43B3-948B-1728B52AA6E4}">
                  <adec:decorative xmlns:adec="http://schemas.microsoft.com/office/drawing/2017/decorative" val="1"/>
                </a:ext>
              </a:extLst>
            </p:cNvPr>
            <p:cNvCxnSpPr/>
            <p:nvPr/>
          </p:nvCxnSpPr>
          <p:spPr>
            <a:xfrm>
              <a:off x="6849263" y="1586059"/>
              <a:ext cx="3777950" cy="0"/>
            </a:xfrm>
            <a:prstGeom prst="line">
              <a:avLst/>
            </a:prstGeom>
            <a:noFill/>
            <a:ln w="12700" cap="flat" cmpd="sng" algn="ctr">
              <a:solidFill>
                <a:schemeClr val="bg1"/>
              </a:solidFill>
              <a:prstDash val="solid"/>
              <a:headEnd type="none"/>
              <a:tailEnd type="none"/>
            </a:ln>
            <a:effectLst/>
          </p:spPr>
        </p:cxnSp>
        <p:sp>
          <p:nvSpPr>
            <p:cNvPr id="16" name="TextBox 15">
              <a:extLst>
                <a:ext uri="{FF2B5EF4-FFF2-40B4-BE49-F238E27FC236}">
                  <a16:creationId xmlns:a16="http://schemas.microsoft.com/office/drawing/2014/main" id="{2389A102-FB72-8864-EFFA-CCF6B13F8799}"/>
                </a:ext>
              </a:extLst>
            </p:cNvPr>
            <p:cNvSpPr txBox="1"/>
            <p:nvPr/>
          </p:nvSpPr>
          <p:spPr>
            <a:xfrm>
              <a:off x="6544354" y="1644533"/>
              <a:ext cx="4419768" cy="137249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400"/>
                </a:spcBef>
                <a:spcAft>
                  <a:spcPts val="600"/>
                </a:spcAft>
                <a:buClrTx/>
                <a:buSzTx/>
                <a:buFontTx/>
                <a:buNone/>
                <a:tabLst/>
                <a:defRPr/>
              </a:pPr>
              <a:r>
                <a:rPr kumimoji="0" lang="en-US" sz="2200" b="1" i="0" u="none" strike="noStrike" kern="0" cap="none" spc="0" normalizeH="0" baseline="0" noProof="0" dirty="0">
                  <a:ln>
                    <a:noFill/>
                  </a:ln>
                  <a:solidFill>
                    <a:srgbClr val="FFFFFF"/>
                  </a:solidFill>
                  <a:effectLst/>
                  <a:uLnTx/>
                  <a:uFillTx/>
                  <a:latin typeface="Open Sans"/>
                  <a:ea typeface="+mn-ea"/>
                  <a:cs typeface="+mn-cs"/>
                </a:rPr>
                <a:t>Move From Notices</a:t>
              </a:r>
              <a:r>
                <a:rPr kumimoji="0" lang="en-US" sz="2200" b="0" i="0" u="none" strike="noStrike" kern="0" cap="none" spc="0" normalizeH="0" baseline="0" noProof="0" dirty="0">
                  <a:ln>
                    <a:noFill/>
                  </a:ln>
                  <a:solidFill>
                    <a:srgbClr val="FFFFFF"/>
                  </a:solidFill>
                  <a:effectLst/>
                  <a:uLnTx/>
                  <a:uFillTx/>
                  <a:latin typeface="Open Sans"/>
                  <a:ea typeface="+mn-ea"/>
                  <a:cs typeface="+mn-cs"/>
                </a:rPr>
                <a:t> notify recipients that a migratory child has moved out of the Move Notice recipient’s area and into the Move Notice sender’s area.</a:t>
              </a:r>
              <a:endParaRPr kumimoji="0" lang="en-US" sz="2200" b="0" i="0" u="none" strike="noStrike" kern="0" cap="none" spc="0" normalizeH="0" baseline="0" noProof="0" dirty="0">
                <a:ln>
                  <a:noFill/>
                </a:ln>
                <a:solidFill>
                  <a:srgbClr val="FFFFFF"/>
                </a:solidFill>
                <a:effectLst/>
                <a:uLnTx/>
                <a:uFillTx/>
                <a:latin typeface="Open Sans"/>
                <a:ea typeface="Open Sans"/>
                <a:cs typeface="Open Sans"/>
              </a:endParaRPr>
            </a:p>
          </p:txBody>
        </p:sp>
      </p:grpSp>
      <p:sp>
        <p:nvSpPr>
          <p:cNvPr id="19" name="Rectangle 18">
            <a:extLst>
              <a:ext uri="{FF2B5EF4-FFF2-40B4-BE49-F238E27FC236}">
                <a16:creationId xmlns:a16="http://schemas.microsoft.com/office/drawing/2014/main" id="{36DEAD00-CD15-3E9F-A4D1-8E631E653F36}"/>
              </a:ext>
            </a:extLst>
          </p:cNvPr>
          <p:cNvSpPr/>
          <p:nvPr/>
        </p:nvSpPr>
        <p:spPr>
          <a:xfrm>
            <a:off x="521272" y="4624169"/>
            <a:ext cx="11220153"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Important Considerations: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Users provisioned with the Secondary, Primary or Data Administrator roles can initiate a Move Notice.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Only Data Administrators can receive, reassign, or dismiss a Move Notice.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Users can send a single Move Notice for multiple children by utilizing the Multi-Move Notice feature on the My Lists page. </a:t>
            </a:r>
          </a:p>
        </p:txBody>
      </p:sp>
      <p:pic>
        <p:nvPicPr>
          <p:cNvPr id="3" name="Picture 2">
            <a:extLst>
              <a:ext uri="{FF2B5EF4-FFF2-40B4-BE49-F238E27FC236}">
                <a16:creationId xmlns:a16="http://schemas.microsoft.com/office/drawing/2014/main" id="{9CC6DD4F-804D-0BC6-E279-3B22A649A4B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672417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97ECB-1F4D-9944-C952-3C951717F95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C0923D3-C0D2-CFF2-E147-2D89464B7B0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1" name="Rectangle: Rounded Corners 10">
            <a:extLst>
              <a:ext uri="{FF2B5EF4-FFF2-40B4-BE49-F238E27FC236}">
                <a16:creationId xmlns:a16="http://schemas.microsoft.com/office/drawing/2014/main" id="{8505123E-9229-AE96-EDCC-E8E7EAB99B25}"/>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Title 1">
            <a:extLst>
              <a:ext uri="{FF2B5EF4-FFF2-40B4-BE49-F238E27FC236}">
                <a16:creationId xmlns:a16="http://schemas.microsoft.com/office/drawing/2014/main" id="{2D71547B-F53E-33C9-F711-5AD8043F3BFB}"/>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Student Record Search (1)</a:t>
            </a:r>
          </a:p>
        </p:txBody>
      </p:sp>
      <p:grpSp>
        <p:nvGrpSpPr>
          <p:cNvPr id="2" name="Group 1" descr="This image shows the Student Record Search box page that allows users to search students within MSIX by First Name, Last Name, DOB, or MSIX/State ID. In this example, the user searched &quot;Steven&quot; and &quot;Ford&quot; as entries for First and Last Name, respectively.">
            <a:extLst>
              <a:ext uri="{FF2B5EF4-FFF2-40B4-BE49-F238E27FC236}">
                <a16:creationId xmlns:a16="http://schemas.microsoft.com/office/drawing/2014/main" id="{0E3CE589-16C2-D134-BC7D-56E40133E3C3}"/>
              </a:ext>
            </a:extLst>
          </p:cNvPr>
          <p:cNvGrpSpPr/>
          <p:nvPr/>
        </p:nvGrpSpPr>
        <p:grpSpPr>
          <a:xfrm>
            <a:off x="903444" y="1589473"/>
            <a:ext cx="9950961" cy="4064209"/>
            <a:chOff x="903444" y="1589473"/>
            <a:chExt cx="9950961" cy="4064209"/>
          </a:xfrm>
        </p:grpSpPr>
        <p:pic>
          <p:nvPicPr>
            <p:cNvPr id="15" name="Picture 14">
              <a:extLst>
                <a:ext uri="{FF2B5EF4-FFF2-40B4-BE49-F238E27FC236}">
                  <a16:creationId xmlns:a16="http://schemas.microsoft.com/office/drawing/2014/main" id="{A164050E-4C19-D7C7-3BB7-1185F99A443C}"/>
                </a:ext>
              </a:extLst>
            </p:cNvPr>
            <p:cNvPicPr>
              <a:picLocks noChangeAspect="1"/>
            </p:cNvPicPr>
            <p:nvPr/>
          </p:nvPicPr>
          <p:blipFill>
            <a:blip r:embed="rId3"/>
            <a:stretch>
              <a:fillRect/>
            </a:stretch>
          </p:blipFill>
          <p:spPr>
            <a:xfrm>
              <a:off x="903444" y="1589473"/>
              <a:ext cx="9950961" cy="4064209"/>
            </a:xfrm>
            <a:prstGeom prst="rect">
              <a:avLst/>
            </a:prstGeom>
          </p:spPr>
        </p:pic>
        <p:sp>
          <p:nvSpPr>
            <p:cNvPr id="6" name="Arrow: Right 5">
              <a:extLst>
                <a:ext uri="{FF2B5EF4-FFF2-40B4-BE49-F238E27FC236}">
                  <a16:creationId xmlns:a16="http://schemas.microsoft.com/office/drawing/2014/main" id="{196DECD5-487E-821E-8A18-23EB3696EF0C}"/>
                </a:ext>
              </a:extLst>
            </p:cNvPr>
            <p:cNvSpPr/>
            <p:nvPr/>
          </p:nvSpPr>
          <p:spPr>
            <a:xfrm>
              <a:off x="8626778" y="4990246"/>
              <a:ext cx="696553" cy="307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16" name="TextBox 15">
            <a:extLst>
              <a:ext uri="{FF2B5EF4-FFF2-40B4-BE49-F238E27FC236}">
                <a16:creationId xmlns:a16="http://schemas.microsoft.com/office/drawing/2014/main" id="{64471F27-B869-EB88-D990-654F91CCE970}"/>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3501611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33E45-2BFA-B5B5-3912-17660FCFC80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44AB82-6EF0-9C70-3C5F-120BB79A117C}"/>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9" name="Rectangle: Rounded Corners 8">
            <a:extLst>
              <a:ext uri="{FF2B5EF4-FFF2-40B4-BE49-F238E27FC236}">
                <a16:creationId xmlns:a16="http://schemas.microsoft.com/office/drawing/2014/main" id="{DD7CF857-D535-BE8E-3B7C-C610C9482AD9}"/>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0" name="Title 1">
            <a:extLst>
              <a:ext uri="{FF2B5EF4-FFF2-40B4-BE49-F238E27FC236}">
                <a16:creationId xmlns:a16="http://schemas.microsoft.com/office/drawing/2014/main" id="{4E9A97EF-7CA1-D8C7-E27D-09880677A5EC}"/>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Student Record Search (2)</a:t>
            </a:r>
          </a:p>
        </p:txBody>
      </p:sp>
      <p:grpSp>
        <p:nvGrpSpPr>
          <p:cNvPr id="3" name="Group 2" descr="This image shows the search results of the Student Record Search for &quot;Steven Ford.&quot; &#10;&#10;This is a black arow pointing at standard search result for Steven Ford under the Student Record Search section.">
            <a:extLst>
              <a:ext uri="{FF2B5EF4-FFF2-40B4-BE49-F238E27FC236}">
                <a16:creationId xmlns:a16="http://schemas.microsoft.com/office/drawing/2014/main" id="{F70C3572-E9C4-6B49-4308-54ECD7D9A484}"/>
              </a:ext>
            </a:extLst>
          </p:cNvPr>
          <p:cNvGrpSpPr/>
          <p:nvPr/>
        </p:nvGrpSpPr>
        <p:grpSpPr>
          <a:xfrm>
            <a:off x="903444" y="1487335"/>
            <a:ext cx="9685898" cy="4720652"/>
            <a:chOff x="903444" y="1487335"/>
            <a:chExt cx="9685898" cy="4720652"/>
          </a:xfrm>
        </p:grpSpPr>
        <p:pic>
          <p:nvPicPr>
            <p:cNvPr id="12" name="Picture 11">
              <a:extLst>
                <a:ext uri="{FF2B5EF4-FFF2-40B4-BE49-F238E27FC236}">
                  <a16:creationId xmlns:a16="http://schemas.microsoft.com/office/drawing/2014/main" id="{4D37815C-945B-8F48-CE52-F54C6A574CD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3444" y="1487335"/>
              <a:ext cx="9685898" cy="4720652"/>
            </a:xfrm>
            <a:prstGeom prst="rect">
              <a:avLst/>
            </a:prstGeom>
          </p:spPr>
        </p:pic>
        <p:sp>
          <p:nvSpPr>
            <p:cNvPr id="7" name="Arrow: Right 6">
              <a:extLst>
                <a:ext uri="{FF2B5EF4-FFF2-40B4-BE49-F238E27FC236}">
                  <a16:creationId xmlns:a16="http://schemas.microsoft.com/office/drawing/2014/main" id="{813FCA06-6B3E-0FBB-EC64-08916AFA69C7}"/>
                </a:ext>
              </a:extLst>
            </p:cNvPr>
            <p:cNvSpPr/>
            <p:nvPr/>
          </p:nvSpPr>
          <p:spPr>
            <a:xfrm rot="10800000">
              <a:off x="2301617" y="5749623"/>
              <a:ext cx="696553" cy="307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8" name="TextBox 7">
            <a:extLst>
              <a:ext uri="{FF2B5EF4-FFF2-40B4-BE49-F238E27FC236}">
                <a16:creationId xmlns:a16="http://schemas.microsoft.com/office/drawing/2014/main" id="{462F22C8-DBC2-FDD9-A9CF-8A910E29EAE3}"/>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2627650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2C0E5F-7F45-7CA6-B686-4661BF9FF55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9" name="Rectangle: Rounded Corners 8">
            <a:extLst>
              <a:ext uri="{FF2B5EF4-FFF2-40B4-BE49-F238E27FC236}">
                <a16:creationId xmlns:a16="http://schemas.microsoft.com/office/drawing/2014/main" id="{6A26D52C-938C-CA95-B8BF-22E0F6B6CFC3}"/>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0" name="Title 1">
            <a:extLst>
              <a:ext uri="{FF2B5EF4-FFF2-40B4-BE49-F238E27FC236}">
                <a16:creationId xmlns:a16="http://schemas.microsoft.com/office/drawing/2014/main" id="{B46D6517-B160-3414-7DBB-09937760E8F2}"/>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Initiating a Move Notice</a:t>
            </a:r>
          </a:p>
        </p:txBody>
      </p:sp>
      <p:grpSp>
        <p:nvGrpSpPr>
          <p:cNvPr id="3" name="Group 2" descr="This image shows the Student Overview of Steven Ford's Consolidated Student Record. The Student Overview and Qualifying Move Information sections are present.&#10;&#10;There is a black arrow pointing to a red box surrounding the &quot;Move Notice&quot; button.">
            <a:extLst>
              <a:ext uri="{FF2B5EF4-FFF2-40B4-BE49-F238E27FC236}">
                <a16:creationId xmlns:a16="http://schemas.microsoft.com/office/drawing/2014/main" id="{EE163C6F-2114-1EEE-627A-79BB8159EB95}"/>
              </a:ext>
            </a:extLst>
          </p:cNvPr>
          <p:cNvGrpSpPr/>
          <p:nvPr/>
        </p:nvGrpSpPr>
        <p:grpSpPr>
          <a:xfrm>
            <a:off x="903443" y="1720546"/>
            <a:ext cx="10051255" cy="4001827"/>
            <a:chOff x="903443" y="1720546"/>
            <a:chExt cx="10051255" cy="4001827"/>
          </a:xfrm>
        </p:grpSpPr>
        <p:pic>
          <p:nvPicPr>
            <p:cNvPr id="12" name="Picture 11" descr="This image shows the Student Overview of Steven Ford's Consolidated Student Record. The Student Overview and Qualifying Move Information sections are present.&#10;&#10;There is a black arrow pointing to a red box surrounding the &quot;Move Notice&quot; button.">
              <a:extLst>
                <a:ext uri="{FF2B5EF4-FFF2-40B4-BE49-F238E27FC236}">
                  <a16:creationId xmlns:a16="http://schemas.microsoft.com/office/drawing/2014/main" id="{99259CF6-C1BF-9BFF-3FD5-D2AB77980AAE}"/>
                </a:ext>
              </a:extLst>
            </p:cNvPr>
            <p:cNvPicPr>
              <a:picLocks noChangeAspect="1"/>
            </p:cNvPicPr>
            <p:nvPr/>
          </p:nvPicPr>
          <p:blipFill>
            <a:blip r:embed="rId3"/>
            <a:stretch>
              <a:fillRect/>
            </a:stretch>
          </p:blipFill>
          <p:spPr>
            <a:xfrm>
              <a:off x="903443" y="1720546"/>
              <a:ext cx="10051255" cy="4001827"/>
            </a:xfrm>
            <a:prstGeom prst="rect">
              <a:avLst/>
            </a:prstGeom>
          </p:spPr>
        </p:pic>
        <p:sp>
          <p:nvSpPr>
            <p:cNvPr id="6" name="Arrow: Right 5" descr="Arrow pointing at a button that says &quot;Move Notices.&quot;">
              <a:extLst>
                <a:ext uri="{FF2B5EF4-FFF2-40B4-BE49-F238E27FC236}">
                  <a16:creationId xmlns:a16="http://schemas.microsoft.com/office/drawing/2014/main" id="{54B656CB-F1F8-EF47-F245-933739862FE6}"/>
                </a:ext>
              </a:extLst>
            </p:cNvPr>
            <p:cNvSpPr/>
            <p:nvPr/>
          </p:nvSpPr>
          <p:spPr>
            <a:xfrm rot="17941363">
              <a:off x="8437960" y="2592328"/>
              <a:ext cx="696553" cy="307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5" name="Rectangle: Rounded Corners 14" descr="Red box surrounding the &quot;Move Notices&quot; button.">
              <a:extLst>
                <a:ext uri="{FF2B5EF4-FFF2-40B4-BE49-F238E27FC236}">
                  <a16:creationId xmlns:a16="http://schemas.microsoft.com/office/drawing/2014/main" id="{0657F338-97E9-7260-0792-4095374198E6}"/>
                </a:ext>
              </a:extLst>
            </p:cNvPr>
            <p:cNvSpPr/>
            <p:nvPr/>
          </p:nvSpPr>
          <p:spPr>
            <a:xfrm>
              <a:off x="8565459" y="1907913"/>
              <a:ext cx="1239583" cy="459100"/>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7CDDC135-5A06-67E3-04C0-E166429271CD}"/>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1861511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4D4D97-3A05-AE71-F8F4-DDE8C0668804}"/>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4" name="Rectangle: Rounded Corners 13">
            <a:extLst>
              <a:ext uri="{FF2B5EF4-FFF2-40B4-BE49-F238E27FC236}">
                <a16:creationId xmlns:a16="http://schemas.microsoft.com/office/drawing/2014/main" id="{4979B276-9F48-CAAF-B8A1-F14F7020431F}"/>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5" name="Title 1">
            <a:extLst>
              <a:ext uri="{FF2B5EF4-FFF2-40B4-BE49-F238E27FC236}">
                <a16:creationId xmlns:a16="http://schemas.microsoft.com/office/drawing/2014/main" id="{50BE0C3B-CB92-5443-29E3-F13A16770CE5}"/>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Move To</a:t>
            </a:r>
          </a:p>
        </p:txBody>
      </p:sp>
      <p:grpSp>
        <p:nvGrpSpPr>
          <p:cNvPr id="2" name="Group 1" descr="This image shows a move notice pop up that shows up after clicking the &quot;Move Notice&quot; button for a student record. This functionality allows users to submit move notices to other users within MSIX system with the option to include comments. In this case, the user is making a &quot;Move From&quot; notice.">
            <a:extLst>
              <a:ext uri="{FF2B5EF4-FFF2-40B4-BE49-F238E27FC236}">
                <a16:creationId xmlns:a16="http://schemas.microsoft.com/office/drawing/2014/main" id="{7A976123-854A-1115-5B27-84162E8CDB29}"/>
              </a:ext>
            </a:extLst>
          </p:cNvPr>
          <p:cNvGrpSpPr/>
          <p:nvPr/>
        </p:nvGrpSpPr>
        <p:grpSpPr>
          <a:xfrm>
            <a:off x="1134588" y="1570675"/>
            <a:ext cx="8670454" cy="4770605"/>
            <a:chOff x="1134588" y="1570675"/>
            <a:chExt cx="8670454" cy="4770605"/>
          </a:xfrm>
        </p:grpSpPr>
        <p:pic>
          <p:nvPicPr>
            <p:cNvPr id="3" name="Picture 2" descr="This image shows a move notice pop up that shows up after clicking the &quot;Move Notice&quot; button for a student record. This functionality allows users to submit move notices to other users within MSIX system with the option to include comments. &#10;&#10;In this case, the user is attempting to make a &quot;Move From&quot; notice to another user. ">
              <a:extLst>
                <a:ext uri="{FF2B5EF4-FFF2-40B4-BE49-F238E27FC236}">
                  <a16:creationId xmlns:a16="http://schemas.microsoft.com/office/drawing/2014/main" id="{488845DD-1249-227E-025A-E5D71DBD4317}"/>
                </a:ext>
              </a:extLst>
            </p:cNvPr>
            <p:cNvPicPr>
              <a:picLocks noChangeAspect="1"/>
            </p:cNvPicPr>
            <p:nvPr/>
          </p:nvPicPr>
          <p:blipFill>
            <a:blip r:embed="rId3"/>
            <a:srcRect b="5450"/>
            <a:stretch>
              <a:fillRect/>
            </a:stretch>
          </p:blipFill>
          <p:spPr>
            <a:xfrm>
              <a:off x="1134588" y="1570675"/>
              <a:ext cx="8670454" cy="4770605"/>
            </a:xfrm>
            <a:prstGeom prst="rect">
              <a:avLst/>
            </a:prstGeom>
          </p:spPr>
        </p:pic>
        <p:sp>
          <p:nvSpPr>
            <p:cNvPr id="5" name="Arrow: Right 4" descr="Arrow pointing at the selected option of &quot;Your student has recently moved from our area to your area.&quot; This indicates that the user is attempting to send a &quot;Move From&quot; notice to another user. ">
              <a:extLst>
                <a:ext uri="{FF2B5EF4-FFF2-40B4-BE49-F238E27FC236}">
                  <a16:creationId xmlns:a16="http://schemas.microsoft.com/office/drawing/2014/main" id="{E5EE0FB8-C9C0-A8D2-3878-03A639B955D4}"/>
                </a:ext>
              </a:extLst>
            </p:cNvPr>
            <p:cNvSpPr/>
            <p:nvPr/>
          </p:nvSpPr>
          <p:spPr>
            <a:xfrm>
              <a:off x="1258187" y="2580135"/>
              <a:ext cx="684514" cy="309093"/>
            </a:xfrm>
            <a:prstGeom prst="rightArrow">
              <a:avLst/>
            </a:prstGeom>
            <a:solidFill>
              <a:schemeClr val="tx1"/>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6" name="Arrow: Right 5" descr="Arrow pointing at a box that allows the user to submit additional comments for the move notice. ">
              <a:extLst>
                <a:ext uri="{FF2B5EF4-FFF2-40B4-BE49-F238E27FC236}">
                  <a16:creationId xmlns:a16="http://schemas.microsoft.com/office/drawing/2014/main" id="{A80FF918-13AB-83A3-298C-45A17D42255D}"/>
                </a:ext>
              </a:extLst>
            </p:cNvPr>
            <p:cNvSpPr/>
            <p:nvPr/>
          </p:nvSpPr>
          <p:spPr>
            <a:xfrm>
              <a:off x="1253271" y="3274453"/>
              <a:ext cx="684514" cy="309093"/>
            </a:xfrm>
            <a:prstGeom prst="rightArrow">
              <a:avLst/>
            </a:prstGeom>
            <a:solidFill>
              <a:schemeClr val="tx1"/>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12" name="TextBox 11">
            <a:extLst>
              <a:ext uri="{FF2B5EF4-FFF2-40B4-BE49-F238E27FC236}">
                <a16:creationId xmlns:a16="http://schemas.microsoft.com/office/drawing/2014/main" id="{4263AAB7-6C28-C857-991D-65624EE9E8C4}"/>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2252380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AC169B-717D-D6F9-A199-74D5EAB84BD6}"/>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8" name="Rectangle: Rounded Corners 7">
            <a:extLst>
              <a:ext uri="{FF2B5EF4-FFF2-40B4-BE49-F238E27FC236}">
                <a16:creationId xmlns:a16="http://schemas.microsoft.com/office/drawing/2014/main" id="{178A6F5F-1673-2D57-331E-19F7C86CABA8}"/>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9" name="Title 1">
            <a:extLst>
              <a:ext uri="{FF2B5EF4-FFF2-40B4-BE49-F238E27FC236}">
                <a16:creationId xmlns:a16="http://schemas.microsoft.com/office/drawing/2014/main" id="{BC2D40D5-59D7-EC57-C453-2684457C8DC9}"/>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Move From</a:t>
            </a:r>
          </a:p>
        </p:txBody>
      </p:sp>
      <p:grpSp>
        <p:nvGrpSpPr>
          <p:cNvPr id="2" name="Group 1" descr="This image shows a move notice pop up that shows up after clicking the &quot;Move Notice&quot; button for a student record. This functionality allows users to submit move notices to other users within MSIX system with the option to include comments. &#10;&#10;In this case, the user is attempting to make a &quot;Move To&quot; notice to another user. ">
            <a:extLst>
              <a:ext uri="{FF2B5EF4-FFF2-40B4-BE49-F238E27FC236}">
                <a16:creationId xmlns:a16="http://schemas.microsoft.com/office/drawing/2014/main" id="{A1E4E261-A9E2-7352-61BF-4A95B804F3A0}"/>
              </a:ext>
            </a:extLst>
          </p:cNvPr>
          <p:cNvGrpSpPr/>
          <p:nvPr/>
        </p:nvGrpSpPr>
        <p:grpSpPr>
          <a:xfrm>
            <a:off x="992444" y="1589473"/>
            <a:ext cx="8653147" cy="4745854"/>
            <a:chOff x="992444" y="1589473"/>
            <a:chExt cx="8653147" cy="4745854"/>
          </a:xfrm>
        </p:grpSpPr>
        <p:pic>
          <p:nvPicPr>
            <p:cNvPr id="10" name="Picture 9" descr="This image shows a move notice pop up that shows up after clicking the &quot;Move Notice&quot; button for a student record. This functionality allows users to submit move notices to other users within MSIX system with the option to include comments. ">
              <a:extLst>
                <a:ext uri="{FF2B5EF4-FFF2-40B4-BE49-F238E27FC236}">
                  <a16:creationId xmlns:a16="http://schemas.microsoft.com/office/drawing/2014/main" id="{AA38A075-59E4-65A4-BD4C-41634FBEA0B1}"/>
                </a:ext>
              </a:extLst>
            </p:cNvPr>
            <p:cNvPicPr>
              <a:picLocks noChangeAspect="1"/>
            </p:cNvPicPr>
            <p:nvPr/>
          </p:nvPicPr>
          <p:blipFill>
            <a:blip r:embed="rId3"/>
            <a:srcRect r="3679" b="4513"/>
            <a:stretch>
              <a:fillRect/>
            </a:stretch>
          </p:blipFill>
          <p:spPr>
            <a:xfrm>
              <a:off x="1104835" y="1589473"/>
              <a:ext cx="8540756" cy="4745854"/>
            </a:xfrm>
            <a:prstGeom prst="rect">
              <a:avLst/>
            </a:prstGeom>
          </p:spPr>
        </p:pic>
        <p:sp>
          <p:nvSpPr>
            <p:cNvPr id="12" name="Arrow: Right 11" descr="Arrow pointing at the selected option of &quot;Your student has recently moved to our area.&quot; This indicates that the user is attempting to send a &quot;Move To&quot; notice to another user. ">
              <a:extLst>
                <a:ext uri="{FF2B5EF4-FFF2-40B4-BE49-F238E27FC236}">
                  <a16:creationId xmlns:a16="http://schemas.microsoft.com/office/drawing/2014/main" id="{CB912A53-13A2-C92C-DE37-B947112BC031}"/>
                </a:ext>
              </a:extLst>
            </p:cNvPr>
            <p:cNvSpPr/>
            <p:nvPr/>
          </p:nvSpPr>
          <p:spPr>
            <a:xfrm>
              <a:off x="992444" y="2578025"/>
              <a:ext cx="684514" cy="309093"/>
            </a:xfrm>
            <a:prstGeom prst="rightArrow">
              <a:avLst/>
            </a:prstGeom>
            <a:solidFill>
              <a:schemeClr val="tx1"/>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D80FC882-8D0B-062D-00CD-EB37455A992B}"/>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3868721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CDCB18-AC4F-77DA-0B08-DE56F5DDBF93}"/>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0" name="Rectangle: Rounded Corners 9">
            <a:extLst>
              <a:ext uri="{FF2B5EF4-FFF2-40B4-BE49-F238E27FC236}">
                <a16:creationId xmlns:a16="http://schemas.microsoft.com/office/drawing/2014/main" id="{86300115-4997-70F3-C052-228E972F1B78}"/>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1" name="Title 1">
            <a:extLst>
              <a:ext uri="{FF2B5EF4-FFF2-40B4-BE49-F238E27FC236}">
                <a16:creationId xmlns:a16="http://schemas.microsoft.com/office/drawing/2014/main" id="{1CD9E6EB-0E43-AF8E-11E8-8E922A7E4AAC}"/>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Recipient</a:t>
            </a:r>
          </a:p>
        </p:txBody>
      </p:sp>
      <p:pic>
        <p:nvPicPr>
          <p:cNvPr id="8" name="Picture 7" descr="This screen comes immediately after selecting a move notice type. It allows the user to select the recipient information. In other words, the user is prompted to select the state, district, and/or school from a drop-down menu for the location the child is moving to or moved from. &#10;&#10;After making the appropriate selections, the user has the ability to either cancel or submit the selections. ">
            <a:extLst>
              <a:ext uri="{FF2B5EF4-FFF2-40B4-BE49-F238E27FC236}">
                <a16:creationId xmlns:a16="http://schemas.microsoft.com/office/drawing/2014/main" id="{7BCD0CC7-1510-DD1C-DBC5-414C17C02923}"/>
              </a:ext>
            </a:extLst>
          </p:cNvPr>
          <p:cNvPicPr>
            <a:picLocks noChangeAspect="1"/>
          </p:cNvPicPr>
          <p:nvPr/>
        </p:nvPicPr>
        <p:blipFill>
          <a:blip r:embed="rId3"/>
          <a:srcRect l="6751" r="6645" b="6558"/>
          <a:stretch>
            <a:fillRect/>
          </a:stretch>
        </p:blipFill>
        <p:spPr>
          <a:xfrm>
            <a:off x="1100089" y="1697508"/>
            <a:ext cx="8093072" cy="4264420"/>
          </a:xfrm>
          <a:prstGeom prst="rect">
            <a:avLst/>
          </a:prstGeom>
          <a:ln>
            <a:solidFill>
              <a:schemeClr val="tx1"/>
            </a:solidFill>
          </a:ln>
        </p:spPr>
      </p:pic>
      <p:sp>
        <p:nvSpPr>
          <p:cNvPr id="12" name="TextBox 11">
            <a:extLst>
              <a:ext uri="{FF2B5EF4-FFF2-40B4-BE49-F238E27FC236}">
                <a16:creationId xmlns:a16="http://schemas.microsoft.com/office/drawing/2014/main" id="{62B3EBFE-3785-C636-985B-8C6EE49780E7}"/>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3956992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4C10CB-85E9-A0A4-6029-43A9595722F1}"/>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0" name="Rectangle: Rounded Corners 9">
            <a:extLst>
              <a:ext uri="{FF2B5EF4-FFF2-40B4-BE49-F238E27FC236}">
                <a16:creationId xmlns:a16="http://schemas.microsoft.com/office/drawing/2014/main" id="{C35A2849-F8D3-7CBC-0AC6-76DD68B51B86}"/>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1" name="Title 1">
            <a:extLst>
              <a:ext uri="{FF2B5EF4-FFF2-40B4-BE49-F238E27FC236}">
                <a16:creationId xmlns:a16="http://schemas.microsoft.com/office/drawing/2014/main" id="{60BDEFE9-2E7D-5DE7-EAF8-143D8872F38A}"/>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Worklist Page (1)</a:t>
            </a:r>
          </a:p>
        </p:txBody>
      </p:sp>
      <p:pic>
        <p:nvPicPr>
          <p:cNvPr id="6" name="Picture 5" descr="This image shows a Data Administrator's Move Notice tab within the &quot;My Worklist page.&quot; This page allows DAs to view any active Move Notice that was initiated by them or was assigned to them. &#10;&#10;The Move Notice tab will display information about a Move Notice including: a student's name, MSIX ID, State ID, Worklist ID, Move Type, which state initiated the Move Notice, the creation date, and a link to their student record page. ">
            <a:extLst>
              <a:ext uri="{FF2B5EF4-FFF2-40B4-BE49-F238E27FC236}">
                <a16:creationId xmlns:a16="http://schemas.microsoft.com/office/drawing/2014/main" id="{B4CFA85D-CAD9-8A6C-5AFE-3515FA306589}"/>
              </a:ext>
            </a:extLst>
          </p:cNvPr>
          <p:cNvPicPr>
            <a:picLocks noChangeAspect="1"/>
          </p:cNvPicPr>
          <p:nvPr/>
        </p:nvPicPr>
        <p:blipFill>
          <a:blip r:embed="rId3"/>
          <a:stretch>
            <a:fillRect/>
          </a:stretch>
        </p:blipFill>
        <p:spPr>
          <a:xfrm>
            <a:off x="923969" y="1760271"/>
            <a:ext cx="10191267" cy="4043842"/>
          </a:xfrm>
          <a:prstGeom prst="rect">
            <a:avLst/>
          </a:prstGeom>
        </p:spPr>
      </p:pic>
      <p:sp>
        <p:nvSpPr>
          <p:cNvPr id="12" name="TextBox 11">
            <a:extLst>
              <a:ext uri="{FF2B5EF4-FFF2-40B4-BE49-F238E27FC236}">
                <a16:creationId xmlns:a16="http://schemas.microsoft.com/office/drawing/2014/main" id="{AB263ED5-7964-093D-5D90-9063C0BFC368}"/>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2773725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9D40A2-E786-FA0E-2714-1846F58CDB8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1" name="Rectangle: Rounded Corners 10">
            <a:extLst>
              <a:ext uri="{FF2B5EF4-FFF2-40B4-BE49-F238E27FC236}">
                <a16:creationId xmlns:a16="http://schemas.microsoft.com/office/drawing/2014/main" id="{18C97393-7E1D-B8C4-FCB3-08E16F3A0331}"/>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Title 1">
            <a:extLst>
              <a:ext uri="{FF2B5EF4-FFF2-40B4-BE49-F238E27FC236}">
                <a16:creationId xmlns:a16="http://schemas.microsoft.com/office/drawing/2014/main" id="{C8257AAD-2520-40A4-1465-5586C0D3C855}"/>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Worklist Page (2)</a:t>
            </a:r>
          </a:p>
        </p:txBody>
      </p:sp>
      <p:grpSp>
        <p:nvGrpSpPr>
          <p:cNvPr id="2" name="Group 1" descr="This image shows the same content as the previous slide. &#10;&#10;In addition, however, this slide displays a drop-down menu that allows you to filter Move Notice results to: &quot;All Open Notices&quot;, &quot;Notices Assigned to Me&quot;, or &quot;Notices from Me.&quot;">
            <a:extLst>
              <a:ext uri="{FF2B5EF4-FFF2-40B4-BE49-F238E27FC236}">
                <a16:creationId xmlns:a16="http://schemas.microsoft.com/office/drawing/2014/main" id="{C3E57B2C-0EFB-EF4C-A6C1-7402EC108E5E}"/>
              </a:ext>
            </a:extLst>
          </p:cNvPr>
          <p:cNvGrpSpPr/>
          <p:nvPr/>
        </p:nvGrpSpPr>
        <p:grpSpPr>
          <a:xfrm>
            <a:off x="881166" y="1749125"/>
            <a:ext cx="10334743" cy="4081403"/>
            <a:chOff x="881166" y="1749125"/>
            <a:chExt cx="10334743" cy="4081403"/>
          </a:xfrm>
        </p:grpSpPr>
        <p:pic>
          <p:nvPicPr>
            <p:cNvPr id="9" name="Picture 8">
              <a:extLst>
                <a:ext uri="{FF2B5EF4-FFF2-40B4-BE49-F238E27FC236}">
                  <a16:creationId xmlns:a16="http://schemas.microsoft.com/office/drawing/2014/main" id="{8FA150FD-682F-8C15-960D-DB9F4D233993}"/>
                </a:ext>
              </a:extLst>
            </p:cNvPr>
            <p:cNvPicPr>
              <a:picLocks noChangeAspect="1"/>
            </p:cNvPicPr>
            <p:nvPr/>
          </p:nvPicPr>
          <p:blipFill>
            <a:blip r:embed="rId3"/>
            <a:srcRect/>
            <a:stretch>
              <a:fillRect/>
            </a:stretch>
          </p:blipFill>
          <p:spPr>
            <a:xfrm>
              <a:off x="881166" y="1749125"/>
              <a:ext cx="10334743" cy="4081403"/>
            </a:xfrm>
            <a:prstGeom prst="rect">
              <a:avLst/>
            </a:prstGeom>
          </p:spPr>
        </p:pic>
        <p:sp>
          <p:nvSpPr>
            <p:cNvPr id="8" name="Arrow: Right 7" descr="Arrow pointing at drop-down menu that allows you to filter Move Notice results to: &quot;All Open Notices&quot;, &quot;Notices Assigned to Me&quot;, or &quot;Notices from Me.&quot;">
              <a:extLst>
                <a:ext uri="{FF2B5EF4-FFF2-40B4-BE49-F238E27FC236}">
                  <a16:creationId xmlns:a16="http://schemas.microsoft.com/office/drawing/2014/main" id="{8FF28686-96E0-6A85-5487-D3FBF0F6D7AF}"/>
                </a:ext>
              </a:extLst>
            </p:cNvPr>
            <p:cNvSpPr/>
            <p:nvPr/>
          </p:nvSpPr>
          <p:spPr>
            <a:xfrm>
              <a:off x="8027464" y="3889636"/>
              <a:ext cx="569989" cy="30909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13" name="TextBox 12">
            <a:extLst>
              <a:ext uri="{FF2B5EF4-FFF2-40B4-BE49-F238E27FC236}">
                <a16:creationId xmlns:a16="http://schemas.microsoft.com/office/drawing/2014/main" id="{F1B93AFB-C101-67DB-36F5-9BF9CFD57F55}"/>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3672363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AE2665-623F-4724-BEED-06F47F33312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Privacy Reminder</a:t>
            </a:r>
          </a:p>
        </p:txBody>
      </p:sp>
      <p:sp>
        <p:nvSpPr>
          <p:cNvPr id="20" name="TextBox 19">
            <a:extLst>
              <a:ext uri="{FF2B5EF4-FFF2-40B4-BE49-F238E27FC236}">
                <a16:creationId xmlns:a16="http://schemas.microsoft.com/office/drawing/2014/main" id="{981743DF-FFEA-47B9-B110-391DABAD5BA1}"/>
              </a:ext>
            </a:extLst>
          </p:cNvPr>
          <p:cNvSpPr txBox="1"/>
          <p:nvPr/>
        </p:nvSpPr>
        <p:spPr>
          <a:xfrm>
            <a:off x="946737" y="1663059"/>
            <a:ext cx="1023112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Open Sans"/>
                <a:ea typeface="+mn-ea"/>
                <a:cs typeface="+mn-cs"/>
              </a:rPr>
              <a:t>The Migrant Student Information Exchange (MSIX) contains real and sensitive student data that </a:t>
            </a:r>
            <a:r>
              <a:rPr kumimoji="0" lang="en-US" sz="2400" b="1" i="0" u="none" strike="noStrike" kern="1200" cap="none" spc="0" normalizeH="0" baseline="0" noProof="0" dirty="0">
                <a:ln>
                  <a:noFill/>
                </a:ln>
                <a:solidFill>
                  <a:srgbClr val="000000"/>
                </a:solidFill>
                <a:effectLst/>
                <a:uLnTx/>
                <a:uFillTx/>
                <a:latin typeface="Open Sans"/>
                <a:ea typeface="+mn-ea"/>
                <a:cs typeface="+mn-cs"/>
              </a:rPr>
              <a:t>should not be shared </a:t>
            </a:r>
            <a:r>
              <a:rPr kumimoji="0" lang="en-US" sz="2400" b="0" i="0" u="none" strike="noStrike" kern="1200" cap="none" spc="0" normalizeH="0" baseline="0" noProof="0" dirty="0">
                <a:ln>
                  <a:noFill/>
                </a:ln>
                <a:solidFill>
                  <a:srgbClr val="000000"/>
                </a:solidFill>
                <a:effectLst/>
                <a:uLnTx/>
                <a:uFillTx/>
                <a:latin typeface="Open Sans"/>
                <a:ea typeface="+mn-ea"/>
                <a:cs typeface="+mn-cs"/>
              </a:rPr>
              <a:t>with those who are not authorized to view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Open Sans"/>
                <a:ea typeface="+mn-ea"/>
                <a:cs typeface="+mn-cs"/>
              </a:rPr>
              <a:t>Protecting a child’s Personally Identifiable Information (PII) </a:t>
            </a:r>
            <a:r>
              <a:rPr kumimoji="0" lang="en-US" sz="2400" b="0" i="0" u="none" strike="noStrike" kern="1200" cap="none" spc="0" normalizeH="0" baseline="0" noProof="0" dirty="0">
                <a:ln>
                  <a:noFill/>
                </a:ln>
                <a:solidFill>
                  <a:srgbClr val="000000"/>
                </a:solidFill>
                <a:effectLst/>
                <a:uLnTx/>
                <a:uFillTx/>
                <a:latin typeface="Open Sans"/>
                <a:ea typeface="+mn-ea"/>
                <a:cs typeface="+mn-cs"/>
              </a:rPr>
              <a:t>is paramount when using MSIX.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21" name="Rectangle: Rounded Corners 20">
            <a:extLst>
              <a:ext uri="{FF2B5EF4-FFF2-40B4-BE49-F238E27FC236}">
                <a16:creationId xmlns:a16="http://schemas.microsoft.com/office/drawing/2014/main" id="{78AE3BDA-2461-43B5-8D79-922A9E0FA201}"/>
              </a:ext>
            </a:extLst>
          </p:cNvPr>
          <p:cNvSpPr/>
          <p:nvPr/>
        </p:nvSpPr>
        <p:spPr>
          <a:xfrm>
            <a:off x="666205" y="4214143"/>
            <a:ext cx="10600440" cy="1597246"/>
          </a:xfrm>
          <a:prstGeom prst="roundRect">
            <a:avLst/>
          </a:prstGeom>
          <a:solidFill>
            <a:schemeClr val="tx1"/>
          </a:solidFill>
          <a:ln w="28575">
            <a:noFill/>
            <a:prstDash val="solid"/>
          </a:ln>
        </p:spPr>
        <p:txBody>
          <a:bodyPr wrap="square" anchor="ctr">
            <a:spAutoFit/>
          </a:bodyPr>
          <a:lstStyle/>
          <a:p>
            <a:pPr marL="0" marR="0" lvl="0" indent="0" algn="ctr" defTabSz="914400" rtl="0" eaLnBrk="1" fontAlgn="auto" latinLnBrk="0" hangingPunct="1">
              <a:lnSpc>
                <a:spcPts val="3560"/>
              </a:lnSpc>
              <a:spcBef>
                <a:spcPts val="600"/>
              </a:spcBef>
              <a:spcAft>
                <a:spcPts val="0"/>
              </a:spcAft>
              <a:buClrTx/>
              <a:buSzTx/>
              <a:buFontTx/>
              <a:buNone/>
              <a:tabLst/>
              <a:defRPr/>
            </a:pPr>
            <a:r>
              <a:rPr kumimoji="0" lang="en-US" sz="24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Please do not e-mail children’s information or MSIX application screenshots to the MSIX Help desk. If there is a PII incident, contact the MSIX Help Desk immediately. </a:t>
            </a:r>
          </a:p>
        </p:txBody>
      </p:sp>
      <p:sp>
        <p:nvSpPr>
          <p:cNvPr id="4" name="TextBox 3">
            <a:extLst>
              <a:ext uri="{FF2B5EF4-FFF2-40B4-BE49-F238E27FC236}">
                <a16:creationId xmlns:a16="http://schemas.microsoft.com/office/drawing/2014/main" id="{2BF2A52F-F31F-E2B2-7A16-D65C97EEF12A}"/>
              </a:ext>
            </a:extLst>
          </p:cNvPr>
          <p:cNvSpPr txBox="1"/>
          <p:nvPr/>
        </p:nvSpPr>
        <p:spPr>
          <a:xfrm>
            <a:off x="1704694" y="6020908"/>
            <a:ext cx="8760699" cy="523220"/>
          </a:xfrm>
          <a:prstGeom prst="rect">
            <a:avLst/>
          </a:prstGeom>
          <a:noFill/>
        </p:spPr>
        <p:txBody>
          <a:bodyPr wrap="square">
            <a:spAutoFit/>
          </a:bodyPr>
          <a:lstStyle/>
          <a:p>
            <a:pPr algn="ctr" defTabSz="914400">
              <a:spcBef>
                <a:spcPts val="0"/>
              </a:spcBef>
              <a:buClrTx/>
              <a:buSzTx/>
              <a:defRPr/>
            </a:pPr>
            <a:r>
              <a:rPr lang="en-US" sz="1400" b="1" dirty="0">
                <a:latin typeface="Open Sans"/>
              </a:rPr>
              <a:t> </a:t>
            </a:r>
            <a:r>
              <a:rPr lang="en-US" sz="1400" dirty="0">
                <a:latin typeface="Open Sans"/>
              </a:rPr>
              <a:t>Contact the MSIX Help Desk via </a:t>
            </a:r>
            <a:r>
              <a:rPr lang="en-US" sz="1400" b="1" dirty="0">
                <a:latin typeface="Open Sans"/>
              </a:rPr>
              <a:t>E</a:t>
            </a:r>
            <a:r>
              <a:rPr lang="en-US" sz="1400" b="1" spc="0" dirty="0">
                <a:latin typeface="Open Sans"/>
                <a:ea typeface="+mn-ea"/>
                <a:cs typeface="+mn-cs"/>
              </a:rPr>
              <a:t>mail: MSIXSupport@deloitte.com </a:t>
            </a:r>
            <a:r>
              <a:rPr lang="en-US" sz="1400" spc="0" dirty="0">
                <a:latin typeface="Open Sans"/>
                <a:ea typeface="+mn-ea"/>
                <a:cs typeface="+mn-cs"/>
              </a:rPr>
              <a:t>or </a:t>
            </a:r>
            <a:r>
              <a:rPr lang="en-US" sz="1400" b="1" spc="0" dirty="0">
                <a:latin typeface="Open Sans"/>
                <a:ea typeface="+mn-ea"/>
                <a:cs typeface="+mn-cs"/>
              </a:rPr>
              <a:t>Telephone: 1-866-878-9525</a:t>
            </a:r>
            <a:r>
              <a:rPr lang="en-US" sz="1400" i="1" spc="0" dirty="0">
                <a:latin typeface="Open Sans"/>
                <a:ea typeface="+mn-ea"/>
                <a:cs typeface="+mn-cs"/>
              </a:rPr>
              <a:t>. </a:t>
            </a:r>
          </a:p>
          <a:p>
            <a:pPr algn="ctr" defTabSz="914400">
              <a:spcBef>
                <a:spcPts val="0"/>
              </a:spcBef>
              <a:buClrTx/>
              <a:buSzTx/>
              <a:defRPr/>
            </a:pPr>
            <a:r>
              <a:rPr lang="en-US" sz="1400" spc="0" dirty="0">
                <a:latin typeface="Open Sans"/>
                <a:ea typeface="+mn-ea"/>
                <a:cs typeface="+mn-cs"/>
              </a:rPr>
              <a:t>9:30 AM - 6:30 PM ET, Monday through Friday, except Federal Holidays.</a:t>
            </a:r>
          </a:p>
        </p:txBody>
      </p:sp>
      <p:pic>
        <p:nvPicPr>
          <p:cNvPr id="3" name="Picture 2">
            <a:extLst>
              <a:ext uri="{FF2B5EF4-FFF2-40B4-BE49-F238E27FC236}">
                <a16:creationId xmlns:a16="http://schemas.microsoft.com/office/drawing/2014/main" id="{7E2E0DB2-3EAC-FB80-3030-B32FB521A9F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5" name="Rectangle: Rounded Corners 4">
            <a:extLst>
              <a:ext uri="{FF2B5EF4-FFF2-40B4-BE49-F238E27FC236}">
                <a16:creationId xmlns:a16="http://schemas.microsoft.com/office/drawing/2014/main" id="{A3F97CAC-F6A3-94B1-5777-322A84ADC5B9}"/>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3948848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4EB7AA-EF7F-A42E-F5EF-8EA9F361519F}"/>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6" name="Rectangle: Rounded Corners 5">
            <a:extLst>
              <a:ext uri="{FF2B5EF4-FFF2-40B4-BE49-F238E27FC236}">
                <a16:creationId xmlns:a16="http://schemas.microsoft.com/office/drawing/2014/main" id="{CB4A2AB7-B365-5B5A-F36F-D6E97D122155}"/>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9" name="Title 1">
            <a:extLst>
              <a:ext uri="{FF2B5EF4-FFF2-40B4-BE49-F238E27FC236}">
                <a16:creationId xmlns:a16="http://schemas.microsoft.com/office/drawing/2014/main" id="{BAFFABF5-3274-C8CD-169B-6C2D7CC297F5}"/>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Move Notices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Correspond &amp; Dismiss</a:t>
            </a:r>
          </a:p>
        </p:txBody>
      </p:sp>
      <p:grpSp>
        <p:nvGrpSpPr>
          <p:cNvPr id="4" name="Group 3" descr="This image shows a full record of a selected Move Notice. &#10;&#10;Under this, Data Administrators are able to reassign Move Notices to other Data Administrators equivalent to their level of Data Administrator role. &#10;&#10;This image also includes a dismiss button within the record that allows users to remove a move notice from their queue for all users assigned to it, including the initiator. There is a black arrow pointing towards a red box surrounding the green Dismiss button.">
            <a:extLst>
              <a:ext uri="{FF2B5EF4-FFF2-40B4-BE49-F238E27FC236}">
                <a16:creationId xmlns:a16="http://schemas.microsoft.com/office/drawing/2014/main" id="{00BC10AD-E527-37D0-65B2-ADD26E9F9488}"/>
              </a:ext>
            </a:extLst>
          </p:cNvPr>
          <p:cNvGrpSpPr/>
          <p:nvPr/>
        </p:nvGrpSpPr>
        <p:grpSpPr>
          <a:xfrm>
            <a:off x="903444" y="1702354"/>
            <a:ext cx="9564030" cy="4637503"/>
            <a:chOff x="903444" y="1702354"/>
            <a:chExt cx="9564030" cy="4637503"/>
          </a:xfrm>
        </p:grpSpPr>
        <p:pic>
          <p:nvPicPr>
            <p:cNvPr id="8" name="Picture 7">
              <a:extLst>
                <a:ext uri="{FF2B5EF4-FFF2-40B4-BE49-F238E27FC236}">
                  <a16:creationId xmlns:a16="http://schemas.microsoft.com/office/drawing/2014/main" id="{636808E7-28FF-EBD3-0296-51F1352B65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3444" y="1702354"/>
              <a:ext cx="9564030" cy="4637503"/>
            </a:xfrm>
            <a:prstGeom prst="rect">
              <a:avLst/>
            </a:prstGeom>
          </p:spPr>
        </p:pic>
        <p:sp>
          <p:nvSpPr>
            <p:cNvPr id="12" name="Arrow: Right 11" descr="Arrow that points to the green &quot;Dismiss&quot; button for Steven Ford's Move Notice.">
              <a:extLst>
                <a:ext uri="{FF2B5EF4-FFF2-40B4-BE49-F238E27FC236}">
                  <a16:creationId xmlns:a16="http://schemas.microsoft.com/office/drawing/2014/main" id="{64C67AF3-D596-F8D0-A25C-E5855054A4EC}"/>
                </a:ext>
              </a:extLst>
            </p:cNvPr>
            <p:cNvSpPr/>
            <p:nvPr/>
          </p:nvSpPr>
          <p:spPr>
            <a:xfrm flipH="1">
              <a:off x="9087757" y="3208458"/>
              <a:ext cx="696324" cy="332727"/>
            </a:xfrm>
            <a:prstGeom prst="rightArrow">
              <a:avLst>
                <a:gd name="adj1" fmla="val 65778"/>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Rectangle: Rounded Corners 9" descr="This image shows a full record of a selected Move Notice, which appears when you select the caret next to &quot;Full Record.&quot; There is a red box surrounding the caret.&#10;&#10;Under this, Data Administrators are able to reassign Move Notices to other Data Administrators equivalent to their level of Data Administrator role. &#10;&#10;This image also includes a dismiss button within the record that allows users to remove a move notice from their queue for all users assigned to it, including the initiator. There is a black arrow pointing towards a red box surrounding the green Dismiss button.">
              <a:extLst>
                <a:ext uri="{FF2B5EF4-FFF2-40B4-BE49-F238E27FC236}">
                  <a16:creationId xmlns:a16="http://schemas.microsoft.com/office/drawing/2014/main" id="{512EBB98-6A32-BD78-F84B-77B24E3F96EE}"/>
                </a:ext>
              </a:extLst>
            </p:cNvPr>
            <p:cNvSpPr/>
            <p:nvPr/>
          </p:nvSpPr>
          <p:spPr>
            <a:xfrm rot="16200000">
              <a:off x="9758197" y="2382833"/>
              <a:ext cx="308726" cy="171369"/>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descr="Red box surrounding the green &quot;Dismiss&quot; button.">
              <a:extLst>
                <a:ext uri="{FF2B5EF4-FFF2-40B4-BE49-F238E27FC236}">
                  <a16:creationId xmlns:a16="http://schemas.microsoft.com/office/drawing/2014/main" id="{0CBC30A6-3D1D-D2C9-5F08-D22EF7339653}"/>
                </a:ext>
              </a:extLst>
            </p:cNvPr>
            <p:cNvSpPr/>
            <p:nvPr/>
          </p:nvSpPr>
          <p:spPr>
            <a:xfrm>
              <a:off x="6617248" y="3129632"/>
              <a:ext cx="1744699" cy="483745"/>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F769E500-AB24-E63A-4F0A-74A6B0B76009}"/>
              </a:ext>
            </a:extLst>
          </p:cNvPr>
          <p:cNvSpPr txBox="1"/>
          <p:nvPr/>
        </p:nvSpPr>
        <p:spPr>
          <a:xfrm>
            <a:off x="0" y="6457890"/>
            <a:ext cx="3086100"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latin typeface="Calibri" panose="020F0502020204030204"/>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4065518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0027E8C-94CF-57D0-482D-E1B9B575C58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8" name="Rectangle: Rounded Corners 17">
            <a:extLst>
              <a:ext uri="{FF2B5EF4-FFF2-40B4-BE49-F238E27FC236}">
                <a16:creationId xmlns:a16="http://schemas.microsoft.com/office/drawing/2014/main" id="{E92D1E1F-C272-9F02-84C4-79D334FB40AF}"/>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9" name="Title 1">
            <a:extLst>
              <a:ext uri="{FF2B5EF4-FFF2-40B4-BE49-F238E27FC236}">
                <a16:creationId xmlns:a16="http://schemas.microsoft.com/office/drawing/2014/main" id="{D81FD6F2-E358-9E6E-AE2E-BD7E5692DDD5}"/>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Three Move Notice Tips &amp; Reminders</a:t>
            </a:r>
            <a:endParaRPr kumimoji="0" lang="en-US" sz="4000" b="0" i="1" u="none" strike="noStrike" kern="1200" cap="none" spc="-75" normalizeH="0" baseline="0" noProof="0" dirty="0">
              <a:ln>
                <a:noFill/>
              </a:ln>
              <a:solidFill>
                <a:srgbClr val="FFFFFF"/>
              </a:solidFill>
              <a:effectLst/>
              <a:uLnTx/>
              <a:uFillTx/>
              <a:latin typeface="Open Sans"/>
              <a:ea typeface="Bebas Neue" charset="0"/>
              <a:cs typeface="Chronicle Display Black"/>
            </a:endParaRPr>
          </a:p>
        </p:txBody>
      </p:sp>
      <p:sp>
        <p:nvSpPr>
          <p:cNvPr id="20" name="Rectangle: Rounded Corners 19">
            <a:extLst>
              <a:ext uri="{FF2B5EF4-FFF2-40B4-BE49-F238E27FC236}">
                <a16:creationId xmlns:a16="http://schemas.microsoft.com/office/drawing/2014/main" id="{0F7A5172-5586-4EC5-8079-272CB9D4E09B}"/>
              </a:ext>
              <a:ext uri="{C183D7F6-B498-43B3-948B-1728B52AA6E4}">
                <adec:decorative xmlns:adec="http://schemas.microsoft.com/office/drawing/2017/decorative" val="1"/>
              </a:ext>
            </a:extLst>
          </p:cNvPr>
          <p:cNvSpPr/>
          <p:nvPr/>
        </p:nvSpPr>
        <p:spPr>
          <a:xfrm>
            <a:off x="616698" y="1589472"/>
            <a:ext cx="3498896" cy="4745853"/>
          </a:xfrm>
          <a:prstGeom prst="roundRect">
            <a:avLst/>
          </a:prstGeom>
          <a:noFill/>
          <a:ln w="28575">
            <a:solidFill>
              <a:srgbClr val="00A6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24654EF6-D014-A707-EACE-7D8F1E9A5F3E}"/>
              </a:ext>
            </a:extLst>
          </p:cNvPr>
          <p:cNvSpPr/>
          <p:nvPr/>
        </p:nvSpPr>
        <p:spPr>
          <a:xfrm>
            <a:off x="1793114" y="1909920"/>
            <a:ext cx="1146065" cy="1173822"/>
          </a:xfrm>
          <a:custGeom>
            <a:avLst/>
            <a:gdLst>
              <a:gd name="connsiteX0" fmla="*/ 0 w 1105583"/>
              <a:gd name="connsiteY0" fmla="*/ 552792 h 1105583"/>
              <a:gd name="connsiteX1" fmla="*/ 552792 w 1105583"/>
              <a:gd name="connsiteY1" fmla="*/ 0 h 1105583"/>
              <a:gd name="connsiteX2" fmla="*/ 1105584 w 1105583"/>
              <a:gd name="connsiteY2" fmla="*/ 552792 h 1105583"/>
              <a:gd name="connsiteX3" fmla="*/ 552792 w 1105583"/>
              <a:gd name="connsiteY3" fmla="*/ 1105584 h 1105583"/>
              <a:gd name="connsiteX4" fmla="*/ 0 w 1105583"/>
              <a:gd name="connsiteY4" fmla="*/ 552792 h 1105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583" h="1105583">
                <a:moveTo>
                  <a:pt x="0" y="552792"/>
                </a:moveTo>
                <a:cubicBezTo>
                  <a:pt x="0" y="247493"/>
                  <a:pt x="247493" y="0"/>
                  <a:pt x="552792" y="0"/>
                </a:cubicBezTo>
                <a:cubicBezTo>
                  <a:pt x="858091" y="0"/>
                  <a:pt x="1105584" y="247493"/>
                  <a:pt x="1105584" y="552792"/>
                </a:cubicBezTo>
                <a:cubicBezTo>
                  <a:pt x="1105584" y="858091"/>
                  <a:pt x="858091" y="1105584"/>
                  <a:pt x="552792" y="1105584"/>
                </a:cubicBezTo>
                <a:cubicBezTo>
                  <a:pt x="247493" y="1105584"/>
                  <a:pt x="0" y="858091"/>
                  <a:pt x="0" y="552792"/>
                </a:cubicBezTo>
                <a:close/>
              </a:path>
            </a:pathLst>
          </a:custGeom>
          <a:ln w="28575">
            <a:solidFill>
              <a:srgbClr val="00A66A"/>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48105" tIns="174609" rIns="248105" bIns="174609"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rgbClr val="00A66A"/>
                </a:solidFill>
              </a:rPr>
              <a:t>1</a:t>
            </a:r>
          </a:p>
        </p:txBody>
      </p:sp>
      <p:sp>
        <p:nvSpPr>
          <p:cNvPr id="12" name="TextBox 11">
            <a:extLst>
              <a:ext uri="{FF2B5EF4-FFF2-40B4-BE49-F238E27FC236}">
                <a16:creationId xmlns:a16="http://schemas.microsoft.com/office/drawing/2014/main" id="{FD0C23B6-2D7E-5170-6BDF-6016CFECABB3}"/>
              </a:ext>
            </a:extLst>
          </p:cNvPr>
          <p:cNvSpPr txBox="1"/>
          <p:nvPr/>
        </p:nvSpPr>
        <p:spPr>
          <a:xfrm>
            <a:off x="890789" y="3349025"/>
            <a:ext cx="3160101" cy="1920526"/>
          </a:xfrm>
          <a:prstGeom prst="rect">
            <a:avLst/>
          </a:prstGeom>
          <a:noFill/>
        </p:spPr>
        <p:txBody>
          <a:bodyPr wrap="square" rtlCol="0">
            <a:spAutoFit/>
          </a:bodyPr>
          <a:lstStyle/>
          <a:p>
            <a:pPr lvl="0" defTabSz="1066800">
              <a:lnSpc>
                <a:spcPct val="90000"/>
              </a:lnSpc>
              <a:spcBef>
                <a:spcPct val="0"/>
              </a:spcBef>
              <a:spcAft>
                <a:spcPct val="35000"/>
              </a:spcAft>
            </a:pPr>
            <a:r>
              <a:rPr lang="en-US" sz="2200" dirty="0"/>
              <a:t>You can find the Data Administrator’s contact information from the “Move Notice and Data Request History”. </a:t>
            </a:r>
          </a:p>
        </p:txBody>
      </p:sp>
      <p:sp>
        <p:nvSpPr>
          <p:cNvPr id="21" name="Rectangle: Rounded Corners 20">
            <a:extLst>
              <a:ext uri="{FF2B5EF4-FFF2-40B4-BE49-F238E27FC236}">
                <a16:creationId xmlns:a16="http://schemas.microsoft.com/office/drawing/2014/main" id="{43AF200A-EB4B-63BB-4038-9C6B912BF84E}"/>
              </a:ext>
              <a:ext uri="{C183D7F6-B498-43B3-948B-1728B52AA6E4}">
                <adec:decorative xmlns:adec="http://schemas.microsoft.com/office/drawing/2017/decorative" val="1"/>
              </a:ext>
            </a:extLst>
          </p:cNvPr>
          <p:cNvSpPr/>
          <p:nvPr/>
        </p:nvSpPr>
        <p:spPr>
          <a:xfrm>
            <a:off x="4324981" y="1589473"/>
            <a:ext cx="3633766" cy="4745854"/>
          </a:xfrm>
          <a:prstGeom prst="roundRect">
            <a:avLst/>
          </a:prstGeom>
          <a:noFill/>
          <a:ln w="28575">
            <a:solidFill>
              <a:srgbClr val="BED4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A61B0002-A9BD-0FB7-D949-437EA33C4008}"/>
              </a:ext>
            </a:extLst>
          </p:cNvPr>
          <p:cNvSpPr/>
          <p:nvPr/>
        </p:nvSpPr>
        <p:spPr>
          <a:xfrm>
            <a:off x="5522967" y="1909920"/>
            <a:ext cx="1146065" cy="1173822"/>
          </a:xfrm>
          <a:custGeom>
            <a:avLst/>
            <a:gdLst>
              <a:gd name="connsiteX0" fmla="*/ 0 w 1105583"/>
              <a:gd name="connsiteY0" fmla="*/ 552792 h 1105583"/>
              <a:gd name="connsiteX1" fmla="*/ 552792 w 1105583"/>
              <a:gd name="connsiteY1" fmla="*/ 0 h 1105583"/>
              <a:gd name="connsiteX2" fmla="*/ 1105584 w 1105583"/>
              <a:gd name="connsiteY2" fmla="*/ 552792 h 1105583"/>
              <a:gd name="connsiteX3" fmla="*/ 552792 w 1105583"/>
              <a:gd name="connsiteY3" fmla="*/ 1105584 h 1105583"/>
              <a:gd name="connsiteX4" fmla="*/ 0 w 1105583"/>
              <a:gd name="connsiteY4" fmla="*/ 552792 h 1105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583" h="1105583">
                <a:moveTo>
                  <a:pt x="0" y="552792"/>
                </a:moveTo>
                <a:cubicBezTo>
                  <a:pt x="0" y="247493"/>
                  <a:pt x="247493" y="0"/>
                  <a:pt x="552792" y="0"/>
                </a:cubicBezTo>
                <a:cubicBezTo>
                  <a:pt x="858091" y="0"/>
                  <a:pt x="1105584" y="247493"/>
                  <a:pt x="1105584" y="552792"/>
                </a:cubicBezTo>
                <a:cubicBezTo>
                  <a:pt x="1105584" y="858091"/>
                  <a:pt x="858091" y="1105584"/>
                  <a:pt x="552792" y="1105584"/>
                </a:cubicBezTo>
                <a:cubicBezTo>
                  <a:pt x="247493" y="1105584"/>
                  <a:pt x="0" y="858091"/>
                  <a:pt x="0" y="552792"/>
                </a:cubicBezTo>
                <a:close/>
              </a:path>
            </a:pathLst>
          </a:custGeom>
          <a:ln w="28575">
            <a:solidFill>
              <a:srgbClr val="BED427"/>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48105" tIns="174609" rIns="248105" bIns="174609"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rgbClr val="879E00"/>
                </a:solidFill>
              </a:rPr>
              <a:t>2</a:t>
            </a:r>
          </a:p>
        </p:txBody>
      </p:sp>
      <p:sp>
        <p:nvSpPr>
          <p:cNvPr id="6" name="TextBox 5">
            <a:extLst>
              <a:ext uri="{FF2B5EF4-FFF2-40B4-BE49-F238E27FC236}">
                <a16:creationId xmlns:a16="http://schemas.microsoft.com/office/drawing/2014/main" id="{EB2AEF4A-DF22-9156-DE1B-D5853715CF44}"/>
              </a:ext>
            </a:extLst>
          </p:cNvPr>
          <p:cNvSpPr txBox="1"/>
          <p:nvPr/>
        </p:nvSpPr>
        <p:spPr>
          <a:xfrm>
            <a:off x="4561700" y="3349025"/>
            <a:ext cx="3304106" cy="2529923"/>
          </a:xfrm>
          <a:prstGeom prst="rect">
            <a:avLst/>
          </a:prstGeom>
          <a:noFill/>
        </p:spPr>
        <p:txBody>
          <a:bodyPr wrap="square" rtlCol="0">
            <a:spAutoFit/>
          </a:bodyPr>
          <a:lstStyle/>
          <a:p>
            <a:pPr lvl="0" defTabSz="1066800">
              <a:lnSpc>
                <a:spcPct val="90000"/>
              </a:lnSpc>
              <a:spcBef>
                <a:spcPct val="0"/>
              </a:spcBef>
              <a:spcAft>
                <a:spcPct val="35000"/>
              </a:spcAft>
            </a:pPr>
            <a:r>
              <a:rPr lang="en-US" sz="2200" dirty="0"/>
              <a:t>Follow your State’s procedures for dismissing Move Notices. Be careful not to dismiss any Move Notices before all appropriate dialogue has occurred.</a:t>
            </a:r>
          </a:p>
        </p:txBody>
      </p:sp>
      <p:sp>
        <p:nvSpPr>
          <p:cNvPr id="22" name="Rectangle: Rounded Corners 21">
            <a:extLst>
              <a:ext uri="{FF2B5EF4-FFF2-40B4-BE49-F238E27FC236}">
                <a16:creationId xmlns:a16="http://schemas.microsoft.com/office/drawing/2014/main" id="{2334E5FD-6F6A-2CFA-12E2-2640DC74859D}"/>
              </a:ext>
              <a:ext uri="{C183D7F6-B498-43B3-948B-1728B52AA6E4}">
                <adec:decorative xmlns:adec="http://schemas.microsoft.com/office/drawing/2017/decorative" val="1"/>
              </a:ext>
            </a:extLst>
          </p:cNvPr>
          <p:cNvSpPr/>
          <p:nvPr/>
        </p:nvSpPr>
        <p:spPr>
          <a:xfrm>
            <a:off x="8201697" y="1589473"/>
            <a:ext cx="3436895" cy="4745852"/>
          </a:xfrm>
          <a:prstGeom prst="roundRect">
            <a:avLst/>
          </a:prstGeom>
          <a:noFill/>
          <a:ln w="28575">
            <a:solidFill>
              <a:srgbClr val="F2D1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19F6548-10CF-41C4-B235-BA09DF3EDFAD}"/>
              </a:ext>
            </a:extLst>
          </p:cNvPr>
          <p:cNvSpPr/>
          <p:nvPr/>
        </p:nvSpPr>
        <p:spPr>
          <a:xfrm>
            <a:off x="9347097" y="1909920"/>
            <a:ext cx="1146065" cy="1173822"/>
          </a:xfrm>
          <a:custGeom>
            <a:avLst/>
            <a:gdLst>
              <a:gd name="connsiteX0" fmla="*/ 0 w 1105583"/>
              <a:gd name="connsiteY0" fmla="*/ 552792 h 1105583"/>
              <a:gd name="connsiteX1" fmla="*/ 552792 w 1105583"/>
              <a:gd name="connsiteY1" fmla="*/ 0 h 1105583"/>
              <a:gd name="connsiteX2" fmla="*/ 1105584 w 1105583"/>
              <a:gd name="connsiteY2" fmla="*/ 552792 h 1105583"/>
              <a:gd name="connsiteX3" fmla="*/ 552792 w 1105583"/>
              <a:gd name="connsiteY3" fmla="*/ 1105584 h 1105583"/>
              <a:gd name="connsiteX4" fmla="*/ 0 w 1105583"/>
              <a:gd name="connsiteY4" fmla="*/ 552792 h 1105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583" h="1105583">
                <a:moveTo>
                  <a:pt x="0" y="552792"/>
                </a:moveTo>
                <a:cubicBezTo>
                  <a:pt x="0" y="247493"/>
                  <a:pt x="247493" y="0"/>
                  <a:pt x="552792" y="0"/>
                </a:cubicBezTo>
                <a:cubicBezTo>
                  <a:pt x="858091" y="0"/>
                  <a:pt x="1105584" y="247493"/>
                  <a:pt x="1105584" y="552792"/>
                </a:cubicBezTo>
                <a:cubicBezTo>
                  <a:pt x="1105584" y="858091"/>
                  <a:pt x="858091" y="1105584"/>
                  <a:pt x="552792" y="1105584"/>
                </a:cubicBezTo>
                <a:cubicBezTo>
                  <a:pt x="247493" y="1105584"/>
                  <a:pt x="0" y="858091"/>
                  <a:pt x="0" y="552792"/>
                </a:cubicBezTo>
                <a:close/>
              </a:path>
            </a:pathLst>
          </a:custGeom>
          <a:ln w="28575">
            <a:solidFill>
              <a:srgbClr val="F2D11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48105" tIns="174609" rIns="248105" bIns="174609"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rgbClr val="B39100"/>
                </a:solidFill>
              </a:rPr>
              <a:t>3</a:t>
            </a:r>
          </a:p>
        </p:txBody>
      </p:sp>
      <p:sp>
        <p:nvSpPr>
          <p:cNvPr id="3" name="TextBox 2">
            <a:extLst>
              <a:ext uri="{FF2B5EF4-FFF2-40B4-BE49-F238E27FC236}">
                <a16:creationId xmlns:a16="http://schemas.microsoft.com/office/drawing/2014/main" id="{3FFF284E-63F8-AE14-24ED-19E85D4D742E}"/>
              </a:ext>
            </a:extLst>
          </p:cNvPr>
          <p:cNvSpPr txBox="1"/>
          <p:nvPr/>
        </p:nvSpPr>
        <p:spPr>
          <a:xfrm>
            <a:off x="8436473" y="3345250"/>
            <a:ext cx="3058633" cy="2225225"/>
          </a:xfrm>
          <a:prstGeom prst="rect">
            <a:avLst/>
          </a:prstGeom>
          <a:noFill/>
        </p:spPr>
        <p:txBody>
          <a:bodyPr wrap="square" rtlCol="0">
            <a:sp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dirty="0">
                <a:ln>
                  <a:noFill/>
                </a:ln>
                <a:solidFill>
                  <a:srgbClr val="000000">
                    <a:hueOff val="0"/>
                    <a:satOff val="0"/>
                    <a:lumOff val="0"/>
                    <a:alphaOff val="0"/>
                  </a:srgbClr>
                </a:solidFill>
                <a:effectLst/>
                <a:uLnTx/>
                <a:uFillTx/>
                <a:latin typeface="Open Sans"/>
                <a:ea typeface="+mn-ea"/>
                <a:cs typeface="+mn-cs"/>
              </a:rPr>
              <a:t>Data Administrators with Primary or Secondary user role assigned can have the Primary or Secondary user role removed.</a:t>
            </a:r>
          </a:p>
        </p:txBody>
      </p:sp>
    </p:spTree>
    <p:extLst>
      <p:ext uri="{BB962C8B-B14F-4D97-AF65-F5344CB8AC3E}">
        <p14:creationId xmlns:p14="http://schemas.microsoft.com/office/powerpoint/2010/main" val="408310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A893B-49BE-737E-7357-A214D24A12C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82486B7-3D08-EFAF-B63A-7CBB3C5A6991}"/>
              </a:ext>
            </a:extLst>
          </p:cNvPr>
          <p:cNvSpPr txBox="1">
            <a:spLocks noGrp="1"/>
          </p:cNvSpPr>
          <p:nvPr>
            <p:ph type="title" idx="4294967295"/>
          </p:nvPr>
        </p:nvSpPr>
        <p:spPr>
          <a:xfrm>
            <a:off x="6096000" y="560478"/>
            <a:ext cx="4281376"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#2</a:t>
            </a:r>
          </a:p>
        </p:txBody>
      </p:sp>
      <p:sp>
        <p:nvSpPr>
          <p:cNvPr id="3" name="TextBox 2">
            <a:extLst>
              <a:ext uri="{FF2B5EF4-FFF2-40B4-BE49-F238E27FC236}">
                <a16:creationId xmlns:a16="http://schemas.microsoft.com/office/drawing/2014/main" id="{93E85FFA-A0AB-877A-7DDB-A56ECAAD550B}"/>
              </a:ext>
            </a:extLst>
          </p:cNvPr>
          <p:cNvSpPr txBox="1"/>
          <p:nvPr/>
        </p:nvSpPr>
        <p:spPr>
          <a:xfrm>
            <a:off x="6095999" y="1679220"/>
            <a:ext cx="5306287" cy="2677656"/>
          </a:xfrm>
          <a:prstGeom prst="rect">
            <a:avLst/>
          </a:prstGeom>
          <a:noFill/>
        </p:spPr>
        <p:txBody>
          <a:bodyPr wrap="square">
            <a:spAutoFit/>
          </a:bodyPr>
          <a:lstStyle/>
          <a:p>
            <a:r>
              <a:rPr lang="en-US" sz="2400" dirty="0">
                <a:solidFill>
                  <a:srgbClr val="000000"/>
                </a:solidFill>
              </a:rPr>
              <a:t>What State/area do the MEP families you work with most often move to or move from?</a:t>
            </a:r>
          </a:p>
          <a:p>
            <a:endParaRPr lang="en-US" sz="2400" i="0" dirty="0">
              <a:solidFill>
                <a:srgbClr val="000000"/>
              </a:solidFill>
              <a:effectLst/>
            </a:endParaRPr>
          </a:p>
          <a:p>
            <a:r>
              <a:rPr lang="en-US" sz="2400" dirty="0">
                <a:solidFill>
                  <a:srgbClr val="000000"/>
                </a:solidFill>
              </a:rPr>
              <a:t>Do you know MEP personnel in that State/area that you communicate with?</a:t>
            </a:r>
            <a:endParaRPr lang="en-US" sz="2400" i="0" dirty="0">
              <a:solidFill>
                <a:srgbClr val="000000"/>
              </a:solidFill>
              <a:effectLst/>
            </a:endParaRPr>
          </a:p>
        </p:txBody>
      </p:sp>
      <p:pic>
        <p:nvPicPr>
          <p:cNvPr id="6" name="Picture 2" descr="Photograph of a person wearing a white textured sweater working on a desktop computer in a library setting. Bookshelves filled with colorful books form the background, indicating a study or research environment.">
            <a:extLst>
              <a:ext uri="{FF2B5EF4-FFF2-40B4-BE49-F238E27FC236}">
                <a16:creationId xmlns:a16="http://schemas.microsoft.com/office/drawing/2014/main" id="{D7421856-13C6-84BE-E083-014DB9AC0CB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 y="1"/>
            <a:ext cx="54864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042F5F8-D8D1-3520-B033-EE5F2124D8BB}"/>
              </a:ext>
              <a:ext uri="{C183D7F6-B498-43B3-948B-1728B52AA6E4}">
                <adec:decorative xmlns:adec="http://schemas.microsoft.com/office/drawing/2017/decorative" val="1"/>
              </a:ext>
            </a:extLst>
          </p:cNvPr>
          <p:cNvCxnSpPr>
            <a:cxnSpLocks/>
          </p:cNvCxnSpPr>
          <p:nvPr/>
        </p:nvCxnSpPr>
        <p:spPr>
          <a:xfrm>
            <a:off x="5501292"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AA651B2-23C3-DDBE-917A-F4F16CBDF3F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68817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67B714-FABE-8CD3-B480-0079CAD9F930}"/>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3" name="Rectangle: Rounded Corners 2">
            <a:extLst>
              <a:ext uri="{FF2B5EF4-FFF2-40B4-BE49-F238E27FC236}">
                <a16:creationId xmlns:a16="http://schemas.microsoft.com/office/drawing/2014/main" id="{07330348-8553-45EF-D7EF-A78D2B16193B}"/>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4" name="Title 1">
            <a:extLst>
              <a:ext uri="{FF2B5EF4-FFF2-40B4-BE49-F238E27FC236}">
                <a16:creationId xmlns:a16="http://schemas.microsoft.com/office/drawing/2014/main" id="{6891F91C-3A7A-9953-9C1D-773144E1E0FE}"/>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a:t>
            </a:r>
            <a:endParaRPr kumimoji="0" lang="en-US" sz="4000" b="0" i="1" u="none" strike="noStrike" kern="1200" cap="none" spc="-75" normalizeH="0" baseline="0" noProof="0" dirty="0">
              <a:ln>
                <a:noFill/>
              </a:ln>
              <a:solidFill>
                <a:srgbClr val="FFFFFF"/>
              </a:solidFill>
              <a:effectLst/>
              <a:uLnTx/>
              <a:uFillTx/>
              <a:latin typeface="Open Sans"/>
              <a:ea typeface="Bebas Neue" charset="0"/>
              <a:cs typeface="Chronicle Display Black"/>
            </a:endParaRPr>
          </a:p>
        </p:txBody>
      </p:sp>
      <p:sp>
        <p:nvSpPr>
          <p:cNvPr id="24" name="Content Placeholder 2">
            <a:extLst>
              <a:ext uri="{FF2B5EF4-FFF2-40B4-BE49-F238E27FC236}">
                <a16:creationId xmlns:a16="http://schemas.microsoft.com/office/drawing/2014/main" id="{4E623955-6ABB-42CF-A5BE-92D82B6947C3}"/>
              </a:ext>
            </a:extLst>
          </p:cNvPr>
          <p:cNvSpPr txBox="1">
            <a:spLocks/>
          </p:cNvSpPr>
          <p:nvPr/>
        </p:nvSpPr>
        <p:spPr>
          <a:xfrm>
            <a:off x="3362935" y="2100716"/>
            <a:ext cx="5090853" cy="483378"/>
          </a:xfrm>
          <a:prstGeom prst="rect">
            <a:avLst/>
          </a:prstGeom>
        </p:spPr>
        <p:txBody>
          <a:bodyPr>
            <a:normAutofit/>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1200"/>
              </a:spcAft>
              <a:buClr>
                <a:srgbClr val="787878"/>
              </a:buClr>
              <a:buSzPct val="75000"/>
              <a:buFont typeface="Arial" panose="020B0604020202020204" pitchFamily="34" charset="0"/>
              <a:buNone/>
              <a:tabLst/>
              <a:defRPr/>
            </a:pPr>
            <a:r>
              <a:rPr kumimoji="0" lang="en-US" sz="2000" b="1" i="0" u="none" strike="noStrike" kern="1200" cap="none" spc="-31" normalizeH="0" baseline="0" noProof="0" dirty="0">
                <a:ln>
                  <a:noFill/>
                </a:ln>
                <a:solidFill>
                  <a:srgbClr val="000000"/>
                </a:solidFill>
                <a:effectLst/>
                <a:uLnTx/>
                <a:uFillTx/>
                <a:latin typeface="Open Sans"/>
                <a:ea typeface="Open Sans" charset="0"/>
                <a:cs typeface="Open Sans" charset="0"/>
              </a:rPr>
              <a:t>Why send a data request through MSIX?</a:t>
            </a:r>
          </a:p>
        </p:txBody>
      </p:sp>
      <p:sp>
        <p:nvSpPr>
          <p:cNvPr id="26" name="Rectangle 13">
            <a:extLst>
              <a:ext uri="{FF2B5EF4-FFF2-40B4-BE49-F238E27FC236}">
                <a16:creationId xmlns:a16="http://schemas.microsoft.com/office/drawing/2014/main" id="{E49FDBAF-AD66-4EC7-A17E-762AF7553FE6}"/>
              </a:ext>
              <a:ext uri="{C183D7F6-B498-43B3-948B-1728B52AA6E4}">
                <adec:decorative xmlns:adec="http://schemas.microsoft.com/office/drawing/2017/decorative" val="1"/>
              </a:ext>
            </a:extLst>
          </p:cNvPr>
          <p:cNvSpPr/>
          <p:nvPr/>
        </p:nvSpPr>
        <p:spPr>
          <a:xfrm rot="2024838">
            <a:off x="2537596" y="3383226"/>
            <a:ext cx="1929119" cy="2027201"/>
          </a:xfrm>
          <a:custGeom>
            <a:avLst/>
            <a:gdLst>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923" h="1102580">
                <a:moveTo>
                  <a:pt x="0" y="0"/>
                </a:moveTo>
                <a:cubicBezTo>
                  <a:pt x="801540" y="212142"/>
                  <a:pt x="1156851" y="160934"/>
                  <a:pt x="1877923" y="0"/>
                </a:cubicBezTo>
                <a:lnTo>
                  <a:pt x="1877923" y="1102580"/>
                </a:lnTo>
                <a:cubicBezTo>
                  <a:pt x="1193427" y="883124"/>
                  <a:pt x="625974" y="912385"/>
                  <a:pt x="0" y="1102580"/>
                </a:cubicBezTo>
                <a:lnTo>
                  <a:pt x="0" y="0"/>
                </a:lnTo>
                <a:close/>
              </a:path>
            </a:pathLst>
          </a:cu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28" name="Oval 27">
            <a:extLst>
              <a:ext uri="{FF2B5EF4-FFF2-40B4-BE49-F238E27FC236}">
                <a16:creationId xmlns:a16="http://schemas.microsoft.com/office/drawing/2014/main" id="{F7E40FE9-CB6D-446C-8967-61B103142DA3}"/>
              </a:ext>
              <a:ext uri="{C183D7F6-B498-43B3-948B-1728B52AA6E4}">
                <adec:decorative xmlns:adec="http://schemas.microsoft.com/office/drawing/2017/decorative" val="1"/>
              </a:ext>
            </a:extLst>
          </p:cNvPr>
          <p:cNvSpPr/>
          <p:nvPr/>
        </p:nvSpPr>
        <p:spPr>
          <a:xfrm>
            <a:off x="903444" y="2161723"/>
            <a:ext cx="2682888" cy="2737788"/>
          </a:xfrm>
          <a:prstGeom prst="ellipse">
            <a:avLst/>
          </a:prstGeom>
          <a:solidFill>
            <a:srgbClr val="19A06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31" name="TextBox 30">
            <a:extLst>
              <a:ext uri="{FF2B5EF4-FFF2-40B4-BE49-F238E27FC236}">
                <a16:creationId xmlns:a16="http://schemas.microsoft.com/office/drawing/2014/main" id="{C6D80CBF-2614-4A94-99E7-C11534914992}"/>
              </a:ext>
              <a:ext uri="{C183D7F6-B498-43B3-948B-1728B52AA6E4}">
                <adec:decorative xmlns:adec="http://schemas.microsoft.com/office/drawing/2017/decorative" val="1"/>
              </a:ext>
            </a:extLst>
          </p:cNvPr>
          <p:cNvSpPr txBox="1"/>
          <p:nvPr/>
        </p:nvSpPr>
        <p:spPr>
          <a:xfrm>
            <a:off x="988648" y="2986434"/>
            <a:ext cx="756277" cy="1088366"/>
          </a:xfrm>
          <a:prstGeom prst="rect">
            <a:avLst/>
          </a:prstGeom>
          <a:noFill/>
        </p:spPr>
        <p:txBody>
          <a:bodyPr wrap="square" lIns="36000" tIns="36000" rIns="36000" bIns="36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Open Sans"/>
                <a:ea typeface="+mn-ea"/>
                <a:cs typeface="+mn-cs"/>
              </a:rPr>
              <a:t>1</a:t>
            </a:r>
          </a:p>
        </p:txBody>
      </p:sp>
      <p:sp>
        <p:nvSpPr>
          <p:cNvPr id="30" name="Rectangle 29">
            <a:extLst>
              <a:ext uri="{FF2B5EF4-FFF2-40B4-BE49-F238E27FC236}">
                <a16:creationId xmlns:a16="http://schemas.microsoft.com/office/drawing/2014/main" id="{1C1745BC-C452-4A67-B356-73B12AB38457}"/>
              </a:ext>
            </a:extLst>
          </p:cNvPr>
          <p:cNvSpPr/>
          <p:nvPr/>
        </p:nvSpPr>
        <p:spPr>
          <a:xfrm>
            <a:off x="1665605" y="2884287"/>
            <a:ext cx="1704940" cy="1292662"/>
          </a:xfrm>
          <a:prstGeom prst="rect">
            <a:avLst/>
          </a:prstGeom>
        </p:spPr>
        <p:txBody>
          <a:bodyPr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1" i="0" u="none" strike="noStrike" kern="1200" cap="none" spc="0" normalizeH="0" baseline="0" noProof="0" dirty="0">
                <a:ln>
                  <a:noFill/>
                </a:ln>
                <a:solidFill>
                  <a:srgbClr val="FFFFFF"/>
                </a:solidFill>
                <a:effectLst/>
                <a:uLnTx/>
                <a:uFillTx/>
                <a:latin typeface="Open Sans"/>
                <a:ea typeface="+mn-ea"/>
                <a:cs typeface="+mn-cs"/>
              </a:rPr>
              <a:t>You </a:t>
            </a:r>
            <a:r>
              <a:rPr kumimoji="0" lang="en-US" sz="1400" b="1" i="0" u="none" strike="noStrike" kern="1200" cap="none" spc="0" normalizeH="0" baseline="0" noProof="0" dirty="0">
                <a:ln>
                  <a:noFill/>
                </a:ln>
                <a:solidFill>
                  <a:srgbClr val="FFFFFF"/>
                </a:solidFill>
                <a:effectLst/>
                <a:uLnTx/>
                <a:uFillTx/>
                <a:latin typeface="Open Sans"/>
                <a:ea typeface="+mn-ea"/>
                <a:cs typeface="+mn-cs"/>
              </a:rPr>
              <a:t>should receive a response from the other State within </a:t>
            </a:r>
            <a:r>
              <a:rPr kumimoji="0" lang="en-US" sz="1400" b="1" i="0" u="sng" strike="noStrike" kern="1200" cap="none" spc="0" normalizeH="0" baseline="0" noProof="0" dirty="0">
                <a:ln>
                  <a:noFill/>
                </a:ln>
                <a:solidFill>
                  <a:srgbClr val="FFFFFF"/>
                </a:solidFill>
                <a:effectLst/>
                <a:uLnTx/>
                <a:uFillTx/>
                <a:latin typeface="Open Sans"/>
                <a:ea typeface="+mn-ea"/>
                <a:cs typeface="+mn-cs"/>
              </a:rPr>
              <a:t>four working days</a:t>
            </a:r>
            <a:r>
              <a:rPr kumimoji="0" lang="en-US" sz="1400" b="1" i="0" u="none" strike="noStrike" kern="1200" cap="none" spc="0" normalizeH="0" baseline="0" noProof="0" dirty="0">
                <a:ln>
                  <a:noFill/>
                </a:ln>
                <a:solidFill>
                  <a:srgbClr val="FFFFFF"/>
                </a:solidFill>
                <a:effectLst/>
                <a:uLnTx/>
                <a:uFillTx/>
                <a:latin typeface="Open Sans"/>
                <a:ea typeface="+mn-ea"/>
                <a:cs typeface="+mn-cs"/>
              </a:rPr>
              <a:t>, per MSIX regulations</a:t>
            </a:r>
            <a:endParaRPr kumimoji="0" lang="en-US" sz="1400" b="0" i="0" u="none" strike="noStrike" kern="1200" cap="none" spc="0" normalizeH="0" baseline="0" noProof="0" dirty="0">
              <a:ln>
                <a:noFill/>
              </a:ln>
              <a:solidFill>
                <a:srgbClr val="FFFFFF"/>
              </a:solidFill>
              <a:effectLst/>
              <a:uLnTx/>
              <a:uFillTx/>
              <a:latin typeface="Open Sans"/>
              <a:ea typeface="+mn-ea"/>
              <a:cs typeface="+mn-cs"/>
            </a:endParaRPr>
          </a:p>
        </p:txBody>
      </p:sp>
      <p:cxnSp>
        <p:nvCxnSpPr>
          <p:cNvPr id="32" name="Straight Connector 31">
            <a:extLst>
              <a:ext uri="{FF2B5EF4-FFF2-40B4-BE49-F238E27FC236}">
                <a16:creationId xmlns:a16="http://schemas.microsoft.com/office/drawing/2014/main" id="{A7657ECE-8F34-4E50-99BD-C9681155E8B4}"/>
              </a:ext>
              <a:ext uri="{C183D7F6-B498-43B3-948B-1728B52AA6E4}">
                <adec:decorative xmlns:adec="http://schemas.microsoft.com/office/drawing/2017/decorative" val="1"/>
              </a:ext>
            </a:extLst>
          </p:cNvPr>
          <p:cNvCxnSpPr/>
          <p:nvPr/>
        </p:nvCxnSpPr>
        <p:spPr>
          <a:xfrm>
            <a:off x="1574395" y="2645498"/>
            <a:ext cx="0" cy="1770241"/>
          </a:xfrm>
          <a:prstGeom prst="line">
            <a:avLst/>
          </a:prstGeom>
          <a:ln w="952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5" name="Rectangle 13">
            <a:extLst>
              <a:ext uri="{FF2B5EF4-FFF2-40B4-BE49-F238E27FC236}">
                <a16:creationId xmlns:a16="http://schemas.microsoft.com/office/drawing/2014/main" id="{9C48B4BD-F439-47F0-95A3-BDDBB65E5EC3}"/>
              </a:ext>
              <a:ext uri="{C183D7F6-B498-43B3-948B-1728B52AA6E4}">
                <adec:decorative xmlns:adec="http://schemas.microsoft.com/office/drawing/2017/decorative" val="1"/>
              </a:ext>
            </a:extLst>
          </p:cNvPr>
          <p:cNvSpPr/>
          <p:nvPr/>
        </p:nvSpPr>
        <p:spPr>
          <a:xfrm rot="9073758">
            <a:off x="4829869" y="3543985"/>
            <a:ext cx="1465550" cy="1713438"/>
          </a:xfrm>
          <a:custGeom>
            <a:avLst/>
            <a:gdLst>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923" h="1102580">
                <a:moveTo>
                  <a:pt x="0" y="0"/>
                </a:moveTo>
                <a:cubicBezTo>
                  <a:pt x="801540" y="212142"/>
                  <a:pt x="1156851" y="160934"/>
                  <a:pt x="1877923" y="0"/>
                </a:cubicBezTo>
                <a:lnTo>
                  <a:pt x="1877923" y="1102580"/>
                </a:lnTo>
                <a:cubicBezTo>
                  <a:pt x="1193427" y="883124"/>
                  <a:pt x="625974" y="912385"/>
                  <a:pt x="0" y="1102580"/>
                </a:cubicBezTo>
                <a:lnTo>
                  <a:pt x="0" y="0"/>
                </a:lnTo>
                <a:close/>
              </a:path>
            </a:pathLst>
          </a:cu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29" name="Oval 28">
            <a:extLst>
              <a:ext uri="{FF2B5EF4-FFF2-40B4-BE49-F238E27FC236}">
                <a16:creationId xmlns:a16="http://schemas.microsoft.com/office/drawing/2014/main" id="{C096AF9C-45AB-48ED-993A-8AF2D3387753}"/>
              </a:ext>
              <a:ext uri="{C183D7F6-B498-43B3-948B-1728B52AA6E4}">
                <adec:decorative xmlns:adec="http://schemas.microsoft.com/office/drawing/2017/decorative" val="1"/>
              </a:ext>
            </a:extLst>
          </p:cNvPr>
          <p:cNvSpPr>
            <a:spLocks noChangeAspect="1"/>
          </p:cNvSpPr>
          <p:nvPr/>
        </p:nvSpPr>
        <p:spPr>
          <a:xfrm>
            <a:off x="3362935" y="3821700"/>
            <a:ext cx="2342585" cy="2389332"/>
          </a:xfrm>
          <a:prstGeom prst="ellipse">
            <a:avLst/>
          </a:prstGeom>
          <a:solidFill>
            <a:srgbClr val="C0D62F"/>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34" name="TextBox 33">
            <a:extLst>
              <a:ext uri="{FF2B5EF4-FFF2-40B4-BE49-F238E27FC236}">
                <a16:creationId xmlns:a16="http://schemas.microsoft.com/office/drawing/2014/main" id="{877B2AED-C8E2-48B7-8FB6-6844CA916314}"/>
              </a:ext>
              <a:ext uri="{C183D7F6-B498-43B3-948B-1728B52AA6E4}">
                <adec:decorative xmlns:adec="http://schemas.microsoft.com/office/drawing/2017/decorative" val="1"/>
              </a:ext>
            </a:extLst>
          </p:cNvPr>
          <p:cNvSpPr txBox="1"/>
          <p:nvPr/>
        </p:nvSpPr>
        <p:spPr>
          <a:xfrm>
            <a:off x="3489331" y="4472181"/>
            <a:ext cx="756277" cy="1088366"/>
          </a:xfrm>
          <a:prstGeom prst="rect">
            <a:avLst/>
          </a:prstGeom>
          <a:noFill/>
        </p:spPr>
        <p:txBody>
          <a:bodyPr wrap="square" lIns="36000" tIns="36000" rIns="36000" bIns="36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Open Sans"/>
                <a:ea typeface="+mn-ea"/>
                <a:cs typeface="+mn-cs"/>
              </a:rPr>
              <a:t>2</a:t>
            </a:r>
          </a:p>
        </p:txBody>
      </p:sp>
      <p:sp>
        <p:nvSpPr>
          <p:cNvPr id="33" name="Rectangle 32">
            <a:extLst>
              <a:ext uri="{FF2B5EF4-FFF2-40B4-BE49-F238E27FC236}">
                <a16:creationId xmlns:a16="http://schemas.microsoft.com/office/drawing/2014/main" id="{1EBC7A17-28EB-4782-BAE3-D0CBF6CFF6C3}"/>
              </a:ext>
            </a:extLst>
          </p:cNvPr>
          <p:cNvSpPr/>
          <p:nvPr/>
        </p:nvSpPr>
        <p:spPr>
          <a:xfrm>
            <a:off x="4209124" y="4370039"/>
            <a:ext cx="1330301" cy="1292662"/>
          </a:xfrm>
          <a:prstGeom prst="rect">
            <a:avLst/>
          </a:prstGeom>
        </p:spPr>
        <p:txBody>
          <a:bodyPr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a:ea typeface="+mn-ea"/>
                <a:cs typeface="+mn-cs"/>
              </a:rPr>
              <a:t>MSIX keeps a log of the conversation tied to a student record</a:t>
            </a:r>
            <a:endParaRPr kumimoji="0" lang="en-US" altLang="en-US" sz="1400" b="1" i="0" u="none" strike="noStrike" kern="1200" cap="none" spc="0" normalizeH="0" baseline="0" noProof="0" dirty="0">
              <a:ln>
                <a:noFill/>
              </a:ln>
              <a:solidFill>
                <a:srgbClr val="FFFFFF"/>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Open Sans"/>
              <a:ea typeface="+mn-ea"/>
              <a:cs typeface="+mn-cs"/>
            </a:endParaRPr>
          </a:p>
        </p:txBody>
      </p:sp>
      <p:cxnSp>
        <p:nvCxnSpPr>
          <p:cNvPr id="35" name="Straight Connector 34">
            <a:extLst>
              <a:ext uri="{FF2B5EF4-FFF2-40B4-BE49-F238E27FC236}">
                <a16:creationId xmlns:a16="http://schemas.microsoft.com/office/drawing/2014/main" id="{3CD5999C-9865-4762-B7CA-5F6C2B2A0D8D}"/>
              </a:ext>
              <a:ext uri="{C183D7F6-B498-43B3-948B-1728B52AA6E4}">
                <adec:decorative xmlns:adec="http://schemas.microsoft.com/office/drawing/2017/decorative" val="1"/>
              </a:ext>
            </a:extLst>
          </p:cNvPr>
          <p:cNvCxnSpPr/>
          <p:nvPr/>
        </p:nvCxnSpPr>
        <p:spPr>
          <a:xfrm>
            <a:off x="4122942" y="4131246"/>
            <a:ext cx="0" cy="1770241"/>
          </a:xfrm>
          <a:prstGeom prst="line">
            <a:avLst/>
          </a:prstGeom>
          <a:ln w="952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9" name="Rectangle 13">
            <a:extLst>
              <a:ext uri="{FF2B5EF4-FFF2-40B4-BE49-F238E27FC236}">
                <a16:creationId xmlns:a16="http://schemas.microsoft.com/office/drawing/2014/main" id="{62B7B40E-CB65-4184-8FC1-797728EA8544}"/>
              </a:ext>
              <a:ext uri="{C183D7F6-B498-43B3-948B-1728B52AA6E4}">
                <adec:decorative xmlns:adec="http://schemas.microsoft.com/office/drawing/2017/decorative" val="1"/>
              </a:ext>
            </a:extLst>
          </p:cNvPr>
          <p:cNvSpPr/>
          <p:nvPr/>
        </p:nvSpPr>
        <p:spPr>
          <a:xfrm rot="12691956">
            <a:off x="6919161" y="3619460"/>
            <a:ext cx="1404262" cy="1641784"/>
          </a:xfrm>
          <a:custGeom>
            <a:avLst/>
            <a:gdLst>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 name="connsiteX0" fmla="*/ 0 w 1877923"/>
              <a:gd name="connsiteY0" fmla="*/ 0 h 1102580"/>
              <a:gd name="connsiteX1" fmla="*/ 1877923 w 1877923"/>
              <a:gd name="connsiteY1" fmla="*/ 0 h 1102580"/>
              <a:gd name="connsiteX2" fmla="*/ 1877923 w 1877923"/>
              <a:gd name="connsiteY2" fmla="*/ 1102580 h 1102580"/>
              <a:gd name="connsiteX3" fmla="*/ 0 w 1877923"/>
              <a:gd name="connsiteY3" fmla="*/ 1102580 h 1102580"/>
              <a:gd name="connsiteX4" fmla="*/ 0 w 1877923"/>
              <a:gd name="connsiteY4" fmla="*/ 0 h 1102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923" h="1102580">
                <a:moveTo>
                  <a:pt x="0" y="0"/>
                </a:moveTo>
                <a:cubicBezTo>
                  <a:pt x="801540" y="212142"/>
                  <a:pt x="1156851" y="160934"/>
                  <a:pt x="1877923" y="0"/>
                </a:cubicBezTo>
                <a:lnTo>
                  <a:pt x="1877923" y="1102580"/>
                </a:lnTo>
                <a:cubicBezTo>
                  <a:pt x="1193427" y="883124"/>
                  <a:pt x="625974" y="912385"/>
                  <a:pt x="0" y="1102580"/>
                </a:cubicBezTo>
                <a:lnTo>
                  <a:pt x="0" y="0"/>
                </a:lnTo>
                <a:close/>
              </a:path>
            </a:pathLst>
          </a:cu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27" name="Oval 26">
            <a:extLst>
              <a:ext uri="{FF2B5EF4-FFF2-40B4-BE49-F238E27FC236}">
                <a16:creationId xmlns:a16="http://schemas.microsoft.com/office/drawing/2014/main" id="{E28B12F7-4689-4459-BF34-954A2D66B697}"/>
              </a:ext>
              <a:ext uri="{C183D7F6-B498-43B3-948B-1728B52AA6E4}">
                <adec:decorative xmlns:adec="http://schemas.microsoft.com/office/drawing/2017/decorative" val="1"/>
              </a:ext>
            </a:extLst>
          </p:cNvPr>
          <p:cNvSpPr>
            <a:spLocks noChangeAspect="1"/>
          </p:cNvSpPr>
          <p:nvPr/>
        </p:nvSpPr>
        <p:spPr>
          <a:xfrm>
            <a:off x="5563637" y="2754561"/>
            <a:ext cx="2092515" cy="2134272"/>
          </a:xfrm>
          <a:prstGeom prst="ellipse">
            <a:avLst/>
          </a:prstGeom>
          <a:solidFill>
            <a:srgbClr val="A0CD3A"/>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37" name="TextBox 36">
            <a:extLst>
              <a:ext uri="{FF2B5EF4-FFF2-40B4-BE49-F238E27FC236}">
                <a16:creationId xmlns:a16="http://schemas.microsoft.com/office/drawing/2014/main" id="{9B6725D0-3C79-4444-AA05-515C4D8B0511}"/>
              </a:ext>
              <a:ext uri="{C183D7F6-B498-43B3-948B-1728B52AA6E4}">
                <adec:decorative xmlns:adec="http://schemas.microsoft.com/office/drawing/2017/decorative" val="1"/>
              </a:ext>
            </a:extLst>
          </p:cNvPr>
          <p:cNvSpPr txBox="1"/>
          <p:nvPr/>
        </p:nvSpPr>
        <p:spPr>
          <a:xfrm>
            <a:off x="5645853" y="3277516"/>
            <a:ext cx="756277" cy="1088366"/>
          </a:xfrm>
          <a:prstGeom prst="rect">
            <a:avLst/>
          </a:prstGeom>
          <a:noFill/>
        </p:spPr>
        <p:txBody>
          <a:bodyPr wrap="square" lIns="36000" tIns="36000" rIns="36000" bIns="36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Open Sans"/>
                <a:ea typeface="+mn-ea"/>
                <a:cs typeface="+mn-cs"/>
              </a:rPr>
              <a:t>3</a:t>
            </a:r>
          </a:p>
        </p:txBody>
      </p:sp>
      <p:sp>
        <p:nvSpPr>
          <p:cNvPr id="36" name="Rectangle 35">
            <a:extLst>
              <a:ext uri="{FF2B5EF4-FFF2-40B4-BE49-F238E27FC236}">
                <a16:creationId xmlns:a16="http://schemas.microsoft.com/office/drawing/2014/main" id="{EA1BB3CD-56E1-406B-BDC2-2C588EFE1100}"/>
              </a:ext>
            </a:extLst>
          </p:cNvPr>
          <p:cNvSpPr/>
          <p:nvPr/>
        </p:nvSpPr>
        <p:spPr>
          <a:xfrm>
            <a:off x="6399870" y="3283091"/>
            <a:ext cx="1120550" cy="1077218"/>
          </a:xfrm>
          <a:prstGeom prst="rect">
            <a:avLst/>
          </a:prstGeom>
        </p:spPr>
        <p:txBody>
          <a:bodyPr wrap="square" lIns="0" tIns="0" rIns="0" bIns="0" anchor="ctr" anchorCtr="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a:ea typeface="+mn-ea"/>
                <a:cs typeface="+mn-cs"/>
              </a:rPr>
              <a:t>You can keep personal data secure within MSIX</a:t>
            </a:r>
          </a:p>
        </p:txBody>
      </p:sp>
      <p:cxnSp>
        <p:nvCxnSpPr>
          <p:cNvPr id="38" name="Straight Connector 37">
            <a:extLst>
              <a:ext uri="{FF2B5EF4-FFF2-40B4-BE49-F238E27FC236}">
                <a16:creationId xmlns:a16="http://schemas.microsoft.com/office/drawing/2014/main" id="{C19131A3-8493-4D59-AA14-EDC84056019C}"/>
              </a:ext>
              <a:ext uri="{C183D7F6-B498-43B3-948B-1728B52AA6E4}">
                <adec:decorative xmlns:adec="http://schemas.microsoft.com/office/drawing/2017/decorative" val="1"/>
              </a:ext>
            </a:extLst>
          </p:cNvPr>
          <p:cNvCxnSpPr/>
          <p:nvPr/>
        </p:nvCxnSpPr>
        <p:spPr>
          <a:xfrm>
            <a:off x="6301136" y="2994145"/>
            <a:ext cx="0" cy="1655112"/>
          </a:xfrm>
          <a:prstGeom prst="line">
            <a:avLst/>
          </a:prstGeom>
          <a:ln w="952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97492ABA-0AE7-4ADC-A88E-EBAD8D228AD9}"/>
              </a:ext>
              <a:ext uri="{C183D7F6-B498-43B3-948B-1728B52AA6E4}">
                <adec:decorative xmlns:adec="http://schemas.microsoft.com/office/drawing/2017/decorative" val="1"/>
              </a:ext>
            </a:extLst>
          </p:cNvPr>
          <p:cNvSpPr>
            <a:spLocks noChangeAspect="1"/>
          </p:cNvSpPr>
          <p:nvPr/>
        </p:nvSpPr>
        <p:spPr>
          <a:xfrm>
            <a:off x="7538957" y="3865162"/>
            <a:ext cx="2342584" cy="2341421"/>
          </a:xfrm>
          <a:prstGeom prst="ellipse">
            <a:avLst/>
          </a:prstGeom>
          <a:solidFill>
            <a:srgbClr val="17A76B"/>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Open Sans"/>
              <a:ea typeface="+mn-ea"/>
              <a:cs typeface="+mn-cs"/>
            </a:endParaRPr>
          </a:p>
        </p:txBody>
      </p:sp>
      <p:cxnSp>
        <p:nvCxnSpPr>
          <p:cNvPr id="21" name="Straight Connector 20">
            <a:extLst>
              <a:ext uri="{FF2B5EF4-FFF2-40B4-BE49-F238E27FC236}">
                <a16:creationId xmlns:a16="http://schemas.microsoft.com/office/drawing/2014/main" id="{1981EFF0-F093-4319-9CBB-24789E86A2F2}"/>
              </a:ext>
              <a:ext uri="{C183D7F6-B498-43B3-948B-1728B52AA6E4}">
                <adec:decorative xmlns:adec="http://schemas.microsoft.com/office/drawing/2017/decorative" val="1"/>
              </a:ext>
            </a:extLst>
          </p:cNvPr>
          <p:cNvCxnSpPr/>
          <p:nvPr/>
        </p:nvCxnSpPr>
        <p:spPr>
          <a:xfrm>
            <a:off x="8195768" y="4131246"/>
            <a:ext cx="0" cy="1655112"/>
          </a:xfrm>
          <a:prstGeom prst="line">
            <a:avLst/>
          </a:prstGeom>
          <a:ln w="9525">
            <a:solidFill>
              <a:schemeClr val="bg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5367318-3B5F-4025-8F17-CF88E34081F3}"/>
              </a:ext>
              <a:ext uri="{C183D7F6-B498-43B3-948B-1728B52AA6E4}">
                <adec:decorative xmlns:adec="http://schemas.microsoft.com/office/drawing/2017/decorative" val="1"/>
              </a:ext>
            </a:extLst>
          </p:cNvPr>
          <p:cNvSpPr txBox="1"/>
          <p:nvPr/>
        </p:nvSpPr>
        <p:spPr>
          <a:xfrm>
            <a:off x="7564980" y="4363960"/>
            <a:ext cx="756277" cy="1088366"/>
          </a:xfrm>
          <a:prstGeom prst="rect">
            <a:avLst/>
          </a:prstGeom>
          <a:noFill/>
          <a:ln>
            <a:noFill/>
          </a:ln>
        </p:spPr>
        <p:txBody>
          <a:bodyPr wrap="square" lIns="36000" tIns="36000" rIns="36000" bIns="36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Open Sans"/>
                <a:ea typeface="+mn-ea"/>
                <a:cs typeface="+mn-cs"/>
              </a:rPr>
              <a:t>4</a:t>
            </a:r>
          </a:p>
        </p:txBody>
      </p:sp>
      <p:sp>
        <p:nvSpPr>
          <p:cNvPr id="39" name="Rectangle 38">
            <a:extLst>
              <a:ext uri="{FF2B5EF4-FFF2-40B4-BE49-F238E27FC236}">
                <a16:creationId xmlns:a16="http://schemas.microsoft.com/office/drawing/2014/main" id="{FEBEAB0E-5D4C-479D-A17D-F35F55039E87}"/>
              </a:ext>
            </a:extLst>
          </p:cNvPr>
          <p:cNvSpPr/>
          <p:nvPr/>
        </p:nvSpPr>
        <p:spPr>
          <a:xfrm>
            <a:off x="8294760" y="4300850"/>
            <a:ext cx="1347841" cy="1508105"/>
          </a:xfrm>
          <a:prstGeom prst="rect">
            <a:avLst/>
          </a:prstGeom>
        </p:spPr>
        <p:txBody>
          <a:bodyPr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Open Sans"/>
                <a:ea typeface="+mn-ea"/>
                <a:cs typeface="+mn-cs"/>
              </a:rPr>
              <a:t>MSIX automatically routes your request to active Data Administrators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41" name="Rectangle 40">
            <a:extLst>
              <a:ext uri="{FF2B5EF4-FFF2-40B4-BE49-F238E27FC236}">
                <a16:creationId xmlns:a16="http://schemas.microsoft.com/office/drawing/2014/main" id="{5884B867-CE9C-47A5-942A-380EE51CE9EB}"/>
              </a:ext>
            </a:extLst>
          </p:cNvPr>
          <p:cNvSpPr/>
          <p:nvPr/>
        </p:nvSpPr>
        <p:spPr>
          <a:xfrm>
            <a:off x="8847679" y="6452599"/>
            <a:ext cx="1821332"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5A5A5A"/>
                </a:solidFill>
                <a:effectLst/>
                <a:uLnTx/>
                <a:uFillTx/>
                <a:latin typeface="Open Sans"/>
                <a:ea typeface="+mn-ea"/>
                <a:cs typeface="+mn-cs"/>
              </a:rPr>
              <a:t>*34 § 200.85(b)(3)(iii)(A)]</a:t>
            </a:r>
          </a:p>
        </p:txBody>
      </p:sp>
      <p:pic>
        <p:nvPicPr>
          <p:cNvPr id="22" name="MSIX Logo">
            <a:extLst>
              <a:ext uri="{FF2B5EF4-FFF2-40B4-BE49-F238E27FC236}">
                <a16:creationId xmlns:a16="http://schemas.microsoft.com/office/drawing/2014/main" id="{B2F5F454-DD3E-4AE6-AAD1-8ABDFB75A51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676570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A058D-E195-C0BC-3092-3C462D1A256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A50F16F-1887-0FFF-A5D8-D4DBB3657EA1}"/>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9" name="Rectangle: Rounded Corners 8">
            <a:extLst>
              <a:ext uri="{FF2B5EF4-FFF2-40B4-BE49-F238E27FC236}">
                <a16:creationId xmlns:a16="http://schemas.microsoft.com/office/drawing/2014/main" id="{D9182B42-990A-0FF2-AEEE-A1D5C51C4D9F}"/>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0" name="Title 1">
            <a:extLst>
              <a:ext uri="{FF2B5EF4-FFF2-40B4-BE49-F238E27FC236}">
                <a16:creationId xmlns:a16="http://schemas.microsoft.com/office/drawing/2014/main" id="{296A5B15-6103-ED40-16C9-0288B8493D5F}"/>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Initiating a Data Request</a:t>
            </a:r>
          </a:p>
        </p:txBody>
      </p:sp>
      <p:grpSp>
        <p:nvGrpSpPr>
          <p:cNvPr id="3" name="Group 2" descr="This image shows Steven Ford's Consolidated Student Record. The Student Overview and Qualifying Move Information sections are present.&#10;&#10;There is a black arrow pointing to a red box surrounding the &quot;Data Request&quot; button.">
            <a:extLst>
              <a:ext uri="{FF2B5EF4-FFF2-40B4-BE49-F238E27FC236}">
                <a16:creationId xmlns:a16="http://schemas.microsoft.com/office/drawing/2014/main" id="{0BF8C783-C217-CC88-F117-2E89090159A7}"/>
              </a:ext>
            </a:extLst>
          </p:cNvPr>
          <p:cNvGrpSpPr/>
          <p:nvPr/>
        </p:nvGrpSpPr>
        <p:grpSpPr>
          <a:xfrm>
            <a:off x="903443" y="1720546"/>
            <a:ext cx="10051255" cy="4001827"/>
            <a:chOff x="903443" y="1720546"/>
            <a:chExt cx="10051255" cy="4001827"/>
          </a:xfrm>
        </p:grpSpPr>
        <p:pic>
          <p:nvPicPr>
            <p:cNvPr id="12" name="Picture 11">
              <a:extLst>
                <a:ext uri="{FF2B5EF4-FFF2-40B4-BE49-F238E27FC236}">
                  <a16:creationId xmlns:a16="http://schemas.microsoft.com/office/drawing/2014/main" id="{526AF97B-8336-429A-7A68-8AC1F732412C}"/>
                </a:ext>
              </a:extLst>
            </p:cNvPr>
            <p:cNvPicPr>
              <a:picLocks noChangeAspect="1"/>
            </p:cNvPicPr>
            <p:nvPr/>
          </p:nvPicPr>
          <p:blipFill>
            <a:blip r:embed="rId3"/>
            <a:stretch>
              <a:fillRect/>
            </a:stretch>
          </p:blipFill>
          <p:spPr>
            <a:xfrm>
              <a:off x="903443" y="1720546"/>
              <a:ext cx="10051255" cy="4001827"/>
            </a:xfrm>
            <a:prstGeom prst="rect">
              <a:avLst/>
            </a:prstGeom>
          </p:spPr>
        </p:pic>
        <p:sp>
          <p:nvSpPr>
            <p:cNvPr id="6" name="Arrow: Right 5" descr="Arrow pointing at a button that says &quot;Data Request.&quot;">
              <a:extLst>
                <a:ext uri="{FF2B5EF4-FFF2-40B4-BE49-F238E27FC236}">
                  <a16:creationId xmlns:a16="http://schemas.microsoft.com/office/drawing/2014/main" id="{40DF62FC-073D-4CDD-7105-ABE45ACA04FB}"/>
                </a:ext>
              </a:extLst>
            </p:cNvPr>
            <p:cNvSpPr/>
            <p:nvPr/>
          </p:nvSpPr>
          <p:spPr>
            <a:xfrm rot="13106743">
              <a:off x="7179431" y="2592328"/>
              <a:ext cx="696553" cy="307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5" name="Rectangle: Rounded Corners 14" descr="Red box surrounding the &quot;Data Request&quot; button.">
              <a:extLst>
                <a:ext uri="{FF2B5EF4-FFF2-40B4-BE49-F238E27FC236}">
                  <a16:creationId xmlns:a16="http://schemas.microsoft.com/office/drawing/2014/main" id="{1D631438-F655-429E-7913-46FB798DF2AE}"/>
                </a:ext>
              </a:extLst>
            </p:cNvPr>
            <p:cNvSpPr/>
            <p:nvPr/>
          </p:nvSpPr>
          <p:spPr>
            <a:xfrm>
              <a:off x="6096000" y="1907913"/>
              <a:ext cx="1239583" cy="459100"/>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761FCE7B-0A15-8527-F78E-D8C861B782B4}"/>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4214644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999B8E3-C40D-2371-915E-F32CC0FF9DEA}"/>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Rectangle: Rounded Corners 11">
            <a:extLst>
              <a:ext uri="{FF2B5EF4-FFF2-40B4-BE49-F238E27FC236}">
                <a16:creationId xmlns:a16="http://schemas.microsoft.com/office/drawing/2014/main" id="{0278C457-8035-766A-3739-17B4C9DAF97C}"/>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3" name="Title 1">
            <a:extLst>
              <a:ext uri="{FF2B5EF4-FFF2-40B4-BE49-F238E27FC236}">
                <a16:creationId xmlns:a16="http://schemas.microsoft.com/office/drawing/2014/main" id="{A297F5C3-83D7-A82C-A617-51C38E4A2F6F}"/>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Comments</a:t>
            </a:r>
          </a:p>
        </p:txBody>
      </p:sp>
      <p:grpSp>
        <p:nvGrpSpPr>
          <p:cNvPr id="2" name="Group 1" descr="This image shows a Data Request pop up that shows up after clicking the &quot;Data Request&quot; button for a student. This functionality allows users to submit Data Requests to other users within MSIX system with the option to include comments. There is a black arrow pointing to the Comments field of this Data Request.">
            <a:extLst>
              <a:ext uri="{FF2B5EF4-FFF2-40B4-BE49-F238E27FC236}">
                <a16:creationId xmlns:a16="http://schemas.microsoft.com/office/drawing/2014/main" id="{AE7E139C-0994-ECE9-113A-9AF207DD932F}"/>
              </a:ext>
            </a:extLst>
          </p:cNvPr>
          <p:cNvGrpSpPr/>
          <p:nvPr/>
        </p:nvGrpSpPr>
        <p:grpSpPr>
          <a:xfrm>
            <a:off x="709805" y="1671032"/>
            <a:ext cx="9014298" cy="4546035"/>
            <a:chOff x="709805" y="1671032"/>
            <a:chExt cx="9014298" cy="4546035"/>
          </a:xfrm>
        </p:grpSpPr>
        <p:pic>
          <p:nvPicPr>
            <p:cNvPr id="8" name="Picture 7">
              <a:extLst>
                <a:ext uri="{FF2B5EF4-FFF2-40B4-BE49-F238E27FC236}">
                  <a16:creationId xmlns:a16="http://schemas.microsoft.com/office/drawing/2014/main" id="{855C1859-7390-2ED2-76BB-CB3BE5676A3B}"/>
                </a:ext>
              </a:extLst>
            </p:cNvPr>
            <p:cNvPicPr>
              <a:picLocks noChangeAspect="1"/>
            </p:cNvPicPr>
            <p:nvPr/>
          </p:nvPicPr>
          <p:blipFill>
            <a:blip r:embed="rId3"/>
            <a:srcRect b="17824"/>
            <a:stretch>
              <a:fillRect/>
            </a:stretch>
          </p:blipFill>
          <p:spPr>
            <a:xfrm>
              <a:off x="972778" y="1671032"/>
              <a:ext cx="8751325" cy="4546035"/>
            </a:xfrm>
            <a:prstGeom prst="rect">
              <a:avLst/>
            </a:prstGeom>
          </p:spPr>
        </p:pic>
        <p:sp>
          <p:nvSpPr>
            <p:cNvPr id="14" name="Arrow: Right 13" descr="Black arrow pointing to the &quot;Comments&quot; field in the Data Request modal.">
              <a:extLst>
                <a:ext uri="{FF2B5EF4-FFF2-40B4-BE49-F238E27FC236}">
                  <a16:creationId xmlns:a16="http://schemas.microsoft.com/office/drawing/2014/main" id="{3071170C-4E2E-A847-76CD-A92F61BF8AB5}"/>
                </a:ext>
              </a:extLst>
            </p:cNvPr>
            <p:cNvSpPr/>
            <p:nvPr/>
          </p:nvSpPr>
          <p:spPr>
            <a:xfrm rot="1308313">
              <a:off x="709805" y="2435010"/>
              <a:ext cx="696553" cy="307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536A586D-7E81-235C-DC11-01B2BCA397D3}"/>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2451860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F5EE05-A0A4-7F6B-EBDC-6F96A1F84134}"/>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Rectangle: Rounded Corners 11">
            <a:extLst>
              <a:ext uri="{FF2B5EF4-FFF2-40B4-BE49-F238E27FC236}">
                <a16:creationId xmlns:a16="http://schemas.microsoft.com/office/drawing/2014/main" id="{819DBD73-B8F9-CE30-062E-B2EB3F1E2EC5}"/>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3" name="Title 1">
            <a:extLst>
              <a:ext uri="{FF2B5EF4-FFF2-40B4-BE49-F238E27FC236}">
                <a16:creationId xmlns:a16="http://schemas.microsoft.com/office/drawing/2014/main" id="{81314A47-545A-546A-E27A-1F859F317AFD}"/>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Recipient</a:t>
            </a:r>
          </a:p>
        </p:txBody>
      </p:sp>
      <p:grpSp>
        <p:nvGrpSpPr>
          <p:cNvPr id="3" name="Group 2" descr="This screenshot shows the Recipient fields, which is a section that is present at the bottom of Data Request pop up modal. It allows the user to select the recipient information. In other words, the user is prompted to select the state, district, and/or school from a drop-down menu for the location the child is moving to or moved from. &#10;&#10;After making the appropriate selections, the user has the ability to either cancel or submit the selections. ">
            <a:extLst>
              <a:ext uri="{FF2B5EF4-FFF2-40B4-BE49-F238E27FC236}">
                <a16:creationId xmlns:a16="http://schemas.microsoft.com/office/drawing/2014/main" id="{8D206646-18C9-B10C-62A4-B97A71103F58}"/>
              </a:ext>
            </a:extLst>
          </p:cNvPr>
          <p:cNvGrpSpPr/>
          <p:nvPr/>
        </p:nvGrpSpPr>
        <p:grpSpPr>
          <a:xfrm>
            <a:off x="903444" y="1695560"/>
            <a:ext cx="8901598" cy="4367958"/>
            <a:chOff x="903444" y="1695560"/>
            <a:chExt cx="8901598" cy="4367958"/>
          </a:xfrm>
        </p:grpSpPr>
        <p:pic>
          <p:nvPicPr>
            <p:cNvPr id="10" name="Picture 9">
              <a:extLst>
                <a:ext uri="{FF2B5EF4-FFF2-40B4-BE49-F238E27FC236}">
                  <a16:creationId xmlns:a16="http://schemas.microsoft.com/office/drawing/2014/main" id="{20B31CE9-63CC-CF92-5C23-E12A54DC0683}"/>
                </a:ext>
              </a:extLst>
            </p:cNvPr>
            <p:cNvPicPr>
              <a:picLocks noChangeAspect="1"/>
            </p:cNvPicPr>
            <p:nvPr/>
          </p:nvPicPr>
          <p:blipFill>
            <a:blip r:embed="rId3"/>
            <a:stretch>
              <a:fillRect/>
            </a:stretch>
          </p:blipFill>
          <p:spPr>
            <a:xfrm>
              <a:off x="903444" y="1695560"/>
              <a:ext cx="8901598" cy="4367958"/>
            </a:xfrm>
            <a:prstGeom prst="rect">
              <a:avLst/>
            </a:prstGeom>
          </p:spPr>
        </p:pic>
        <p:sp>
          <p:nvSpPr>
            <p:cNvPr id="14" name="Arrow: Right 13" descr="Black arrow pointing to the green Submit button in the Data Request modal.">
              <a:extLst>
                <a:ext uri="{FF2B5EF4-FFF2-40B4-BE49-F238E27FC236}">
                  <a16:creationId xmlns:a16="http://schemas.microsoft.com/office/drawing/2014/main" id="{675644C3-E1F2-B45C-7237-7DB38BF92B16}"/>
                </a:ext>
              </a:extLst>
            </p:cNvPr>
            <p:cNvSpPr/>
            <p:nvPr/>
          </p:nvSpPr>
          <p:spPr>
            <a:xfrm>
              <a:off x="6096000" y="5414184"/>
              <a:ext cx="696553" cy="307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96A345DB-835E-7BA9-1AD4-4913BAE1C34F}"/>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2049539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8FFDF5-3439-1F67-6510-E13DB4C6E0B0}"/>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8" name="Rectangle: Rounded Corners 7">
            <a:extLst>
              <a:ext uri="{FF2B5EF4-FFF2-40B4-BE49-F238E27FC236}">
                <a16:creationId xmlns:a16="http://schemas.microsoft.com/office/drawing/2014/main" id="{09BDBD64-890D-F774-C87F-D5D36C65CED1}"/>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5" name="Title 1">
            <a:extLst>
              <a:ext uri="{FF2B5EF4-FFF2-40B4-BE49-F238E27FC236}">
                <a16:creationId xmlns:a16="http://schemas.microsoft.com/office/drawing/2014/main" id="{F083F4F7-9A8C-D787-F31A-28E7FAA3CE36}"/>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Worklist Page (1)</a:t>
            </a:r>
          </a:p>
        </p:txBody>
      </p:sp>
      <p:grpSp>
        <p:nvGrpSpPr>
          <p:cNvPr id="3" name="Group 2" descr="This image shows a Data Administrator's Data Request tab within the &quot;My Worklist&quot; page. This page allows DAs to view any active Data Requests that were initiated by them or assigned to them. &#10;&#10;The Data Request tab will display information about a Data Request including: a student's name, state, MSIX ID, State ID, Worklist ID, which state initiated the Move Notice, the creation date, the &quot;Due In&quot; timeframe, and a link to their student record page. ">
            <a:extLst>
              <a:ext uri="{FF2B5EF4-FFF2-40B4-BE49-F238E27FC236}">
                <a16:creationId xmlns:a16="http://schemas.microsoft.com/office/drawing/2014/main" id="{94522304-7FCC-D1F6-B57A-B27707F41E93}"/>
              </a:ext>
            </a:extLst>
          </p:cNvPr>
          <p:cNvGrpSpPr/>
          <p:nvPr/>
        </p:nvGrpSpPr>
        <p:grpSpPr>
          <a:xfrm>
            <a:off x="903444" y="1628801"/>
            <a:ext cx="10160797" cy="4368876"/>
            <a:chOff x="903444" y="1628801"/>
            <a:chExt cx="10160797" cy="4368876"/>
          </a:xfrm>
        </p:grpSpPr>
        <p:pic>
          <p:nvPicPr>
            <p:cNvPr id="17" name="Picture 16">
              <a:extLst>
                <a:ext uri="{FF2B5EF4-FFF2-40B4-BE49-F238E27FC236}">
                  <a16:creationId xmlns:a16="http://schemas.microsoft.com/office/drawing/2014/main" id="{82FA983D-3AE9-5BFA-DF0E-DBC94F72F94C}"/>
                </a:ext>
              </a:extLst>
            </p:cNvPr>
            <p:cNvPicPr>
              <a:picLocks noChangeAspect="1"/>
            </p:cNvPicPr>
            <p:nvPr/>
          </p:nvPicPr>
          <p:blipFill>
            <a:blip r:embed="rId3"/>
            <a:stretch>
              <a:fillRect/>
            </a:stretch>
          </p:blipFill>
          <p:spPr>
            <a:xfrm>
              <a:off x="903444" y="1628801"/>
              <a:ext cx="10160797" cy="4368876"/>
            </a:xfrm>
            <a:prstGeom prst="rect">
              <a:avLst/>
            </a:prstGeom>
          </p:spPr>
        </p:pic>
        <p:pic>
          <p:nvPicPr>
            <p:cNvPr id="6" name="Picture 5">
              <a:extLst>
                <a:ext uri="{FF2B5EF4-FFF2-40B4-BE49-F238E27FC236}">
                  <a16:creationId xmlns:a16="http://schemas.microsoft.com/office/drawing/2014/main" id="{C11E357A-4F6C-F68D-6019-8D9BF9481621}"/>
                </a:ext>
              </a:extLst>
            </p:cNvPr>
            <p:cNvPicPr>
              <a:picLocks noChangeAspect="1"/>
            </p:cNvPicPr>
            <p:nvPr/>
          </p:nvPicPr>
          <p:blipFill>
            <a:blip r:embed="rId4"/>
            <a:stretch>
              <a:fillRect/>
            </a:stretch>
          </p:blipFill>
          <p:spPr>
            <a:xfrm>
              <a:off x="5517121" y="5442834"/>
              <a:ext cx="548640" cy="242969"/>
            </a:xfrm>
            <a:prstGeom prst="rect">
              <a:avLst/>
            </a:prstGeom>
          </p:spPr>
        </p:pic>
      </p:grpSp>
      <p:sp>
        <p:nvSpPr>
          <p:cNvPr id="2" name="TextBox 1">
            <a:extLst>
              <a:ext uri="{FF2B5EF4-FFF2-40B4-BE49-F238E27FC236}">
                <a16:creationId xmlns:a16="http://schemas.microsoft.com/office/drawing/2014/main" id="{0EA3F3C0-FD6A-F057-E1E8-E0ADE62490E4}"/>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2284962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6843D7E-000B-C1E7-DADA-44E2479883A7}"/>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Rectangle: Rounded Corners 11">
            <a:extLst>
              <a:ext uri="{FF2B5EF4-FFF2-40B4-BE49-F238E27FC236}">
                <a16:creationId xmlns:a16="http://schemas.microsoft.com/office/drawing/2014/main" id="{015DB482-3858-EB5D-55AF-3EB0CD0A7BB1}"/>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3" name="Title 1">
            <a:extLst>
              <a:ext uri="{FF2B5EF4-FFF2-40B4-BE49-F238E27FC236}">
                <a16:creationId xmlns:a16="http://schemas.microsoft.com/office/drawing/2014/main" id="{5642FE7E-22AC-546A-0F4B-D54A180835D1}"/>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Worklist Page (2)</a:t>
            </a:r>
          </a:p>
        </p:txBody>
      </p:sp>
      <p:grpSp>
        <p:nvGrpSpPr>
          <p:cNvPr id="3" name="Group 2" descr="This image shows a full record of a selected Data Request. &#10;&#10;Under this, Data Administrators are able to reassign Data Requests to other Data Administrators equivalent to their level of Data Administrator role. &#10;&#10;This image also includes a Resolve button within the record that allows users to Resolve a Data Request from their queue for all users assigned to it, including the initiator. There is a black arrow pointing towards a red box surrounding the green Dismiss button.">
            <a:extLst>
              <a:ext uri="{FF2B5EF4-FFF2-40B4-BE49-F238E27FC236}">
                <a16:creationId xmlns:a16="http://schemas.microsoft.com/office/drawing/2014/main" id="{5FEF63A5-4676-BBCC-DE9B-36E64138DC00}"/>
              </a:ext>
            </a:extLst>
          </p:cNvPr>
          <p:cNvGrpSpPr/>
          <p:nvPr/>
        </p:nvGrpSpPr>
        <p:grpSpPr>
          <a:xfrm>
            <a:off x="903444" y="1699524"/>
            <a:ext cx="9687459" cy="4576809"/>
            <a:chOff x="903444" y="1699524"/>
            <a:chExt cx="9687459" cy="4576809"/>
          </a:xfrm>
        </p:grpSpPr>
        <p:pic>
          <p:nvPicPr>
            <p:cNvPr id="10" name="Picture 9">
              <a:extLst>
                <a:ext uri="{FF2B5EF4-FFF2-40B4-BE49-F238E27FC236}">
                  <a16:creationId xmlns:a16="http://schemas.microsoft.com/office/drawing/2014/main" id="{2140EB37-CB4A-10EA-9233-77F45093933D}"/>
                </a:ext>
              </a:extLst>
            </p:cNvPr>
            <p:cNvPicPr>
              <a:picLocks noChangeAspect="1"/>
            </p:cNvPicPr>
            <p:nvPr/>
          </p:nvPicPr>
          <p:blipFill>
            <a:blip r:embed="rId3" cstate="print">
              <a:extLst>
                <a:ext uri="{28A0092B-C50C-407E-A947-70E740481C1C}">
                  <a14:useLocalDpi xmlns:a14="http://schemas.microsoft.com/office/drawing/2010/main" val="0"/>
                </a:ext>
              </a:extLst>
            </a:blip>
            <a:srcRect t="-1306"/>
            <a:stretch>
              <a:fillRect/>
            </a:stretch>
          </p:blipFill>
          <p:spPr>
            <a:xfrm>
              <a:off x="903444" y="1699524"/>
              <a:ext cx="9687459" cy="4576809"/>
            </a:xfrm>
            <a:prstGeom prst="rect">
              <a:avLst/>
            </a:prstGeom>
          </p:spPr>
        </p:pic>
        <p:sp>
          <p:nvSpPr>
            <p:cNvPr id="14" name="Arrow: Right 13" descr="Arrow that points to the green &quot;Resolve&quot; button for Steven Ford's Data Request.">
              <a:extLst>
                <a:ext uri="{FF2B5EF4-FFF2-40B4-BE49-F238E27FC236}">
                  <a16:creationId xmlns:a16="http://schemas.microsoft.com/office/drawing/2014/main" id="{D45EC71A-F7DD-7C67-0083-B62C86750124}"/>
                </a:ext>
              </a:extLst>
            </p:cNvPr>
            <p:cNvSpPr/>
            <p:nvPr/>
          </p:nvSpPr>
          <p:spPr>
            <a:xfrm flipH="1">
              <a:off x="9401332" y="2751130"/>
              <a:ext cx="696324" cy="332727"/>
            </a:xfrm>
            <a:prstGeom prst="rightArrow">
              <a:avLst>
                <a:gd name="adj1" fmla="val 65778"/>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6" name="Rectangle: Rounded Corners 15" descr="Red box that surrounds the green &quot;Resolve&quot; button for Steven Ford's Data Request.">
              <a:extLst>
                <a:ext uri="{FF2B5EF4-FFF2-40B4-BE49-F238E27FC236}">
                  <a16:creationId xmlns:a16="http://schemas.microsoft.com/office/drawing/2014/main" id="{31A1A9F0-8F10-472A-3BBC-8F8791A8989D}"/>
                </a:ext>
              </a:extLst>
            </p:cNvPr>
            <p:cNvSpPr/>
            <p:nvPr/>
          </p:nvSpPr>
          <p:spPr>
            <a:xfrm>
              <a:off x="7063493" y="2635878"/>
              <a:ext cx="1984554" cy="635424"/>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CFC16942-B788-0E64-3067-216654F43011}"/>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4238340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AD861B-C9E1-71EA-D830-620785658F2E}"/>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9" name="Rectangle: Rounded Corners 8">
            <a:extLst>
              <a:ext uri="{FF2B5EF4-FFF2-40B4-BE49-F238E27FC236}">
                <a16:creationId xmlns:a16="http://schemas.microsoft.com/office/drawing/2014/main" id="{D33CD054-5FC8-EA24-8D60-CE2E486C8AB0}"/>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2" name="Title 1">
            <a:extLst>
              <a:ext uri="{FF2B5EF4-FFF2-40B4-BE49-F238E27FC236}">
                <a16:creationId xmlns:a16="http://schemas.microsoft.com/office/drawing/2014/main" id="{FDDE4E4F-99A8-F8E2-7043-1C13D5C83926}"/>
              </a:ext>
            </a:extLst>
          </p:cNvPr>
          <p:cNvSpPr txBox="1">
            <a:spLocks noGrp="1"/>
          </p:cNvSpPr>
          <p:nvPr>
            <p:ph type="title" idx="4294967295"/>
          </p:nvPr>
        </p:nvSpPr>
        <p:spPr>
          <a:xfrm>
            <a:off x="903444" y="522673"/>
            <a:ext cx="10363200" cy="594360"/>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lvl1pPr algn="l" defTabSz="914377" rtl="0" eaLnBrk="1" latinLnBrk="0" hangingPunct="1">
              <a:lnSpc>
                <a:spcPct val="80000"/>
              </a:lnSpc>
              <a:spcBef>
                <a:spcPct val="0"/>
              </a:spcBef>
              <a:buNone/>
              <a:defRPr lang="en-US" sz="3600" b="0" i="0" kern="1200" cap="none" spc="-75" baseline="0" dirty="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75" normalizeH="0" baseline="0" noProof="0" dirty="0">
                <a:ln>
                  <a:noFill/>
                </a:ln>
                <a:solidFill>
                  <a:srgbClr val="FFFFFF"/>
                </a:solidFill>
                <a:effectLst/>
                <a:uLnTx/>
                <a:uFillTx/>
                <a:latin typeface="Open Sans"/>
                <a:ea typeface="Bebas Neue" charset="0"/>
                <a:cs typeface="Chronicle Display Black"/>
              </a:rPr>
              <a:t>Data Requests | </a:t>
            </a:r>
            <a:r>
              <a:rPr kumimoji="0" lang="en-US" sz="3600" b="0" i="1" u="none" strike="noStrike" kern="1200" cap="none" spc="-75" normalizeH="0" baseline="0" noProof="0" dirty="0">
                <a:ln>
                  <a:noFill/>
                </a:ln>
                <a:solidFill>
                  <a:srgbClr val="FFFFFF"/>
                </a:solidFill>
                <a:effectLst/>
                <a:uLnTx/>
                <a:uFillTx/>
                <a:latin typeface="Open Sans"/>
                <a:ea typeface="Bebas Neue" charset="0"/>
                <a:cs typeface="Chronicle Display Black"/>
              </a:rPr>
              <a:t>Home Page</a:t>
            </a:r>
          </a:p>
        </p:txBody>
      </p:sp>
      <p:grpSp>
        <p:nvGrpSpPr>
          <p:cNvPr id="2" name="Group 1" descr="This screenshot shows the list of Data Requests assigned to the user on the MSIX Home Page. There is a red box surrounding Steven Ford's Data Request.">
            <a:extLst>
              <a:ext uri="{FF2B5EF4-FFF2-40B4-BE49-F238E27FC236}">
                <a16:creationId xmlns:a16="http://schemas.microsoft.com/office/drawing/2014/main" id="{F0B3387E-C4EE-5939-4046-FBA178265661}"/>
              </a:ext>
            </a:extLst>
          </p:cNvPr>
          <p:cNvGrpSpPr/>
          <p:nvPr/>
        </p:nvGrpSpPr>
        <p:grpSpPr>
          <a:xfrm>
            <a:off x="767859" y="1804738"/>
            <a:ext cx="10434486" cy="3330856"/>
            <a:chOff x="767859" y="1804738"/>
            <a:chExt cx="10434486" cy="3330856"/>
          </a:xfrm>
        </p:grpSpPr>
        <p:pic>
          <p:nvPicPr>
            <p:cNvPr id="7" name="Picture 6">
              <a:extLst>
                <a:ext uri="{FF2B5EF4-FFF2-40B4-BE49-F238E27FC236}">
                  <a16:creationId xmlns:a16="http://schemas.microsoft.com/office/drawing/2014/main" id="{61B9DEAA-8839-BA53-8AA0-37903F9E3F5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7859" y="1804738"/>
              <a:ext cx="10434486" cy="3330856"/>
            </a:xfrm>
            <a:prstGeom prst="rect">
              <a:avLst/>
            </a:prstGeom>
          </p:spPr>
        </p:pic>
        <p:sp>
          <p:nvSpPr>
            <p:cNvPr id="15" name="Rectangle: Rounded Corners 14" descr="Red box surrounding Steven Ford's Data Request on the MSIX Home Page.">
              <a:extLst>
                <a:ext uri="{FF2B5EF4-FFF2-40B4-BE49-F238E27FC236}">
                  <a16:creationId xmlns:a16="http://schemas.microsoft.com/office/drawing/2014/main" id="{2732A758-A5CA-3B8A-31B6-D08EF7E3F4D9}"/>
                </a:ext>
              </a:extLst>
            </p:cNvPr>
            <p:cNvSpPr/>
            <p:nvPr/>
          </p:nvSpPr>
          <p:spPr>
            <a:xfrm>
              <a:off x="805325" y="4261299"/>
              <a:ext cx="9926843" cy="635424"/>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a:extLst>
              <a:ext uri="{FF2B5EF4-FFF2-40B4-BE49-F238E27FC236}">
                <a16:creationId xmlns:a16="http://schemas.microsoft.com/office/drawing/2014/main" id="{FD28B92F-0DD1-2E30-3BD9-53750534D941}"/>
              </a:ext>
            </a:extLst>
          </p:cNvPr>
          <p:cNvSpPr txBox="1"/>
          <p:nvPr/>
        </p:nvSpPr>
        <p:spPr>
          <a:xfrm>
            <a:off x="0" y="6451432"/>
            <a:ext cx="3667432"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ea typeface="+mn-ea"/>
                <a:cs typeface="Arial" panose="020B0604020202020204" pitchFamily="34" charset="0"/>
              </a:rPr>
              <a:t>*Screenshot does not contain real data.</a:t>
            </a:r>
          </a:p>
        </p:txBody>
      </p:sp>
    </p:spTree>
    <p:extLst>
      <p:ext uri="{BB962C8B-B14F-4D97-AF65-F5344CB8AC3E}">
        <p14:creationId xmlns:p14="http://schemas.microsoft.com/office/powerpoint/2010/main" val="380189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18" name="Rectangle 17">
            <a:extLst>
              <a:ext uri="{FF2B5EF4-FFF2-40B4-BE49-F238E27FC236}">
                <a16:creationId xmlns:a16="http://schemas.microsoft.com/office/drawing/2014/main" id="{54A2243B-0C55-1F9B-8DE6-BBD588F6B2B3}"/>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20" name="Title 1">
            <a:extLst>
              <a:ext uri="{FF2B5EF4-FFF2-40B4-BE49-F238E27FC236}">
                <a16:creationId xmlns:a16="http://schemas.microsoft.com/office/drawing/2014/main" id="{9EC7448F-A35E-B99F-7B2F-56319164D388}"/>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Speakers</a:t>
            </a:r>
          </a:p>
        </p:txBody>
      </p:sp>
      <p:sp>
        <p:nvSpPr>
          <p:cNvPr id="23" name="TextBox 22">
            <a:extLst>
              <a:ext uri="{FF2B5EF4-FFF2-40B4-BE49-F238E27FC236}">
                <a16:creationId xmlns:a16="http://schemas.microsoft.com/office/drawing/2014/main" id="{3DF4BDFE-C358-5167-55B7-9AE8E613984E}"/>
              </a:ext>
            </a:extLst>
          </p:cNvPr>
          <p:cNvSpPr txBox="1"/>
          <p:nvPr/>
        </p:nvSpPr>
        <p:spPr>
          <a:xfrm>
            <a:off x="2156460" y="4142096"/>
            <a:ext cx="296544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Open Sans"/>
                <a:ea typeface="+mn-ea"/>
                <a:cs typeface="+mn-cs"/>
              </a:rPr>
              <a:t>Benjamin Starr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Open Sans"/>
                <a:ea typeface="+mn-ea"/>
                <a:cs typeface="+mn-cs"/>
              </a:rPr>
              <a:t>US Department of Education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Open Sans"/>
                <a:ea typeface="+mn-ea"/>
                <a:cs typeface="+mn-cs"/>
              </a:rPr>
              <a:t>Office of Migrant Education</a:t>
            </a:r>
          </a:p>
        </p:txBody>
      </p:sp>
      <p:pic>
        <p:nvPicPr>
          <p:cNvPr id="24" name="Picture 23" descr="Headshot photo of Benjamin Starr of the Department of Education.">
            <a:extLst>
              <a:ext uri="{FF2B5EF4-FFF2-40B4-BE49-F238E27FC236}">
                <a16:creationId xmlns:a16="http://schemas.microsoft.com/office/drawing/2014/main" id="{3BEE4C7F-34B6-BEB4-70A7-859AB4A381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7369" y="1884907"/>
            <a:ext cx="2163629" cy="2163629"/>
          </a:xfrm>
          <a:prstGeom prst="rect">
            <a:avLst/>
          </a:prstGeom>
          <a:ln w="19050">
            <a:noFill/>
          </a:ln>
        </p:spPr>
      </p:pic>
      <p:pic>
        <p:nvPicPr>
          <p:cNvPr id="28" name="Picture 27" descr="Headshot photo of Tyler Salensky of the Deloitte MSIX Team.">
            <a:extLst>
              <a:ext uri="{FF2B5EF4-FFF2-40B4-BE49-F238E27FC236}">
                <a16:creationId xmlns:a16="http://schemas.microsoft.com/office/drawing/2014/main" id="{D52118D0-D08E-43CF-EE90-FB625BCEEC6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793695" y="1919476"/>
            <a:ext cx="2163629" cy="2163629"/>
          </a:xfrm>
          <a:prstGeom prst="rect">
            <a:avLst/>
          </a:prstGeom>
          <a:ln w="19050">
            <a:noFill/>
          </a:ln>
        </p:spPr>
      </p:pic>
      <p:sp>
        <p:nvSpPr>
          <p:cNvPr id="29" name="TextBox 28">
            <a:extLst>
              <a:ext uri="{FF2B5EF4-FFF2-40B4-BE49-F238E27FC236}">
                <a16:creationId xmlns:a16="http://schemas.microsoft.com/office/drawing/2014/main" id="{AE223D55-8D69-0077-4C09-D5996A226F07}"/>
              </a:ext>
            </a:extLst>
          </p:cNvPr>
          <p:cNvSpPr txBox="1"/>
          <p:nvPr/>
        </p:nvSpPr>
        <p:spPr>
          <a:xfrm>
            <a:off x="6384607" y="4168486"/>
            <a:ext cx="296544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Open Sans"/>
                <a:ea typeface="+mn-ea"/>
                <a:cs typeface="+mn-cs"/>
              </a:rPr>
              <a:t>Tyler Salensky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Open Sans"/>
                <a:ea typeface="+mn-ea"/>
                <a:cs typeface="+mn-cs"/>
              </a:rPr>
              <a:t>MSIX Team</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Open Sans"/>
              </a:rPr>
              <a:t>Deloitte Consulting LLP</a:t>
            </a:r>
            <a:endParaRPr kumimoji="0" lang="en-US" sz="16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34" name="TextBox 33">
            <a:extLst>
              <a:ext uri="{FF2B5EF4-FFF2-40B4-BE49-F238E27FC236}">
                <a16:creationId xmlns:a16="http://schemas.microsoft.com/office/drawing/2014/main" id="{5DDA1AA9-93B1-E082-C2E1-67EF5F1EBB20}"/>
              </a:ext>
            </a:extLst>
          </p:cNvPr>
          <p:cNvSpPr txBox="1"/>
          <p:nvPr/>
        </p:nvSpPr>
        <p:spPr>
          <a:xfrm>
            <a:off x="1503680" y="5243861"/>
            <a:ext cx="8634204"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Open Sans"/>
                <a:ea typeface="+mn-ea"/>
                <a:cs typeface="+mn-cs"/>
              </a:rPr>
              <a:t>Audience Engagement – Please chat your name, State and role in the MEP.</a:t>
            </a:r>
          </a:p>
        </p:txBody>
      </p:sp>
      <p:sp>
        <p:nvSpPr>
          <p:cNvPr id="2" name="Rectangle: Rounded Corners 1">
            <a:extLst>
              <a:ext uri="{FF2B5EF4-FFF2-40B4-BE49-F238E27FC236}">
                <a16:creationId xmlns:a16="http://schemas.microsoft.com/office/drawing/2014/main" id="{C5A6DEDC-2528-7626-A4FD-6E458D1C68A6}"/>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3408004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5D8C-7394-199D-15EA-2DC0EC690DCB}"/>
            </a:ext>
          </a:extLst>
        </p:cNvPr>
        <p:cNvGrpSpPr/>
        <p:nvPr/>
      </p:nvGrpSpPr>
      <p:grpSpPr>
        <a:xfrm>
          <a:off x="0" y="0"/>
          <a:ext cx="0" cy="0"/>
          <a:chOff x="0" y="0"/>
          <a:chExt cx="0" cy="0"/>
        </a:xfrm>
      </p:grpSpPr>
      <p:pic>
        <p:nvPicPr>
          <p:cNvPr id="6" name="Picture 2" descr="Photograph of two women collaborating at a desk with a laptop and documents, one wearing a pink hijab and the other with long brown hair tied back. The setting appears to be a bright, modern office with natural light coming through large windows.">
            <a:extLst>
              <a:ext uri="{FF2B5EF4-FFF2-40B4-BE49-F238E27FC236}">
                <a16:creationId xmlns:a16="http://schemas.microsoft.com/office/drawing/2014/main" id="{E769FB97-1F7B-4AB6-2C97-0E8BC33171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 y="1"/>
            <a:ext cx="54864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28E6807-B3AD-AB45-ACFB-F7A472C406B5}"/>
              </a:ext>
              <a:ext uri="{C183D7F6-B498-43B3-948B-1728B52AA6E4}">
                <adec:decorative xmlns:adec="http://schemas.microsoft.com/office/drawing/2017/decorative" val="1"/>
              </a:ext>
            </a:extLst>
          </p:cNvPr>
          <p:cNvCxnSpPr>
            <a:cxnSpLocks/>
          </p:cNvCxnSpPr>
          <p:nvPr/>
        </p:nvCxnSpPr>
        <p:spPr>
          <a:xfrm>
            <a:off x="5501292"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D1826D-E6EF-2EF0-5F8E-6311950F187F}"/>
              </a:ext>
            </a:extLst>
          </p:cNvPr>
          <p:cNvSpPr txBox="1">
            <a:spLocks noGrp="1"/>
          </p:cNvSpPr>
          <p:nvPr>
            <p:ph type="title" idx="4294967295"/>
          </p:nvPr>
        </p:nvSpPr>
        <p:spPr>
          <a:xfrm>
            <a:off x="6096000" y="560478"/>
            <a:ext cx="4281376"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#3</a:t>
            </a:r>
          </a:p>
        </p:txBody>
      </p:sp>
      <p:sp>
        <p:nvSpPr>
          <p:cNvPr id="3" name="TextBox 2">
            <a:extLst>
              <a:ext uri="{FF2B5EF4-FFF2-40B4-BE49-F238E27FC236}">
                <a16:creationId xmlns:a16="http://schemas.microsoft.com/office/drawing/2014/main" id="{943D9D15-8A89-F533-27D0-7017F53D9F8D}"/>
              </a:ext>
            </a:extLst>
          </p:cNvPr>
          <p:cNvSpPr txBox="1"/>
          <p:nvPr/>
        </p:nvSpPr>
        <p:spPr>
          <a:xfrm>
            <a:off x="6095999" y="1679220"/>
            <a:ext cx="5403272" cy="3416320"/>
          </a:xfrm>
          <a:prstGeom prst="rect">
            <a:avLst/>
          </a:prstGeom>
          <a:noFill/>
        </p:spPr>
        <p:txBody>
          <a:bodyPr wrap="square">
            <a:spAutoFit/>
          </a:bodyPr>
          <a:lstStyle/>
          <a:p>
            <a:r>
              <a:rPr lang="en-US" sz="2400" dirty="0">
                <a:solidFill>
                  <a:srgbClr val="000000"/>
                </a:solidFill>
              </a:rPr>
              <a:t>What are your methods for collecting and transferring student records</a:t>
            </a:r>
            <a:r>
              <a:rPr lang="en-US" sz="2400" i="0" dirty="0">
                <a:solidFill>
                  <a:srgbClr val="000000"/>
                </a:solidFill>
                <a:effectLst/>
              </a:rPr>
              <a:t>? </a:t>
            </a:r>
          </a:p>
          <a:p>
            <a:endParaRPr lang="en-US" sz="2400" dirty="0">
              <a:solidFill>
                <a:srgbClr val="000000"/>
              </a:solidFill>
            </a:endParaRPr>
          </a:p>
          <a:p>
            <a:pPr marL="514350" indent="-514350">
              <a:buAutoNum type="alphaLcPeriod"/>
            </a:pPr>
            <a:r>
              <a:rPr lang="en-US" sz="2400" dirty="0">
                <a:solidFill>
                  <a:srgbClr val="000000"/>
                </a:solidFill>
              </a:rPr>
              <a:t>MSIX</a:t>
            </a:r>
            <a:endParaRPr lang="en-US" sz="2400" i="0" dirty="0">
              <a:solidFill>
                <a:srgbClr val="000000"/>
              </a:solidFill>
              <a:effectLst/>
            </a:endParaRPr>
          </a:p>
          <a:p>
            <a:pPr marL="514350" indent="-514350">
              <a:buAutoNum type="alphaLcPeriod"/>
            </a:pPr>
            <a:r>
              <a:rPr lang="en-US" sz="2400" dirty="0">
                <a:solidFill>
                  <a:srgbClr val="000000"/>
                </a:solidFill>
              </a:rPr>
              <a:t>Phone Calls</a:t>
            </a:r>
          </a:p>
          <a:p>
            <a:pPr marL="514350" indent="-514350">
              <a:buAutoNum type="alphaLcPeriod"/>
            </a:pPr>
            <a:r>
              <a:rPr lang="en-US" sz="2400" i="0" dirty="0">
                <a:solidFill>
                  <a:srgbClr val="000000"/>
                </a:solidFill>
                <a:effectLst/>
              </a:rPr>
              <a:t>Emails</a:t>
            </a:r>
          </a:p>
          <a:p>
            <a:pPr marL="514350" indent="-514350">
              <a:buAutoNum type="alphaLcPeriod"/>
            </a:pPr>
            <a:r>
              <a:rPr lang="en-US" sz="2400" dirty="0">
                <a:solidFill>
                  <a:srgbClr val="000000"/>
                </a:solidFill>
              </a:rPr>
              <a:t>In-person</a:t>
            </a:r>
            <a:endParaRPr lang="en-US" sz="2400" i="0" dirty="0">
              <a:solidFill>
                <a:srgbClr val="000000"/>
              </a:solidFill>
              <a:effectLst/>
            </a:endParaRPr>
          </a:p>
          <a:p>
            <a:pPr marL="514350" indent="-514350">
              <a:buAutoNum type="alphaLcPeriod"/>
            </a:pPr>
            <a:r>
              <a:rPr lang="en-US" sz="2400" i="0" dirty="0">
                <a:solidFill>
                  <a:srgbClr val="000000"/>
                </a:solidFill>
                <a:effectLst/>
              </a:rPr>
              <a:t>I don’t transfer student records</a:t>
            </a:r>
          </a:p>
        </p:txBody>
      </p:sp>
      <p:pic>
        <p:nvPicPr>
          <p:cNvPr id="4" name="Picture 3">
            <a:extLst>
              <a:ext uri="{FF2B5EF4-FFF2-40B4-BE49-F238E27FC236}">
                <a16:creationId xmlns:a16="http://schemas.microsoft.com/office/drawing/2014/main" id="{8C13210A-5DC3-0E94-6E02-8963C7A19C4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80786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1392C2-257A-76BB-024A-04702A1439A0}"/>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50D7D36A-9C61-11AB-CB68-2F9CE1B01D4B}"/>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Open Sans" panose="020B0606030504020204" pitchFamily="34" charset="0"/>
                <a:ea typeface="Open Sans" panose="020B0606030504020204" pitchFamily="34" charset="0"/>
                <a:cs typeface="Open Sans" panose="020B0606030504020204" pitchFamily="34" charset="0"/>
              </a:rPr>
              <a:t>Data Request &amp; Move Notice History (1)</a:t>
            </a:r>
            <a:endParaRPr lang="en-US" sz="4000" b="1" i="1" cap="none"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11" descr="This screenshot displays the top of a &quot;My Worklist&quot; page. It shows tabs for Data Requests, Merge Record, Split Record, and Move Notice. &#10;&#10;It also contains two additional tabs that allow users to view Merge and Split Worklist History, and Data Request and Move Notice History. There is a black arrow pointing to a red box surrounding the &quot;Data Request &amp; Move Notice History&quot; button.">
            <a:extLst>
              <a:ext uri="{FF2B5EF4-FFF2-40B4-BE49-F238E27FC236}">
                <a16:creationId xmlns:a16="http://schemas.microsoft.com/office/drawing/2014/main" id="{34DD5C81-7F46-D2CE-A1DE-E90934CBF557}"/>
              </a:ext>
            </a:extLst>
          </p:cNvPr>
          <p:cNvGrpSpPr/>
          <p:nvPr/>
        </p:nvGrpSpPr>
        <p:grpSpPr>
          <a:xfrm>
            <a:off x="903444" y="1544729"/>
            <a:ext cx="10236504" cy="4452948"/>
            <a:chOff x="903444" y="1544729"/>
            <a:chExt cx="10236504" cy="4452948"/>
          </a:xfrm>
        </p:grpSpPr>
        <p:grpSp>
          <p:nvGrpSpPr>
            <p:cNvPr id="2" name="Group 1">
              <a:extLst>
                <a:ext uri="{FF2B5EF4-FFF2-40B4-BE49-F238E27FC236}">
                  <a16:creationId xmlns:a16="http://schemas.microsoft.com/office/drawing/2014/main" id="{B51C5B4F-7188-8BCA-1108-BBCCBD7750EE}"/>
                </a:ext>
              </a:extLst>
            </p:cNvPr>
            <p:cNvGrpSpPr/>
            <p:nvPr/>
          </p:nvGrpSpPr>
          <p:grpSpPr>
            <a:xfrm>
              <a:off x="903444" y="1544729"/>
              <a:ext cx="10236504" cy="4452948"/>
              <a:chOff x="903444" y="1544729"/>
              <a:chExt cx="10236504" cy="4452948"/>
            </a:xfrm>
          </p:grpSpPr>
          <p:pic>
            <p:nvPicPr>
              <p:cNvPr id="8" name="Picture 7">
                <a:extLst>
                  <a:ext uri="{FF2B5EF4-FFF2-40B4-BE49-F238E27FC236}">
                    <a16:creationId xmlns:a16="http://schemas.microsoft.com/office/drawing/2014/main" id="{CCCCC313-4A83-41AF-4CD9-273B17058E96}"/>
                  </a:ext>
                </a:extLst>
              </p:cNvPr>
              <p:cNvPicPr>
                <a:picLocks noChangeAspect="1"/>
              </p:cNvPicPr>
              <p:nvPr/>
            </p:nvPicPr>
            <p:blipFill>
              <a:blip r:embed="rId3"/>
              <a:stretch>
                <a:fillRect/>
              </a:stretch>
            </p:blipFill>
            <p:spPr>
              <a:xfrm>
                <a:off x="903444" y="1628801"/>
                <a:ext cx="10160797" cy="4368876"/>
              </a:xfrm>
              <a:prstGeom prst="rect">
                <a:avLst/>
              </a:prstGeom>
            </p:spPr>
          </p:pic>
          <p:sp>
            <p:nvSpPr>
              <p:cNvPr id="4" name="Arrow: Right 3" descr="Arrow pointing to the &quot;Data Request &amp; Move Notice History&quot; button, which allows you to review an older move notice.">
                <a:extLst>
                  <a:ext uri="{FF2B5EF4-FFF2-40B4-BE49-F238E27FC236}">
                    <a16:creationId xmlns:a16="http://schemas.microsoft.com/office/drawing/2014/main" id="{C404B198-6CD4-5E2C-CE41-ABCD779D10C3}"/>
                  </a:ext>
                  <a:ext uri="{C183D7F6-B498-43B3-948B-1728B52AA6E4}">
                    <adec:decorative xmlns:adec="http://schemas.microsoft.com/office/drawing/2017/decorative" val="0"/>
                  </a:ext>
                </a:extLst>
              </p:cNvPr>
              <p:cNvSpPr/>
              <p:nvPr/>
            </p:nvSpPr>
            <p:spPr>
              <a:xfrm rot="13773771">
                <a:off x="10128795" y="2222240"/>
                <a:ext cx="704743" cy="31470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F1066408-63F0-FC4C-5B7F-02558583A4B7}"/>
                  </a:ext>
                </a:extLst>
              </p:cNvPr>
              <p:cNvSpPr/>
              <p:nvPr/>
            </p:nvSpPr>
            <p:spPr>
              <a:xfrm>
                <a:off x="8071364" y="1544729"/>
                <a:ext cx="3068584" cy="475292"/>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BD5D7721-362D-AD9C-9D8E-031EDA7757C2}"/>
                </a:ext>
              </a:extLst>
            </p:cNvPr>
            <p:cNvPicPr>
              <a:picLocks noChangeAspect="1"/>
            </p:cNvPicPr>
            <p:nvPr/>
          </p:nvPicPr>
          <p:blipFill>
            <a:blip r:embed="rId4"/>
            <a:stretch>
              <a:fillRect/>
            </a:stretch>
          </p:blipFill>
          <p:spPr>
            <a:xfrm>
              <a:off x="5507977" y="5442834"/>
              <a:ext cx="548640" cy="242969"/>
            </a:xfrm>
            <a:prstGeom prst="rect">
              <a:avLst/>
            </a:prstGeom>
          </p:spPr>
        </p:pic>
      </p:grpSp>
      <p:sp>
        <p:nvSpPr>
          <p:cNvPr id="7" name="TextBox 6">
            <a:extLst>
              <a:ext uri="{FF2B5EF4-FFF2-40B4-BE49-F238E27FC236}">
                <a16:creationId xmlns:a16="http://schemas.microsoft.com/office/drawing/2014/main" id="{BB422676-209F-9BD9-284D-B8589D6F822F}"/>
              </a:ext>
            </a:extLst>
          </p:cNvPr>
          <p:cNvSpPr txBox="1"/>
          <p:nvPr/>
        </p:nvSpPr>
        <p:spPr>
          <a:xfrm>
            <a:off x="0" y="6457890"/>
            <a:ext cx="3086100"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latin typeface="Calibri" panose="020F0502020204030204"/>
                <a:ea typeface="+mn-ea"/>
                <a:cs typeface="Arial" panose="020B0604020202020204" pitchFamily="34" charset="0"/>
              </a:rPr>
              <a:t>*Screenshot does not contain real data.</a:t>
            </a:r>
          </a:p>
        </p:txBody>
      </p:sp>
      <p:pic>
        <p:nvPicPr>
          <p:cNvPr id="3" name="Picture 2">
            <a:extLst>
              <a:ext uri="{FF2B5EF4-FFF2-40B4-BE49-F238E27FC236}">
                <a16:creationId xmlns:a16="http://schemas.microsoft.com/office/drawing/2014/main" id="{9CC6DD4F-804D-0BC6-E279-3B22A649A4B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6" name="Rectangle: Rounded Corners 5">
            <a:extLst>
              <a:ext uri="{FF2B5EF4-FFF2-40B4-BE49-F238E27FC236}">
                <a16:creationId xmlns:a16="http://schemas.microsoft.com/office/drawing/2014/main" id="{FC02BD29-A758-D745-6109-6A726C6F5926}"/>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2707930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DC10728-47B3-8558-0647-203AAB565DB1}"/>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E54608A9-20C3-1264-1439-21E779C95399}"/>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Open Sans" panose="020B0606030504020204" pitchFamily="34" charset="0"/>
                <a:ea typeface="Open Sans" panose="020B0606030504020204" pitchFamily="34" charset="0"/>
                <a:cs typeface="Open Sans" panose="020B0606030504020204" pitchFamily="34" charset="0"/>
              </a:rPr>
              <a:t>Data Request &amp; Move Notice History (2)</a:t>
            </a:r>
            <a:endParaRPr lang="en-US" sz="4000" b="1" i="1" cap="none"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This image shows the Data Request &amp; Move Notice History Search form. This form allows users to search for worklists assigned to, or originating from, users in their state. They can search for Worklists by entering the Student First Name, Student Last Name, User's First Name, User's Last Name, Student ID, Current Worklist Status, Initiating State, and/or Worklist ID. &#10;&#10;Users can also search for Worklists that were created or resolved within a certain time period. &#10;&#10;Once all appropriate inputs are made, users can click the search button so the system can look internally for records matching the entries.">
            <a:extLst>
              <a:ext uri="{FF2B5EF4-FFF2-40B4-BE49-F238E27FC236}">
                <a16:creationId xmlns:a16="http://schemas.microsoft.com/office/drawing/2014/main" id="{B681EF23-9CB6-92F7-CD42-DA56CF8D389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5234" y="1750603"/>
            <a:ext cx="10673845" cy="4360810"/>
          </a:xfrm>
          <a:prstGeom prst="rect">
            <a:avLst/>
          </a:prstGeom>
          <a:ln w="12700">
            <a:noFill/>
          </a:ln>
        </p:spPr>
      </p:pic>
      <p:sp>
        <p:nvSpPr>
          <p:cNvPr id="7" name="TextBox 6">
            <a:extLst>
              <a:ext uri="{FF2B5EF4-FFF2-40B4-BE49-F238E27FC236}">
                <a16:creationId xmlns:a16="http://schemas.microsoft.com/office/drawing/2014/main" id="{BB422676-209F-9BD9-284D-B8589D6F822F}"/>
              </a:ext>
            </a:extLst>
          </p:cNvPr>
          <p:cNvSpPr txBox="1"/>
          <p:nvPr/>
        </p:nvSpPr>
        <p:spPr>
          <a:xfrm>
            <a:off x="0" y="6457890"/>
            <a:ext cx="3086100"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latin typeface="Calibri" panose="020F0502020204030204"/>
                <a:ea typeface="+mn-ea"/>
                <a:cs typeface="Arial" panose="020B0604020202020204" pitchFamily="34" charset="0"/>
              </a:rPr>
              <a:t>*Screenshot does not contain real data.</a:t>
            </a:r>
          </a:p>
        </p:txBody>
      </p:sp>
      <p:pic>
        <p:nvPicPr>
          <p:cNvPr id="3" name="Picture 2">
            <a:extLst>
              <a:ext uri="{FF2B5EF4-FFF2-40B4-BE49-F238E27FC236}">
                <a16:creationId xmlns:a16="http://schemas.microsoft.com/office/drawing/2014/main" id="{9CC6DD4F-804D-0BC6-E279-3B22A649A4B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10" name="Rectangle: Rounded Corners 9">
            <a:extLst>
              <a:ext uri="{FF2B5EF4-FFF2-40B4-BE49-F238E27FC236}">
                <a16:creationId xmlns:a16="http://schemas.microsoft.com/office/drawing/2014/main" id="{66B83C4B-EB8C-A4BC-8AA0-37B106324999}"/>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1971115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6DD6C-AC52-2A05-370B-AF9BAA5B956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4CF0F12-3A38-EF9D-C712-CD18E5A535DD}"/>
              </a:ext>
              <a:ext uri="{C183D7F6-B498-43B3-948B-1728B52AA6E4}">
                <adec:decorative xmlns:adec="http://schemas.microsoft.com/office/drawing/2017/decorative" val="1"/>
              </a:ext>
            </a:extLst>
          </p:cNvPr>
          <p:cNvSpPr/>
          <p:nvPr/>
        </p:nvSpPr>
        <p:spPr>
          <a:xfrm>
            <a:off x="0" y="295079"/>
            <a:ext cx="10174514"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89D7649F-15C3-D301-539B-67D5403FD367}"/>
              </a:ext>
            </a:extLst>
          </p:cNvPr>
          <p:cNvSpPr>
            <a:spLocks noGrp="1"/>
          </p:cNvSpPr>
          <p:nvPr>
            <p:ph type="title"/>
          </p:nvPr>
        </p:nvSpPr>
        <p:spPr>
          <a:xfrm>
            <a:off x="903444" y="536921"/>
            <a:ext cx="10363200" cy="594360"/>
          </a:xfrm>
        </p:spPr>
        <p:txBody>
          <a:bodyPr/>
          <a:lstStyle/>
          <a:p>
            <a:r>
              <a:rPr 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Data Request &amp; Move Notice History (3)</a:t>
            </a:r>
            <a:endParaRPr lang="en-US" b="1" i="1" cap="none"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descr="This image shows a screenshot of the top of the Worklist History page for Move Notice #49317. This photo includes details regarding the creation of the Data Request, as well as an overview of the Student Record.">
            <a:extLst>
              <a:ext uri="{FF2B5EF4-FFF2-40B4-BE49-F238E27FC236}">
                <a16:creationId xmlns:a16="http://schemas.microsoft.com/office/drawing/2014/main" id="{E5745D91-9E63-721F-9929-A71034E216C1}"/>
              </a:ext>
            </a:extLst>
          </p:cNvPr>
          <p:cNvGrpSpPr/>
          <p:nvPr/>
        </p:nvGrpSpPr>
        <p:grpSpPr>
          <a:xfrm>
            <a:off x="320698" y="1603720"/>
            <a:ext cx="9691982" cy="4656387"/>
            <a:chOff x="320698" y="1603720"/>
            <a:chExt cx="9691982" cy="4656387"/>
          </a:xfrm>
        </p:grpSpPr>
        <p:sp>
          <p:nvSpPr>
            <p:cNvPr id="5" name="Arrow: Right 4">
              <a:extLst>
                <a:ext uri="{FF2B5EF4-FFF2-40B4-BE49-F238E27FC236}">
                  <a16:creationId xmlns:a16="http://schemas.microsoft.com/office/drawing/2014/main" id="{3F19CED1-D5E8-F695-9076-73912ACE5051}"/>
                </a:ext>
                <a:ext uri="{C183D7F6-B498-43B3-948B-1728B52AA6E4}">
                  <adec:decorative xmlns:adec="http://schemas.microsoft.com/office/drawing/2017/decorative" val="0"/>
                </a:ext>
              </a:extLst>
            </p:cNvPr>
            <p:cNvSpPr/>
            <p:nvPr/>
          </p:nvSpPr>
          <p:spPr>
            <a:xfrm>
              <a:off x="320698" y="2096548"/>
              <a:ext cx="412124" cy="30909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653B3A5-AE02-0DF8-1924-21F236CC1D3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8047" y="1603720"/>
              <a:ext cx="9134633" cy="4656387"/>
            </a:xfrm>
            <a:prstGeom prst="rect">
              <a:avLst/>
            </a:prstGeom>
          </p:spPr>
        </p:pic>
      </p:grpSp>
      <p:sp>
        <p:nvSpPr>
          <p:cNvPr id="7" name="TextBox 6">
            <a:extLst>
              <a:ext uri="{FF2B5EF4-FFF2-40B4-BE49-F238E27FC236}">
                <a16:creationId xmlns:a16="http://schemas.microsoft.com/office/drawing/2014/main" id="{722C84C3-39B0-2D02-0085-ACD0B7760238}"/>
              </a:ext>
            </a:extLst>
          </p:cNvPr>
          <p:cNvSpPr txBox="1"/>
          <p:nvPr/>
        </p:nvSpPr>
        <p:spPr>
          <a:xfrm>
            <a:off x="0" y="6457890"/>
            <a:ext cx="3086100"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latin typeface="Calibri" panose="020F0502020204030204"/>
                <a:ea typeface="+mn-ea"/>
                <a:cs typeface="Arial" panose="020B0604020202020204" pitchFamily="34" charset="0"/>
              </a:rPr>
              <a:t>*Screenshot does not contain real data.</a:t>
            </a:r>
          </a:p>
        </p:txBody>
      </p:sp>
      <p:pic>
        <p:nvPicPr>
          <p:cNvPr id="3" name="Picture 2">
            <a:extLst>
              <a:ext uri="{FF2B5EF4-FFF2-40B4-BE49-F238E27FC236}">
                <a16:creationId xmlns:a16="http://schemas.microsoft.com/office/drawing/2014/main" id="{6A2A61C0-8020-874C-D649-7ECE1626F9C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4" name="Rectangle: Rounded Corners 3">
            <a:extLst>
              <a:ext uri="{FF2B5EF4-FFF2-40B4-BE49-F238E27FC236}">
                <a16:creationId xmlns:a16="http://schemas.microsoft.com/office/drawing/2014/main" id="{9C5201D8-4E06-CFD6-E4BA-BD86E099F54F}"/>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2090908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1392C2-257A-76BB-024A-04702A1439A0}"/>
              </a:ext>
              <a:ext uri="{C183D7F6-B498-43B3-948B-1728B52AA6E4}">
                <adec:decorative xmlns:adec="http://schemas.microsoft.com/office/drawing/2017/decorative" val="1"/>
              </a:ext>
            </a:extLst>
          </p:cNvPr>
          <p:cNvSpPr/>
          <p:nvPr/>
        </p:nvSpPr>
        <p:spPr>
          <a:xfrm>
            <a:off x="0" y="295079"/>
            <a:ext cx="1013097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50D7D36A-9C61-11AB-CB68-2F9CE1B01D4B}"/>
              </a:ext>
            </a:extLst>
          </p:cNvPr>
          <p:cNvSpPr>
            <a:spLocks noGrp="1"/>
          </p:cNvSpPr>
          <p:nvPr>
            <p:ph type="title"/>
          </p:nvPr>
        </p:nvSpPr>
        <p:spPr>
          <a:xfrm>
            <a:off x="903444" y="536921"/>
            <a:ext cx="10363200" cy="594360"/>
          </a:xfrm>
        </p:spPr>
        <p:txBody>
          <a:bodyPr/>
          <a:lstStyle/>
          <a:p>
            <a:r>
              <a:rPr 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Data Request &amp; Move Notice History (4)</a:t>
            </a:r>
            <a:endParaRPr lang="en-US" b="1" i="1" cap="none"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4" name="Group 3" descr="This image shows a screenshot of the worklist history for Worklist ID #49317. In this screenshot we are able to view the complete lifespan of the Data Request, including its creation on 03/24/2026 and a correspondence message that was submitted on 03/31/2026, within the workflow section. &#10;&#10;We can also see in the example that the user utilized the correspondence feature to follow-up on a move notice assigned to them. In the correspondence section we are able to view the submitting user, submitting state, user message, message date, and status of resolution. ">
            <a:extLst>
              <a:ext uri="{FF2B5EF4-FFF2-40B4-BE49-F238E27FC236}">
                <a16:creationId xmlns:a16="http://schemas.microsoft.com/office/drawing/2014/main" id="{A66BC107-A7A1-AF1A-E9C5-4115AEF91CEF}"/>
              </a:ext>
            </a:extLst>
          </p:cNvPr>
          <p:cNvGrpSpPr/>
          <p:nvPr/>
        </p:nvGrpSpPr>
        <p:grpSpPr>
          <a:xfrm>
            <a:off x="438628" y="1668620"/>
            <a:ext cx="10374270" cy="4626518"/>
            <a:chOff x="438628" y="1668620"/>
            <a:chExt cx="10374270" cy="4626518"/>
          </a:xfrm>
        </p:grpSpPr>
        <p:pic>
          <p:nvPicPr>
            <p:cNvPr id="5" name="Picture 4">
              <a:extLst>
                <a:ext uri="{FF2B5EF4-FFF2-40B4-BE49-F238E27FC236}">
                  <a16:creationId xmlns:a16="http://schemas.microsoft.com/office/drawing/2014/main" id="{43F76A21-9E41-51BA-20FE-4B4B2C4CEC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3444" y="1668620"/>
              <a:ext cx="9422151" cy="4626518"/>
            </a:xfrm>
            <a:prstGeom prst="rect">
              <a:avLst/>
            </a:prstGeom>
          </p:spPr>
        </p:pic>
        <p:sp>
          <p:nvSpPr>
            <p:cNvPr id="6" name="Arrow: Right 5" descr="Arrow pointing at user message within the correspondence section within the Worklist History page of a Move Notice. In this example the user is following-up on a move notice assigned to them. ">
              <a:extLst>
                <a:ext uri="{FF2B5EF4-FFF2-40B4-BE49-F238E27FC236}">
                  <a16:creationId xmlns:a16="http://schemas.microsoft.com/office/drawing/2014/main" id="{C36158EC-3224-3D3D-F3CB-1DCD68394A87}"/>
                </a:ext>
                <a:ext uri="{C183D7F6-B498-43B3-948B-1728B52AA6E4}">
                  <adec:decorative xmlns:adec="http://schemas.microsoft.com/office/drawing/2017/decorative" val="0"/>
                </a:ext>
              </a:extLst>
            </p:cNvPr>
            <p:cNvSpPr/>
            <p:nvPr/>
          </p:nvSpPr>
          <p:spPr>
            <a:xfrm>
              <a:off x="4099603" y="2323117"/>
              <a:ext cx="412124" cy="30909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Arrow: Right 10" descr="Arrow pointing at the Workflow number. ">
              <a:extLst>
                <a:ext uri="{FF2B5EF4-FFF2-40B4-BE49-F238E27FC236}">
                  <a16:creationId xmlns:a16="http://schemas.microsoft.com/office/drawing/2014/main" id="{714CA99A-E97D-8C82-879D-2B14679381BC}"/>
                </a:ext>
                <a:ext uri="{C183D7F6-B498-43B3-948B-1728B52AA6E4}">
                  <adec:decorative xmlns:adec="http://schemas.microsoft.com/office/drawing/2017/decorative" val="0"/>
                </a:ext>
              </a:extLst>
            </p:cNvPr>
            <p:cNvSpPr/>
            <p:nvPr/>
          </p:nvSpPr>
          <p:spPr>
            <a:xfrm>
              <a:off x="438628" y="2820626"/>
              <a:ext cx="412124" cy="30909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row: Right 11" descr="Arrow pointing at a white carot associated with the Creation row of the Move Notice. Users can select the caret associated with any row to view the individuals assigned to the move notice and view their contact information for outreach.">
              <a:extLst>
                <a:ext uri="{FF2B5EF4-FFF2-40B4-BE49-F238E27FC236}">
                  <a16:creationId xmlns:a16="http://schemas.microsoft.com/office/drawing/2014/main" id="{D38128EE-BB65-8D92-B551-D88768C0C720}"/>
                </a:ext>
                <a:ext uri="{C183D7F6-B498-43B3-948B-1728B52AA6E4}">
                  <adec:decorative xmlns:adec="http://schemas.microsoft.com/office/drawing/2017/decorative" val="0"/>
                </a:ext>
              </a:extLst>
            </p:cNvPr>
            <p:cNvSpPr/>
            <p:nvPr/>
          </p:nvSpPr>
          <p:spPr>
            <a:xfrm flipH="1">
              <a:off x="10400774" y="4429325"/>
              <a:ext cx="412124" cy="30909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BB422676-209F-9BD9-284D-B8589D6F822F}"/>
              </a:ext>
            </a:extLst>
          </p:cNvPr>
          <p:cNvSpPr txBox="1"/>
          <p:nvPr/>
        </p:nvSpPr>
        <p:spPr>
          <a:xfrm>
            <a:off x="0" y="6457890"/>
            <a:ext cx="3086100" cy="400110"/>
          </a:xfrm>
          <a:prstGeom prst="rect">
            <a:avLst/>
          </a:prstGeom>
          <a:noFill/>
        </p:spPr>
        <p:txBody>
          <a:bodyPr wrap="square" tIns="91440" bIns="9144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A4A4A"/>
                </a:solidFill>
                <a:effectLst/>
                <a:uLnTx/>
                <a:uFillTx/>
                <a:latin typeface="Calibri" panose="020F0502020204030204"/>
                <a:ea typeface="+mn-ea"/>
                <a:cs typeface="Arial" panose="020B0604020202020204" pitchFamily="34" charset="0"/>
              </a:rPr>
              <a:t>*Screenshot does not contain real data.</a:t>
            </a:r>
          </a:p>
        </p:txBody>
      </p:sp>
      <p:pic>
        <p:nvPicPr>
          <p:cNvPr id="3" name="Picture 2">
            <a:extLst>
              <a:ext uri="{FF2B5EF4-FFF2-40B4-BE49-F238E27FC236}">
                <a16:creationId xmlns:a16="http://schemas.microsoft.com/office/drawing/2014/main" id="{9CC6DD4F-804D-0BC6-E279-3B22A649A4B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2" name="Rectangle: Rounded Corners 1">
            <a:extLst>
              <a:ext uri="{FF2B5EF4-FFF2-40B4-BE49-F238E27FC236}">
                <a16:creationId xmlns:a16="http://schemas.microsoft.com/office/drawing/2014/main" id="{E81B50ED-F5FA-6182-A858-B257A2CD913E}"/>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2547396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C0CB-E9A4-5ACC-B9A8-BAAC2DDC4EF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B5251FC-3573-44CC-4018-2E9C37F57BC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2358"/>
            <a:ext cx="12192000" cy="6858001"/>
          </a:xfrm>
          <a:prstGeom prst="rect">
            <a:avLst/>
          </a:prstGeom>
        </p:spPr>
      </p:pic>
      <p:sp>
        <p:nvSpPr>
          <p:cNvPr id="2" name="Title 1">
            <a:extLst>
              <a:ext uri="{FF2B5EF4-FFF2-40B4-BE49-F238E27FC236}">
                <a16:creationId xmlns:a16="http://schemas.microsoft.com/office/drawing/2014/main" id="{F7B4D5E5-1EBA-EBCA-B2EA-F11D0299685E}"/>
              </a:ext>
            </a:extLst>
          </p:cNvPr>
          <p:cNvSpPr>
            <a:spLocks noGrp="1"/>
          </p:cNvSpPr>
          <p:nvPr>
            <p:ph type="title"/>
          </p:nvPr>
        </p:nvSpPr>
        <p:spPr>
          <a:xfrm>
            <a:off x="1957501" y="475984"/>
            <a:ext cx="6644640" cy="1121134"/>
          </a:xfrm>
        </p:spPr>
        <p:txBody>
          <a:bodyPr/>
          <a:lstStyle/>
          <a:p>
            <a:r>
              <a:rPr lang="en-US" b="1" dirty="0">
                <a:latin typeface="Open Sans" panose="020B0606030504020204" pitchFamily="34" charset="0"/>
                <a:ea typeface="Open Sans" panose="020B0606030504020204" pitchFamily="34" charset="0"/>
                <a:cs typeface="Open Sans" panose="020B0606030504020204" pitchFamily="34" charset="0"/>
              </a:rPr>
              <a:t>Guest Speakers</a:t>
            </a:r>
          </a:p>
        </p:txBody>
      </p:sp>
    </p:spTree>
    <p:extLst>
      <p:ext uri="{BB962C8B-B14F-4D97-AF65-F5344CB8AC3E}">
        <p14:creationId xmlns:p14="http://schemas.microsoft.com/office/powerpoint/2010/main" val="4201741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0B36F-E431-725F-A262-0A6696F6A914}"/>
              </a:ext>
            </a:extLst>
          </p:cNvPr>
          <p:cNvSpPr>
            <a:spLocks noGrp="1"/>
          </p:cNvSpPr>
          <p:nvPr>
            <p:ph type="title"/>
          </p:nvPr>
        </p:nvSpPr>
        <p:spPr>
          <a:xfrm>
            <a:off x="838200" y="365125"/>
            <a:ext cx="10515600" cy="623703"/>
          </a:xfrm>
        </p:spPr>
        <p:txBody>
          <a:bodyPr>
            <a:normAutofit fontScale="90000"/>
          </a:bodyPr>
          <a:lstStyle/>
          <a:p>
            <a:r>
              <a:rPr lang="en-US" dirty="0">
                <a:latin typeface="Arial" panose="020B0604020202020204" pitchFamily="34" charset="0"/>
                <a:cs typeface="Arial" panose="020B0604020202020204" pitchFamily="34" charset="0"/>
              </a:rPr>
              <a:t>PA – Obstacles</a:t>
            </a:r>
          </a:p>
        </p:txBody>
      </p:sp>
      <p:sp>
        <p:nvSpPr>
          <p:cNvPr id="7" name="Content Placeholder 6">
            <a:extLst>
              <a:ext uri="{FF2B5EF4-FFF2-40B4-BE49-F238E27FC236}">
                <a16:creationId xmlns:a16="http://schemas.microsoft.com/office/drawing/2014/main" id="{7613DC64-2445-E82B-A8A5-26665F0D8652}"/>
              </a:ext>
            </a:extLst>
          </p:cNvPr>
          <p:cNvSpPr>
            <a:spLocks noGrp="1"/>
          </p:cNvSpPr>
          <p:nvPr>
            <p:ph idx="1"/>
          </p:nvPr>
        </p:nvSpPr>
        <p:spPr>
          <a:xfrm>
            <a:off x="838200" y="1128387"/>
            <a:ext cx="10515600" cy="5634363"/>
          </a:xfrm>
        </p:spPr>
        <p:txBody>
          <a:bodyPr>
            <a:noAutofit/>
          </a:bodyPr>
          <a:lstStyle/>
          <a:p>
            <a:pPr>
              <a:lnSpc>
                <a:spcPct val="120000"/>
              </a:lnSpc>
              <a:spcBef>
                <a:spcPts val="600"/>
              </a:spcBef>
            </a:pPr>
            <a:r>
              <a:rPr lang="en-US" sz="2400" dirty="0">
                <a:latin typeface="Arial" panose="020B0604020202020204" pitchFamily="34" charset="0"/>
                <a:cs typeface="Arial" panose="020B0604020202020204" pitchFamily="34" charset="0"/>
              </a:rPr>
              <a:t>Obstacles</a:t>
            </a:r>
          </a:p>
          <a:p>
            <a:pPr lvl="1">
              <a:lnSpc>
                <a:spcPct val="100000"/>
              </a:lnSpc>
              <a:spcBef>
                <a:spcPts val="600"/>
              </a:spcBef>
            </a:pPr>
            <a:r>
              <a:rPr lang="en-US" dirty="0">
                <a:latin typeface="Arial" panose="020B0604020202020204" pitchFamily="34" charset="0"/>
                <a:cs typeface="Arial" panose="020B0604020202020204" pitchFamily="34" charset="0"/>
              </a:rPr>
              <a:t>Secondary staff</a:t>
            </a:r>
          </a:p>
          <a:p>
            <a:pPr lvl="2">
              <a:lnSpc>
                <a:spcPct val="100000"/>
              </a:lnSpc>
              <a:spcBef>
                <a:spcPts val="600"/>
              </a:spcBef>
            </a:pPr>
            <a:r>
              <a:rPr lang="en-US" sz="2400" dirty="0">
                <a:latin typeface="Arial" panose="020B0604020202020204" pitchFamily="34" charset="0"/>
                <a:cs typeface="Arial" panose="020B0604020202020204" pitchFamily="34" charset="0"/>
              </a:rPr>
              <a:t>Lack of follow up once notice is submitted</a:t>
            </a:r>
          </a:p>
          <a:p>
            <a:pPr lvl="3">
              <a:lnSpc>
                <a:spcPct val="100000"/>
              </a:lnSpc>
              <a:spcBef>
                <a:spcPts val="300"/>
              </a:spcBef>
            </a:pPr>
            <a:r>
              <a:rPr lang="en-US" sz="2400" dirty="0">
                <a:latin typeface="Arial" panose="020B0604020202020204" pitchFamily="34" charset="0"/>
                <a:cs typeface="Arial" panose="020B0604020202020204" pitchFamily="34" charset="0"/>
              </a:rPr>
              <a:t>Didn’t know to check worklist to see if any correspondence was needed</a:t>
            </a:r>
          </a:p>
          <a:p>
            <a:pPr lvl="3">
              <a:lnSpc>
                <a:spcPct val="100000"/>
              </a:lnSpc>
              <a:spcBef>
                <a:spcPts val="300"/>
              </a:spcBef>
            </a:pPr>
            <a:r>
              <a:rPr lang="en-US" sz="2400" dirty="0">
                <a:latin typeface="Arial" panose="020B0604020202020204" pitchFamily="34" charset="0"/>
                <a:cs typeface="Arial" panose="020B0604020202020204" pitchFamily="34" charset="0"/>
              </a:rPr>
              <a:t>Lack of information sent to receiving state or received from sending state</a:t>
            </a:r>
          </a:p>
          <a:p>
            <a:pPr lvl="3">
              <a:lnSpc>
                <a:spcPct val="100000"/>
              </a:lnSpc>
              <a:spcBef>
                <a:spcPts val="300"/>
              </a:spcBef>
            </a:pPr>
            <a:r>
              <a:rPr lang="en-US" sz="2400" dirty="0">
                <a:latin typeface="Arial" panose="020B0604020202020204" pitchFamily="34" charset="0"/>
                <a:cs typeface="Arial" panose="020B0604020202020204" pitchFamily="34" charset="0"/>
              </a:rPr>
              <a:t>Staff turnover</a:t>
            </a:r>
          </a:p>
          <a:p>
            <a:pPr lvl="1">
              <a:lnSpc>
                <a:spcPct val="100000"/>
              </a:lnSpc>
              <a:spcBef>
                <a:spcPts val="600"/>
              </a:spcBef>
            </a:pPr>
            <a:r>
              <a:rPr lang="en-US" dirty="0">
                <a:latin typeface="Arial" panose="020B0604020202020204" pitchFamily="34" charset="0"/>
                <a:cs typeface="Arial" panose="020B0604020202020204" pitchFamily="34" charset="0"/>
              </a:rPr>
              <a:t>Admin – No Control to edit if sender was not an administrator (regional or state)</a:t>
            </a:r>
          </a:p>
          <a:p>
            <a:pPr lvl="1">
              <a:lnSpc>
                <a:spcPct val="100000"/>
              </a:lnSpc>
              <a:spcBef>
                <a:spcPts val="600"/>
              </a:spcBef>
            </a:pPr>
            <a:r>
              <a:rPr lang="en-US" dirty="0">
                <a:latin typeface="Arial" panose="020B0604020202020204" pitchFamily="34" charset="0"/>
                <a:cs typeface="Arial" panose="020B0604020202020204" pitchFamily="34" charset="0"/>
              </a:rPr>
              <a:t>Lack of response from other states</a:t>
            </a:r>
          </a:p>
          <a:p>
            <a:pPr lvl="2">
              <a:lnSpc>
                <a:spcPct val="100000"/>
              </a:lnSpc>
              <a:spcBef>
                <a:spcPts val="300"/>
              </a:spcBef>
            </a:pPr>
            <a:r>
              <a:rPr lang="en-US" sz="2400" dirty="0">
                <a:latin typeface="Arial" panose="020B0604020202020204" pitchFamily="34" charset="0"/>
                <a:cs typeface="Arial" panose="020B0604020202020204" pitchFamily="34" charset="0"/>
              </a:rPr>
              <a:t>Limited reply</a:t>
            </a:r>
          </a:p>
          <a:p>
            <a:pPr lvl="2">
              <a:lnSpc>
                <a:spcPct val="100000"/>
              </a:lnSpc>
              <a:spcBef>
                <a:spcPts val="300"/>
              </a:spcBef>
            </a:pPr>
            <a:r>
              <a:rPr lang="en-US" sz="2400" dirty="0">
                <a:latin typeface="Arial" panose="020B0604020202020204" pitchFamily="34" charset="0"/>
                <a:cs typeface="Arial" panose="020B0604020202020204" pitchFamily="34" charset="0"/>
              </a:rPr>
              <a:t>Lack of contact information for the families on the move</a:t>
            </a:r>
          </a:p>
          <a:p>
            <a:pPr marL="914400" lvl="2"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28449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675D1-4A47-EB90-7CC2-075A903BB0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CF2FE-AD2B-48FA-2366-6C2CD3967FF6}"/>
              </a:ext>
            </a:extLst>
          </p:cNvPr>
          <p:cNvSpPr>
            <a:spLocks noGrp="1"/>
          </p:cNvSpPr>
          <p:nvPr>
            <p:ph type="title"/>
          </p:nvPr>
        </p:nvSpPr>
        <p:spPr>
          <a:xfrm>
            <a:off x="838200" y="365125"/>
            <a:ext cx="10515600" cy="623703"/>
          </a:xfrm>
        </p:spPr>
        <p:txBody>
          <a:bodyPr>
            <a:normAutofit fontScale="90000"/>
          </a:bodyPr>
          <a:lstStyle/>
          <a:p>
            <a:r>
              <a:rPr lang="en-US" dirty="0">
                <a:latin typeface="Arial" panose="020B0604020202020204" pitchFamily="34" charset="0"/>
                <a:cs typeface="Arial" panose="020B0604020202020204" pitchFamily="34" charset="0"/>
              </a:rPr>
              <a:t>PA – Modifications</a:t>
            </a:r>
          </a:p>
        </p:txBody>
      </p:sp>
      <p:sp>
        <p:nvSpPr>
          <p:cNvPr id="7" name="Content Placeholder 6">
            <a:extLst>
              <a:ext uri="{FF2B5EF4-FFF2-40B4-BE49-F238E27FC236}">
                <a16:creationId xmlns:a16="http://schemas.microsoft.com/office/drawing/2014/main" id="{4E613808-147C-DA85-7A7D-259779C4D6B4}"/>
              </a:ext>
            </a:extLst>
          </p:cNvPr>
          <p:cNvSpPr>
            <a:spLocks noGrp="1"/>
          </p:cNvSpPr>
          <p:nvPr>
            <p:ph idx="1"/>
          </p:nvPr>
        </p:nvSpPr>
        <p:spPr>
          <a:xfrm>
            <a:off x="838200" y="1757038"/>
            <a:ext cx="10515600" cy="2576838"/>
          </a:xfrm>
        </p:spPr>
        <p:txBody>
          <a:bodyPr>
            <a:noAutofit/>
          </a:bodyPr>
          <a:lstStyle/>
          <a:p>
            <a:r>
              <a:rPr lang="en-US" sz="2400" dirty="0">
                <a:latin typeface="Arial" panose="020B0604020202020204" pitchFamily="34" charset="0"/>
                <a:cs typeface="Arial" panose="020B0604020202020204" pitchFamily="34" charset="0"/>
              </a:rPr>
              <a:t>Modifications</a:t>
            </a:r>
          </a:p>
          <a:p>
            <a:pPr lvl="1">
              <a:lnSpc>
                <a:spcPct val="100000"/>
              </a:lnSpc>
              <a:spcBef>
                <a:spcPts val="600"/>
              </a:spcBef>
            </a:pPr>
            <a:r>
              <a:rPr lang="en-US" dirty="0">
                <a:latin typeface="Arial" panose="020B0604020202020204" pitchFamily="34" charset="0"/>
                <a:cs typeface="Arial" panose="020B0604020202020204" pitchFamily="34" charset="0"/>
              </a:rPr>
              <a:t>Regional Admin – Data Specialist Control notices</a:t>
            </a:r>
          </a:p>
          <a:p>
            <a:pPr lvl="2">
              <a:lnSpc>
                <a:spcPct val="100000"/>
              </a:lnSpc>
              <a:spcBef>
                <a:spcPts val="300"/>
              </a:spcBef>
            </a:pPr>
            <a:r>
              <a:rPr lang="en-US" sz="2400" dirty="0">
                <a:latin typeface="Arial" panose="020B0604020202020204" pitchFamily="34" charset="0"/>
                <a:cs typeface="Arial" panose="020B0604020202020204" pitchFamily="34" charset="0"/>
              </a:rPr>
              <a:t>Secondary Staff – SSS/Recruiters notify DS to create move notice</a:t>
            </a:r>
          </a:p>
          <a:p>
            <a:pPr lvl="2">
              <a:lnSpc>
                <a:spcPct val="100000"/>
              </a:lnSpc>
              <a:spcBef>
                <a:spcPts val="300"/>
              </a:spcBef>
            </a:pPr>
            <a:r>
              <a:rPr lang="en-US" sz="2400" dirty="0">
                <a:latin typeface="Arial" panose="020B0604020202020204" pitchFamily="34" charset="0"/>
                <a:cs typeface="Arial" panose="020B0604020202020204" pitchFamily="34" charset="0"/>
              </a:rPr>
              <a:t>DS will create, submit and follow through until dismissal with other states</a:t>
            </a:r>
          </a:p>
          <a:p>
            <a:pPr lvl="1">
              <a:lnSpc>
                <a:spcPct val="100000"/>
              </a:lnSpc>
              <a:spcBef>
                <a:spcPts val="600"/>
              </a:spcBef>
            </a:pPr>
            <a:r>
              <a:rPr lang="en-US" dirty="0">
                <a:latin typeface="Arial" panose="020B0604020202020204" pitchFamily="34" charset="0"/>
                <a:cs typeface="Arial" panose="020B0604020202020204" pitchFamily="34" charset="0"/>
              </a:rPr>
              <a:t>Building relationships with other states</a:t>
            </a:r>
          </a:p>
          <a:p>
            <a:pPr lvl="2">
              <a:lnSpc>
                <a:spcPct val="100000"/>
              </a:lnSpc>
              <a:spcBef>
                <a:spcPts val="300"/>
              </a:spcBef>
            </a:pPr>
            <a:r>
              <a:rPr lang="en-US" sz="2400" dirty="0">
                <a:latin typeface="Arial" panose="020B0604020202020204" pitchFamily="34" charset="0"/>
                <a:cs typeface="Arial" panose="020B0604020202020204" pitchFamily="34" charset="0"/>
              </a:rPr>
              <a:t>Open communication lines to reach out when other questions arise</a:t>
            </a:r>
          </a:p>
          <a:p>
            <a:pPr lvl="2"/>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40776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97119-F0E9-89FA-C280-60F4B5A3E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FF968-71C6-1A8E-C0A9-D75AA110E96A}"/>
              </a:ext>
            </a:extLst>
          </p:cNvPr>
          <p:cNvSpPr>
            <a:spLocks noGrp="1"/>
          </p:cNvSpPr>
          <p:nvPr>
            <p:ph type="title"/>
          </p:nvPr>
        </p:nvSpPr>
        <p:spPr>
          <a:xfrm>
            <a:off x="838200" y="365125"/>
            <a:ext cx="10515600" cy="625475"/>
          </a:xfrm>
        </p:spPr>
        <p:txBody>
          <a:bodyPr>
            <a:normAutofit fontScale="90000"/>
          </a:bodyPr>
          <a:lstStyle/>
          <a:p>
            <a:r>
              <a:rPr lang="en-US" dirty="0">
                <a:latin typeface="Arial" panose="020B0604020202020204" pitchFamily="34" charset="0"/>
                <a:cs typeface="Arial" panose="020B0604020202020204" pitchFamily="34" charset="0"/>
              </a:rPr>
              <a:t>Secondary User Creation With Obstacles</a:t>
            </a:r>
          </a:p>
        </p:txBody>
      </p:sp>
      <p:pic>
        <p:nvPicPr>
          <p:cNvPr id="21" name="Content Placeholder 20" descr="MSIX move notice created by the Secondary User showing move type, initiator, and creation date">
            <a:extLst>
              <a:ext uri="{FF2B5EF4-FFF2-40B4-BE49-F238E27FC236}">
                <a16:creationId xmlns:a16="http://schemas.microsoft.com/office/drawing/2014/main" id="{3EF11D87-B0DB-65EC-2C61-452A53820FA1}"/>
              </a:ext>
            </a:extLst>
          </p:cNvPr>
          <p:cNvPicPr>
            <a:picLocks noGrp="1" noChangeAspect="1"/>
          </p:cNvPicPr>
          <p:nvPr>
            <p:ph idx="1"/>
          </p:nvPr>
        </p:nvPicPr>
        <p:blipFill>
          <a:blip r:embed="rId3"/>
          <a:stretch>
            <a:fillRect/>
          </a:stretch>
        </p:blipFill>
        <p:spPr>
          <a:xfrm>
            <a:off x="925286" y="1177018"/>
            <a:ext cx="10384971" cy="1344819"/>
          </a:xfrm>
          <a:prstGeom prst="rect">
            <a:avLst/>
          </a:prstGeom>
        </p:spPr>
      </p:pic>
      <p:sp>
        <p:nvSpPr>
          <p:cNvPr id="6" name="TextBox 5">
            <a:extLst>
              <a:ext uri="{FF2B5EF4-FFF2-40B4-BE49-F238E27FC236}">
                <a16:creationId xmlns:a16="http://schemas.microsoft.com/office/drawing/2014/main" id="{4DCF8D82-786C-43AA-9AFA-733C9E01BD11}"/>
              </a:ext>
            </a:extLst>
          </p:cNvPr>
          <p:cNvSpPr txBox="1"/>
          <p:nvPr/>
        </p:nvSpPr>
        <p:spPr>
          <a:xfrm>
            <a:off x="881743" y="2486759"/>
            <a:ext cx="1042851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Move notice created by secondary user showing move type, initiated by, and  creation date.</a:t>
            </a:r>
          </a:p>
        </p:txBody>
      </p:sp>
      <p:pic>
        <p:nvPicPr>
          <p:cNvPr id="23" name="Picture 22" descr="Example of a move notice with missing information and no follow‑up">
            <a:extLst>
              <a:ext uri="{FF2B5EF4-FFF2-40B4-BE49-F238E27FC236}">
                <a16:creationId xmlns:a16="http://schemas.microsoft.com/office/drawing/2014/main" id="{14896A86-D567-8BBA-970E-3F5799AABE5D}"/>
              </a:ext>
            </a:extLst>
          </p:cNvPr>
          <p:cNvPicPr>
            <a:picLocks noChangeAspect="1"/>
          </p:cNvPicPr>
          <p:nvPr/>
        </p:nvPicPr>
        <p:blipFill>
          <a:blip r:embed="rId4"/>
          <a:stretch>
            <a:fillRect/>
          </a:stretch>
        </p:blipFill>
        <p:spPr>
          <a:xfrm>
            <a:off x="925286" y="3490415"/>
            <a:ext cx="10384971" cy="2779755"/>
          </a:xfrm>
          <a:prstGeom prst="rect">
            <a:avLst/>
          </a:prstGeom>
        </p:spPr>
      </p:pic>
      <p:sp>
        <p:nvSpPr>
          <p:cNvPr id="9" name="TextBox 8">
            <a:extLst>
              <a:ext uri="{FF2B5EF4-FFF2-40B4-BE49-F238E27FC236}">
                <a16:creationId xmlns:a16="http://schemas.microsoft.com/office/drawing/2014/main" id="{64CBBF25-8634-8B6C-5D02-EF2402C5C238}"/>
              </a:ext>
            </a:extLst>
          </p:cNvPr>
          <p:cNvSpPr txBox="1"/>
          <p:nvPr/>
        </p:nvSpPr>
        <p:spPr>
          <a:xfrm>
            <a:off x="881743" y="6187284"/>
            <a:ext cx="10428514"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Obstacle example of a move notice with missing information and no follow‑up</a:t>
            </a:r>
          </a:p>
        </p:txBody>
      </p:sp>
    </p:spTree>
    <p:extLst>
      <p:ext uri="{BB962C8B-B14F-4D97-AF65-F5344CB8AC3E}">
        <p14:creationId xmlns:p14="http://schemas.microsoft.com/office/powerpoint/2010/main" val="34127359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AF73C-7226-9E62-ED03-675B92344E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47C7A-6D92-F4DE-F969-2819839B510E}"/>
              </a:ext>
            </a:extLst>
          </p:cNvPr>
          <p:cNvSpPr>
            <a:spLocks noGrp="1"/>
          </p:cNvSpPr>
          <p:nvPr>
            <p:ph type="title"/>
          </p:nvPr>
        </p:nvSpPr>
        <p:spPr>
          <a:xfrm>
            <a:off x="838200" y="365125"/>
            <a:ext cx="10515600" cy="625475"/>
          </a:xfrm>
        </p:spPr>
        <p:txBody>
          <a:bodyPr>
            <a:normAutofit fontScale="90000"/>
          </a:bodyPr>
          <a:lstStyle/>
          <a:p>
            <a:r>
              <a:rPr lang="en-US" dirty="0">
                <a:latin typeface="Arial" panose="020B0604020202020204" pitchFamily="34" charset="0"/>
                <a:cs typeface="Arial" panose="020B0604020202020204" pitchFamily="34" charset="0"/>
              </a:rPr>
              <a:t>DS Creation After Successful Modifications</a:t>
            </a:r>
          </a:p>
        </p:txBody>
      </p:sp>
      <p:pic>
        <p:nvPicPr>
          <p:cNvPr id="17" name="Picture 16" descr="MSIX move notice created by the Data Specialist displaying the move type, initiating state, and creation date. The record includes detailed move information and correspondence with the receiving state, illustrating follow‑up communication and a successfully submitted move notice.">
            <a:extLst>
              <a:ext uri="{FF2B5EF4-FFF2-40B4-BE49-F238E27FC236}">
                <a16:creationId xmlns:a16="http://schemas.microsoft.com/office/drawing/2014/main" id="{1A1542BF-A33A-1ACD-B105-A937C33452B7}"/>
              </a:ext>
            </a:extLst>
          </p:cNvPr>
          <p:cNvPicPr>
            <a:picLocks noChangeAspect="1"/>
          </p:cNvPicPr>
          <p:nvPr/>
        </p:nvPicPr>
        <p:blipFill>
          <a:blip r:embed="rId3"/>
          <a:stretch>
            <a:fillRect/>
          </a:stretch>
        </p:blipFill>
        <p:spPr>
          <a:xfrm>
            <a:off x="822082" y="1219200"/>
            <a:ext cx="10531718" cy="3799114"/>
          </a:xfrm>
          <a:prstGeom prst="rect">
            <a:avLst/>
          </a:prstGeom>
        </p:spPr>
      </p:pic>
      <p:sp>
        <p:nvSpPr>
          <p:cNvPr id="20" name="TextBox 19">
            <a:extLst>
              <a:ext uri="{FF2B5EF4-FFF2-40B4-BE49-F238E27FC236}">
                <a16:creationId xmlns:a16="http://schemas.microsoft.com/office/drawing/2014/main" id="{F6252983-534A-FFA7-B6C6-3CAF844C7E00}"/>
              </a:ext>
            </a:extLst>
          </p:cNvPr>
          <p:cNvSpPr txBox="1"/>
          <p:nvPr/>
        </p:nvSpPr>
        <p:spPr>
          <a:xfrm>
            <a:off x="949884" y="5056414"/>
            <a:ext cx="10276114" cy="381000"/>
          </a:xfrm>
          <a:prstGeom prst="rect">
            <a:avLst/>
          </a:prstGeom>
          <a:noFill/>
        </p:spPr>
        <p:txBody>
          <a:bodyPr wrap="square" rtlCol="0">
            <a:spAutoFit/>
          </a:bodyPr>
          <a:lstStyle/>
          <a:p>
            <a:pPr algn="ctr"/>
            <a:r>
              <a:rPr lang="en-US" dirty="0"/>
              <a:t>MSIX move notice demonstrating Data Specialist follow‑up and successful completion</a:t>
            </a:r>
          </a:p>
        </p:txBody>
      </p:sp>
    </p:spTree>
    <p:extLst>
      <p:ext uri="{BB962C8B-B14F-4D97-AF65-F5344CB8AC3E}">
        <p14:creationId xmlns:p14="http://schemas.microsoft.com/office/powerpoint/2010/main" val="408601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21F3-7548-FD97-A4DE-43E442D048C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3770192-542B-39DD-0B4F-9BAC9561D2C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6" name="Title 6">
            <a:extLst>
              <a:ext uri="{FF2B5EF4-FFF2-40B4-BE49-F238E27FC236}">
                <a16:creationId xmlns:a16="http://schemas.microsoft.com/office/drawing/2014/main" id="{B0C4417B-2005-6271-BC35-2C25BA257DD5}"/>
              </a:ext>
            </a:extLst>
          </p:cNvPr>
          <p:cNvSpPr txBox="1">
            <a:spLocks noGrp="1"/>
          </p:cNvSpPr>
          <p:nvPr>
            <p:ph type="title" idx="4294967295"/>
          </p:nvPr>
        </p:nvSpPr>
        <p:spPr>
          <a:xfrm>
            <a:off x="1323456" y="3201281"/>
            <a:ext cx="2426691" cy="4554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Agenda</a:t>
            </a:r>
          </a:p>
        </p:txBody>
      </p:sp>
      <p:sp>
        <p:nvSpPr>
          <p:cNvPr id="12" name="TextBox 11">
            <a:extLst>
              <a:ext uri="{FF2B5EF4-FFF2-40B4-BE49-F238E27FC236}">
                <a16:creationId xmlns:a16="http://schemas.microsoft.com/office/drawing/2014/main" id="{77C3618B-4C16-E0AA-0B3F-2D6CB211573C}"/>
              </a:ext>
            </a:extLst>
          </p:cNvPr>
          <p:cNvSpPr txBox="1"/>
          <p:nvPr/>
        </p:nvSpPr>
        <p:spPr>
          <a:xfrm>
            <a:off x="4281101" y="1348039"/>
            <a:ext cx="24852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a:ln>
                  <a:noFill/>
                </a:ln>
                <a:solidFill>
                  <a:srgbClr val="2FAC8F"/>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rPr>
              <a:t>1</a:t>
            </a:r>
          </a:p>
        </p:txBody>
      </p:sp>
      <p:cxnSp>
        <p:nvCxnSpPr>
          <p:cNvPr id="2" name="Straight Connector 1">
            <a:extLst>
              <a:ext uri="{FF2B5EF4-FFF2-40B4-BE49-F238E27FC236}">
                <a16:creationId xmlns:a16="http://schemas.microsoft.com/office/drawing/2014/main" id="{B3D5CB27-7CBE-F6B3-20D5-8DBB215B1C04}"/>
              </a:ext>
              <a:ext uri="{C183D7F6-B498-43B3-948B-1728B52AA6E4}">
                <adec:decorative xmlns:adec="http://schemas.microsoft.com/office/drawing/2017/decorative" val="1"/>
              </a:ext>
            </a:extLst>
          </p:cNvPr>
          <p:cNvCxnSpPr>
            <a:cxnSpLocks/>
          </p:cNvCxnSpPr>
          <p:nvPr/>
        </p:nvCxnSpPr>
        <p:spPr>
          <a:xfrm>
            <a:off x="4950357" y="1329251"/>
            <a:ext cx="0" cy="671551"/>
          </a:xfrm>
          <a:prstGeom prst="line">
            <a:avLst/>
          </a:prstGeom>
          <a:ln w="63500">
            <a:solidFill>
              <a:srgbClr val="2FAC8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5DD9990-622A-52A3-8A47-648FAE2198A2}"/>
              </a:ext>
            </a:extLst>
          </p:cNvPr>
          <p:cNvSpPr txBox="1"/>
          <p:nvPr/>
        </p:nvSpPr>
        <p:spPr>
          <a:xfrm>
            <a:off x="5201895" y="1394741"/>
            <a:ext cx="3457428" cy="5529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effectLst/>
                <a:uLnTx/>
                <a:uFillTx/>
                <a:latin typeface="Open Sans"/>
                <a:ea typeface="Open Sans Light" panose="020B0306030504020204" pitchFamily="34" charset="0"/>
                <a:cs typeface="Open Sans Light" panose="020B0306030504020204" pitchFamily="34" charset="0"/>
              </a:rPr>
              <a:t>MSIX</a:t>
            </a:r>
            <a:r>
              <a:rPr lang="en-US" sz="2400" dirty="0">
                <a:latin typeface="Open Sans"/>
                <a:ea typeface="Open Sans Light" panose="020B0306030504020204" pitchFamily="34" charset="0"/>
                <a:cs typeface="Open Sans Light" panose="020B0306030504020204" pitchFamily="34" charset="0"/>
              </a:rPr>
              <a:t> Overview</a:t>
            </a:r>
            <a:endParaRPr kumimoji="0" lang="en-US" sz="2400" i="0" u="none" strike="noStrike" kern="1200" cap="none" spc="0" normalizeH="0" baseline="0" noProof="0" dirty="0">
              <a:ln>
                <a:noFill/>
              </a:ln>
              <a:effectLst/>
              <a:uLnTx/>
              <a:uFillTx/>
              <a:latin typeface="Open Sans"/>
              <a:ea typeface="Open Sans Light" panose="020B0306030504020204" pitchFamily="34" charset="0"/>
              <a:cs typeface="Open Sans Light" panose="020B0306030504020204" pitchFamily="34" charset="0"/>
            </a:endParaRPr>
          </a:p>
        </p:txBody>
      </p:sp>
      <p:sp>
        <p:nvSpPr>
          <p:cNvPr id="14" name="TextBox 13">
            <a:extLst>
              <a:ext uri="{FF2B5EF4-FFF2-40B4-BE49-F238E27FC236}">
                <a16:creationId xmlns:a16="http://schemas.microsoft.com/office/drawing/2014/main" id="{49E59043-3EBE-8E61-F51E-404DFED99385}"/>
              </a:ext>
            </a:extLst>
          </p:cNvPr>
          <p:cNvSpPr txBox="1"/>
          <p:nvPr/>
        </p:nvSpPr>
        <p:spPr>
          <a:xfrm>
            <a:off x="4281101" y="2517843"/>
            <a:ext cx="248528"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3600" b="1" dirty="0">
                <a:solidFill>
                  <a:srgbClr val="A0CD3A"/>
                </a:solidFill>
                <a:latin typeface="Open Sans SemiBold" panose="020B0606030504020204" pitchFamily="34" charset="0"/>
                <a:ea typeface="Open Sans SemiBold" panose="020B0606030504020204" pitchFamily="34" charset="0"/>
                <a:cs typeface="Open Sans SemiBold" panose="020B0606030504020204" pitchFamily="34" charset="0"/>
              </a:rPr>
              <a:t>2</a:t>
            </a:r>
            <a:endParaRPr kumimoji="0" lang="en-US" sz="3600" b="1" i="0" u="none" strike="noStrike" kern="1200" cap="none" spc="0" normalizeH="0" baseline="0" noProof="0" dirty="0">
              <a:ln>
                <a:noFill/>
              </a:ln>
              <a:solidFill>
                <a:srgbClr val="A0CD3A"/>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11" name="Straight Connector 10">
            <a:extLst>
              <a:ext uri="{FF2B5EF4-FFF2-40B4-BE49-F238E27FC236}">
                <a16:creationId xmlns:a16="http://schemas.microsoft.com/office/drawing/2014/main" id="{D8E53CF9-79CD-0CD4-7146-E1CE8110A074}"/>
              </a:ext>
              <a:ext uri="{C183D7F6-B498-43B3-948B-1728B52AA6E4}">
                <adec:decorative xmlns:adec="http://schemas.microsoft.com/office/drawing/2017/decorative" val="1"/>
              </a:ext>
            </a:extLst>
          </p:cNvPr>
          <p:cNvCxnSpPr>
            <a:cxnSpLocks/>
          </p:cNvCxnSpPr>
          <p:nvPr/>
        </p:nvCxnSpPr>
        <p:spPr>
          <a:xfrm>
            <a:off x="4950357" y="2505233"/>
            <a:ext cx="0" cy="671551"/>
          </a:xfrm>
          <a:prstGeom prst="line">
            <a:avLst/>
          </a:prstGeom>
          <a:ln w="63500">
            <a:solidFill>
              <a:srgbClr val="A0CD3A"/>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B2FDAAF-4548-D04E-CD3A-70CD1C51E064}"/>
              </a:ext>
            </a:extLst>
          </p:cNvPr>
          <p:cNvSpPr txBox="1"/>
          <p:nvPr/>
        </p:nvSpPr>
        <p:spPr>
          <a:xfrm>
            <a:off x="5201895" y="2610176"/>
            <a:ext cx="5951658" cy="461664"/>
          </a:xfrm>
          <a:prstGeom prst="rect">
            <a:avLst/>
          </a:prstGeom>
          <a:noFill/>
        </p:spPr>
        <p:txBody>
          <a:bodyPr wrap="square" rtlCol="0">
            <a:spAutoFit/>
          </a:bodyPr>
          <a:lstStyle/>
          <a:p>
            <a:pPr lvl="0">
              <a:defRPr/>
            </a:pPr>
            <a:r>
              <a:rPr lang="en-US" sz="2400" dirty="0">
                <a:ea typeface="Open Sans Light" panose="020B0306030504020204" pitchFamily="34" charset="0"/>
                <a:cs typeface="Open Sans Light" panose="020B0306030504020204" pitchFamily="34" charset="0"/>
              </a:rPr>
              <a:t>Data Requests and Move Notices</a:t>
            </a:r>
          </a:p>
        </p:txBody>
      </p:sp>
      <p:sp>
        <p:nvSpPr>
          <p:cNvPr id="18" name="TextBox 17">
            <a:extLst>
              <a:ext uri="{FF2B5EF4-FFF2-40B4-BE49-F238E27FC236}">
                <a16:creationId xmlns:a16="http://schemas.microsoft.com/office/drawing/2014/main" id="{1487C478-203C-3353-D1A5-C5F97CABEAB7}"/>
              </a:ext>
            </a:extLst>
          </p:cNvPr>
          <p:cNvSpPr txBox="1"/>
          <p:nvPr/>
        </p:nvSpPr>
        <p:spPr>
          <a:xfrm>
            <a:off x="4281101" y="3693825"/>
            <a:ext cx="24852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3600" b="1" i="0" u="none" strike="noStrike" kern="1200" cap="none" spc="0" normalizeH="0" baseline="0" noProof="0" dirty="0">
                <a:ln>
                  <a:noFill/>
                </a:ln>
                <a:solidFill>
                  <a:srgbClr val="F2D110"/>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rPr>
              <a:t>3</a:t>
            </a:r>
          </a:p>
        </p:txBody>
      </p:sp>
      <p:cxnSp>
        <p:nvCxnSpPr>
          <p:cNvPr id="16" name="Straight Connector 15">
            <a:extLst>
              <a:ext uri="{FF2B5EF4-FFF2-40B4-BE49-F238E27FC236}">
                <a16:creationId xmlns:a16="http://schemas.microsoft.com/office/drawing/2014/main" id="{02921F27-ECC6-053F-A8D9-C58275806699}"/>
              </a:ext>
              <a:ext uri="{C183D7F6-B498-43B3-948B-1728B52AA6E4}">
                <adec:decorative xmlns:adec="http://schemas.microsoft.com/office/drawing/2017/decorative" val="1"/>
              </a:ext>
            </a:extLst>
          </p:cNvPr>
          <p:cNvCxnSpPr>
            <a:cxnSpLocks/>
          </p:cNvCxnSpPr>
          <p:nvPr/>
        </p:nvCxnSpPr>
        <p:spPr>
          <a:xfrm>
            <a:off x="4950357" y="3681215"/>
            <a:ext cx="0" cy="671551"/>
          </a:xfrm>
          <a:prstGeom prst="line">
            <a:avLst/>
          </a:prstGeom>
          <a:ln w="63500">
            <a:solidFill>
              <a:srgbClr val="F2D11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0BDFA64-84C8-6D6D-B806-4C54DC0293C9}"/>
              </a:ext>
            </a:extLst>
          </p:cNvPr>
          <p:cNvSpPr txBox="1"/>
          <p:nvPr/>
        </p:nvSpPr>
        <p:spPr>
          <a:xfrm>
            <a:off x="5201894" y="3786158"/>
            <a:ext cx="5369122" cy="461664"/>
          </a:xfrm>
          <a:prstGeom prst="rect">
            <a:avLst/>
          </a:prstGeom>
          <a:noFill/>
        </p:spPr>
        <p:txBody>
          <a:bodyPr wrap="square" rtlCol="0">
            <a:spAutoFit/>
          </a:bodyPr>
          <a:lstStyle/>
          <a:p>
            <a:pPr lvl="0">
              <a:defRPr/>
            </a:pPr>
            <a:r>
              <a:rPr lang="en-US" sz="2400" dirty="0">
                <a:ea typeface="Open Sans Light" panose="020B0306030504020204" pitchFamily="34" charset="0"/>
                <a:cs typeface="Open Sans Light" panose="020B0306030504020204" pitchFamily="34" charset="0"/>
              </a:rPr>
              <a:t>Guest Speaker Presentations</a:t>
            </a:r>
          </a:p>
        </p:txBody>
      </p:sp>
      <p:sp>
        <p:nvSpPr>
          <p:cNvPr id="28" name="TextBox 27">
            <a:extLst>
              <a:ext uri="{FF2B5EF4-FFF2-40B4-BE49-F238E27FC236}">
                <a16:creationId xmlns:a16="http://schemas.microsoft.com/office/drawing/2014/main" id="{49F0CC7B-6C22-689A-C877-610DF3F10948}"/>
              </a:ext>
            </a:extLst>
          </p:cNvPr>
          <p:cNvSpPr txBox="1"/>
          <p:nvPr/>
        </p:nvSpPr>
        <p:spPr>
          <a:xfrm>
            <a:off x="4281101" y="4875986"/>
            <a:ext cx="24852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3600" b="1" dirty="0">
                <a:solidFill>
                  <a:srgbClr val="2FAC8F"/>
                </a:solidFill>
                <a:latin typeface="Open Sans SemiBold" panose="020B0606030504020204" pitchFamily="34" charset="0"/>
                <a:ea typeface="Open Sans SemiBold" panose="020B0606030504020204" pitchFamily="34" charset="0"/>
                <a:cs typeface="Open Sans SemiBold" panose="020B0606030504020204" pitchFamily="34" charset="0"/>
              </a:rPr>
              <a:t>4</a:t>
            </a:r>
            <a:endParaRPr kumimoji="0" lang="en-US" sz="3600" b="1" i="0" u="none" strike="noStrike" kern="1200" cap="none" spc="0" normalizeH="0" baseline="0" noProof="0" dirty="0">
              <a:ln>
                <a:noFill/>
              </a:ln>
              <a:solidFill>
                <a:srgbClr val="2FAC8F"/>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p:txBody>
      </p:sp>
      <p:cxnSp>
        <p:nvCxnSpPr>
          <p:cNvPr id="24" name="Straight Connector 23">
            <a:extLst>
              <a:ext uri="{FF2B5EF4-FFF2-40B4-BE49-F238E27FC236}">
                <a16:creationId xmlns:a16="http://schemas.microsoft.com/office/drawing/2014/main" id="{BFC359FD-2BA6-C499-03BB-9ACF80DEE96C}"/>
              </a:ext>
              <a:ext uri="{C183D7F6-B498-43B3-948B-1728B52AA6E4}">
                <adec:decorative xmlns:adec="http://schemas.microsoft.com/office/drawing/2017/decorative" val="1"/>
              </a:ext>
            </a:extLst>
          </p:cNvPr>
          <p:cNvCxnSpPr>
            <a:cxnSpLocks/>
          </p:cNvCxnSpPr>
          <p:nvPr/>
        </p:nvCxnSpPr>
        <p:spPr>
          <a:xfrm>
            <a:off x="4950357" y="4857198"/>
            <a:ext cx="0" cy="671551"/>
          </a:xfrm>
          <a:prstGeom prst="line">
            <a:avLst/>
          </a:prstGeom>
          <a:ln w="63500">
            <a:solidFill>
              <a:srgbClr val="2FAC8F"/>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B49D174-9871-5EEF-2C24-433F46243446}"/>
              </a:ext>
            </a:extLst>
          </p:cNvPr>
          <p:cNvSpPr txBox="1"/>
          <p:nvPr/>
        </p:nvSpPr>
        <p:spPr>
          <a:xfrm>
            <a:off x="5201895" y="4922688"/>
            <a:ext cx="3457428" cy="461665"/>
          </a:xfrm>
          <a:prstGeom prst="rect">
            <a:avLst/>
          </a:prstGeom>
          <a:noFill/>
        </p:spPr>
        <p:txBody>
          <a:bodyPr wrap="square" rtlCol="0">
            <a:spAutoFit/>
          </a:bodyPr>
          <a:lstStyle/>
          <a:p>
            <a:pPr lvl="0">
              <a:defRPr/>
            </a:pPr>
            <a:r>
              <a:rPr lang="en-US" sz="2400" dirty="0">
                <a:ea typeface="Open Sans Light" panose="020B0306030504020204" pitchFamily="34" charset="0"/>
                <a:cs typeface="Open Sans Light" panose="020B0306030504020204" pitchFamily="34" charset="0"/>
              </a:rPr>
              <a:t>Q&amp;A and Closing</a:t>
            </a:r>
          </a:p>
        </p:txBody>
      </p:sp>
      <p:cxnSp>
        <p:nvCxnSpPr>
          <p:cNvPr id="20" name="Straight Connector 19">
            <a:extLst>
              <a:ext uri="{FF2B5EF4-FFF2-40B4-BE49-F238E27FC236}">
                <a16:creationId xmlns:a16="http://schemas.microsoft.com/office/drawing/2014/main" id="{C4EDD04F-875A-EDA5-C396-9E2C1D5B0973}"/>
              </a:ext>
              <a:ext uri="{C183D7F6-B498-43B3-948B-1728B52AA6E4}">
                <adec:decorative xmlns:adec="http://schemas.microsoft.com/office/drawing/2017/decorative" val="1"/>
              </a:ext>
            </a:extLst>
          </p:cNvPr>
          <p:cNvCxnSpPr>
            <a:cxnSpLocks/>
          </p:cNvCxnSpPr>
          <p:nvPr/>
        </p:nvCxnSpPr>
        <p:spPr>
          <a:xfrm>
            <a:off x="36134"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667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4EC1D-7A7B-D74F-B6A9-0DAA5C123A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18ED2B-3157-2807-9DEA-2E50BEE31D01}"/>
              </a:ext>
            </a:extLst>
          </p:cNvPr>
          <p:cNvSpPr>
            <a:spLocks noGrp="1"/>
          </p:cNvSpPr>
          <p:nvPr>
            <p:ph type="title"/>
          </p:nvPr>
        </p:nvSpPr>
        <p:spPr>
          <a:xfrm>
            <a:off x="838200" y="365125"/>
            <a:ext cx="10515600" cy="623703"/>
          </a:xfrm>
        </p:spPr>
        <p:txBody>
          <a:bodyPr>
            <a:normAutofit fontScale="90000"/>
          </a:bodyPr>
          <a:lstStyle/>
          <a:p>
            <a:pPr algn="ctr"/>
            <a:r>
              <a:rPr lang="en-US" dirty="0">
                <a:latin typeface="Arial" panose="020B0604020202020204" pitchFamily="34" charset="0"/>
                <a:cs typeface="Arial" panose="020B0604020202020204" pitchFamily="34" charset="0"/>
              </a:rPr>
              <a:t>NY- Recruitment Obstacles When Receiving MSIX Move Notifications</a:t>
            </a:r>
          </a:p>
        </p:txBody>
      </p:sp>
      <p:sp>
        <p:nvSpPr>
          <p:cNvPr id="7" name="Content Placeholder 6">
            <a:extLst>
              <a:ext uri="{FF2B5EF4-FFF2-40B4-BE49-F238E27FC236}">
                <a16:creationId xmlns:a16="http://schemas.microsoft.com/office/drawing/2014/main" id="{D1247932-9387-C1FE-B5A6-41326E3F550F}"/>
              </a:ext>
            </a:extLst>
          </p:cNvPr>
          <p:cNvSpPr>
            <a:spLocks noGrp="1"/>
          </p:cNvSpPr>
          <p:nvPr>
            <p:ph idx="1"/>
          </p:nvPr>
        </p:nvSpPr>
        <p:spPr>
          <a:xfrm>
            <a:off x="838200" y="1313445"/>
            <a:ext cx="10515600" cy="5634363"/>
          </a:xfrm>
        </p:spPr>
        <p:txBody>
          <a:bodyPr>
            <a:noAutofit/>
          </a:bodyPr>
          <a:lstStyle/>
          <a:p>
            <a:pPr>
              <a:lnSpc>
                <a:spcPct val="120000"/>
              </a:lnSpc>
              <a:spcBef>
                <a:spcPts val="600"/>
              </a:spcBef>
            </a:pPr>
            <a:r>
              <a:rPr lang="en-US" sz="2400" dirty="0">
                <a:latin typeface="Arial" panose="020B0604020202020204" pitchFamily="34" charset="0"/>
                <a:cs typeface="Arial" panose="020B0604020202020204" pitchFamily="34" charset="0"/>
              </a:rPr>
              <a:t>Limited or no information within the move notification itself.</a:t>
            </a:r>
          </a:p>
          <a:p>
            <a:pPr lvl="1">
              <a:lnSpc>
                <a:spcPct val="120000"/>
              </a:lnSpc>
              <a:spcBef>
                <a:spcPts val="600"/>
              </a:spcBef>
            </a:pPr>
            <a:r>
              <a:rPr lang="en-US" sz="2000" dirty="0">
                <a:latin typeface="Arial" panose="020B0604020202020204" pitchFamily="34" charset="0"/>
                <a:cs typeface="Arial" panose="020B0604020202020204" pitchFamily="34" charset="0"/>
              </a:rPr>
              <a:t>This student moved to your state. No contact information provided, or a phone number that is out of service. Now what?</a:t>
            </a:r>
          </a:p>
          <a:p>
            <a:pPr>
              <a:lnSpc>
                <a:spcPct val="120000"/>
              </a:lnSpc>
              <a:spcBef>
                <a:spcPts val="600"/>
              </a:spcBef>
            </a:pPr>
            <a:r>
              <a:rPr lang="en-US" sz="2400" dirty="0">
                <a:latin typeface="Arial" panose="020B0604020202020204" pitchFamily="34" charset="0"/>
                <a:cs typeface="Arial" panose="020B0604020202020204" pitchFamily="34" charset="0"/>
              </a:rPr>
              <a:t>Delayed or no reply from the state sending the notification.</a:t>
            </a:r>
          </a:p>
          <a:p>
            <a:pPr>
              <a:lnSpc>
                <a:spcPct val="120000"/>
              </a:lnSpc>
              <a:spcBef>
                <a:spcPts val="600"/>
              </a:spcBef>
            </a:pPr>
            <a:r>
              <a:rPr lang="en-US" sz="2400" dirty="0">
                <a:latin typeface="Arial" panose="020B0604020202020204" pitchFamily="34" charset="0"/>
                <a:cs typeface="Arial" panose="020B0604020202020204" pitchFamily="34" charset="0"/>
              </a:rPr>
              <a:t>Move notification includes a phone number, but no other information. </a:t>
            </a:r>
          </a:p>
          <a:p>
            <a:pPr lvl="1">
              <a:lnSpc>
                <a:spcPct val="120000"/>
              </a:lnSpc>
              <a:spcBef>
                <a:spcPts val="600"/>
              </a:spcBef>
            </a:pPr>
            <a:r>
              <a:rPr lang="en-US" sz="2000" dirty="0">
                <a:latin typeface="Arial" panose="020B0604020202020204" pitchFamily="34" charset="0"/>
                <a:cs typeface="Arial" panose="020B0604020202020204" pitchFamily="34" charset="0"/>
              </a:rPr>
              <a:t>Who to assign this referral to?</a:t>
            </a:r>
          </a:p>
          <a:p>
            <a:pPr>
              <a:lnSpc>
                <a:spcPct val="120000"/>
              </a:lnSpc>
              <a:spcBef>
                <a:spcPts val="600"/>
              </a:spcBef>
            </a:pPr>
            <a:r>
              <a:rPr lang="en-US" sz="2400" dirty="0">
                <a:latin typeface="Arial" panose="020B0604020202020204" pitchFamily="34" charset="0"/>
                <a:cs typeface="Arial" panose="020B0604020202020204" pitchFamily="34" charset="0"/>
              </a:rPr>
              <a:t>Received a move notification with accurate contact information, but the family or student won’t pick up the phone and/or come to the door.</a:t>
            </a:r>
          </a:p>
          <a:p>
            <a:pPr>
              <a:lnSpc>
                <a:spcPct val="120000"/>
              </a:lnSpc>
              <a:spcBef>
                <a:spcPts val="600"/>
              </a:spcBef>
            </a:pPr>
            <a:r>
              <a:rPr lang="en-US" sz="2400" dirty="0">
                <a:latin typeface="Arial" panose="020B0604020202020204" pitchFamily="34" charset="0"/>
                <a:cs typeface="Arial" panose="020B0604020202020204" pitchFamily="34" charset="0"/>
              </a:rPr>
              <a:t>Family or student is no longer interested in participating in the program.</a:t>
            </a:r>
          </a:p>
          <a:p>
            <a:pPr>
              <a:lnSpc>
                <a:spcPct val="120000"/>
              </a:lnSpc>
              <a:spcBef>
                <a:spcPts val="600"/>
              </a:spcBef>
            </a:pPr>
            <a:r>
              <a:rPr lang="en-US" sz="2400" dirty="0">
                <a:latin typeface="Arial" panose="020B0604020202020204" pitchFamily="34" charset="0"/>
                <a:cs typeface="Arial" panose="020B0604020202020204" pitchFamily="34" charset="0"/>
              </a:rPr>
              <a:t>NY recruiter interviews the family, but makes a different eligibility determination than the sending state did. </a:t>
            </a:r>
          </a:p>
          <a:p>
            <a:pPr>
              <a:lnSpc>
                <a:spcPct val="120000"/>
              </a:lnSpc>
              <a:spcBef>
                <a:spcPts val="600"/>
              </a:spcBef>
            </a:pPr>
            <a:endParaRPr lang="en-US" sz="2400" dirty="0">
              <a:latin typeface="Arial" panose="020B0604020202020204" pitchFamily="34" charset="0"/>
              <a:cs typeface="Arial" panose="020B0604020202020204" pitchFamily="34" charset="0"/>
            </a:endParaRPr>
          </a:p>
          <a:p>
            <a:pPr marL="914400" lvl="2"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68164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61827-EE77-DC05-CFE8-5397F6799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06F27-04B6-B754-4B0B-A3A35EA590A7}"/>
              </a:ext>
            </a:extLst>
          </p:cNvPr>
          <p:cNvSpPr>
            <a:spLocks noGrp="1"/>
          </p:cNvSpPr>
          <p:nvPr>
            <p:ph type="title"/>
          </p:nvPr>
        </p:nvSpPr>
        <p:spPr>
          <a:xfrm>
            <a:off x="838200" y="365125"/>
            <a:ext cx="10515600" cy="623703"/>
          </a:xfrm>
        </p:spPr>
        <p:txBody>
          <a:bodyPr>
            <a:normAutofit fontScale="90000"/>
          </a:bodyPr>
          <a:lstStyle/>
          <a:p>
            <a:pPr algn="ctr"/>
            <a:r>
              <a:rPr lang="en-US" dirty="0">
                <a:latin typeface="Arial" panose="020B0604020202020204" pitchFamily="34" charset="0"/>
                <a:cs typeface="Arial" panose="020B0604020202020204" pitchFamily="34" charset="0"/>
              </a:rPr>
              <a:t>NY- Potential Solutions to Obstacles</a:t>
            </a:r>
          </a:p>
        </p:txBody>
      </p:sp>
      <p:sp>
        <p:nvSpPr>
          <p:cNvPr id="7" name="Content Placeholder 6">
            <a:extLst>
              <a:ext uri="{FF2B5EF4-FFF2-40B4-BE49-F238E27FC236}">
                <a16:creationId xmlns:a16="http://schemas.microsoft.com/office/drawing/2014/main" id="{ADD9F7ED-8109-BB87-1931-6EF822B8F57B}"/>
              </a:ext>
            </a:extLst>
          </p:cNvPr>
          <p:cNvSpPr>
            <a:spLocks noGrp="1"/>
          </p:cNvSpPr>
          <p:nvPr>
            <p:ph idx="1"/>
          </p:nvPr>
        </p:nvSpPr>
        <p:spPr>
          <a:xfrm>
            <a:off x="130629" y="1128387"/>
            <a:ext cx="11941628" cy="5634363"/>
          </a:xfrm>
        </p:spPr>
        <p:txBody>
          <a:bodyPr>
            <a:noAutofit/>
          </a:bodyPr>
          <a:lstStyle/>
          <a:p>
            <a:pPr lvl="0"/>
            <a:r>
              <a:rPr lang="en-US" sz="2400" dirty="0"/>
              <a:t>Limited or no information within the move notification itself.</a:t>
            </a:r>
          </a:p>
          <a:p>
            <a:pPr lvl="1"/>
            <a:r>
              <a:rPr lang="en-US" sz="2000" dirty="0"/>
              <a:t>This student moved to your state. No contact information provided, or a phone number that is out of service. Now what?</a:t>
            </a:r>
          </a:p>
          <a:p>
            <a:pPr lvl="1"/>
            <a:r>
              <a:rPr lang="en-US" sz="2000" b="1" dirty="0"/>
              <a:t>Reach out to the individual who sent the move notification. Especially if this is a state that you receive notifications from often, work together to set up a system for receiving and sending notifications, timelines for follow up, and what information is needed in order to make a timely and effective follow up. NY and PA have built a great relationship over time, and this effort has resulted in many students being identified and recruited in both states. Remember, more info is always better, but every referral is a good referral!</a:t>
            </a:r>
            <a:endParaRPr lang="en-US" sz="2000" dirty="0"/>
          </a:p>
          <a:p>
            <a:pPr lvl="0"/>
            <a:r>
              <a:rPr lang="en-US" sz="2400" dirty="0"/>
              <a:t>Delayed or no reply from the state sending the notification.</a:t>
            </a:r>
          </a:p>
          <a:p>
            <a:pPr lvl="1"/>
            <a:r>
              <a:rPr lang="en-US" sz="2000" b="1" dirty="0"/>
              <a:t>Building relationships(Interstate Coordination) with other states is key. We hope that the individual sending move notices follows up, but if not, who do you know from that state that you can reach out to? Participating in CIGS like IDRC helps with relationship building. Belonging to other organizations such as NASDME and IMEC offers other interstate coordination opportunities and helps build relationships.</a:t>
            </a:r>
            <a:endParaRPr lang="en-US" sz="4000" dirty="0">
              <a:latin typeface="Arial" panose="020B0604020202020204" pitchFamily="34" charset="0"/>
              <a:cs typeface="Arial" panose="020B0604020202020204" pitchFamily="34" charset="0"/>
            </a:endParaRPr>
          </a:p>
          <a:p>
            <a:pPr marL="914400" lvl="2"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8105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F6134-3E1E-E6AF-5CF4-472CAF937F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4951A2-9C53-4A6E-5D2A-265916501FE9}"/>
              </a:ext>
            </a:extLst>
          </p:cNvPr>
          <p:cNvSpPr>
            <a:spLocks noGrp="1"/>
          </p:cNvSpPr>
          <p:nvPr>
            <p:ph type="title"/>
          </p:nvPr>
        </p:nvSpPr>
        <p:spPr>
          <a:xfrm>
            <a:off x="838200" y="365125"/>
            <a:ext cx="10515600" cy="623703"/>
          </a:xfrm>
        </p:spPr>
        <p:txBody>
          <a:bodyPr>
            <a:normAutofit fontScale="90000"/>
          </a:bodyPr>
          <a:lstStyle/>
          <a:p>
            <a:pPr algn="ctr"/>
            <a:r>
              <a:rPr lang="en-US" dirty="0">
                <a:latin typeface="Arial" panose="020B0604020202020204" pitchFamily="34" charset="0"/>
                <a:cs typeface="Arial" panose="020B0604020202020204" pitchFamily="34" charset="0"/>
              </a:rPr>
              <a:t>NY- Potential Solutions to Obstacles (1)</a:t>
            </a:r>
          </a:p>
        </p:txBody>
      </p:sp>
      <p:sp>
        <p:nvSpPr>
          <p:cNvPr id="7" name="Content Placeholder 6">
            <a:extLst>
              <a:ext uri="{FF2B5EF4-FFF2-40B4-BE49-F238E27FC236}">
                <a16:creationId xmlns:a16="http://schemas.microsoft.com/office/drawing/2014/main" id="{19898475-9D4D-276E-7365-B6404641DCD8}"/>
              </a:ext>
            </a:extLst>
          </p:cNvPr>
          <p:cNvSpPr>
            <a:spLocks noGrp="1"/>
          </p:cNvSpPr>
          <p:nvPr>
            <p:ph idx="1"/>
          </p:nvPr>
        </p:nvSpPr>
        <p:spPr>
          <a:xfrm>
            <a:off x="838200" y="1128387"/>
            <a:ext cx="10515600" cy="5634363"/>
          </a:xfrm>
        </p:spPr>
        <p:txBody>
          <a:bodyPr>
            <a:noAutofit/>
          </a:bodyPr>
          <a:lstStyle/>
          <a:p>
            <a:pPr>
              <a:lnSpc>
                <a:spcPct val="120000"/>
              </a:lnSpc>
              <a:spcBef>
                <a:spcPts val="600"/>
              </a:spcBef>
            </a:pPr>
            <a:r>
              <a:rPr lang="en-US" sz="2400" dirty="0">
                <a:latin typeface="Arial" panose="020B0604020202020204" pitchFamily="34" charset="0"/>
                <a:cs typeface="Arial" panose="020B0604020202020204" pitchFamily="34" charset="0"/>
              </a:rPr>
              <a:t>Move notification includes a phone number, but no other information. </a:t>
            </a:r>
          </a:p>
          <a:p>
            <a:pPr lvl="1">
              <a:lnSpc>
                <a:spcPct val="120000"/>
              </a:lnSpc>
              <a:spcBef>
                <a:spcPts val="600"/>
              </a:spcBef>
            </a:pPr>
            <a:r>
              <a:rPr lang="en-US" sz="2000" dirty="0">
                <a:latin typeface="Arial" panose="020B0604020202020204" pitchFamily="34" charset="0"/>
                <a:cs typeface="Arial" panose="020B0604020202020204" pitchFamily="34" charset="0"/>
              </a:rPr>
              <a:t>Who to assign this referral to?</a:t>
            </a:r>
          </a:p>
          <a:p>
            <a:pPr lvl="1">
              <a:lnSpc>
                <a:spcPct val="120000"/>
              </a:lnSpc>
              <a:spcBef>
                <a:spcPts val="600"/>
              </a:spcBef>
            </a:pPr>
            <a:r>
              <a:rPr lang="en-US" sz="2000" b="1" dirty="0">
                <a:latin typeface="Arial" panose="020B0604020202020204" pitchFamily="34" charset="0"/>
                <a:cs typeface="Arial" panose="020B0604020202020204" pitchFamily="34" charset="0"/>
              </a:rPr>
              <a:t>In NY, we have an experienced recruiter who is very skilled in locating families and students with limited information. She is in charge of following up on referrals sent to NY with no address. Assign task to a recruiter within your state, and train on conducting effective remote recruitment.</a:t>
            </a:r>
          </a:p>
          <a:p>
            <a:pPr>
              <a:lnSpc>
                <a:spcPct val="120000"/>
              </a:lnSpc>
              <a:spcBef>
                <a:spcPts val="600"/>
              </a:spcBef>
            </a:pPr>
            <a:r>
              <a:rPr lang="en-US" sz="2400" dirty="0">
                <a:latin typeface="Arial" panose="020B0604020202020204" pitchFamily="34" charset="0"/>
                <a:cs typeface="Arial" panose="020B0604020202020204" pitchFamily="34" charset="0"/>
              </a:rPr>
              <a:t>Received a move notification with accurate contact information, but the family or student won’t pick up the phone and/or come to the door.</a:t>
            </a:r>
          </a:p>
          <a:p>
            <a:pPr lvl="1">
              <a:lnSpc>
                <a:spcPct val="120000"/>
              </a:lnSpc>
              <a:spcBef>
                <a:spcPts val="600"/>
              </a:spcBef>
            </a:pPr>
            <a:r>
              <a:rPr lang="en-US" sz="2000" b="1" dirty="0">
                <a:latin typeface="Arial" panose="020B0604020202020204" pitchFamily="34" charset="0"/>
                <a:cs typeface="Arial" panose="020B0604020202020204" pitchFamily="34" charset="0"/>
              </a:rPr>
              <a:t>Reach out to sending state to see if they can help make the introduction. Find materials or resources to share with family, and build trust over time. Don’t give up!</a:t>
            </a:r>
          </a:p>
          <a:p>
            <a:pPr marL="0" indent="0">
              <a:lnSpc>
                <a:spcPct val="120000"/>
              </a:lnSpc>
              <a:spcBef>
                <a:spcPts val="600"/>
              </a:spcBef>
              <a:buNone/>
            </a:pPr>
            <a:endParaRPr lang="en-US" sz="2400" dirty="0">
              <a:latin typeface="Arial" panose="020B0604020202020204" pitchFamily="34" charset="0"/>
              <a:cs typeface="Arial" panose="020B0604020202020204" pitchFamily="34" charset="0"/>
            </a:endParaRPr>
          </a:p>
          <a:p>
            <a:pPr marL="914400" lvl="2"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95464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4C95A-695A-9FA0-36B9-E83E289B2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D381A-04ED-E878-78C5-7581DDF78254}"/>
              </a:ext>
            </a:extLst>
          </p:cNvPr>
          <p:cNvSpPr>
            <a:spLocks noGrp="1"/>
          </p:cNvSpPr>
          <p:nvPr>
            <p:ph type="title"/>
          </p:nvPr>
        </p:nvSpPr>
        <p:spPr>
          <a:xfrm>
            <a:off x="838200" y="365125"/>
            <a:ext cx="10515600" cy="623703"/>
          </a:xfrm>
        </p:spPr>
        <p:txBody>
          <a:bodyPr>
            <a:normAutofit fontScale="90000"/>
          </a:bodyPr>
          <a:lstStyle/>
          <a:p>
            <a:pPr algn="ctr"/>
            <a:r>
              <a:rPr lang="en-US" dirty="0">
                <a:latin typeface="Arial" panose="020B0604020202020204" pitchFamily="34" charset="0"/>
                <a:cs typeface="Arial" panose="020B0604020202020204" pitchFamily="34" charset="0"/>
              </a:rPr>
              <a:t>NY- Potential Solutions to Obstacles (2)</a:t>
            </a:r>
          </a:p>
        </p:txBody>
      </p:sp>
      <p:sp>
        <p:nvSpPr>
          <p:cNvPr id="7" name="Content Placeholder 6">
            <a:extLst>
              <a:ext uri="{FF2B5EF4-FFF2-40B4-BE49-F238E27FC236}">
                <a16:creationId xmlns:a16="http://schemas.microsoft.com/office/drawing/2014/main" id="{AB318516-760C-70FA-F3CC-AA904C53748B}"/>
              </a:ext>
            </a:extLst>
          </p:cNvPr>
          <p:cNvSpPr>
            <a:spLocks noGrp="1"/>
          </p:cNvSpPr>
          <p:nvPr>
            <p:ph idx="1"/>
          </p:nvPr>
        </p:nvSpPr>
        <p:spPr>
          <a:xfrm>
            <a:off x="838200" y="1128387"/>
            <a:ext cx="10515600" cy="5634363"/>
          </a:xfrm>
        </p:spPr>
        <p:txBody>
          <a:bodyPr>
            <a:noAutofit/>
          </a:bodyPr>
          <a:lstStyle/>
          <a:p>
            <a:pPr>
              <a:lnSpc>
                <a:spcPct val="120000"/>
              </a:lnSpc>
              <a:spcBef>
                <a:spcPts val="600"/>
              </a:spcBef>
            </a:pPr>
            <a:r>
              <a:rPr lang="en-US" sz="2400" dirty="0">
                <a:latin typeface="Arial" panose="020B0604020202020204" pitchFamily="34" charset="0"/>
                <a:cs typeface="Arial" panose="020B0604020202020204" pitchFamily="34" charset="0"/>
              </a:rPr>
              <a:t>Family or student is no longer interested in participating in the program.</a:t>
            </a:r>
          </a:p>
          <a:p>
            <a:pPr lvl="1">
              <a:lnSpc>
                <a:spcPct val="120000"/>
              </a:lnSpc>
              <a:spcBef>
                <a:spcPts val="600"/>
              </a:spcBef>
            </a:pPr>
            <a:r>
              <a:rPr lang="en-US" sz="2000" b="1" dirty="0">
                <a:latin typeface="Arial" panose="020B0604020202020204" pitchFamily="34" charset="0"/>
                <a:cs typeface="Arial" panose="020B0604020202020204" pitchFamily="34" charset="0"/>
              </a:rPr>
              <a:t>Try to find a service or resource that hooks the family or student’s interest. Follow up after some time to see if they have changed their mind. Reach out to the sending state to find out more information about the family’s needs.</a:t>
            </a:r>
          </a:p>
          <a:p>
            <a:pPr>
              <a:lnSpc>
                <a:spcPct val="120000"/>
              </a:lnSpc>
              <a:spcBef>
                <a:spcPts val="600"/>
              </a:spcBef>
            </a:pPr>
            <a:r>
              <a:rPr lang="en-US" sz="2400" dirty="0">
                <a:latin typeface="Arial" panose="020B0604020202020204" pitchFamily="34" charset="0"/>
                <a:cs typeface="Arial" panose="020B0604020202020204" pitchFamily="34" charset="0"/>
              </a:rPr>
              <a:t>NY recruiter interviews the family, but makes a different eligibility determination than the sending state did. </a:t>
            </a:r>
          </a:p>
          <a:p>
            <a:pPr lvl="1">
              <a:lnSpc>
                <a:spcPct val="120000"/>
              </a:lnSpc>
              <a:spcBef>
                <a:spcPts val="600"/>
              </a:spcBef>
            </a:pPr>
            <a:r>
              <a:rPr lang="en-US" sz="2000" b="1" dirty="0">
                <a:latin typeface="Arial" panose="020B0604020202020204" pitchFamily="34" charset="0"/>
                <a:cs typeface="Arial" panose="020B0604020202020204" pitchFamily="34" charset="0"/>
              </a:rPr>
              <a:t>Each state must make their own individual eligibility determination. We cannot automatically find a student eligible in New York State just because they were determined eligible by a different state. If a student is determined to not be eligible within your state, be sure to follow up with the sending state to let them know.</a:t>
            </a:r>
          </a:p>
          <a:p>
            <a:pPr marL="0" indent="0">
              <a:lnSpc>
                <a:spcPct val="120000"/>
              </a:lnSpc>
              <a:spcBef>
                <a:spcPts val="600"/>
              </a:spcBef>
              <a:buNone/>
            </a:pPr>
            <a:endParaRPr lang="en-US" sz="2400" dirty="0">
              <a:latin typeface="Arial" panose="020B0604020202020204" pitchFamily="34" charset="0"/>
              <a:cs typeface="Arial" panose="020B0604020202020204" pitchFamily="34" charset="0"/>
            </a:endParaRPr>
          </a:p>
          <a:p>
            <a:pPr marL="914400" lvl="2"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a:p>
            <a:pPr marL="1371600" lvl="3"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8977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rtlCol="0" anchor="b" anchorCtr="0">
            <a:normAutofit/>
          </a:bodyPr>
          <a:lstStyle/>
          <a:p>
            <a:r>
              <a:rPr lang="en" dirty="0"/>
              <a:t>MSIX Notifications &amp; Data Requests Between MI &amp; FL</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15600" y="593367"/>
            <a:ext cx="5787600" cy="763600"/>
          </a:xfrm>
          <a:prstGeom prst="rect">
            <a:avLst/>
          </a:prstGeom>
        </p:spPr>
        <p:txBody>
          <a:bodyPr spcFirstLastPara="1" vert="horz" wrap="square" lIns="121900" tIns="121900" rIns="121900" bIns="121900" rtlCol="0" anchor="t" anchorCtr="0">
            <a:normAutofit fontScale="90000"/>
          </a:bodyPr>
          <a:lstStyle/>
          <a:p>
            <a:r>
              <a:rPr lang="en" u="sng" dirty="0"/>
              <a:t>It Started with a MI Proposal</a:t>
            </a:r>
            <a:endParaRPr u="sng" dirty="0"/>
          </a:p>
        </p:txBody>
      </p:sp>
      <p:sp>
        <p:nvSpPr>
          <p:cNvPr id="61" name="Google Shape;61;p14"/>
          <p:cNvSpPr txBox="1">
            <a:spLocks noGrp="1"/>
          </p:cNvSpPr>
          <p:nvPr>
            <p:ph type="body" idx="1"/>
          </p:nvPr>
        </p:nvSpPr>
        <p:spPr>
          <a:xfrm>
            <a:off x="415600" y="1536633"/>
            <a:ext cx="4072400" cy="4555200"/>
          </a:xfrm>
          <a:prstGeom prst="rect">
            <a:avLst/>
          </a:prstGeom>
        </p:spPr>
        <p:txBody>
          <a:bodyPr spcFirstLastPara="1" vert="horz" wrap="square" lIns="121900" tIns="121900" rIns="121900" bIns="121900" rtlCol="0" anchor="t" anchorCtr="0">
            <a:normAutofit/>
          </a:bodyPr>
          <a:lstStyle/>
          <a:p>
            <a:pPr marL="0" indent="0">
              <a:buNone/>
            </a:pPr>
            <a:r>
              <a:rPr lang="en"/>
              <a:t>How can we improve the response rates for MSIX data requests from Polk &amp; Hillsborough Counties, FL?  </a:t>
            </a:r>
            <a:endParaRPr/>
          </a:p>
          <a:p>
            <a:pPr marL="0" indent="0">
              <a:spcBef>
                <a:spcPts val="1600"/>
              </a:spcBef>
              <a:buNone/>
            </a:pPr>
            <a:endParaRPr/>
          </a:p>
          <a:p>
            <a:pPr marL="0" indent="0">
              <a:spcBef>
                <a:spcPts val="1600"/>
              </a:spcBef>
              <a:spcAft>
                <a:spcPts val="1600"/>
              </a:spcAft>
              <a:buNone/>
            </a:pPr>
            <a:r>
              <a:rPr lang="en"/>
              <a:t>Are MSIX Move Notices being acknowledged?</a:t>
            </a:r>
            <a:endParaRPr/>
          </a:p>
        </p:txBody>
      </p:sp>
      <p:pic>
        <p:nvPicPr>
          <p:cNvPr id="62" name="Google Shape;62;p14" descr="Silhouette of Florida (Provided by Getty Images)"/>
          <p:cNvPicPr preferRelativeResize="0"/>
          <p:nvPr/>
        </p:nvPicPr>
        <p:blipFill>
          <a:blip r:embed="rId3">
            <a:alphaModFix/>
          </a:blip>
          <a:stretch>
            <a:fillRect/>
          </a:stretch>
        </p:blipFill>
        <p:spPr>
          <a:xfrm>
            <a:off x="5991902" y="1536633"/>
            <a:ext cx="5534801" cy="4180835"/>
          </a:xfrm>
          <a:prstGeom prst="rect">
            <a:avLst/>
          </a:prstGeom>
          <a:noFill/>
          <a:ln>
            <a:noFill/>
          </a:ln>
        </p:spPr>
      </p:pic>
      <p:sp>
        <p:nvSpPr>
          <p:cNvPr id="64" name="Google Shape;64;p14">
            <a:extLst>
              <a:ext uri="{C183D7F6-B498-43B3-948B-1728B52AA6E4}">
                <adec:decorative xmlns:adec="http://schemas.microsoft.com/office/drawing/2017/decorative" val="1"/>
              </a:ext>
            </a:extLst>
          </p:cNvPr>
          <p:cNvSpPr txBox="1"/>
          <p:nvPr/>
        </p:nvSpPr>
        <p:spPr>
          <a:xfrm>
            <a:off x="7403867" y="4474967"/>
            <a:ext cx="1109600" cy="763600"/>
          </a:xfrm>
          <a:prstGeom prst="rect">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t" anchorCtr="0">
            <a:noAutofit/>
          </a:bodyPr>
          <a:lstStyle/>
          <a:p>
            <a:r>
              <a:rPr lang="en" sz="3200" dirty="0">
                <a:solidFill>
                  <a:schemeClr val="dk2"/>
                </a:solidFill>
              </a:rPr>
              <a:t>31%</a:t>
            </a:r>
            <a:endParaRPr sz="3200" dirty="0">
              <a:solidFill>
                <a:schemeClr val="dk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415600" y="593367"/>
            <a:ext cx="6458400" cy="763600"/>
          </a:xfrm>
          <a:prstGeom prst="rect">
            <a:avLst/>
          </a:prstGeom>
        </p:spPr>
        <p:txBody>
          <a:bodyPr spcFirstLastPara="1" vert="horz" wrap="square" lIns="121900" tIns="121900" rIns="121900" bIns="121900" rtlCol="0" anchor="t" anchorCtr="0">
            <a:normAutofit fontScale="90000"/>
          </a:bodyPr>
          <a:lstStyle/>
          <a:p>
            <a:r>
              <a:rPr lang="en" u="sng" dirty="0"/>
              <a:t>The FL Team Prepared The Visit</a:t>
            </a:r>
            <a:endParaRPr u="sng" dirty="0"/>
          </a:p>
        </p:txBody>
      </p:sp>
      <p:pic>
        <p:nvPicPr>
          <p:cNvPr id="71" name="Google Shape;71;p15" descr="Photograph of five Florida/Michigan administrators standing on a farm field with rows of crops covered in black plastic mulch under a clear blue sky. "/>
          <p:cNvPicPr preferRelativeResize="0"/>
          <p:nvPr/>
        </p:nvPicPr>
        <p:blipFill>
          <a:blip r:embed="rId3">
            <a:alphaModFix/>
          </a:blip>
          <a:stretch>
            <a:fillRect/>
          </a:stretch>
        </p:blipFill>
        <p:spPr>
          <a:xfrm>
            <a:off x="415600" y="1979280"/>
            <a:ext cx="3878768" cy="1810600"/>
          </a:xfrm>
          <a:prstGeom prst="rect">
            <a:avLst/>
          </a:prstGeom>
          <a:noFill/>
          <a:ln>
            <a:noFill/>
          </a:ln>
        </p:spPr>
      </p:pic>
      <p:pic>
        <p:nvPicPr>
          <p:cNvPr id="72" name="Google Shape;72;p15" descr="Photograph showing a group of Florida/Michigan administrators in front of Marshall Middle Magnet School building with palm trees and plants around. The group appears to be staff or visitors posing for a photo, with clear blue sky and sunlight enhancing the scene."/>
          <p:cNvPicPr preferRelativeResize="0"/>
          <p:nvPr/>
        </p:nvPicPr>
        <p:blipFill>
          <a:blip r:embed="rId4">
            <a:alphaModFix/>
          </a:blip>
          <a:stretch>
            <a:fillRect/>
          </a:stretch>
        </p:blipFill>
        <p:spPr>
          <a:xfrm>
            <a:off x="415600" y="4412200"/>
            <a:ext cx="3878768" cy="1810600"/>
          </a:xfrm>
          <a:prstGeom prst="rect">
            <a:avLst/>
          </a:prstGeom>
          <a:noFill/>
          <a:ln>
            <a:noFill/>
          </a:ln>
        </p:spPr>
      </p:pic>
      <p:pic>
        <p:nvPicPr>
          <p:cNvPr id="73" name="Google Shape;73;p15" descr="Photograph of a group meeting around a long wooden table in a well-lit room with large windows and exposed ceiling beams. Participants appear engaged in discussion, with a poster featuring a panda and the words &quot;STICK TOGETHER&quot; visible in the background."/>
          <p:cNvPicPr preferRelativeResize="0"/>
          <p:nvPr/>
        </p:nvPicPr>
        <p:blipFill>
          <a:blip r:embed="rId5">
            <a:alphaModFix/>
          </a:blip>
          <a:stretch>
            <a:fillRect/>
          </a:stretch>
        </p:blipFill>
        <p:spPr>
          <a:xfrm>
            <a:off x="4497569" y="1560167"/>
            <a:ext cx="2376431" cy="5090932"/>
          </a:xfrm>
          <a:prstGeom prst="rect">
            <a:avLst/>
          </a:prstGeom>
          <a:noFill/>
          <a:ln>
            <a:noFill/>
          </a:ln>
        </p:spPr>
      </p:pic>
      <p:pic>
        <p:nvPicPr>
          <p:cNvPr id="70" name="Google Shape;70;p15" descr="Screenshot of the agenda for the &quot;Florida-Michigan Interstate Collaboration Visit.&quot;"/>
          <p:cNvPicPr preferRelativeResize="0"/>
          <p:nvPr/>
        </p:nvPicPr>
        <p:blipFill>
          <a:blip r:embed="rId6">
            <a:alphaModFix/>
          </a:blip>
          <a:stretch>
            <a:fillRect/>
          </a:stretch>
        </p:blipFill>
        <p:spPr>
          <a:xfrm>
            <a:off x="7077201" y="203200"/>
            <a:ext cx="4864100" cy="63754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r>
              <a:rPr lang="en" dirty="0"/>
              <a:t>The Outcome</a:t>
            </a:r>
            <a:endParaRPr dirty="0"/>
          </a:p>
        </p:txBody>
      </p:sp>
      <p:sp>
        <p:nvSpPr>
          <p:cNvPr id="79" name="Google Shape;79;p16"/>
          <p:cNvSpPr txBox="1">
            <a:spLocks noGrp="1"/>
          </p:cNvSpPr>
          <p:nvPr>
            <p:ph type="body" idx="1"/>
          </p:nvPr>
        </p:nvSpPr>
        <p:spPr>
          <a:xfrm>
            <a:off x="415600" y="1536633"/>
            <a:ext cx="8278400" cy="5015200"/>
          </a:xfrm>
          <a:prstGeom prst="rect">
            <a:avLst/>
          </a:prstGeom>
        </p:spPr>
        <p:txBody>
          <a:bodyPr spcFirstLastPara="1" vert="horz" wrap="square" lIns="121900" tIns="121900" rIns="121900" bIns="121900" rtlCol="0" anchor="t" anchorCtr="0">
            <a:normAutofit/>
          </a:bodyPr>
          <a:lstStyle/>
          <a:p>
            <a:r>
              <a:rPr lang="en"/>
              <a:t>Sending MSIX Move Notices to the State got MI no responses</a:t>
            </a:r>
            <a:endParaRPr/>
          </a:p>
          <a:p>
            <a:pPr lvl="1"/>
            <a:r>
              <a:rPr lang="en"/>
              <a:t>Solution → be more specific; narrow down to at least county/ISD</a:t>
            </a:r>
            <a:endParaRPr/>
          </a:p>
          <a:p>
            <a:pPr>
              <a:spcBef>
                <a:spcPts val="1333"/>
              </a:spcBef>
            </a:pPr>
            <a:r>
              <a:rPr lang="en"/>
              <a:t>Requesting testing data in data requests = no response</a:t>
            </a:r>
            <a:endParaRPr/>
          </a:p>
          <a:p>
            <a:pPr lvl="1"/>
            <a:r>
              <a:rPr lang="en"/>
              <a:t>Solution → reach out to district advocates instead</a:t>
            </a:r>
            <a:endParaRPr/>
          </a:p>
          <a:p>
            <a:pPr lvl="1"/>
            <a:r>
              <a:rPr lang="en"/>
              <a:t>Solution → FL shared list of district advocates for the state with MI representatives</a:t>
            </a:r>
            <a:endParaRPr/>
          </a:p>
          <a:p>
            <a:pPr>
              <a:spcBef>
                <a:spcPts val="1333"/>
              </a:spcBef>
            </a:pPr>
            <a:r>
              <a:rPr lang="en"/>
              <a:t>Recommendation when you aren’t getting responses</a:t>
            </a:r>
            <a:endParaRPr/>
          </a:p>
          <a:p>
            <a:pPr lvl="1"/>
            <a:r>
              <a:rPr lang="en"/>
              <a:t>Solution → reach out to the contacts listed in MSIX!</a:t>
            </a:r>
            <a:endParaRPr/>
          </a:p>
        </p:txBody>
      </p:sp>
      <p:pic>
        <p:nvPicPr>
          <p:cNvPr id="80" name="Google Shape;80;p16" descr="Photograph of five people posing indoors around a wooden table, with two seated in front and three standing behind them. A colorful mosaic of a panda with the words &quot;STICK TOGETHER&quot; is visible on a board in the background."/>
          <p:cNvPicPr preferRelativeResize="0"/>
          <p:nvPr/>
        </p:nvPicPr>
        <p:blipFill>
          <a:blip r:embed="rId3">
            <a:alphaModFix/>
          </a:blip>
          <a:stretch>
            <a:fillRect/>
          </a:stretch>
        </p:blipFill>
        <p:spPr>
          <a:xfrm>
            <a:off x="8915200" y="246167"/>
            <a:ext cx="3091600" cy="23187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71910D-98C4-463A-BF7C-D4475E534B8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2358"/>
            <a:ext cx="12192000" cy="6858001"/>
          </a:xfrm>
          <a:prstGeom prst="rect">
            <a:avLst/>
          </a:prstGeom>
        </p:spPr>
      </p:pic>
      <p:sp>
        <p:nvSpPr>
          <p:cNvPr id="7" name="Rectangle 6">
            <a:extLst>
              <a:ext uri="{FF2B5EF4-FFF2-40B4-BE49-F238E27FC236}">
                <a16:creationId xmlns:a16="http://schemas.microsoft.com/office/drawing/2014/main" id="{81D301BB-1D49-1417-6D81-1FEAC05DCC22}"/>
              </a:ext>
              <a:ext uri="{C183D7F6-B498-43B3-948B-1728B52AA6E4}">
                <adec:decorative xmlns:adec="http://schemas.microsoft.com/office/drawing/2017/decorative" val="1"/>
              </a:ext>
            </a:extLst>
          </p:cNvPr>
          <p:cNvSpPr/>
          <p:nvPr/>
        </p:nvSpPr>
        <p:spPr>
          <a:xfrm>
            <a:off x="-1" y="460902"/>
            <a:ext cx="7855527" cy="2143753"/>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64972" y="238477"/>
            <a:ext cx="6644640" cy="1121134"/>
          </a:xfrm>
        </p:spPr>
        <p:txBody>
          <a:bodyPr/>
          <a:lstStyle/>
          <a:p>
            <a:r>
              <a:rPr lang="en-US" b="1" dirty="0">
                <a:latin typeface="Open Sans" panose="020B0606030504020204" pitchFamily="34" charset="0"/>
                <a:ea typeface="Open Sans" panose="020B0606030504020204" pitchFamily="34" charset="0"/>
                <a:cs typeface="Open Sans" panose="020B0606030504020204" pitchFamily="34" charset="0"/>
              </a:rPr>
              <a:t>Q&amp;A</a:t>
            </a:r>
          </a:p>
        </p:txBody>
      </p:sp>
      <p:sp>
        <p:nvSpPr>
          <p:cNvPr id="4" name="Text Placeholder 3"/>
          <p:cNvSpPr>
            <a:spLocks noGrp="1"/>
          </p:cNvSpPr>
          <p:nvPr>
            <p:ph type="body" sz="quarter" idx="14"/>
          </p:nvPr>
        </p:nvSpPr>
        <p:spPr>
          <a:xfrm>
            <a:off x="914400" y="1510610"/>
            <a:ext cx="5325762" cy="594360"/>
          </a:xfrm>
        </p:spPr>
        <p:txBody>
          <a:bodyPr/>
          <a:lstStyle/>
          <a:p>
            <a:pPr>
              <a:lnSpc>
                <a:spcPct val="100000"/>
              </a:lnSpc>
            </a:pPr>
            <a:r>
              <a:rPr lang="en-US" altLang="en-GB" sz="2400" i="1" dirty="0"/>
              <a:t>Ask us any questions you have! Feel free to also ask questions in the chat</a:t>
            </a:r>
            <a:endParaRPr lang="en-US" sz="2400" i="1" dirty="0"/>
          </a:p>
        </p:txBody>
      </p:sp>
    </p:spTree>
    <p:extLst>
      <p:ext uri="{BB962C8B-B14F-4D97-AF65-F5344CB8AC3E}">
        <p14:creationId xmlns:p14="http://schemas.microsoft.com/office/powerpoint/2010/main" val="23062819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DFFE06-C0F9-4D22-96AA-B83BB34E14A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157" y="0"/>
            <a:ext cx="12192000" cy="6868160"/>
          </a:xfrm>
          <a:prstGeom prst="rect">
            <a:avLst/>
          </a:prstGeom>
        </p:spPr>
      </p:pic>
      <p:sp>
        <p:nvSpPr>
          <p:cNvPr id="7" name="Rectangle 6">
            <a:extLst>
              <a:ext uri="{FF2B5EF4-FFF2-40B4-BE49-F238E27FC236}">
                <a16:creationId xmlns:a16="http://schemas.microsoft.com/office/drawing/2014/main" id="{16B4D43C-A686-4031-9860-B291D2BD4146}"/>
              </a:ext>
              <a:ext uri="{C183D7F6-B498-43B3-948B-1728B52AA6E4}">
                <adec:decorative xmlns:adec="http://schemas.microsoft.com/office/drawing/2017/decorative" val="1"/>
              </a:ext>
            </a:extLst>
          </p:cNvPr>
          <p:cNvSpPr/>
          <p:nvPr/>
        </p:nvSpPr>
        <p:spPr>
          <a:xfrm>
            <a:off x="-2" y="3843359"/>
            <a:ext cx="12198317" cy="3024801"/>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6C3A495-542C-0C0F-9DF5-88E3A18605CA}"/>
              </a:ext>
            </a:extLst>
          </p:cNvPr>
          <p:cNvSpPr>
            <a:spLocks noGrp="1"/>
          </p:cNvSpPr>
          <p:nvPr>
            <p:ph type="title"/>
          </p:nvPr>
        </p:nvSpPr>
        <p:spPr>
          <a:xfrm>
            <a:off x="318776" y="4031713"/>
            <a:ext cx="11071907" cy="1325563"/>
          </a:xfrm>
        </p:spPr>
        <p:txBody>
          <a:bodyPr anchor="ctr"/>
          <a:lstStyle/>
          <a:p>
            <a:r>
              <a:rPr lang="en-US" sz="6600" b="1" dirty="0">
                <a:latin typeface="+mn-lt"/>
              </a:rPr>
              <a:t>Thank You!</a:t>
            </a:r>
          </a:p>
        </p:txBody>
      </p:sp>
      <p:sp>
        <p:nvSpPr>
          <p:cNvPr id="12" name="Text Placeholder 5">
            <a:extLst>
              <a:ext uri="{FF2B5EF4-FFF2-40B4-BE49-F238E27FC236}">
                <a16:creationId xmlns:a16="http://schemas.microsoft.com/office/drawing/2014/main" id="{020904D7-487B-4BAF-AEE8-0178D9B78C14}"/>
              </a:ext>
            </a:extLst>
          </p:cNvPr>
          <p:cNvSpPr txBox="1">
            <a:spLocks/>
          </p:cNvSpPr>
          <p:nvPr/>
        </p:nvSpPr>
        <p:spPr>
          <a:xfrm>
            <a:off x="419785" y="5177504"/>
            <a:ext cx="2150695" cy="17977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sz="1200" dirty="0">
                <a:solidFill>
                  <a:schemeClr val="tx1"/>
                </a:solidFill>
                <a:latin typeface="Open Sans"/>
              </a:rPr>
              <a:t>May 19, 2026</a:t>
            </a:r>
            <a:endParaRPr kumimoji="0" lang="en-US" sz="1200" b="1" i="0" u="none" strike="noStrike" kern="0" cap="all" spc="250" normalizeH="0" noProof="0" dirty="0">
              <a:ln>
                <a:noFill/>
              </a:ln>
              <a:solidFill>
                <a:schemeClr val="tx1"/>
              </a:solidFill>
              <a:effectLst/>
              <a:uLnTx/>
              <a:uFillTx/>
              <a:latin typeface="Open Sans"/>
            </a:endParaRPr>
          </a:p>
        </p:txBody>
      </p:sp>
      <p:pic>
        <p:nvPicPr>
          <p:cNvPr id="6" name="Picture 5">
            <a:extLst>
              <a:ext uri="{FF2B5EF4-FFF2-40B4-BE49-F238E27FC236}">
                <a16:creationId xmlns:a16="http://schemas.microsoft.com/office/drawing/2014/main" id="{15868EAC-CEBC-4C2C-882E-8523EB5734E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776" y="5515031"/>
            <a:ext cx="1734276" cy="498006"/>
          </a:xfrm>
          <a:prstGeom prst="rect">
            <a:avLst/>
          </a:prstGeom>
        </p:spPr>
      </p:pic>
    </p:spTree>
    <p:extLst>
      <p:ext uri="{BB962C8B-B14F-4D97-AF65-F5344CB8AC3E}">
        <p14:creationId xmlns:p14="http://schemas.microsoft.com/office/powerpoint/2010/main" val="20204126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ake being served at outdoor table">
            <a:extLst>
              <a:ext uri="{FF2B5EF4-FFF2-40B4-BE49-F238E27FC236}">
                <a16:creationId xmlns:a16="http://schemas.microsoft.com/office/drawing/2014/main" id="{2BBB90C9-E420-48DF-28E6-DCD38855FE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2" y="1"/>
            <a:ext cx="6121053"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6">
            <a:extLst>
              <a:ext uri="{FF2B5EF4-FFF2-40B4-BE49-F238E27FC236}">
                <a16:creationId xmlns:a16="http://schemas.microsoft.com/office/drawing/2014/main" id="{8879BE7B-25DD-A733-34EB-699D7A0E1798}"/>
              </a:ext>
            </a:extLst>
          </p:cNvPr>
          <p:cNvSpPr txBox="1">
            <a:spLocks noGrp="1"/>
          </p:cNvSpPr>
          <p:nvPr>
            <p:ph type="title" idx="4294967295"/>
          </p:nvPr>
        </p:nvSpPr>
        <p:spPr>
          <a:xfrm>
            <a:off x="6545301" y="513919"/>
            <a:ext cx="3652799"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Icebreaker</a:t>
            </a:r>
          </a:p>
        </p:txBody>
      </p:sp>
      <p:sp>
        <p:nvSpPr>
          <p:cNvPr id="2" name="TextBox 1">
            <a:extLst>
              <a:ext uri="{FF2B5EF4-FFF2-40B4-BE49-F238E27FC236}">
                <a16:creationId xmlns:a16="http://schemas.microsoft.com/office/drawing/2014/main" id="{08AB2580-E641-CD73-1A4B-BB3A2BB33808}"/>
              </a:ext>
            </a:extLst>
          </p:cNvPr>
          <p:cNvSpPr txBox="1"/>
          <p:nvPr/>
        </p:nvSpPr>
        <p:spPr>
          <a:xfrm>
            <a:off x="6481800" y="1796183"/>
            <a:ext cx="5305383" cy="1569660"/>
          </a:xfrm>
          <a:prstGeom prst="rect">
            <a:avLst/>
          </a:prstGeom>
          <a:noFill/>
        </p:spPr>
        <p:txBody>
          <a:bodyPr wrap="square">
            <a:spAutoFit/>
          </a:bodyPr>
          <a:lstStyle/>
          <a:p>
            <a:r>
              <a:rPr lang="en-US" sz="3200" dirty="0">
                <a:solidFill>
                  <a:srgbClr val="000000"/>
                </a:solidFill>
              </a:rPr>
              <a:t>What is your signature dish for a barbeque or picnic?</a:t>
            </a:r>
          </a:p>
        </p:txBody>
      </p:sp>
      <p:pic>
        <p:nvPicPr>
          <p:cNvPr id="4" name="Picture 3">
            <a:extLst>
              <a:ext uri="{FF2B5EF4-FFF2-40B4-BE49-F238E27FC236}">
                <a16:creationId xmlns:a16="http://schemas.microsoft.com/office/drawing/2014/main" id="{9860F94E-5A4D-E410-7581-08157DC940D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cxnSp>
        <p:nvCxnSpPr>
          <p:cNvPr id="9" name="Straight Connector 8">
            <a:extLst>
              <a:ext uri="{FF2B5EF4-FFF2-40B4-BE49-F238E27FC236}">
                <a16:creationId xmlns:a16="http://schemas.microsoft.com/office/drawing/2014/main" id="{9FFC2DE0-DD52-FF6C-98EB-41CDA33A35ED}"/>
              </a:ext>
              <a:ext uri="{C183D7F6-B498-43B3-948B-1728B52AA6E4}">
                <adec:decorative xmlns:adec="http://schemas.microsoft.com/office/drawing/2017/decorative" val="1"/>
              </a:ext>
            </a:extLst>
          </p:cNvPr>
          <p:cNvCxnSpPr>
            <a:cxnSpLocks/>
          </p:cNvCxnSpPr>
          <p:nvPr/>
        </p:nvCxnSpPr>
        <p:spPr>
          <a:xfrm>
            <a:off x="6121052"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1145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14481-E42A-937F-DF38-ED433AE6531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5D4539F8-70CE-230B-9754-0567E9B2B8E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2961" y="1232183"/>
            <a:ext cx="829342" cy="238150"/>
          </a:xfrm>
          <a:prstGeom prst="rect">
            <a:avLst/>
          </a:prstGeom>
        </p:spPr>
      </p:pic>
      <p:pic>
        <p:nvPicPr>
          <p:cNvPr id="4" name="Picture 3">
            <a:extLst>
              <a:ext uri="{FF2B5EF4-FFF2-40B4-BE49-F238E27FC236}">
                <a16:creationId xmlns:a16="http://schemas.microsoft.com/office/drawing/2014/main" id="{D3E5F552-1B7D-AEAA-1B73-A7E4B34CF09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16042"/>
            <a:ext cx="12191999" cy="6874042"/>
          </a:xfrm>
          <a:prstGeom prst="rect">
            <a:avLst/>
          </a:prstGeom>
        </p:spPr>
      </p:pic>
      <p:sp>
        <p:nvSpPr>
          <p:cNvPr id="3" name="Rectangle 2">
            <a:extLst>
              <a:ext uri="{FF2B5EF4-FFF2-40B4-BE49-F238E27FC236}">
                <a16:creationId xmlns:a16="http://schemas.microsoft.com/office/drawing/2014/main" id="{F76C1623-169B-0E27-C20F-546C64C0F0AD}"/>
              </a:ext>
              <a:ext uri="{C183D7F6-B498-43B3-948B-1728B52AA6E4}">
                <adec:decorative xmlns:adec="http://schemas.microsoft.com/office/drawing/2017/decorative" val="1"/>
              </a:ext>
            </a:extLst>
          </p:cNvPr>
          <p:cNvSpPr/>
          <p:nvPr/>
        </p:nvSpPr>
        <p:spPr>
          <a:xfrm>
            <a:off x="-1" y="460902"/>
            <a:ext cx="4643121" cy="1582036"/>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D94D99D4-DEF4-E0EA-F2A9-2EB10B7F88B5}"/>
              </a:ext>
            </a:extLst>
          </p:cNvPr>
          <p:cNvSpPr>
            <a:spLocks noGrp="1"/>
          </p:cNvSpPr>
          <p:nvPr>
            <p:ph type="title"/>
          </p:nvPr>
        </p:nvSpPr>
        <p:spPr>
          <a:xfrm>
            <a:off x="371959" y="954740"/>
            <a:ext cx="10935378" cy="594360"/>
          </a:xfrm>
        </p:spPr>
        <p:txBody>
          <a:bodyPr/>
          <a:lstStyle/>
          <a:p>
            <a:r>
              <a:rPr lang="en-US" sz="3800" b="1" dirty="0">
                <a:solidFill>
                  <a:srgbClr val="000000"/>
                </a:solidFill>
                <a:latin typeface="+mn-lt"/>
              </a:rPr>
              <a:t>MSIX Overview</a:t>
            </a:r>
            <a:endParaRPr lang="en-US" sz="3800" dirty="0">
              <a:latin typeface="+mn-lt"/>
            </a:endParaRPr>
          </a:p>
        </p:txBody>
      </p:sp>
      <p:pic>
        <p:nvPicPr>
          <p:cNvPr id="11" name="Picture 10" descr="MSIX login screen">
            <a:extLst>
              <a:ext uri="{FF2B5EF4-FFF2-40B4-BE49-F238E27FC236}">
                <a16:creationId xmlns:a16="http://schemas.microsoft.com/office/drawing/2014/main" id="{14919A2B-C9C8-7FD0-1272-B14258006763}"/>
              </a:ext>
            </a:extLst>
          </p:cNvPr>
          <p:cNvPicPr>
            <a:picLocks noChangeAspect="1"/>
          </p:cNvPicPr>
          <p:nvPr/>
        </p:nvPicPr>
        <p:blipFill>
          <a:blip r:embed="rId5"/>
          <a:srcRect l="9212" t="-355" r="9590" b="906"/>
          <a:stretch>
            <a:fillRect/>
          </a:stretch>
        </p:blipFill>
        <p:spPr>
          <a:xfrm>
            <a:off x="3364098" y="2054903"/>
            <a:ext cx="4995137" cy="3069719"/>
          </a:xfrm>
          <a:prstGeom prst="rect">
            <a:avLst/>
          </a:prstGeom>
        </p:spPr>
      </p:pic>
      <p:pic>
        <p:nvPicPr>
          <p:cNvPr id="19" name="Picture 18">
            <a:extLst>
              <a:ext uri="{FF2B5EF4-FFF2-40B4-BE49-F238E27FC236}">
                <a16:creationId xmlns:a16="http://schemas.microsoft.com/office/drawing/2014/main" id="{9A7282AB-36D4-87DC-786B-AE106C5401DF}"/>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6630" y="2093725"/>
            <a:ext cx="683017" cy="196132"/>
          </a:xfrm>
          <a:prstGeom prst="rect">
            <a:avLst/>
          </a:prstGeom>
        </p:spPr>
      </p:pic>
    </p:spTree>
    <p:extLst>
      <p:ext uri="{BB962C8B-B14F-4D97-AF65-F5344CB8AC3E}">
        <p14:creationId xmlns:p14="http://schemas.microsoft.com/office/powerpoint/2010/main" val="639078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A67F1-5842-A432-B50F-7F6DDFE6719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ABB4210-E2CC-1414-DB5E-08DEB30EC5A6}"/>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4" name="Rectangle: Rounded Corners 13">
            <a:extLst>
              <a:ext uri="{FF2B5EF4-FFF2-40B4-BE49-F238E27FC236}">
                <a16:creationId xmlns:a16="http://schemas.microsoft.com/office/drawing/2014/main" id="{E76FA750-EA8E-3C64-3BFA-F25D3ED81081}"/>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13" name="Title 1">
            <a:extLst>
              <a:ext uri="{FF2B5EF4-FFF2-40B4-BE49-F238E27FC236}">
                <a16:creationId xmlns:a16="http://schemas.microsoft.com/office/drawing/2014/main" id="{5CB38DFF-7009-31B5-7BC8-F3BE3138A922}"/>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MSIX Overview </a:t>
            </a:r>
            <a:endParaRPr lang="en-US" sz="4000" i="1" cap="none" dirty="0">
              <a:solidFill>
                <a:schemeClr val="bg1"/>
              </a:solidFill>
              <a:latin typeface="+mn-lt"/>
            </a:endParaRPr>
          </a:p>
        </p:txBody>
      </p:sp>
      <p:sp>
        <p:nvSpPr>
          <p:cNvPr id="50" name="Rectangle 49">
            <a:extLst>
              <a:ext uri="{FF2B5EF4-FFF2-40B4-BE49-F238E27FC236}">
                <a16:creationId xmlns:a16="http://schemas.microsoft.com/office/drawing/2014/main" id="{31D9EB98-F837-4769-D713-2AB6C8D214D6}"/>
              </a:ext>
            </a:extLst>
          </p:cNvPr>
          <p:cNvSpPr/>
          <p:nvPr/>
        </p:nvSpPr>
        <p:spPr>
          <a:xfrm>
            <a:off x="871730" y="1601490"/>
            <a:ext cx="10238856" cy="1474314"/>
          </a:xfrm>
          <a:prstGeom prst="rect">
            <a:avLst/>
          </a:prstGeom>
        </p:spPr>
        <p:txBody>
          <a:bodyPr wrap="square">
            <a:spAutoFit/>
          </a:bodyPr>
          <a:lstStyle/>
          <a:p>
            <a:pPr marL="0" marR="0" lvl="0" indent="0" algn="l" defTabSz="914400" rtl="0" eaLnBrk="1" fontAlgn="auto" latinLnBrk="0" hangingPunct="1">
              <a:lnSpc>
                <a:spcPct val="114000"/>
              </a:lnSpc>
              <a:spcBef>
                <a:spcPts val="600"/>
              </a:spcBef>
              <a:spcAft>
                <a:spcPts val="120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Open Sans"/>
                <a:ea typeface="Arial" charset="0"/>
                <a:cs typeface="Arial" charset="0"/>
              </a:rPr>
              <a:t>MSIX is a web-based application that links State migrant systems to produce a single Consolidated Student Record containing the Migrant Education Program (MEP) minimum data elements (MDEs) to not only analyze national migrant trends, but also facilitate:</a:t>
            </a:r>
            <a:endParaRPr kumimoji="0" lang="en-US" sz="2000" b="0" i="0" u="none" strike="noStrike" kern="1200" cap="none" spc="0" normalizeH="0" baseline="0" noProof="0" dirty="0">
              <a:ln>
                <a:noFill/>
              </a:ln>
              <a:solidFill>
                <a:srgbClr val="000000"/>
              </a:solidFill>
              <a:effectLst/>
              <a:uLnTx/>
              <a:uFillTx/>
              <a:latin typeface="Open Sans"/>
              <a:ea typeface="+mn-ea"/>
              <a:cs typeface="Arial" charset="0"/>
            </a:endParaRPr>
          </a:p>
        </p:txBody>
      </p:sp>
      <p:sp>
        <p:nvSpPr>
          <p:cNvPr id="2" name="Rectangle: Rounded Corners 1">
            <a:extLst>
              <a:ext uri="{FF2B5EF4-FFF2-40B4-BE49-F238E27FC236}">
                <a16:creationId xmlns:a16="http://schemas.microsoft.com/office/drawing/2014/main" id="{679F9092-01A2-CAAA-4872-29C6AE6E9AF6}"/>
              </a:ext>
            </a:extLst>
          </p:cNvPr>
          <p:cNvSpPr/>
          <p:nvPr/>
        </p:nvSpPr>
        <p:spPr>
          <a:xfrm>
            <a:off x="871730" y="3270153"/>
            <a:ext cx="2029842" cy="2876325"/>
          </a:xfrm>
          <a:prstGeom prst="roundRect">
            <a:avLst/>
          </a:prstGeom>
          <a:noFill/>
          <a:ln w="44450">
            <a:solidFill>
              <a:srgbClr val="17A76B"/>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7A76B"/>
                </a:solidFill>
                <a:effectLst/>
                <a:uLnTx/>
                <a:uFillTx/>
                <a:latin typeface="Open Sans"/>
                <a:ea typeface="Verdana" panose="020B0604030504040204" pitchFamily="34" charset="0"/>
                <a:cs typeface="Verdana" panose="020B0604030504040204" pitchFamily="34" charset="0"/>
              </a:rPr>
              <a:t>Enrollment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p:txBody>
      </p:sp>
      <p:sp>
        <p:nvSpPr>
          <p:cNvPr id="12" name="Graphic 4">
            <a:extLst>
              <a:ext uri="{FF2B5EF4-FFF2-40B4-BE49-F238E27FC236}">
                <a16:creationId xmlns:a16="http://schemas.microsoft.com/office/drawing/2014/main" id="{FAC91C31-48C8-EA5E-FCAC-C20D61A83AB7}"/>
              </a:ext>
              <a:ext uri="{C183D7F6-B498-43B3-948B-1728B52AA6E4}">
                <adec:decorative xmlns:adec="http://schemas.microsoft.com/office/drawing/2017/decorative" val="1"/>
              </a:ext>
            </a:extLst>
          </p:cNvPr>
          <p:cNvSpPr/>
          <p:nvPr/>
        </p:nvSpPr>
        <p:spPr>
          <a:xfrm>
            <a:off x="1369248" y="3786054"/>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17A76B"/>
          </a:solidFill>
          <a:ln w="6390" cap="flat">
            <a:solidFill>
              <a:srgbClr val="17A76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000000"/>
              </a:solidFill>
              <a:effectLst/>
              <a:uLnTx/>
              <a:uFillTx/>
              <a:latin typeface="Open Sans"/>
              <a:ea typeface="+mn-ea"/>
              <a:cs typeface="+mn-cs"/>
            </a:endParaRPr>
          </a:p>
        </p:txBody>
      </p:sp>
      <p:grpSp>
        <p:nvGrpSpPr>
          <p:cNvPr id="43" name="Group 42">
            <a:extLst>
              <a:ext uri="{FF2B5EF4-FFF2-40B4-BE49-F238E27FC236}">
                <a16:creationId xmlns:a16="http://schemas.microsoft.com/office/drawing/2014/main" id="{C2A12653-7E7E-E37E-D685-55200CA37B6F}"/>
              </a:ext>
              <a:ext uri="{C183D7F6-B498-43B3-948B-1728B52AA6E4}">
                <adec:decorative xmlns:adec="http://schemas.microsoft.com/office/drawing/2017/decorative" val="1"/>
              </a:ext>
            </a:extLst>
          </p:cNvPr>
          <p:cNvGrpSpPr/>
          <p:nvPr/>
        </p:nvGrpSpPr>
        <p:grpSpPr>
          <a:xfrm>
            <a:off x="1619966" y="3966906"/>
            <a:ext cx="556325" cy="575261"/>
            <a:chOff x="268871" y="211361"/>
            <a:chExt cx="600862" cy="561886"/>
          </a:xfrm>
          <a:solidFill>
            <a:srgbClr val="17A76B"/>
          </a:solidFill>
        </p:grpSpPr>
        <p:sp>
          <p:nvSpPr>
            <p:cNvPr id="44" name="Freeform 663">
              <a:extLst>
                <a:ext uri="{FF2B5EF4-FFF2-40B4-BE49-F238E27FC236}">
                  <a16:creationId xmlns:a16="http://schemas.microsoft.com/office/drawing/2014/main" id="{1A911537-F96F-25CD-50A4-377BACE12DD6}"/>
                </a:ext>
                <a:ext uri="{C183D7F6-B498-43B3-948B-1728B52AA6E4}">
                  <adec:decorative xmlns:adec="http://schemas.microsoft.com/office/drawing/2017/decorative" val="1"/>
                </a:ext>
              </a:extLst>
            </p:cNvPr>
            <p:cNvSpPr>
              <a:spLocks noEditPoints="1"/>
            </p:cNvSpPr>
            <p:nvPr/>
          </p:nvSpPr>
          <p:spPr bwMode="auto">
            <a:xfrm>
              <a:off x="359227" y="211361"/>
              <a:ext cx="510506" cy="510506"/>
            </a:xfrm>
            <a:custGeom>
              <a:avLst/>
              <a:gdLst>
                <a:gd name="T0" fmla="*/ 178 w 181"/>
                <a:gd name="T1" fmla="*/ 34 h 181"/>
                <a:gd name="T2" fmla="*/ 149 w 181"/>
                <a:gd name="T3" fmla="*/ 4 h 181"/>
                <a:gd name="T4" fmla="*/ 134 w 181"/>
                <a:gd name="T5" fmla="*/ 4 h 181"/>
                <a:gd name="T6" fmla="*/ 24 w 181"/>
                <a:gd name="T7" fmla="*/ 115 h 181"/>
                <a:gd name="T8" fmla="*/ 22 w 181"/>
                <a:gd name="T9" fmla="*/ 118 h 181"/>
                <a:gd name="T10" fmla="*/ 2 w 181"/>
                <a:gd name="T11" fmla="*/ 168 h 181"/>
                <a:gd name="T12" fmla="*/ 4 w 181"/>
                <a:gd name="T13" fmla="*/ 179 h 181"/>
                <a:gd name="T14" fmla="*/ 11 w 181"/>
                <a:gd name="T15" fmla="*/ 181 h 181"/>
                <a:gd name="T16" fmla="*/ 11 w 181"/>
                <a:gd name="T17" fmla="*/ 181 h 181"/>
                <a:gd name="T18" fmla="*/ 15 w 181"/>
                <a:gd name="T19" fmla="*/ 181 h 181"/>
                <a:gd name="T20" fmla="*/ 65 w 181"/>
                <a:gd name="T21" fmla="*/ 161 h 181"/>
                <a:gd name="T22" fmla="*/ 68 w 181"/>
                <a:gd name="T23" fmla="*/ 158 h 181"/>
                <a:gd name="T24" fmla="*/ 178 w 181"/>
                <a:gd name="T25" fmla="*/ 49 h 181"/>
                <a:gd name="T26" fmla="*/ 178 w 181"/>
                <a:gd name="T27" fmla="*/ 48 h 181"/>
                <a:gd name="T28" fmla="*/ 181 w 181"/>
                <a:gd name="T29" fmla="*/ 41 h 181"/>
                <a:gd name="T30" fmla="*/ 178 w 181"/>
                <a:gd name="T31" fmla="*/ 34 h 181"/>
                <a:gd name="T32" fmla="*/ 28 w 181"/>
                <a:gd name="T33" fmla="*/ 125 h 181"/>
                <a:gd name="T34" fmla="*/ 58 w 181"/>
                <a:gd name="T35" fmla="*/ 154 h 181"/>
                <a:gd name="T36" fmla="*/ 23 w 181"/>
                <a:gd name="T37" fmla="*/ 168 h 181"/>
                <a:gd name="T38" fmla="*/ 14 w 181"/>
                <a:gd name="T39" fmla="*/ 159 h 181"/>
                <a:gd name="T40" fmla="*/ 28 w 181"/>
                <a:gd name="T41" fmla="*/ 125 h 181"/>
                <a:gd name="T42" fmla="*/ 172 w 181"/>
                <a:gd name="T43" fmla="*/ 42 h 181"/>
                <a:gd name="T44" fmla="*/ 65 w 181"/>
                <a:gd name="T45" fmla="*/ 149 h 181"/>
                <a:gd name="T46" fmla="*/ 57 w 181"/>
                <a:gd name="T47" fmla="*/ 142 h 181"/>
                <a:gd name="T48" fmla="*/ 58 w 181"/>
                <a:gd name="T49" fmla="*/ 142 h 181"/>
                <a:gd name="T50" fmla="*/ 153 w 181"/>
                <a:gd name="T51" fmla="*/ 46 h 181"/>
                <a:gd name="T52" fmla="*/ 153 w 181"/>
                <a:gd name="T53" fmla="*/ 40 h 181"/>
                <a:gd name="T54" fmla="*/ 147 w 181"/>
                <a:gd name="T55" fmla="*/ 40 h 181"/>
                <a:gd name="T56" fmla="*/ 52 w 181"/>
                <a:gd name="T57" fmla="*/ 136 h 181"/>
                <a:gd name="T58" fmla="*/ 51 w 181"/>
                <a:gd name="T59" fmla="*/ 136 h 181"/>
                <a:gd name="T60" fmla="*/ 33 w 181"/>
                <a:gd name="T61" fmla="*/ 118 h 181"/>
                <a:gd name="T62" fmla="*/ 141 w 181"/>
                <a:gd name="T63" fmla="*/ 10 h 181"/>
                <a:gd name="T64" fmla="*/ 142 w 181"/>
                <a:gd name="T65" fmla="*/ 10 h 181"/>
                <a:gd name="T66" fmla="*/ 143 w 181"/>
                <a:gd name="T67" fmla="*/ 10 h 181"/>
                <a:gd name="T68" fmla="*/ 172 w 181"/>
                <a:gd name="T69" fmla="*/ 40 h 181"/>
                <a:gd name="T70" fmla="*/ 173 w 181"/>
                <a:gd name="T71" fmla="*/ 41 h 181"/>
                <a:gd name="T72" fmla="*/ 172 w 181"/>
                <a:gd name="T73"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1" h="181">
                  <a:moveTo>
                    <a:pt x="178" y="34"/>
                  </a:moveTo>
                  <a:cubicBezTo>
                    <a:pt x="149" y="4"/>
                    <a:pt x="149" y="4"/>
                    <a:pt x="149" y="4"/>
                  </a:cubicBezTo>
                  <a:cubicBezTo>
                    <a:pt x="145" y="0"/>
                    <a:pt x="138" y="0"/>
                    <a:pt x="134" y="4"/>
                  </a:cubicBezTo>
                  <a:cubicBezTo>
                    <a:pt x="24" y="115"/>
                    <a:pt x="24" y="115"/>
                    <a:pt x="24" y="115"/>
                  </a:cubicBezTo>
                  <a:cubicBezTo>
                    <a:pt x="23" y="115"/>
                    <a:pt x="22" y="117"/>
                    <a:pt x="22" y="118"/>
                  </a:cubicBezTo>
                  <a:cubicBezTo>
                    <a:pt x="2" y="168"/>
                    <a:pt x="2" y="168"/>
                    <a:pt x="2" y="168"/>
                  </a:cubicBezTo>
                  <a:cubicBezTo>
                    <a:pt x="0" y="171"/>
                    <a:pt x="1" y="176"/>
                    <a:pt x="4" y="179"/>
                  </a:cubicBezTo>
                  <a:cubicBezTo>
                    <a:pt x="6" y="180"/>
                    <a:pt x="9" y="181"/>
                    <a:pt x="11" y="181"/>
                  </a:cubicBezTo>
                  <a:cubicBezTo>
                    <a:pt x="11" y="181"/>
                    <a:pt x="11" y="181"/>
                    <a:pt x="11" y="181"/>
                  </a:cubicBezTo>
                  <a:cubicBezTo>
                    <a:pt x="13" y="181"/>
                    <a:pt x="14" y="181"/>
                    <a:pt x="15" y="181"/>
                  </a:cubicBezTo>
                  <a:cubicBezTo>
                    <a:pt x="65" y="161"/>
                    <a:pt x="65" y="161"/>
                    <a:pt x="65" y="161"/>
                  </a:cubicBezTo>
                  <a:cubicBezTo>
                    <a:pt x="66" y="160"/>
                    <a:pt x="67" y="159"/>
                    <a:pt x="68" y="158"/>
                  </a:cubicBezTo>
                  <a:cubicBezTo>
                    <a:pt x="178" y="49"/>
                    <a:pt x="178" y="49"/>
                    <a:pt x="178" y="49"/>
                  </a:cubicBezTo>
                  <a:cubicBezTo>
                    <a:pt x="178" y="48"/>
                    <a:pt x="178" y="48"/>
                    <a:pt x="178" y="48"/>
                  </a:cubicBezTo>
                  <a:cubicBezTo>
                    <a:pt x="180" y="46"/>
                    <a:pt x="181" y="44"/>
                    <a:pt x="181" y="41"/>
                  </a:cubicBezTo>
                  <a:cubicBezTo>
                    <a:pt x="181" y="38"/>
                    <a:pt x="180" y="36"/>
                    <a:pt x="178" y="34"/>
                  </a:cubicBezTo>
                  <a:close/>
                  <a:moveTo>
                    <a:pt x="28" y="125"/>
                  </a:moveTo>
                  <a:cubicBezTo>
                    <a:pt x="58" y="154"/>
                    <a:pt x="58" y="154"/>
                    <a:pt x="58" y="154"/>
                  </a:cubicBezTo>
                  <a:cubicBezTo>
                    <a:pt x="23" y="168"/>
                    <a:pt x="23" y="168"/>
                    <a:pt x="23" y="168"/>
                  </a:cubicBezTo>
                  <a:cubicBezTo>
                    <a:pt x="14" y="159"/>
                    <a:pt x="14" y="159"/>
                    <a:pt x="14" y="159"/>
                  </a:cubicBezTo>
                  <a:lnTo>
                    <a:pt x="28" y="125"/>
                  </a:lnTo>
                  <a:close/>
                  <a:moveTo>
                    <a:pt x="172" y="42"/>
                  </a:moveTo>
                  <a:cubicBezTo>
                    <a:pt x="65" y="149"/>
                    <a:pt x="65" y="149"/>
                    <a:pt x="65" y="149"/>
                  </a:cubicBezTo>
                  <a:cubicBezTo>
                    <a:pt x="57" y="142"/>
                    <a:pt x="57" y="142"/>
                    <a:pt x="57" y="142"/>
                  </a:cubicBezTo>
                  <a:cubicBezTo>
                    <a:pt x="58" y="142"/>
                    <a:pt x="58" y="142"/>
                    <a:pt x="58" y="142"/>
                  </a:cubicBezTo>
                  <a:cubicBezTo>
                    <a:pt x="153" y="46"/>
                    <a:pt x="153" y="46"/>
                    <a:pt x="153" y="46"/>
                  </a:cubicBezTo>
                  <a:cubicBezTo>
                    <a:pt x="155" y="44"/>
                    <a:pt x="155" y="42"/>
                    <a:pt x="153" y="40"/>
                  </a:cubicBezTo>
                  <a:cubicBezTo>
                    <a:pt x="151" y="38"/>
                    <a:pt x="149" y="38"/>
                    <a:pt x="147" y="40"/>
                  </a:cubicBezTo>
                  <a:cubicBezTo>
                    <a:pt x="52" y="136"/>
                    <a:pt x="52" y="136"/>
                    <a:pt x="52" y="136"/>
                  </a:cubicBezTo>
                  <a:cubicBezTo>
                    <a:pt x="52" y="136"/>
                    <a:pt x="52" y="136"/>
                    <a:pt x="51" y="136"/>
                  </a:cubicBezTo>
                  <a:cubicBezTo>
                    <a:pt x="33" y="118"/>
                    <a:pt x="33" y="118"/>
                    <a:pt x="33" y="118"/>
                  </a:cubicBezTo>
                  <a:cubicBezTo>
                    <a:pt x="141" y="10"/>
                    <a:pt x="141" y="10"/>
                    <a:pt x="141" y="10"/>
                  </a:cubicBezTo>
                  <a:cubicBezTo>
                    <a:pt x="141" y="10"/>
                    <a:pt x="141" y="10"/>
                    <a:pt x="142" y="10"/>
                  </a:cubicBezTo>
                  <a:cubicBezTo>
                    <a:pt x="142" y="10"/>
                    <a:pt x="142" y="10"/>
                    <a:pt x="143" y="10"/>
                  </a:cubicBezTo>
                  <a:cubicBezTo>
                    <a:pt x="172" y="40"/>
                    <a:pt x="172" y="40"/>
                    <a:pt x="172" y="40"/>
                  </a:cubicBezTo>
                  <a:cubicBezTo>
                    <a:pt x="173" y="40"/>
                    <a:pt x="173" y="41"/>
                    <a:pt x="173" y="41"/>
                  </a:cubicBezTo>
                  <a:cubicBezTo>
                    <a:pt x="173" y="41"/>
                    <a:pt x="173" y="42"/>
                    <a:pt x="172" y="42"/>
                  </a:cubicBezTo>
                  <a:close/>
                </a:path>
              </a:pathLst>
            </a:custGeom>
            <a:grpFill/>
            <a:ln w="3175">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45" name="Freeform 664">
              <a:extLst>
                <a:ext uri="{FF2B5EF4-FFF2-40B4-BE49-F238E27FC236}">
                  <a16:creationId xmlns:a16="http://schemas.microsoft.com/office/drawing/2014/main" id="{6D55DB1D-69CE-BA4C-35EC-CB96B314A6CD}"/>
                </a:ext>
                <a:ext uri="{C183D7F6-B498-43B3-948B-1728B52AA6E4}">
                  <adec:decorative xmlns:adec="http://schemas.microsoft.com/office/drawing/2017/decorative" val="1"/>
                </a:ext>
              </a:extLst>
            </p:cNvPr>
            <p:cNvSpPr>
              <a:spLocks/>
            </p:cNvSpPr>
            <p:nvPr/>
          </p:nvSpPr>
          <p:spPr bwMode="auto">
            <a:xfrm>
              <a:off x="268871" y="256991"/>
              <a:ext cx="521596" cy="516256"/>
            </a:xfrm>
            <a:custGeom>
              <a:avLst/>
              <a:gdLst>
                <a:gd name="T0" fmla="*/ 181 w 185"/>
                <a:gd name="T1" fmla="*/ 69 h 183"/>
                <a:gd name="T2" fmla="*/ 176 w 185"/>
                <a:gd name="T3" fmla="*/ 73 h 183"/>
                <a:gd name="T4" fmla="*/ 176 w 185"/>
                <a:gd name="T5" fmla="*/ 172 h 183"/>
                <a:gd name="T6" fmla="*/ 175 w 185"/>
                <a:gd name="T7" fmla="*/ 174 h 183"/>
                <a:gd name="T8" fmla="*/ 11 w 185"/>
                <a:gd name="T9" fmla="*/ 174 h 183"/>
                <a:gd name="T10" fmla="*/ 9 w 185"/>
                <a:gd name="T11" fmla="*/ 172 h 183"/>
                <a:gd name="T12" fmla="*/ 9 w 185"/>
                <a:gd name="T13" fmla="*/ 11 h 183"/>
                <a:gd name="T14" fmla="*/ 11 w 185"/>
                <a:gd name="T15" fmla="*/ 9 h 183"/>
                <a:gd name="T16" fmla="*/ 119 w 185"/>
                <a:gd name="T17" fmla="*/ 9 h 183"/>
                <a:gd name="T18" fmla="*/ 123 w 185"/>
                <a:gd name="T19" fmla="*/ 5 h 183"/>
                <a:gd name="T20" fmla="*/ 119 w 185"/>
                <a:gd name="T21" fmla="*/ 0 h 183"/>
                <a:gd name="T22" fmla="*/ 11 w 185"/>
                <a:gd name="T23" fmla="*/ 0 h 183"/>
                <a:gd name="T24" fmla="*/ 0 w 185"/>
                <a:gd name="T25" fmla="*/ 11 h 183"/>
                <a:gd name="T26" fmla="*/ 0 w 185"/>
                <a:gd name="T27" fmla="*/ 172 h 183"/>
                <a:gd name="T28" fmla="*/ 11 w 185"/>
                <a:gd name="T29" fmla="*/ 183 h 183"/>
                <a:gd name="T30" fmla="*/ 175 w 185"/>
                <a:gd name="T31" fmla="*/ 183 h 183"/>
                <a:gd name="T32" fmla="*/ 185 w 185"/>
                <a:gd name="T33" fmla="*/ 172 h 183"/>
                <a:gd name="T34" fmla="*/ 185 w 185"/>
                <a:gd name="T35" fmla="*/ 73 h 183"/>
                <a:gd name="T36" fmla="*/ 181 w 185"/>
                <a:gd name="T37" fmla="*/ 6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5" h="183">
                  <a:moveTo>
                    <a:pt x="181" y="69"/>
                  </a:moveTo>
                  <a:cubicBezTo>
                    <a:pt x="178" y="69"/>
                    <a:pt x="176" y="71"/>
                    <a:pt x="176" y="73"/>
                  </a:cubicBezTo>
                  <a:cubicBezTo>
                    <a:pt x="176" y="172"/>
                    <a:pt x="176" y="172"/>
                    <a:pt x="176" y="172"/>
                  </a:cubicBezTo>
                  <a:cubicBezTo>
                    <a:pt x="176" y="173"/>
                    <a:pt x="176" y="174"/>
                    <a:pt x="175" y="174"/>
                  </a:cubicBezTo>
                  <a:cubicBezTo>
                    <a:pt x="11" y="174"/>
                    <a:pt x="11" y="174"/>
                    <a:pt x="11" y="174"/>
                  </a:cubicBezTo>
                  <a:cubicBezTo>
                    <a:pt x="10" y="174"/>
                    <a:pt x="9" y="173"/>
                    <a:pt x="9" y="172"/>
                  </a:cubicBezTo>
                  <a:cubicBezTo>
                    <a:pt x="9" y="11"/>
                    <a:pt x="9" y="11"/>
                    <a:pt x="9" y="11"/>
                  </a:cubicBezTo>
                  <a:cubicBezTo>
                    <a:pt x="9" y="10"/>
                    <a:pt x="10" y="9"/>
                    <a:pt x="11" y="9"/>
                  </a:cubicBezTo>
                  <a:cubicBezTo>
                    <a:pt x="119" y="9"/>
                    <a:pt x="119" y="9"/>
                    <a:pt x="119" y="9"/>
                  </a:cubicBezTo>
                  <a:cubicBezTo>
                    <a:pt x="121" y="9"/>
                    <a:pt x="123" y="7"/>
                    <a:pt x="123" y="5"/>
                  </a:cubicBezTo>
                  <a:cubicBezTo>
                    <a:pt x="123" y="2"/>
                    <a:pt x="121" y="0"/>
                    <a:pt x="119" y="0"/>
                  </a:cubicBezTo>
                  <a:cubicBezTo>
                    <a:pt x="11" y="0"/>
                    <a:pt x="11" y="0"/>
                    <a:pt x="11" y="0"/>
                  </a:cubicBezTo>
                  <a:cubicBezTo>
                    <a:pt x="5" y="0"/>
                    <a:pt x="0" y="5"/>
                    <a:pt x="0" y="11"/>
                  </a:cubicBezTo>
                  <a:cubicBezTo>
                    <a:pt x="0" y="172"/>
                    <a:pt x="0" y="172"/>
                    <a:pt x="0" y="172"/>
                  </a:cubicBezTo>
                  <a:cubicBezTo>
                    <a:pt x="0" y="178"/>
                    <a:pt x="5" y="183"/>
                    <a:pt x="11" y="183"/>
                  </a:cubicBezTo>
                  <a:cubicBezTo>
                    <a:pt x="175" y="183"/>
                    <a:pt x="175" y="183"/>
                    <a:pt x="175" y="183"/>
                  </a:cubicBezTo>
                  <a:cubicBezTo>
                    <a:pt x="180" y="183"/>
                    <a:pt x="185" y="178"/>
                    <a:pt x="185" y="172"/>
                  </a:cubicBezTo>
                  <a:cubicBezTo>
                    <a:pt x="185" y="73"/>
                    <a:pt x="185" y="73"/>
                    <a:pt x="185" y="73"/>
                  </a:cubicBezTo>
                  <a:cubicBezTo>
                    <a:pt x="185" y="71"/>
                    <a:pt x="183" y="69"/>
                    <a:pt x="181" y="6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grpSp>
      <p:sp>
        <p:nvSpPr>
          <p:cNvPr id="3" name="Rectangle: Rounded Corners 2">
            <a:extLst>
              <a:ext uri="{FF2B5EF4-FFF2-40B4-BE49-F238E27FC236}">
                <a16:creationId xmlns:a16="http://schemas.microsoft.com/office/drawing/2014/main" id="{C495AD03-C4B7-CCD6-D926-EC044AF1DC8A}"/>
              </a:ext>
            </a:extLst>
          </p:cNvPr>
          <p:cNvSpPr/>
          <p:nvPr/>
        </p:nvSpPr>
        <p:spPr>
          <a:xfrm>
            <a:off x="3658314" y="3270153"/>
            <a:ext cx="2029842" cy="2876325"/>
          </a:xfrm>
          <a:prstGeom prst="roundRect">
            <a:avLst/>
          </a:prstGeom>
          <a:noFill/>
          <a:ln w="44450">
            <a:solidFill>
              <a:srgbClr val="F2D110"/>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2D110"/>
                </a:solidFill>
                <a:effectLst/>
                <a:uLnTx/>
                <a:uFillTx/>
                <a:latin typeface="Open Sans"/>
                <a:ea typeface="Verdana" panose="020B0604030504040204" pitchFamily="34" charset="0"/>
                <a:cs typeface="Verdana" panose="020B0604030504040204" pitchFamily="34" charset="0"/>
              </a:rPr>
              <a:t>Placement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p:txBody>
      </p:sp>
      <p:sp>
        <p:nvSpPr>
          <p:cNvPr id="52" name="Graphic 4">
            <a:extLst>
              <a:ext uri="{FF2B5EF4-FFF2-40B4-BE49-F238E27FC236}">
                <a16:creationId xmlns:a16="http://schemas.microsoft.com/office/drawing/2014/main" id="{E83D393C-4D50-7801-F7CD-ACEFDFBF19A3}"/>
              </a:ext>
              <a:ext uri="{C183D7F6-B498-43B3-948B-1728B52AA6E4}">
                <adec:decorative xmlns:adec="http://schemas.microsoft.com/office/drawing/2017/decorative" val="1"/>
              </a:ext>
            </a:extLst>
          </p:cNvPr>
          <p:cNvSpPr/>
          <p:nvPr/>
        </p:nvSpPr>
        <p:spPr>
          <a:xfrm>
            <a:off x="4151856" y="3782518"/>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F2D110"/>
          </a:solidFill>
          <a:ln w="6390" cap="flat">
            <a:solidFill>
              <a:srgbClr val="F2D11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000000"/>
              </a:solidFill>
              <a:effectLst/>
              <a:uLnTx/>
              <a:uFillTx/>
              <a:latin typeface="Open Sans"/>
              <a:ea typeface="+mn-ea"/>
              <a:cs typeface="+mn-cs"/>
            </a:endParaRPr>
          </a:p>
        </p:txBody>
      </p:sp>
      <p:grpSp>
        <p:nvGrpSpPr>
          <p:cNvPr id="64" name="Group 63">
            <a:extLst>
              <a:ext uri="{FF2B5EF4-FFF2-40B4-BE49-F238E27FC236}">
                <a16:creationId xmlns:a16="http://schemas.microsoft.com/office/drawing/2014/main" id="{53A800F9-3D5A-6AC7-345F-B1E1ACA58FBC}"/>
              </a:ext>
              <a:ext uri="{C183D7F6-B498-43B3-948B-1728B52AA6E4}">
                <adec:decorative xmlns:adec="http://schemas.microsoft.com/office/drawing/2017/decorative" val="1"/>
              </a:ext>
            </a:extLst>
          </p:cNvPr>
          <p:cNvGrpSpPr/>
          <p:nvPr/>
        </p:nvGrpSpPr>
        <p:grpSpPr>
          <a:xfrm>
            <a:off x="4443899" y="3916587"/>
            <a:ext cx="418153" cy="611008"/>
            <a:chOff x="8191500" y="149226"/>
            <a:chExt cx="387350" cy="539750"/>
          </a:xfrm>
          <a:solidFill>
            <a:srgbClr val="F2D110"/>
          </a:solidFill>
        </p:grpSpPr>
        <p:sp>
          <p:nvSpPr>
            <p:cNvPr id="65" name="Freeform 361">
              <a:extLst>
                <a:ext uri="{FF2B5EF4-FFF2-40B4-BE49-F238E27FC236}">
                  <a16:creationId xmlns:a16="http://schemas.microsoft.com/office/drawing/2014/main" id="{8A3B0BE9-3660-CB10-FB6A-FD3B34AD5AF7}"/>
                </a:ext>
                <a:ext uri="{C183D7F6-B498-43B3-948B-1728B52AA6E4}">
                  <adec:decorative xmlns:adec="http://schemas.microsoft.com/office/drawing/2017/decorative" val="1"/>
                </a:ext>
              </a:extLst>
            </p:cNvPr>
            <p:cNvSpPr>
              <a:spLocks noEditPoints="1"/>
            </p:cNvSpPr>
            <p:nvPr/>
          </p:nvSpPr>
          <p:spPr bwMode="auto">
            <a:xfrm>
              <a:off x="8274050" y="149226"/>
              <a:ext cx="222250" cy="136525"/>
            </a:xfrm>
            <a:custGeom>
              <a:avLst/>
              <a:gdLst>
                <a:gd name="T0" fmla="*/ 18 w 97"/>
                <a:gd name="T1" fmla="*/ 59 h 59"/>
                <a:gd name="T2" fmla="*/ 79 w 97"/>
                <a:gd name="T3" fmla="*/ 59 h 59"/>
                <a:gd name="T4" fmla="*/ 97 w 97"/>
                <a:gd name="T5" fmla="*/ 40 h 59"/>
                <a:gd name="T6" fmla="*/ 97 w 97"/>
                <a:gd name="T7" fmla="*/ 39 h 59"/>
                <a:gd name="T8" fmla="*/ 79 w 97"/>
                <a:gd name="T9" fmla="*/ 21 h 59"/>
                <a:gd name="T10" fmla="*/ 71 w 97"/>
                <a:gd name="T11" fmla="*/ 21 h 59"/>
                <a:gd name="T12" fmla="*/ 71 w 97"/>
                <a:gd name="T13" fmla="*/ 19 h 59"/>
                <a:gd name="T14" fmla="*/ 52 w 97"/>
                <a:gd name="T15" fmla="*/ 0 h 59"/>
                <a:gd name="T16" fmla="*/ 45 w 97"/>
                <a:gd name="T17" fmla="*/ 0 h 59"/>
                <a:gd name="T18" fmla="*/ 27 w 97"/>
                <a:gd name="T19" fmla="*/ 19 h 59"/>
                <a:gd name="T20" fmla="*/ 27 w 97"/>
                <a:gd name="T21" fmla="*/ 21 h 59"/>
                <a:gd name="T22" fmla="*/ 18 w 97"/>
                <a:gd name="T23" fmla="*/ 21 h 59"/>
                <a:gd name="T24" fmla="*/ 0 w 97"/>
                <a:gd name="T25" fmla="*/ 39 h 59"/>
                <a:gd name="T26" fmla="*/ 0 w 97"/>
                <a:gd name="T27" fmla="*/ 40 h 59"/>
                <a:gd name="T28" fmla="*/ 18 w 97"/>
                <a:gd name="T29" fmla="*/ 59 h 59"/>
                <a:gd name="T30" fmla="*/ 9 w 97"/>
                <a:gd name="T31" fmla="*/ 39 h 59"/>
                <a:gd name="T32" fmla="*/ 18 w 97"/>
                <a:gd name="T33" fmla="*/ 30 h 59"/>
                <a:gd name="T34" fmla="*/ 32 w 97"/>
                <a:gd name="T35" fmla="*/ 30 h 59"/>
                <a:gd name="T36" fmla="*/ 36 w 97"/>
                <a:gd name="T37" fmla="*/ 25 h 59"/>
                <a:gd name="T38" fmla="*/ 36 w 97"/>
                <a:gd name="T39" fmla="*/ 19 h 59"/>
                <a:gd name="T40" fmla="*/ 45 w 97"/>
                <a:gd name="T41" fmla="*/ 10 h 59"/>
                <a:gd name="T42" fmla="*/ 52 w 97"/>
                <a:gd name="T43" fmla="*/ 10 h 59"/>
                <a:gd name="T44" fmla="*/ 61 w 97"/>
                <a:gd name="T45" fmla="*/ 19 h 59"/>
                <a:gd name="T46" fmla="*/ 61 w 97"/>
                <a:gd name="T47" fmla="*/ 25 h 59"/>
                <a:gd name="T48" fmla="*/ 66 w 97"/>
                <a:gd name="T49" fmla="*/ 30 h 59"/>
                <a:gd name="T50" fmla="*/ 79 w 97"/>
                <a:gd name="T51" fmla="*/ 30 h 59"/>
                <a:gd name="T52" fmla="*/ 88 w 97"/>
                <a:gd name="T53" fmla="*/ 39 h 59"/>
                <a:gd name="T54" fmla="*/ 88 w 97"/>
                <a:gd name="T55" fmla="*/ 40 h 59"/>
                <a:gd name="T56" fmla="*/ 79 w 97"/>
                <a:gd name="T57" fmla="*/ 49 h 59"/>
                <a:gd name="T58" fmla="*/ 18 w 97"/>
                <a:gd name="T59" fmla="*/ 49 h 59"/>
                <a:gd name="T60" fmla="*/ 9 w 97"/>
                <a:gd name="T61" fmla="*/ 40 h 59"/>
                <a:gd name="T62" fmla="*/ 9 w 97"/>
                <a:gd name="T6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59">
                  <a:moveTo>
                    <a:pt x="18" y="59"/>
                  </a:moveTo>
                  <a:cubicBezTo>
                    <a:pt x="79" y="59"/>
                    <a:pt x="79" y="59"/>
                    <a:pt x="79" y="59"/>
                  </a:cubicBezTo>
                  <a:cubicBezTo>
                    <a:pt x="89" y="59"/>
                    <a:pt x="97" y="50"/>
                    <a:pt x="97" y="40"/>
                  </a:cubicBezTo>
                  <a:cubicBezTo>
                    <a:pt x="97" y="39"/>
                    <a:pt x="97" y="39"/>
                    <a:pt x="97" y="39"/>
                  </a:cubicBezTo>
                  <a:cubicBezTo>
                    <a:pt x="97" y="29"/>
                    <a:pt x="89" y="21"/>
                    <a:pt x="79" y="21"/>
                  </a:cubicBezTo>
                  <a:cubicBezTo>
                    <a:pt x="71" y="21"/>
                    <a:pt x="71" y="21"/>
                    <a:pt x="71" y="21"/>
                  </a:cubicBezTo>
                  <a:cubicBezTo>
                    <a:pt x="71" y="19"/>
                    <a:pt x="71" y="19"/>
                    <a:pt x="71" y="19"/>
                  </a:cubicBezTo>
                  <a:cubicBezTo>
                    <a:pt x="71" y="9"/>
                    <a:pt x="62" y="0"/>
                    <a:pt x="52" y="0"/>
                  </a:cubicBezTo>
                  <a:cubicBezTo>
                    <a:pt x="45" y="0"/>
                    <a:pt x="45" y="0"/>
                    <a:pt x="45" y="0"/>
                  </a:cubicBezTo>
                  <a:cubicBezTo>
                    <a:pt x="35" y="0"/>
                    <a:pt x="27" y="9"/>
                    <a:pt x="27" y="19"/>
                  </a:cubicBezTo>
                  <a:cubicBezTo>
                    <a:pt x="27" y="21"/>
                    <a:pt x="27" y="21"/>
                    <a:pt x="27" y="21"/>
                  </a:cubicBezTo>
                  <a:cubicBezTo>
                    <a:pt x="18" y="21"/>
                    <a:pt x="18" y="21"/>
                    <a:pt x="18" y="21"/>
                  </a:cubicBezTo>
                  <a:cubicBezTo>
                    <a:pt x="8" y="21"/>
                    <a:pt x="0" y="29"/>
                    <a:pt x="0" y="39"/>
                  </a:cubicBezTo>
                  <a:cubicBezTo>
                    <a:pt x="0" y="40"/>
                    <a:pt x="0" y="40"/>
                    <a:pt x="0" y="40"/>
                  </a:cubicBezTo>
                  <a:cubicBezTo>
                    <a:pt x="0" y="50"/>
                    <a:pt x="8" y="59"/>
                    <a:pt x="18" y="59"/>
                  </a:cubicBezTo>
                  <a:close/>
                  <a:moveTo>
                    <a:pt x="9" y="39"/>
                  </a:moveTo>
                  <a:cubicBezTo>
                    <a:pt x="9" y="34"/>
                    <a:pt x="13" y="30"/>
                    <a:pt x="18" y="30"/>
                  </a:cubicBezTo>
                  <a:cubicBezTo>
                    <a:pt x="32" y="30"/>
                    <a:pt x="32" y="30"/>
                    <a:pt x="32" y="30"/>
                  </a:cubicBezTo>
                  <a:cubicBezTo>
                    <a:pt x="34" y="30"/>
                    <a:pt x="36" y="28"/>
                    <a:pt x="36" y="25"/>
                  </a:cubicBezTo>
                  <a:cubicBezTo>
                    <a:pt x="36" y="19"/>
                    <a:pt x="36" y="19"/>
                    <a:pt x="36" y="19"/>
                  </a:cubicBezTo>
                  <a:cubicBezTo>
                    <a:pt x="36" y="14"/>
                    <a:pt x="40" y="10"/>
                    <a:pt x="45" y="10"/>
                  </a:cubicBezTo>
                  <a:cubicBezTo>
                    <a:pt x="52" y="10"/>
                    <a:pt x="52" y="10"/>
                    <a:pt x="52" y="10"/>
                  </a:cubicBezTo>
                  <a:cubicBezTo>
                    <a:pt x="57" y="10"/>
                    <a:pt x="61" y="14"/>
                    <a:pt x="61" y="19"/>
                  </a:cubicBezTo>
                  <a:cubicBezTo>
                    <a:pt x="61" y="25"/>
                    <a:pt x="61" y="25"/>
                    <a:pt x="61" y="25"/>
                  </a:cubicBezTo>
                  <a:cubicBezTo>
                    <a:pt x="61" y="28"/>
                    <a:pt x="63" y="30"/>
                    <a:pt x="66" y="30"/>
                  </a:cubicBezTo>
                  <a:cubicBezTo>
                    <a:pt x="79" y="30"/>
                    <a:pt x="79" y="30"/>
                    <a:pt x="79" y="30"/>
                  </a:cubicBezTo>
                  <a:cubicBezTo>
                    <a:pt x="84" y="30"/>
                    <a:pt x="88" y="34"/>
                    <a:pt x="88" y="39"/>
                  </a:cubicBezTo>
                  <a:cubicBezTo>
                    <a:pt x="88" y="40"/>
                    <a:pt x="88" y="40"/>
                    <a:pt x="88" y="40"/>
                  </a:cubicBezTo>
                  <a:cubicBezTo>
                    <a:pt x="88" y="45"/>
                    <a:pt x="84" y="49"/>
                    <a:pt x="79" y="49"/>
                  </a:cubicBezTo>
                  <a:cubicBezTo>
                    <a:pt x="18" y="49"/>
                    <a:pt x="18" y="49"/>
                    <a:pt x="18" y="49"/>
                  </a:cubicBezTo>
                  <a:cubicBezTo>
                    <a:pt x="13" y="49"/>
                    <a:pt x="9" y="45"/>
                    <a:pt x="9" y="40"/>
                  </a:cubicBezTo>
                  <a:lnTo>
                    <a:pt x="9" y="3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66" name="Oval 362">
              <a:extLst>
                <a:ext uri="{FF2B5EF4-FFF2-40B4-BE49-F238E27FC236}">
                  <a16:creationId xmlns:a16="http://schemas.microsoft.com/office/drawing/2014/main" id="{A4DF5E1A-A99F-42E8-5814-5B057D472324}"/>
                </a:ext>
              </a:extLst>
            </p:cNvPr>
            <p:cNvSpPr>
              <a:spLocks noChangeArrowheads="1"/>
            </p:cNvSpPr>
            <p:nvPr/>
          </p:nvSpPr>
          <p:spPr bwMode="auto">
            <a:xfrm>
              <a:off x="8377238" y="190501"/>
              <a:ext cx="17463" cy="19050"/>
            </a:xfrm>
            <a:prstGeom prst="ellipse">
              <a:avLst/>
            </a:prstGeom>
            <a:grpFill/>
            <a:ln>
              <a:solidFill>
                <a:srgbClr val="F2D11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67" name="Freeform 363">
              <a:extLst>
                <a:ext uri="{FF2B5EF4-FFF2-40B4-BE49-F238E27FC236}">
                  <a16:creationId xmlns:a16="http://schemas.microsoft.com/office/drawing/2014/main" id="{779B6487-6F0E-E880-E9F3-F852B4DDD92D}"/>
                </a:ext>
                <a:ext uri="{C183D7F6-B498-43B3-948B-1728B52AA6E4}">
                  <adec:decorative xmlns:adec="http://schemas.microsoft.com/office/drawing/2017/decorative" val="1"/>
                </a:ext>
              </a:extLst>
            </p:cNvPr>
            <p:cNvSpPr>
              <a:spLocks/>
            </p:cNvSpPr>
            <p:nvPr/>
          </p:nvSpPr>
          <p:spPr bwMode="auto">
            <a:xfrm>
              <a:off x="8191500" y="209551"/>
              <a:ext cx="387350" cy="479425"/>
            </a:xfrm>
            <a:custGeom>
              <a:avLst/>
              <a:gdLst>
                <a:gd name="T0" fmla="*/ 165 w 169"/>
                <a:gd name="T1" fmla="*/ 0 h 209"/>
                <a:gd name="T2" fmla="*/ 143 w 169"/>
                <a:gd name="T3" fmla="*/ 0 h 209"/>
                <a:gd name="T4" fmla="*/ 138 w 169"/>
                <a:gd name="T5" fmla="*/ 5 h 209"/>
                <a:gd name="T6" fmla="*/ 143 w 169"/>
                <a:gd name="T7" fmla="*/ 9 h 209"/>
                <a:gd name="T8" fmla="*/ 160 w 169"/>
                <a:gd name="T9" fmla="*/ 9 h 209"/>
                <a:gd name="T10" fmla="*/ 160 w 169"/>
                <a:gd name="T11" fmla="*/ 200 h 209"/>
                <a:gd name="T12" fmla="*/ 10 w 169"/>
                <a:gd name="T13" fmla="*/ 200 h 209"/>
                <a:gd name="T14" fmla="*/ 10 w 169"/>
                <a:gd name="T15" fmla="*/ 9 h 209"/>
                <a:gd name="T16" fmla="*/ 27 w 169"/>
                <a:gd name="T17" fmla="*/ 9 h 209"/>
                <a:gd name="T18" fmla="*/ 31 w 169"/>
                <a:gd name="T19" fmla="*/ 5 h 209"/>
                <a:gd name="T20" fmla="*/ 27 w 169"/>
                <a:gd name="T21" fmla="*/ 0 h 209"/>
                <a:gd name="T22" fmla="*/ 5 w 169"/>
                <a:gd name="T23" fmla="*/ 0 h 209"/>
                <a:gd name="T24" fmla="*/ 0 w 169"/>
                <a:gd name="T25" fmla="*/ 5 h 209"/>
                <a:gd name="T26" fmla="*/ 0 w 169"/>
                <a:gd name="T27" fmla="*/ 205 h 209"/>
                <a:gd name="T28" fmla="*/ 5 w 169"/>
                <a:gd name="T29" fmla="*/ 209 h 209"/>
                <a:gd name="T30" fmla="*/ 165 w 169"/>
                <a:gd name="T31" fmla="*/ 209 h 209"/>
                <a:gd name="T32" fmla="*/ 169 w 169"/>
                <a:gd name="T33" fmla="*/ 205 h 209"/>
                <a:gd name="T34" fmla="*/ 169 w 169"/>
                <a:gd name="T35" fmla="*/ 5 h 209"/>
                <a:gd name="T36" fmla="*/ 165 w 169"/>
                <a:gd name="T37"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209">
                  <a:moveTo>
                    <a:pt x="165" y="0"/>
                  </a:moveTo>
                  <a:cubicBezTo>
                    <a:pt x="143" y="0"/>
                    <a:pt x="143" y="0"/>
                    <a:pt x="143" y="0"/>
                  </a:cubicBezTo>
                  <a:cubicBezTo>
                    <a:pt x="140" y="0"/>
                    <a:pt x="138" y="2"/>
                    <a:pt x="138" y="5"/>
                  </a:cubicBezTo>
                  <a:cubicBezTo>
                    <a:pt x="138" y="7"/>
                    <a:pt x="140" y="9"/>
                    <a:pt x="143" y="9"/>
                  </a:cubicBezTo>
                  <a:cubicBezTo>
                    <a:pt x="160" y="9"/>
                    <a:pt x="160" y="9"/>
                    <a:pt x="160" y="9"/>
                  </a:cubicBezTo>
                  <a:cubicBezTo>
                    <a:pt x="160" y="200"/>
                    <a:pt x="160" y="200"/>
                    <a:pt x="160" y="200"/>
                  </a:cubicBezTo>
                  <a:cubicBezTo>
                    <a:pt x="10" y="200"/>
                    <a:pt x="10" y="200"/>
                    <a:pt x="10" y="200"/>
                  </a:cubicBezTo>
                  <a:cubicBezTo>
                    <a:pt x="10" y="9"/>
                    <a:pt x="10" y="9"/>
                    <a:pt x="10" y="9"/>
                  </a:cubicBezTo>
                  <a:cubicBezTo>
                    <a:pt x="27" y="9"/>
                    <a:pt x="27" y="9"/>
                    <a:pt x="27" y="9"/>
                  </a:cubicBezTo>
                  <a:cubicBezTo>
                    <a:pt x="29" y="9"/>
                    <a:pt x="31" y="7"/>
                    <a:pt x="31" y="5"/>
                  </a:cubicBezTo>
                  <a:cubicBezTo>
                    <a:pt x="31" y="2"/>
                    <a:pt x="29" y="0"/>
                    <a:pt x="27" y="0"/>
                  </a:cubicBezTo>
                  <a:cubicBezTo>
                    <a:pt x="5" y="0"/>
                    <a:pt x="5" y="0"/>
                    <a:pt x="5" y="0"/>
                  </a:cubicBezTo>
                  <a:cubicBezTo>
                    <a:pt x="2" y="0"/>
                    <a:pt x="0" y="2"/>
                    <a:pt x="0" y="5"/>
                  </a:cubicBezTo>
                  <a:cubicBezTo>
                    <a:pt x="0" y="205"/>
                    <a:pt x="0" y="205"/>
                    <a:pt x="0" y="205"/>
                  </a:cubicBezTo>
                  <a:cubicBezTo>
                    <a:pt x="0" y="207"/>
                    <a:pt x="2" y="209"/>
                    <a:pt x="5" y="209"/>
                  </a:cubicBezTo>
                  <a:cubicBezTo>
                    <a:pt x="165" y="209"/>
                    <a:pt x="165" y="209"/>
                    <a:pt x="165" y="209"/>
                  </a:cubicBezTo>
                  <a:cubicBezTo>
                    <a:pt x="167" y="209"/>
                    <a:pt x="169" y="207"/>
                    <a:pt x="169" y="205"/>
                  </a:cubicBezTo>
                  <a:cubicBezTo>
                    <a:pt x="169" y="5"/>
                    <a:pt x="169" y="5"/>
                    <a:pt x="169" y="5"/>
                  </a:cubicBezTo>
                  <a:cubicBezTo>
                    <a:pt x="169" y="2"/>
                    <a:pt x="167" y="0"/>
                    <a:pt x="16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68" name="Freeform 364">
              <a:extLst>
                <a:ext uri="{FF2B5EF4-FFF2-40B4-BE49-F238E27FC236}">
                  <a16:creationId xmlns:a16="http://schemas.microsoft.com/office/drawing/2014/main" id="{64B999B5-AD3D-5926-F78F-648AFA281D4C}"/>
                </a:ext>
                <a:ext uri="{C183D7F6-B498-43B3-948B-1728B52AA6E4}">
                  <adec:decorative xmlns:adec="http://schemas.microsoft.com/office/drawing/2017/decorative" val="1"/>
                </a:ext>
              </a:extLst>
            </p:cNvPr>
            <p:cNvSpPr>
              <a:spLocks/>
            </p:cNvSpPr>
            <p:nvPr/>
          </p:nvSpPr>
          <p:spPr bwMode="auto">
            <a:xfrm>
              <a:off x="8278813" y="374651"/>
              <a:ext cx="219075" cy="192088"/>
            </a:xfrm>
            <a:custGeom>
              <a:avLst/>
              <a:gdLst>
                <a:gd name="T0" fmla="*/ 87 w 96"/>
                <a:gd name="T1" fmla="*/ 2 h 84"/>
                <a:gd name="T2" fmla="*/ 29 w 96"/>
                <a:gd name="T3" fmla="*/ 73 h 84"/>
                <a:gd name="T4" fmla="*/ 9 w 96"/>
                <a:gd name="T5" fmla="*/ 50 h 84"/>
                <a:gd name="T6" fmla="*/ 2 w 96"/>
                <a:gd name="T7" fmla="*/ 50 h 84"/>
                <a:gd name="T8" fmla="*/ 2 w 96"/>
                <a:gd name="T9" fmla="*/ 56 h 84"/>
                <a:gd name="T10" fmla="*/ 26 w 96"/>
                <a:gd name="T11" fmla="*/ 83 h 84"/>
                <a:gd name="T12" fmla="*/ 29 w 96"/>
                <a:gd name="T13" fmla="*/ 84 h 84"/>
                <a:gd name="T14" fmla="*/ 29 w 96"/>
                <a:gd name="T15" fmla="*/ 84 h 84"/>
                <a:gd name="T16" fmla="*/ 33 w 96"/>
                <a:gd name="T17" fmla="*/ 83 h 84"/>
                <a:gd name="T18" fmla="*/ 94 w 96"/>
                <a:gd name="T19" fmla="*/ 8 h 84"/>
                <a:gd name="T20" fmla="*/ 94 w 96"/>
                <a:gd name="T21" fmla="*/ 1 h 84"/>
                <a:gd name="T22" fmla="*/ 87 w 96"/>
                <a:gd name="T23"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84">
                  <a:moveTo>
                    <a:pt x="87" y="2"/>
                  </a:moveTo>
                  <a:cubicBezTo>
                    <a:pt x="29" y="73"/>
                    <a:pt x="29" y="73"/>
                    <a:pt x="29" y="73"/>
                  </a:cubicBezTo>
                  <a:cubicBezTo>
                    <a:pt x="9" y="50"/>
                    <a:pt x="9" y="50"/>
                    <a:pt x="9" y="50"/>
                  </a:cubicBezTo>
                  <a:cubicBezTo>
                    <a:pt x="7" y="48"/>
                    <a:pt x="4" y="48"/>
                    <a:pt x="2" y="50"/>
                  </a:cubicBezTo>
                  <a:cubicBezTo>
                    <a:pt x="1" y="52"/>
                    <a:pt x="0" y="55"/>
                    <a:pt x="2" y="56"/>
                  </a:cubicBezTo>
                  <a:cubicBezTo>
                    <a:pt x="26" y="83"/>
                    <a:pt x="26" y="83"/>
                    <a:pt x="26" y="83"/>
                  </a:cubicBezTo>
                  <a:cubicBezTo>
                    <a:pt x="27" y="84"/>
                    <a:pt x="28" y="84"/>
                    <a:pt x="29" y="84"/>
                  </a:cubicBezTo>
                  <a:cubicBezTo>
                    <a:pt x="29" y="84"/>
                    <a:pt x="29" y="84"/>
                    <a:pt x="29" y="84"/>
                  </a:cubicBezTo>
                  <a:cubicBezTo>
                    <a:pt x="31" y="84"/>
                    <a:pt x="32" y="84"/>
                    <a:pt x="33" y="83"/>
                  </a:cubicBezTo>
                  <a:cubicBezTo>
                    <a:pt x="94" y="8"/>
                    <a:pt x="94" y="8"/>
                    <a:pt x="94" y="8"/>
                  </a:cubicBezTo>
                  <a:cubicBezTo>
                    <a:pt x="96" y="6"/>
                    <a:pt x="96" y="3"/>
                    <a:pt x="94" y="1"/>
                  </a:cubicBezTo>
                  <a:cubicBezTo>
                    <a:pt x="92" y="0"/>
                    <a:pt x="89" y="0"/>
                    <a:pt x="87" y="2"/>
                  </a:cubicBezTo>
                  <a:close/>
                </a:path>
              </a:pathLst>
            </a:custGeom>
            <a:grpFill/>
            <a:ln>
              <a:solidFill>
                <a:srgbClr val="F2D110"/>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grpSp>
      <p:sp>
        <p:nvSpPr>
          <p:cNvPr id="5" name="Rectangle: Rounded Corners 4">
            <a:extLst>
              <a:ext uri="{FF2B5EF4-FFF2-40B4-BE49-F238E27FC236}">
                <a16:creationId xmlns:a16="http://schemas.microsoft.com/office/drawing/2014/main" id="{5EA0867C-BEF9-4228-59E6-AEB4EA1AA903}"/>
              </a:ext>
            </a:extLst>
          </p:cNvPr>
          <p:cNvSpPr/>
          <p:nvPr/>
        </p:nvSpPr>
        <p:spPr>
          <a:xfrm>
            <a:off x="6444898" y="3270153"/>
            <a:ext cx="2029842" cy="2876325"/>
          </a:xfrm>
          <a:prstGeom prst="roundRect">
            <a:avLst/>
          </a:prstGeom>
          <a:noFill/>
          <a:ln w="44450">
            <a:solidFill>
              <a:srgbClr val="BED427"/>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BED427"/>
                </a:solidFill>
                <a:effectLst/>
                <a:uLnTx/>
                <a:uFillTx/>
                <a:latin typeface="Open Sans"/>
                <a:ea typeface="Verdana" panose="020B0604030504040204" pitchFamily="34" charset="0"/>
                <a:cs typeface="Verdana" panose="020B0604030504040204" pitchFamily="34" charset="0"/>
              </a:rPr>
              <a:t>Credit  Accrual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1" i="1"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1" i="1"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p:txBody>
      </p:sp>
      <p:sp>
        <p:nvSpPr>
          <p:cNvPr id="56" name="Graphic 4">
            <a:extLst>
              <a:ext uri="{FF2B5EF4-FFF2-40B4-BE49-F238E27FC236}">
                <a16:creationId xmlns:a16="http://schemas.microsoft.com/office/drawing/2014/main" id="{79587C87-EFD4-32EE-CDDE-CA9E68B6D30B}"/>
              </a:ext>
              <a:ext uri="{C183D7F6-B498-43B3-948B-1728B52AA6E4}">
                <adec:decorative xmlns:adec="http://schemas.microsoft.com/office/drawing/2017/decorative" val="1"/>
              </a:ext>
            </a:extLst>
          </p:cNvPr>
          <p:cNvSpPr/>
          <p:nvPr/>
        </p:nvSpPr>
        <p:spPr>
          <a:xfrm>
            <a:off x="6928608" y="3786054"/>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BED427"/>
          </a:solidFill>
          <a:ln w="6390" cap="flat">
            <a:solidFill>
              <a:srgbClr val="BED42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69" name="Freeform 279">
            <a:extLst>
              <a:ext uri="{FF2B5EF4-FFF2-40B4-BE49-F238E27FC236}">
                <a16:creationId xmlns:a16="http://schemas.microsoft.com/office/drawing/2014/main" id="{D426CC91-72E4-9CB6-7D77-6440881528FC}"/>
              </a:ext>
              <a:ext uri="{C183D7F6-B498-43B3-948B-1728B52AA6E4}">
                <adec:decorative xmlns:adec="http://schemas.microsoft.com/office/drawing/2017/decorative" val="1"/>
              </a:ext>
            </a:extLst>
          </p:cNvPr>
          <p:cNvSpPr>
            <a:spLocks noEditPoints="1"/>
          </p:cNvSpPr>
          <p:nvPr/>
        </p:nvSpPr>
        <p:spPr bwMode="auto">
          <a:xfrm>
            <a:off x="7217519" y="3954330"/>
            <a:ext cx="447166" cy="559947"/>
          </a:xfrm>
          <a:custGeom>
            <a:avLst/>
            <a:gdLst>
              <a:gd name="T0" fmla="*/ 185 w 197"/>
              <a:gd name="T1" fmla="*/ 120 h 243"/>
              <a:gd name="T2" fmla="*/ 140 w 197"/>
              <a:gd name="T3" fmla="*/ 100 h 243"/>
              <a:gd name="T4" fmla="*/ 101 w 197"/>
              <a:gd name="T5" fmla="*/ 55 h 243"/>
              <a:gd name="T6" fmla="*/ 77 w 197"/>
              <a:gd name="T7" fmla="*/ 1 h 243"/>
              <a:gd name="T8" fmla="*/ 51 w 197"/>
              <a:gd name="T9" fmla="*/ 14 h 243"/>
              <a:gd name="T10" fmla="*/ 55 w 197"/>
              <a:gd name="T11" fmla="*/ 63 h 243"/>
              <a:gd name="T12" fmla="*/ 21 w 197"/>
              <a:gd name="T13" fmla="*/ 110 h 243"/>
              <a:gd name="T14" fmla="*/ 12 w 197"/>
              <a:gd name="T15" fmla="*/ 163 h 243"/>
              <a:gd name="T16" fmla="*/ 18 w 197"/>
              <a:gd name="T17" fmla="*/ 192 h 243"/>
              <a:gd name="T18" fmla="*/ 21 w 197"/>
              <a:gd name="T19" fmla="*/ 199 h 243"/>
              <a:gd name="T20" fmla="*/ 42 w 197"/>
              <a:gd name="T21" fmla="*/ 221 h 243"/>
              <a:gd name="T22" fmla="*/ 72 w 197"/>
              <a:gd name="T23" fmla="*/ 243 h 243"/>
              <a:gd name="T24" fmla="*/ 96 w 197"/>
              <a:gd name="T25" fmla="*/ 242 h 243"/>
              <a:gd name="T26" fmla="*/ 120 w 197"/>
              <a:gd name="T27" fmla="*/ 242 h 243"/>
              <a:gd name="T28" fmla="*/ 190 w 197"/>
              <a:gd name="T29" fmla="*/ 204 h 243"/>
              <a:gd name="T30" fmla="*/ 190 w 197"/>
              <a:gd name="T31" fmla="*/ 126 h 243"/>
              <a:gd name="T32" fmla="*/ 17 w 197"/>
              <a:gd name="T33" fmla="*/ 175 h 243"/>
              <a:gd name="T34" fmla="*/ 36 w 197"/>
              <a:gd name="T35" fmla="*/ 172 h 243"/>
              <a:gd name="T36" fmla="*/ 76 w 197"/>
              <a:gd name="T37" fmla="*/ 160 h 243"/>
              <a:gd name="T38" fmla="*/ 87 w 197"/>
              <a:gd name="T39" fmla="*/ 174 h 243"/>
              <a:gd name="T40" fmla="*/ 53 w 197"/>
              <a:gd name="T41" fmla="*/ 186 h 243"/>
              <a:gd name="T42" fmla="*/ 29 w 197"/>
              <a:gd name="T43" fmla="*/ 185 h 243"/>
              <a:gd name="T44" fmla="*/ 36 w 197"/>
              <a:gd name="T45" fmla="*/ 206 h 243"/>
              <a:gd name="T46" fmla="*/ 39 w 197"/>
              <a:gd name="T47" fmla="*/ 196 h 243"/>
              <a:gd name="T48" fmla="*/ 88 w 197"/>
              <a:gd name="T49" fmla="*/ 184 h 243"/>
              <a:gd name="T50" fmla="*/ 101 w 197"/>
              <a:gd name="T51" fmla="*/ 193 h 243"/>
              <a:gd name="T52" fmla="*/ 72 w 197"/>
              <a:gd name="T53" fmla="*/ 206 h 243"/>
              <a:gd name="T54" fmla="*/ 48 w 197"/>
              <a:gd name="T55" fmla="*/ 209 h 243"/>
              <a:gd name="T56" fmla="*/ 79 w 197"/>
              <a:gd name="T57" fmla="*/ 231 h 243"/>
              <a:gd name="T58" fmla="*/ 56 w 197"/>
              <a:gd name="T59" fmla="*/ 230 h 243"/>
              <a:gd name="T60" fmla="*/ 60 w 197"/>
              <a:gd name="T61" fmla="*/ 219 h 243"/>
              <a:gd name="T62" fmla="*/ 95 w 197"/>
              <a:gd name="T63" fmla="*/ 209 h 243"/>
              <a:gd name="T64" fmla="*/ 105 w 197"/>
              <a:gd name="T65" fmla="*/ 219 h 243"/>
              <a:gd name="T66" fmla="*/ 182 w 197"/>
              <a:gd name="T67" fmla="*/ 198 h 243"/>
              <a:gd name="T68" fmla="*/ 115 w 197"/>
              <a:gd name="T69" fmla="*/ 233 h 243"/>
              <a:gd name="T70" fmla="*/ 99 w 197"/>
              <a:gd name="T71" fmla="*/ 233 h 243"/>
              <a:gd name="T72" fmla="*/ 114 w 197"/>
              <a:gd name="T73" fmla="*/ 215 h 243"/>
              <a:gd name="T74" fmla="*/ 112 w 197"/>
              <a:gd name="T75" fmla="*/ 212 h 243"/>
              <a:gd name="T76" fmla="*/ 111 w 197"/>
              <a:gd name="T77" fmla="*/ 196 h 243"/>
              <a:gd name="T78" fmla="*/ 99 w 197"/>
              <a:gd name="T79" fmla="*/ 179 h 243"/>
              <a:gd name="T80" fmla="*/ 88 w 197"/>
              <a:gd name="T81" fmla="*/ 154 h 243"/>
              <a:gd name="T82" fmla="*/ 62 w 197"/>
              <a:gd name="T83" fmla="*/ 127 h 243"/>
              <a:gd name="T84" fmla="*/ 32 w 197"/>
              <a:gd name="T85" fmla="*/ 134 h 243"/>
              <a:gd name="T86" fmla="*/ 40 w 197"/>
              <a:gd name="T87" fmla="*/ 143 h 243"/>
              <a:gd name="T88" fmla="*/ 62 w 197"/>
              <a:gd name="T89" fmla="*/ 137 h 243"/>
              <a:gd name="T90" fmla="*/ 73 w 197"/>
              <a:gd name="T91" fmla="*/ 150 h 243"/>
              <a:gd name="T92" fmla="*/ 36 w 197"/>
              <a:gd name="T93" fmla="*/ 162 h 243"/>
              <a:gd name="T94" fmla="*/ 18 w 197"/>
              <a:gd name="T95" fmla="*/ 154 h 243"/>
              <a:gd name="T96" fmla="*/ 70 w 197"/>
              <a:gd name="T97" fmla="*/ 114 h 243"/>
              <a:gd name="T98" fmla="*/ 79 w 197"/>
              <a:gd name="T99" fmla="*/ 108 h 243"/>
              <a:gd name="T100" fmla="*/ 63 w 197"/>
              <a:gd name="T101" fmla="*/ 58 h 243"/>
              <a:gd name="T102" fmla="*/ 59 w 197"/>
              <a:gd name="T103" fmla="*/ 20 h 243"/>
              <a:gd name="T104" fmla="*/ 94 w 197"/>
              <a:gd name="T105" fmla="*/ 62 h 243"/>
              <a:gd name="T106" fmla="*/ 151 w 197"/>
              <a:gd name="T107" fmla="*/ 127 h 243"/>
              <a:gd name="T108" fmla="*/ 182 w 197"/>
              <a:gd name="T109" fmla="*/ 19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 h="243">
                <a:moveTo>
                  <a:pt x="190" y="126"/>
                </a:moveTo>
                <a:cubicBezTo>
                  <a:pt x="190" y="123"/>
                  <a:pt x="190" y="123"/>
                  <a:pt x="190" y="123"/>
                </a:cubicBezTo>
                <a:cubicBezTo>
                  <a:pt x="189" y="121"/>
                  <a:pt x="187" y="120"/>
                  <a:pt x="185" y="120"/>
                </a:cubicBezTo>
                <a:cubicBezTo>
                  <a:pt x="182" y="120"/>
                  <a:pt x="182" y="120"/>
                  <a:pt x="182" y="120"/>
                </a:cubicBezTo>
                <a:cubicBezTo>
                  <a:pt x="161" y="120"/>
                  <a:pt x="156" y="118"/>
                  <a:pt x="156" y="118"/>
                </a:cubicBezTo>
                <a:cubicBezTo>
                  <a:pt x="155" y="118"/>
                  <a:pt x="151" y="116"/>
                  <a:pt x="140" y="100"/>
                </a:cubicBezTo>
                <a:cubicBezTo>
                  <a:pt x="137" y="96"/>
                  <a:pt x="132" y="90"/>
                  <a:pt x="125" y="81"/>
                </a:cubicBezTo>
                <a:cubicBezTo>
                  <a:pt x="125" y="81"/>
                  <a:pt x="125" y="81"/>
                  <a:pt x="125" y="81"/>
                </a:cubicBezTo>
                <a:cubicBezTo>
                  <a:pt x="101" y="55"/>
                  <a:pt x="101" y="55"/>
                  <a:pt x="101" y="55"/>
                </a:cubicBezTo>
                <a:cubicBezTo>
                  <a:pt x="92" y="46"/>
                  <a:pt x="86" y="35"/>
                  <a:pt x="84" y="22"/>
                </a:cubicBezTo>
                <a:cubicBezTo>
                  <a:pt x="80" y="4"/>
                  <a:pt x="80" y="4"/>
                  <a:pt x="80" y="4"/>
                </a:cubicBezTo>
                <a:cubicBezTo>
                  <a:pt x="79" y="3"/>
                  <a:pt x="79" y="1"/>
                  <a:pt x="77" y="1"/>
                </a:cubicBezTo>
                <a:cubicBezTo>
                  <a:pt x="76" y="0"/>
                  <a:pt x="75" y="0"/>
                  <a:pt x="73" y="0"/>
                </a:cubicBezTo>
                <a:cubicBezTo>
                  <a:pt x="69" y="2"/>
                  <a:pt x="69" y="2"/>
                  <a:pt x="69" y="2"/>
                </a:cubicBezTo>
                <a:cubicBezTo>
                  <a:pt x="61" y="4"/>
                  <a:pt x="55" y="8"/>
                  <a:pt x="51" y="14"/>
                </a:cubicBezTo>
                <a:cubicBezTo>
                  <a:pt x="47" y="19"/>
                  <a:pt x="44" y="26"/>
                  <a:pt x="44" y="34"/>
                </a:cubicBezTo>
                <a:cubicBezTo>
                  <a:pt x="44" y="42"/>
                  <a:pt x="47" y="51"/>
                  <a:pt x="52" y="59"/>
                </a:cubicBezTo>
                <a:cubicBezTo>
                  <a:pt x="55" y="63"/>
                  <a:pt x="55" y="63"/>
                  <a:pt x="55" y="63"/>
                </a:cubicBezTo>
                <a:cubicBezTo>
                  <a:pt x="55" y="63"/>
                  <a:pt x="55" y="63"/>
                  <a:pt x="55" y="63"/>
                </a:cubicBezTo>
                <a:cubicBezTo>
                  <a:pt x="63" y="77"/>
                  <a:pt x="68" y="91"/>
                  <a:pt x="68" y="104"/>
                </a:cubicBezTo>
                <a:cubicBezTo>
                  <a:pt x="48" y="104"/>
                  <a:pt x="32" y="106"/>
                  <a:pt x="21" y="110"/>
                </a:cubicBezTo>
                <a:cubicBezTo>
                  <a:pt x="4" y="117"/>
                  <a:pt x="0" y="128"/>
                  <a:pt x="0" y="137"/>
                </a:cubicBezTo>
                <a:cubicBezTo>
                  <a:pt x="0" y="146"/>
                  <a:pt x="4" y="155"/>
                  <a:pt x="11" y="162"/>
                </a:cubicBezTo>
                <a:cubicBezTo>
                  <a:pt x="11" y="162"/>
                  <a:pt x="12" y="162"/>
                  <a:pt x="12" y="163"/>
                </a:cubicBezTo>
                <a:cubicBezTo>
                  <a:pt x="11" y="164"/>
                  <a:pt x="11" y="164"/>
                  <a:pt x="11" y="164"/>
                </a:cubicBezTo>
                <a:cubicBezTo>
                  <a:pt x="8" y="168"/>
                  <a:pt x="7" y="171"/>
                  <a:pt x="7" y="175"/>
                </a:cubicBezTo>
                <a:cubicBezTo>
                  <a:pt x="7" y="182"/>
                  <a:pt x="11" y="188"/>
                  <a:pt x="18" y="192"/>
                </a:cubicBezTo>
                <a:cubicBezTo>
                  <a:pt x="19" y="193"/>
                  <a:pt x="21" y="193"/>
                  <a:pt x="22" y="194"/>
                </a:cubicBezTo>
                <a:cubicBezTo>
                  <a:pt x="21" y="197"/>
                  <a:pt x="21" y="197"/>
                  <a:pt x="21" y="197"/>
                </a:cubicBezTo>
                <a:cubicBezTo>
                  <a:pt x="21" y="198"/>
                  <a:pt x="21" y="198"/>
                  <a:pt x="21" y="199"/>
                </a:cubicBezTo>
                <a:cubicBezTo>
                  <a:pt x="21" y="206"/>
                  <a:pt x="25" y="212"/>
                  <a:pt x="31" y="215"/>
                </a:cubicBezTo>
                <a:cubicBezTo>
                  <a:pt x="34" y="217"/>
                  <a:pt x="38" y="218"/>
                  <a:pt x="42" y="218"/>
                </a:cubicBezTo>
                <a:cubicBezTo>
                  <a:pt x="42" y="221"/>
                  <a:pt x="42" y="221"/>
                  <a:pt x="42" y="221"/>
                </a:cubicBezTo>
                <a:cubicBezTo>
                  <a:pt x="42" y="228"/>
                  <a:pt x="45" y="234"/>
                  <a:pt x="50" y="238"/>
                </a:cubicBezTo>
                <a:cubicBezTo>
                  <a:pt x="55" y="241"/>
                  <a:pt x="61" y="243"/>
                  <a:pt x="69" y="243"/>
                </a:cubicBezTo>
                <a:cubicBezTo>
                  <a:pt x="72" y="243"/>
                  <a:pt x="72" y="243"/>
                  <a:pt x="72" y="243"/>
                </a:cubicBezTo>
                <a:cubicBezTo>
                  <a:pt x="76" y="243"/>
                  <a:pt x="79" y="242"/>
                  <a:pt x="83" y="240"/>
                </a:cubicBezTo>
                <a:cubicBezTo>
                  <a:pt x="85" y="239"/>
                  <a:pt x="85" y="239"/>
                  <a:pt x="85" y="239"/>
                </a:cubicBezTo>
                <a:cubicBezTo>
                  <a:pt x="96" y="242"/>
                  <a:pt x="96" y="242"/>
                  <a:pt x="96" y="242"/>
                </a:cubicBezTo>
                <a:cubicBezTo>
                  <a:pt x="100" y="243"/>
                  <a:pt x="104" y="243"/>
                  <a:pt x="106" y="243"/>
                </a:cubicBezTo>
                <a:cubicBezTo>
                  <a:pt x="116" y="243"/>
                  <a:pt x="116" y="243"/>
                  <a:pt x="116" y="243"/>
                </a:cubicBezTo>
                <a:cubicBezTo>
                  <a:pt x="117" y="243"/>
                  <a:pt x="119" y="243"/>
                  <a:pt x="120" y="242"/>
                </a:cubicBezTo>
                <a:cubicBezTo>
                  <a:pt x="137" y="232"/>
                  <a:pt x="150" y="221"/>
                  <a:pt x="161" y="208"/>
                </a:cubicBezTo>
                <a:cubicBezTo>
                  <a:pt x="185" y="208"/>
                  <a:pt x="185" y="208"/>
                  <a:pt x="185" y="208"/>
                </a:cubicBezTo>
                <a:cubicBezTo>
                  <a:pt x="188" y="208"/>
                  <a:pt x="189" y="206"/>
                  <a:pt x="190" y="204"/>
                </a:cubicBezTo>
                <a:cubicBezTo>
                  <a:pt x="191" y="202"/>
                  <a:pt x="191" y="202"/>
                  <a:pt x="191" y="202"/>
                </a:cubicBezTo>
                <a:cubicBezTo>
                  <a:pt x="195" y="190"/>
                  <a:pt x="197" y="177"/>
                  <a:pt x="197" y="166"/>
                </a:cubicBezTo>
                <a:cubicBezTo>
                  <a:pt x="197" y="152"/>
                  <a:pt x="195" y="139"/>
                  <a:pt x="190" y="126"/>
                </a:cubicBezTo>
                <a:close/>
                <a:moveTo>
                  <a:pt x="29" y="185"/>
                </a:moveTo>
                <a:cubicBezTo>
                  <a:pt x="26" y="185"/>
                  <a:pt x="24" y="184"/>
                  <a:pt x="22" y="183"/>
                </a:cubicBezTo>
                <a:cubicBezTo>
                  <a:pt x="19" y="181"/>
                  <a:pt x="17" y="179"/>
                  <a:pt x="17" y="175"/>
                </a:cubicBezTo>
                <a:cubicBezTo>
                  <a:pt x="17" y="174"/>
                  <a:pt x="18" y="172"/>
                  <a:pt x="19" y="169"/>
                </a:cubicBezTo>
                <a:cubicBezTo>
                  <a:pt x="20" y="168"/>
                  <a:pt x="20" y="168"/>
                  <a:pt x="20" y="168"/>
                </a:cubicBezTo>
                <a:cubicBezTo>
                  <a:pt x="25" y="170"/>
                  <a:pt x="30" y="172"/>
                  <a:pt x="36" y="172"/>
                </a:cubicBezTo>
                <a:cubicBezTo>
                  <a:pt x="41" y="172"/>
                  <a:pt x="41" y="172"/>
                  <a:pt x="41" y="172"/>
                </a:cubicBezTo>
                <a:cubicBezTo>
                  <a:pt x="47" y="172"/>
                  <a:pt x="53" y="171"/>
                  <a:pt x="58" y="168"/>
                </a:cubicBezTo>
                <a:cubicBezTo>
                  <a:pt x="76" y="160"/>
                  <a:pt x="76" y="160"/>
                  <a:pt x="76" y="160"/>
                </a:cubicBezTo>
                <a:cubicBezTo>
                  <a:pt x="79" y="161"/>
                  <a:pt x="79" y="161"/>
                  <a:pt x="79" y="161"/>
                </a:cubicBezTo>
                <a:cubicBezTo>
                  <a:pt x="84" y="163"/>
                  <a:pt x="89" y="166"/>
                  <a:pt x="93" y="171"/>
                </a:cubicBezTo>
                <a:cubicBezTo>
                  <a:pt x="87" y="174"/>
                  <a:pt x="87" y="174"/>
                  <a:pt x="87" y="174"/>
                </a:cubicBezTo>
                <a:cubicBezTo>
                  <a:pt x="87" y="174"/>
                  <a:pt x="87" y="174"/>
                  <a:pt x="86" y="174"/>
                </a:cubicBezTo>
                <a:cubicBezTo>
                  <a:pt x="65" y="183"/>
                  <a:pt x="65" y="183"/>
                  <a:pt x="65" y="183"/>
                </a:cubicBezTo>
                <a:cubicBezTo>
                  <a:pt x="61" y="185"/>
                  <a:pt x="57" y="186"/>
                  <a:pt x="53" y="186"/>
                </a:cubicBezTo>
                <a:cubicBezTo>
                  <a:pt x="39" y="186"/>
                  <a:pt x="39" y="186"/>
                  <a:pt x="39" y="186"/>
                </a:cubicBezTo>
                <a:cubicBezTo>
                  <a:pt x="35" y="186"/>
                  <a:pt x="32" y="185"/>
                  <a:pt x="30" y="185"/>
                </a:cubicBezTo>
                <a:cubicBezTo>
                  <a:pt x="29" y="185"/>
                  <a:pt x="29" y="185"/>
                  <a:pt x="29" y="185"/>
                </a:cubicBezTo>
                <a:close/>
                <a:moveTo>
                  <a:pt x="48" y="209"/>
                </a:moveTo>
                <a:cubicBezTo>
                  <a:pt x="48" y="209"/>
                  <a:pt x="48" y="209"/>
                  <a:pt x="48" y="209"/>
                </a:cubicBezTo>
                <a:cubicBezTo>
                  <a:pt x="42" y="208"/>
                  <a:pt x="39" y="208"/>
                  <a:pt x="36" y="206"/>
                </a:cubicBezTo>
                <a:cubicBezTo>
                  <a:pt x="33" y="205"/>
                  <a:pt x="31" y="202"/>
                  <a:pt x="31" y="199"/>
                </a:cubicBezTo>
                <a:cubicBezTo>
                  <a:pt x="32" y="195"/>
                  <a:pt x="32" y="195"/>
                  <a:pt x="32" y="195"/>
                </a:cubicBezTo>
                <a:cubicBezTo>
                  <a:pt x="34" y="196"/>
                  <a:pt x="37" y="196"/>
                  <a:pt x="39" y="196"/>
                </a:cubicBezTo>
                <a:cubicBezTo>
                  <a:pt x="53" y="196"/>
                  <a:pt x="53" y="196"/>
                  <a:pt x="53" y="196"/>
                </a:cubicBezTo>
                <a:cubicBezTo>
                  <a:pt x="58" y="196"/>
                  <a:pt x="64" y="195"/>
                  <a:pt x="69" y="192"/>
                </a:cubicBezTo>
                <a:cubicBezTo>
                  <a:pt x="88" y="184"/>
                  <a:pt x="88" y="184"/>
                  <a:pt x="88" y="184"/>
                </a:cubicBezTo>
                <a:cubicBezTo>
                  <a:pt x="90" y="185"/>
                  <a:pt x="90" y="185"/>
                  <a:pt x="90" y="185"/>
                </a:cubicBezTo>
                <a:cubicBezTo>
                  <a:pt x="94" y="187"/>
                  <a:pt x="98" y="190"/>
                  <a:pt x="100" y="193"/>
                </a:cubicBezTo>
                <a:cubicBezTo>
                  <a:pt x="101" y="193"/>
                  <a:pt x="101" y="193"/>
                  <a:pt x="101" y="193"/>
                </a:cubicBezTo>
                <a:cubicBezTo>
                  <a:pt x="93" y="197"/>
                  <a:pt x="93" y="197"/>
                  <a:pt x="93" y="197"/>
                </a:cubicBezTo>
                <a:cubicBezTo>
                  <a:pt x="93" y="197"/>
                  <a:pt x="93" y="197"/>
                  <a:pt x="93" y="197"/>
                </a:cubicBezTo>
                <a:cubicBezTo>
                  <a:pt x="72" y="206"/>
                  <a:pt x="72" y="206"/>
                  <a:pt x="72" y="206"/>
                </a:cubicBezTo>
                <a:cubicBezTo>
                  <a:pt x="68" y="208"/>
                  <a:pt x="64" y="209"/>
                  <a:pt x="60" y="209"/>
                </a:cubicBezTo>
                <a:cubicBezTo>
                  <a:pt x="52" y="209"/>
                  <a:pt x="52" y="209"/>
                  <a:pt x="52" y="209"/>
                </a:cubicBezTo>
                <a:cubicBezTo>
                  <a:pt x="51" y="209"/>
                  <a:pt x="49" y="209"/>
                  <a:pt x="48" y="209"/>
                </a:cubicBezTo>
                <a:close/>
                <a:moveTo>
                  <a:pt x="82" y="230"/>
                </a:moveTo>
                <a:cubicBezTo>
                  <a:pt x="82" y="230"/>
                  <a:pt x="82" y="230"/>
                  <a:pt x="82" y="230"/>
                </a:cubicBezTo>
                <a:cubicBezTo>
                  <a:pt x="79" y="231"/>
                  <a:pt x="79" y="231"/>
                  <a:pt x="79" y="231"/>
                </a:cubicBezTo>
                <a:cubicBezTo>
                  <a:pt x="77" y="232"/>
                  <a:pt x="74" y="233"/>
                  <a:pt x="72" y="233"/>
                </a:cubicBezTo>
                <a:cubicBezTo>
                  <a:pt x="69" y="233"/>
                  <a:pt x="69" y="233"/>
                  <a:pt x="69" y="233"/>
                </a:cubicBezTo>
                <a:cubicBezTo>
                  <a:pt x="63" y="233"/>
                  <a:pt x="59" y="232"/>
                  <a:pt x="56" y="230"/>
                </a:cubicBezTo>
                <a:cubicBezTo>
                  <a:pt x="53" y="228"/>
                  <a:pt x="52" y="225"/>
                  <a:pt x="52" y="222"/>
                </a:cubicBezTo>
                <a:cubicBezTo>
                  <a:pt x="52" y="219"/>
                  <a:pt x="52" y="219"/>
                  <a:pt x="52" y="219"/>
                </a:cubicBezTo>
                <a:cubicBezTo>
                  <a:pt x="60" y="219"/>
                  <a:pt x="60" y="219"/>
                  <a:pt x="60" y="219"/>
                </a:cubicBezTo>
                <a:cubicBezTo>
                  <a:pt x="65" y="219"/>
                  <a:pt x="71" y="218"/>
                  <a:pt x="76" y="215"/>
                </a:cubicBezTo>
                <a:cubicBezTo>
                  <a:pt x="94" y="208"/>
                  <a:pt x="94" y="208"/>
                  <a:pt x="94" y="208"/>
                </a:cubicBezTo>
                <a:cubicBezTo>
                  <a:pt x="95" y="209"/>
                  <a:pt x="95" y="209"/>
                  <a:pt x="95" y="209"/>
                </a:cubicBezTo>
                <a:cubicBezTo>
                  <a:pt x="95" y="209"/>
                  <a:pt x="95" y="209"/>
                  <a:pt x="95" y="209"/>
                </a:cubicBezTo>
                <a:cubicBezTo>
                  <a:pt x="99" y="212"/>
                  <a:pt x="102" y="215"/>
                  <a:pt x="104" y="218"/>
                </a:cubicBezTo>
                <a:cubicBezTo>
                  <a:pt x="105" y="219"/>
                  <a:pt x="105" y="219"/>
                  <a:pt x="105" y="219"/>
                </a:cubicBezTo>
                <a:cubicBezTo>
                  <a:pt x="105" y="219"/>
                  <a:pt x="105" y="219"/>
                  <a:pt x="105" y="219"/>
                </a:cubicBezTo>
                <a:lnTo>
                  <a:pt x="82" y="230"/>
                </a:lnTo>
                <a:close/>
                <a:moveTo>
                  <a:pt x="182" y="198"/>
                </a:moveTo>
                <a:cubicBezTo>
                  <a:pt x="158" y="198"/>
                  <a:pt x="158" y="198"/>
                  <a:pt x="158" y="198"/>
                </a:cubicBezTo>
                <a:cubicBezTo>
                  <a:pt x="157" y="198"/>
                  <a:pt x="155" y="199"/>
                  <a:pt x="154" y="200"/>
                </a:cubicBezTo>
                <a:cubicBezTo>
                  <a:pt x="144" y="213"/>
                  <a:pt x="132" y="224"/>
                  <a:pt x="115" y="233"/>
                </a:cubicBezTo>
                <a:cubicBezTo>
                  <a:pt x="108" y="233"/>
                  <a:pt x="108" y="233"/>
                  <a:pt x="108" y="233"/>
                </a:cubicBezTo>
                <a:cubicBezTo>
                  <a:pt x="106" y="233"/>
                  <a:pt x="106" y="233"/>
                  <a:pt x="106" y="233"/>
                </a:cubicBezTo>
                <a:cubicBezTo>
                  <a:pt x="104" y="233"/>
                  <a:pt x="102" y="233"/>
                  <a:pt x="99" y="233"/>
                </a:cubicBezTo>
                <a:cubicBezTo>
                  <a:pt x="111" y="228"/>
                  <a:pt x="111" y="228"/>
                  <a:pt x="111" y="228"/>
                </a:cubicBezTo>
                <a:cubicBezTo>
                  <a:pt x="113" y="227"/>
                  <a:pt x="115" y="224"/>
                  <a:pt x="116" y="222"/>
                </a:cubicBezTo>
                <a:cubicBezTo>
                  <a:pt x="116" y="219"/>
                  <a:pt x="116" y="217"/>
                  <a:pt x="114" y="215"/>
                </a:cubicBezTo>
                <a:cubicBezTo>
                  <a:pt x="113" y="214"/>
                  <a:pt x="113" y="213"/>
                  <a:pt x="113" y="213"/>
                </a:cubicBezTo>
                <a:cubicBezTo>
                  <a:pt x="113" y="213"/>
                  <a:pt x="112" y="213"/>
                  <a:pt x="112" y="213"/>
                </a:cubicBezTo>
                <a:cubicBezTo>
                  <a:pt x="112" y="212"/>
                  <a:pt x="112" y="212"/>
                  <a:pt x="112" y="212"/>
                </a:cubicBezTo>
                <a:cubicBezTo>
                  <a:pt x="110" y="209"/>
                  <a:pt x="107" y="206"/>
                  <a:pt x="104" y="203"/>
                </a:cubicBezTo>
                <a:cubicBezTo>
                  <a:pt x="107" y="202"/>
                  <a:pt x="107" y="202"/>
                  <a:pt x="107" y="202"/>
                </a:cubicBezTo>
                <a:cubicBezTo>
                  <a:pt x="109" y="201"/>
                  <a:pt x="111" y="199"/>
                  <a:pt x="111" y="196"/>
                </a:cubicBezTo>
                <a:cubicBezTo>
                  <a:pt x="112" y="194"/>
                  <a:pt x="112" y="191"/>
                  <a:pt x="110" y="189"/>
                </a:cubicBezTo>
                <a:cubicBezTo>
                  <a:pt x="110" y="188"/>
                  <a:pt x="108" y="187"/>
                  <a:pt x="108" y="186"/>
                </a:cubicBezTo>
                <a:cubicBezTo>
                  <a:pt x="105" y="183"/>
                  <a:pt x="103" y="181"/>
                  <a:pt x="99" y="179"/>
                </a:cubicBezTo>
                <a:cubicBezTo>
                  <a:pt x="101" y="178"/>
                  <a:pt x="103" y="176"/>
                  <a:pt x="103" y="174"/>
                </a:cubicBezTo>
                <a:cubicBezTo>
                  <a:pt x="104" y="171"/>
                  <a:pt x="103" y="168"/>
                  <a:pt x="102" y="166"/>
                </a:cubicBezTo>
                <a:cubicBezTo>
                  <a:pt x="98" y="161"/>
                  <a:pt x="93" y="157"/>
                  <a:pt x="88" y="154"/>
                </a:cubicBezTo>
                <a:cubicBezTo>
                  <a:pt x="90" y="153"/>
                  <a:pt x="91" y="152"/>
                  <a:pt x="91" y="150"/>
                </a:cubicBezTo>
                <a:cubicBezTo>
                  <a:pt x="92" y="148"/>
                  <a:pt x="92" y="145"/>
                  <a:pt x="90" y="143"/>
                </a:cubicBezTo>
                <a:cubicBezTo>
                  <a:pt x="83" y="133"/>
                  <a:pt x="73" y="127"/>
                  <a:pt x="62" y="127"/>
                </a:cubicBezTo>
                <a:cubicBezTo>
                  <a:pt x="59" y="127"/>
                  <a:pt x="55" y="128"/>
                  <a:pt x="51" y="129"/>
                </a:cubicBezTo>
                <a:cubicBezTo>
                  <a:pt x="47" y="130"/>
                  <a:pt x="43" y="131"/>
                  <a:pt x="38" y="133"/>
                </a:cubicBezTo>
                <a:cubicBezTo>
                  <a:pt x="32" y="134"/>
                  <a:pt x="32" y="134"/>
                  <a:pt x="32" y="134"/>
                </a:cubicBezTo>
                <a:cubicBezTo>
                  <a:pt x="30" y="134"/>
                  <a:pt x="28" y="136"/>
                  <a:pt x="28" y="139"/>
                </a:cubicBezTo>
                <a:cubicBezTo>
                  <a:pt x="28" y="142"/>
                  <a:pt x="30" y="144"/>
                  <a:pt x="33" y="144"/>
                </a:cubicBezTo>
                <a:cubicBezTo>
                  <a:pt x="40" y="143"/>
                  <a:pt x="40" y="143"/>
                  <a:pt x="40" y="143"/>
                </a:cubicBezTo>
                <a:cubicBezTo>
                  <a:pt x="40" y="143"/>
                  <a:pt x="41" y="143"/>
                  <a:pt x="41" y="143"/>
                </a:cubicBezTo>
                <a:cubicBezTo>
                  <a:pt x="46" y="141"/>
                  <a:pt x="50" y="139"/>
                  <a:pt x="53" y="139"/>
                </a:cubicBezTo>
                <a:cubicBezTo>
                  <a:pt x="57" y="138"/>
                  <a:pt x="60" y="137"/>
                  <a:pt x="62" y="137"/>
                </a:cubicBezTo>
                <a:cubicBezTo>
                  <a:pt x="70" y="137"/>
                  <a:pt x="76" y="140"/>
                  <a:pt x="81" y="147"/>
                </a:cubicBezTo>
                <a:cubicBezTo>
                  <a:pt x="73" y="150"/>
                  <a:pt x="73" y="150"/>
                  <a:pt x="73" y="150"/>
                </a:cubicBezTo>
                <a:cubicBezTo>
                  <a:pt x="73" y="150"/>
                  <a:pt x="73" y="150"/>
                  <a:pt x="73" y="150"/>
                </a:cubicBezTo>
                <a:cubicBezTo>
                  <a:pt x="54" y="159"/>
                  <a:pt x="54" y="159"/>
                  <a:pt x="54" y="159"/>
                </a:cubicBezTo>
                <a:cubicBezTo>
                  <a:pt x="50" y="161"/>
                  <a:pt x="46" y="162"/>
                  <a:pt x="41" y="162"/>
                </a:cubicBezTo>
                <a:cubicBezTo>
                  <a:pt x="36" y="162"/>
                  <a:pt x="36" y="162"/>
                  <a:pt x="36" y="162"/>
                </a:cubicBezTo>
                <a:cubicBezTo>
                  <a:pt x="31" y="162"/>
                  <a:pt x="26" y="160"/>
                  <a:pt x="21" y="157"/>
                </a:cubicBezTo>
                <a:cubicBezTo>
                  <a:pt x="21" y="157"/>
                  <a:pt x="21" y="157"/>
                  <a:pt x="21" y="157"/>
                </a:cubicBezTo>
                <a:cubicBezTo>
                  <a:pt x="20" y="156"/>
                  <a:pt x="19" y="155"/>
                  <a:pt x="18" y="154"/>
                </a:cubicBezTo>
                <a:cubicBezTo>
                  <a:pt x="13" y="150"/>
                  <a:pt x="10" y="144"/>
                  <a:pt x="10" y="137"/>
                </a:cubicBezTo>
                <a:cubicBezTo>
                  <a:pt x="10" y="129"/>
                  <a:pt x="15" y="123"/>
                  <a:pt x="25" y="120"/>
                </a:cubicBezTo>
                <a:cubicBezTo>
                  <a:pt x="35" y="116"/>
                  <a:pt x="50" y="114"/>
                  <a:pt x="70" y="114"/>
                </a:cubicBezTo>
                <a:cubicBezTo>
                  <a:pt x="74" y="114"/>
                  <a:pt x="74" y="114"/>
                  <a:pt x="74" y="114"/>
                </a:cubicBezTo>
                <a:cubicBezTo>
                  <a:pt x="75" y="114"/>
                  <a:pt x="76" y="113"/>
                  <a:pt x="77" y="112"/>
                </a:cubicBezTo>
                <a:cubicBezTo>
                  <a:pt x="78" y="111"/>
                  <a:pt x="79" y="110"/>
                  <a:pt x="79" y="108"/>
                </a:cubicBezTo>
                <a:cubicBezTo>
                  <a:pt x="79" y="107"/>
                  <a:pt x="79" y="107"/>
                  <a:pt x="79" y="107"/>
                </a:cubicBezTo>
                <a:cubicBezTo>
                  <a:pt x="79" y="91"/>
                  <a:pt x="73" y="75"/>
                  <a:pt x="63" y="58"/>
                </a:cubicBezTo>
                <a:cubicBezTo>
                  <a:pt x="63" y="58"/>
                  <a:pt x="63" y="58"/>
                  <a:pt x="63" y="58"/>
                </a:cubicBezTo>
                <a:cubicBezTo>
                  <a:pt x="61" y="54"/>
                  <a:pt x="61" y="54"/>
                  <a:pt x="61" y="54"/>
                </a:cubicBezTo>
                <a:cubicBezTo>
                  <a:pt x="57" y="47"/>
                  <a:pt x="54" y="40"/>
                  <a:pt x="54" y="34"/>
                </a:cubicBezTo>
                <a:cubicBezTo>
                  <a:pt x="54" y="29"/>
                  <a:pt x="56" y="24"/>
                  <a:pt x="59" y="20"/>
                </a:cubicBezTo>
                <a:cubicBezTo>
                  <a:pt x="62" y="16"/>
                  <a:pt x="66" y="14"/>
                  <a:pt x="71" y="12"/>
                </a:cubicBezTo>
                <a:cubicBezTo>
                  <a:pt x="74" y="24"/>
                  <a:pt x="74" y="24"/>
                  <a:pt x="74" y="24"/>
                </a:cubicBezTo>
                <a:cubicBezTo>
                  <a:pt x="77" y="38"/>
                  <a:pt x="84" y="52"/>
                  <a:pt x="94" y="62"/>
                </a:cubicBezTo>
                <a:cubicBezTo>
                  <a:pt x="118" y="87"/>
                  <a:pt x="118" y="87"/>
                  <a:pt x="118" y="87"/>
                </a:cubicBezTo>
                <a:cubicBezTo>
                  <a:pt x="125" y="96"/>
                  <a:pt x="129" y="102"/>
                  <a:pt x="132" y="106"/>
                </a:cubicBezTo>
                <a:cubicBezTo>
                  <a:pt x="141" y="118"/>
                  <a:pt x="147" y="125"/>
                  <a:pt x="151" y="127"/>
                </a:cubicBezTo>
                <a:cubicBezTo>
                  <a:pt x="156" y="129"/>
                  <a:pt x="165" y="130"/>
                  <a:pt x="181" y="130"/>
                </a:cubicBezTo>
                <a:cubicBezTo>
                  <a:pt x="185" y="142"/>
                  <a:pt x="187" y="154"/>
                  <a:pt x="187" y="166"/>
                </a:cubicBezTo>
                <a:cubicBezTo>
                  <a:pt x="187" y="176"/>
                  <a:pt x="186" y="187"/>
                  <a:pt x="182" y="198"/>
                </a:cubicBezTo>
                <a:close/>
              </a:path>
            </a:pathLst>
          </a:custGeom>
          <a:solidFill>
            <a:srgbClr val="BED427"/>
          </a:solidFill>
          <a:ln w="3175">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4" name="Rectangle: Rounded Corners 3">
            <a:extLst>
              <a:ext uri="{FF2B5EF4-FFF2-40B4-BE49-F238E27FC236}">
                <a16:creationId xmlns:a16="http://schemas.microsoft.com/office/drawing/2014/main" id="{8907729C-8AFE-9FC4-6A62-45EEEAFAE2E6}"/>
              </a:ext>
            </a:extLst>
          </p:cNvPr>
          <p:cNvSpPr/>
          <p:nvPr/>
        </p:nvSpPr>
        <p:spPr>
          <a:xfrm>
            <a:off x="9231481" y="3270153"/>
            <a:ext cx="2029842" cy="2876325"/>
          </a:xfrm>
          <a:prstGeom prst="roundRect">
            <a:avLst/>
          </a:prstGeom>
          <a:noFill/>
          <a:ln w="44450">
            <a:solidFill>
              <a:srgbClr val="17A76B"/>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17A76B"/>
                </a:solidFill>
                <a:effectLst/>
                <a:uLnTx/>
                <a:uFillTx/>
                <a:latin typeface="Open Sans"/>
                <a:ea typeface="Verdana" panose="020B0604030504040204" pitchFamily="34" charset="0"/>
                <a:cs typeface="Verdana" panose="020B0604030504040204" pitchFamily="34" charset="0"/>
              </a:rPr>
              <a:t>MEP Participation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srgbClr val="000000"/>
              </a:solidFill>
              <a:effectLst/>
              <a:uLnTx/>
              <a:uFillTx/>
              <a:latin typeface="Open Sans"/>
              <a:ea typeface="Verdana" panose="020B0604030504040204" pitchFamily="34" charset="0"/>
              <a:cs typeface="Verdana" panose="020B0604030504040204" pitchFamily="34" charset="0"/>
            </a:endParaRPr>
          </a:p>
        </p:txBody>
      </p:sp>
      <p:sp>
        <p:nvSpPr>
          <p:cNvPr id="60" name="Graphic 4">
            <a:extLst>
              <a:ext uri="{FF2B5EF4-FFF2-40B4-BE49-F238E27FC236}">
                <a16:creationId xmlns:a16="http://schemas.microsoft.com/office/drawing/2014/main" id="{AD580851-8A71-18F1-143A-54D2B56E2367}"/>
              </a:ext>
              <a:ext uri="{C183D7F6-B498-43B3-948B-1728B52AA6E4}">
                <adec:decorative xmlns:adec="http://schemas.microsoft.com/office/drawing/2017/decorative" val="1"/>
              </a:ext>
            </a:extLst>
          </p:cNvPr>
          <p:cNvSpPr/>
          <p:nvPr/>
        </p:nvSpPr>
        <p:spPr>
          <a:xfrm>
            <a:off x="9709487" y="3786054"/>
            <a:ext cx="1024988" cy="965305"/>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181474 w 362309"/>
              <a:gd name="connsiteY6" fmla="*/ 348565 h 361971"/>
              <a:gd name="connsiteX7" fmla="*/ 12780 w 362309"/>
              <a:gd name="connsiteY7" fmla="*/ 180667 h 361971"/>
              <a:gd name="connsiteX8" fmla="*/ 180835 w 362309"/>
              <a:gd name="connsiteY8" fmla="*/ 12130 h 361971"/>
              <a:gd name="connsiteX9" fmla="*/ 349529 w 362309"/>
              <a:gd name="connsiteY9" fmla="*/ 180028 h 361971"/>
              <a:gd name="connsiteX10" fmla="*/ 349529 w 362309"/>
              <a:gd name="connsiteY10" fmla="*/ 180028 h 361971"/>
              <a:gd name="connsiteX11" fmla="*/ 181474 w 362309"/>
              <a:gd name="connsiteY11" fmla="*/ 348565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309" h="361971">
                <a:moveTo>
                  <a:pt x="181474" y="0"/>
                </a:moveTo>
                <a:cubicBezTo>
                  <a:pt x="81152" y="0"/>
                  <a:pt x="0" y="81077"/>
                  <a:pt x="0" y="180667"/>
                </a:cubicBezTo>
                <a:cubicBezTo>
                  <a:pt x="0" y="280895"/>
                  <a:pt x="81152" y="361972"/>
                  <a:pt x="180835" y="361972"/>
                </a:cubicBezTo>
                <a:cubicBezTo>
                  <a:pt x="281157" y="361972"/>
                  <a:pt x="362309" y="280895"/>
                  <a:pt x="362309" y="181305"/>
                </a:cubicBezTo>
                <a:cubicBezTo>
                  <a:pt x="362309" y="181305"/>
                  <a:pt x="362309" y="181305"/>
                  <a:pt x="362309" y="181305"/>
                </a:cubicBezTo>
                <a:cubicBezTo>
                  <a:pt x="362309" y="80438"/>
                  <a:pt x="281157" y="0"/>
                  <a:pt x="181474" y="0"/>
                </a:cubicBezTo>
                <a:close/>
                <a:moveTo>
                  <a:pt x="181474" y="348565"/>
                </a:moveTo>
                <a:cubicBezTo>
                  <a:pt x="88181" y="348565"/>
                  <a:pt x="12780" y="273234"/>
                  <a:pt x="12780" y="180667"/>
                </a:cubicBezTo>
                <a:cubicBezTo>
                  <a:pt x="12780" y="88099"/>
                  <a:pt x="88181" y="12130"/>
                  <a:pt x="180835" y="12130"/>
                </a:cubicBezTo>
                <a:cubicBezTo>
                  <a:pt x="273489" y="12130"/>
                  <a:pt x="349529" y="87461"/>
                  <a:pt x="349529" y="180028"/>
                </a:cubicBezTo>
                <a:cubicBezTo>
                  <a:pt x="349529" y="180028"/>
                  <a:pt x="349529" y="180028"/>
                  <a:pt x="349529" y="180028"/>
                </a:cubicBezTo>
                <a:cubicBezTo>
                  <a:pt x="349529" y="273234"/>
                  <a:pt x="274128" y="348565"/>
                  <a:pt x="181474" y="348565"/>
                </a:cubicBezTo>
                <a:close/>
              </a:path>
            </a:pathLst>
          </a:custGeom>
          <a:solidFill>
            <a:srgbClr val="17A76B"/>
          </a:solidFill>
          <a:ln w="6390" cap="flat">
            <a:solidFill>
              <a:srgbClr val="17A76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000000"/>
              </a:solidFill>
              <a:effectLst/>
              <a:uLnTx/>
              <a:uFillTx/>
              <a:latin typeface="Open Sans"/>
              <a:ea typeface="+mn-ea"/>
              <a:cs typeface="+mn-cs"/>
            </a:endParaRPr>
          </a:p>
        </p:txBody>
      </p:sp>
      <p:pic>
        <p:nvPicPr>
          <p:cNvPr id="70" name="Picture 69" descr="Users outline">
            <a:extLst>
              <a:ext uri="{FF2B5EF4-FFF2-40B4-BE49-F238E27FC236}">
                <a16:creationId xmlns:a16="http://schemas.microsoft.com/office/drawing/2014/main" id="{78D256CF-C2DB-02A7-E7D9-4AE78AAF44A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t="18434" b="18434"/>
          <a:stretch/>
        </p:blipFill>
        <p:spPr>
          <a:xfrm>
            <a:off x="9805042" y="3984876"/>
            <a:ext cx="833879" cy="526452"/>
          </a:xfrm>
          <a:prstGeom prst="rect">
            <a:avLst/>
          </a:prstGeom>
        </p:spPr>
      </p:pic>
      <p:pic>
        <p:nvPicPr>
          <p:cNvPr id="48" name="Picture 47">
            <a:extLst>
              <a:ext uri="{FF2B5EF4-FFF2-40B4-BE49-F238E27FC236}">
                <a16:creationId xmlns:a16="http://schemas.microsoft.com/office/drawing/2014/main" id="{CCDD0F8C-E3F1-A5A1-C774-5836912E3FA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72367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004B7-99B2-89AB-BA25-4CAD82E26E06}"/>
            </a:ext>
          </a:extLst>
        </p:cNvPr>
        <p:cNvGrpSpPr/>
        <p:nvPr/>
      </p:nvGrpSpPr>
      <p:grpSpPr>
        <a:xfrm>
          <a:off x="0" y="0"/>
          <a:ext cx="0" cy="0"/>
          <a:chOff x="0" y="0"/>
          <a:chExt cx="0" cy="0"/>
        </a:xfrm>
      </p:grpSpPr>
      <p:pic>
        <p:nvPicPr>
          <p:cNvPr id="48" name="Picture 47">
            <a:extLst>
              <a:ext uri="{FF2B5EF4-FFF2-40B4-BE49-F238E27FC236}">
                <a16:creationId xmlns:a16="http://schemas.microsoft.com/office/drawing/2014/main" id="{303D8760-93FF-20D8-F6CC-28798081B0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6" name="Rectangle 5">
            <a:extLst>
              <a:ext uri="{FF2B5EF4-FFF2-40B4-BE49-F238E27FC236}">
                <a16:creationId xmlns:a16="http://schemas.microsoft.com/office/drawing/2014/main" id="{BF7ECEE1-178F-6A15-1135-FEBFD3528A90}"/>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17A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sp>
        <p:nvSpPr>
          <p:cNvPr id="7" name="Title 1">
            <a:extLst>
              <a:ext uri="{FF2B5EF4-FFF2-40B4-BE49-F238E27FC236}">
                <a16:creationId xmlns:a16="http://schemas.microsoft.com/office/drawing/2014/main" id="{5B57B68E-75FB-E209-9EE0-AFADA86FA221}"/>
              </a:ext>
            </a:extLst>
          </p:cNvPr>
          <p:cNvSpPr>
            <a:spLocks noGrp="1"/>
          </p:cNvSpPr>
          <p:nvPr>
            <p:ph type="title"/>
          </p:nvPr>
        </p:nvSpPr>
        <p:spPr>
          <a:xfrm>
            <a:off x="903444" y="536921"/>
            <a:ext cx="10363200" cy="594360"/>
          </a:xfrm>
        </p:spPr>
        <p:txBody>
          <a:bodyPr/>
          <a:lstStyle/>
          <a:p>
            <a:r>
              <a:rPr lang="en-US" sz="4000" b="1" cap="none" dirty="0">
                <a:solidFill>
                  <a:schemeClr val="bg1"/>
                </a:solidFill>
                <a:latin typeface="+mn-lt"/>
              </a:rPr>
              <a:t>MSIX Overview | </a:t>
            </a:r>
            <a:r>
              <a:rPr lang="en-US" i="1" cap="none" dirty="0">
                <a:solidFill>
                  <a:schemeClr val="bg1"/>
                </a:solidFill>
                <a:latin typeface="+mn-lt"/>
              </a:rPr>
              <a:t>System Architecture</a:t>
            </a:r>
          </a:p>
        </p:txBody>
      </p:sp>
      <p:sp>
        <p:nvSpPr>
          <p:cNvPr id="2" name="Rectangle: Rounded Corners 1">
            <a:extLst>
              <a:ext uri="{FF2B5EF4-FFF2-40B4-BE49-F238E27FC236}">
                <a16:creationId xmlns:a16="http://schemas.microsoft.com/office/drawing/2014/main" id="{6DE70EA8-8A67-ADAD-5173-F448D5CF3BF2}"/>
              </a:ext>
              <a:ext uri="{C183D7F6-B498-43B3-948B-1728B52AA6E4}">
                <adec:decorative xmlns:adec="http://schemas.microsoft.com/office/drawing/2017/decorative" val="1"/>
              </a:ext>
            </a:extLst>
          </p:cNvPr>
          <p:cNvSpPr/>
          <p:nvPr/>
        </p:nvSpPr>
        <p:spPr>
          <a:xfrm>
            <a:off x="9805042" y="295079"/>
            <a:ext cx="503125" cy="1066800"/>
          </a:xfrm>
          <a:prstGeom prst="roundRect">
            <a:avLst/>
          </a:prstGeom>
          <a:solidFill>
            <a:srgbClr val="17A7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pic>
        <p:nvPicPr>
          <p:cNvPr id="3" name="Picture 3" descr="System Architecture Graphic showing the relationship between the MSIX System, State MEP Systems, and the End Users.">
            <a:extLst>
              <a:ext uri="{FF2B5EF4-FFF2-40B4-BE49-F238E27FC236}">
                <a16:creationId xmlns:a16="http://schemas.microsoft.com/office/drawing/2014/main" id="{8A7C1263-8946-BAA2-C2A9-2DA98DA779E2}"/>
              </a:ext>
            </a:extLst>
          </p:cNvPr>
          <p:cNvPicPr>
            <a:picLocks noChangeAspect="1"/>
          </p:cNvPicPr>
          <p:nvPr/>
        </p:nvPicPr>
        <p:blipFill>
          <a:blip r:embed="rId4"/>
          <a:stretch>
            <a:fillRect/>
          </a:stretch>
        </p:blipFill>
        <p:spPr>
          <a:xfrm>
            <a:off x="457200" y="1958456"/>
            <a:ext cx="10520947" cy="4266948"/>
          </a:xfrm>
          <a:prstGeom prst="rect">
            <a:avLst/>
          </a:prstGeom>
        </p:spPr>
      </p:pic>
    </p:spTree>
    <p:extLst>
      <p:ext uri="{BB962C8B-B14F-4D97-AF65-F5344CB8AC3E}">
        <p14:creationId xmlns:p14="http://schemas.microsoft.com/office/powerpoint/2010/main" val="2652882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DF383-46A8-9577-ADD7-BA5C47D7B42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43CB282-1E1C-1DF0-159F-E425DA8DD3A4}"/>
              </a:ext>
            </a:extLst>
          </p:cNvPr>
          <p:cNvSpPr txBox="1">
            <a:spLocks noGrp="1"/>
          </p:cNvSpPr>
          <p:nvPr>
            <p:ph type="title" idx="4294967295"/>
          </p:nvPr>
        </p:nvSpPr>
        <p:spPr>
          <a:xfrm>
            <a:off x="6096000" y="560478"/>
            <a:ext cx="4281376" cy="4220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Poll Question #1</a:t>
            </a:r>
          </a:p>
        </p:txBody>
      </p:sp>
      <p:sp>
        <p:nvSpPr>
          <p:cNvPr id="3" name="TextBox 2">
            <a:extLst>
              <a:ext uri="{FF2B5EF4-FFF2-40B4-BE49-F238E27FC236}">
                <a16:creationId xmlns:a16="http://schemas.microsoft.com/office/drawing/2014/main" id="{2644EAAD-5C50-CE73-3896-D9E054DED9C0}"/>
              </a:ext>
            </a:extLst>
          </p:cNvPr>
          <p:cNvSpPr txBox="1"/>
          <p:nvPr/>
        </p:nvSpPr>
        <p:spPr>
          <a:xfrm>
            <a:off x="6096000" y="1679220"/>
            <a:ext cx="5152736" cy="3046988"/>
          </a:xfrm>
          <a:prstGeom prst="rect">
            <a:avLst/>
          </a:prstGeom>
          <a:noFill/>
        </p:spPr>
        <p:txBody>
          <a:bodyPr wrap="square">
            <a:spAutoFit/>
          </a:bodyPr>
          <a:lstStyle/>
          <a:p>
            <a:r>
              <a:rPr lang="en-US" sz="2400" dirty="0">
                <a:solidFill>
                  <a:srgbClr val="000000"/>
                </a:solidFill>
              </a:rPr>
              <a:t>Do you know who in your State or region is responsible for setting up MSIX accounts, including creating new accounts</a:t>
            </a:r>
            <a:r>
              <a:rPr lang="en-US" sz="2400" i="0" dirty="0">
                <a:solidFill>
                  <a:srgbClr val="000000"/>
                </a:solidFill>
                <a:effectLst/>
              </a:rPr>
              <a:t>?</a:t>
            </a:r>
          </a:p>
          <a:p>
            <a:endParaRPr lang="en-US" sz="2400" dirty="0">
              <a:solidFill>
                <a:srgbClr val="000000"/>
              </a:solidFill>
            </a:endParaRPr>
          </a:p>
          <a:p>
            <a:pPr marL="514350" indent="-514350">
              <a:buAutoNum type="alphaLcPeriod"/>
            </a:pPr>
            <a:r>
              <a:rPr lang="en-US" sz="2400" i="0" dirty="0">
                <a:solidFill>
                  <a:srgbClr val="000000"/>
                </a:solidFill>
                <a:effectLst/>
              </a:rPr>
              <a:t>Yes!</a:t>
            </a:r>
          </a:p>
          <a:p>
            <a:pPr marL="514350" indent="-514350">
              <a:buAutoNum type="alphaLcPeriod"/>
            </a:pPr>
            <a:r>
              <a:rPr lang="en-US" sz="2400" i="0" dirty="0">
                <a:solidFill>
                  <a:srgbClr val="000000"/>
                </a:solidFill>
                <a:effectLst/>
              </a:rPr>
              <a:t>I think so</a:t>
            </a:r>
          </a:p>
          <a:p>
            <a:pPr marL="514350" indent="-514350">
              <a:buAutoNum type="alphaLcPeriod"/>
            </a:pPr>
            <a:r>
              <a:rPr lang="en-US" sz="2400" i="0" dirty="0">
                <a:solidFill>
                  <a:srgbClr val="000000"/>
                </a:solidFill>
                <a:effectLst/>
              </a:rPr>
              <a:t>I don’t know</a:t>
            </a:r>
          </a:p>
        </p:txBody>
      </p:sp>
      <p:pic>
        <p:nvPicPr>
          <p:cNvPr id="6" name="Picture 2" descr="Photograph of a classroom scene showing a teacher assisting a group of students working on laptops and notebooks. The setting includes desks arranged in rows, natural light from windows, and students engaged in collaborative learning.">
            <a:extLst>
              <a:ext uri="{FF2B5EF4-FFF2-40B4-BE49-F238E27FC236}">
                <a16:creationId xmlns:a16="http://schemas.microsoft.com/office/drawing/2014/main" id="{8F471642-4736-EC35-BE60-0414A069DD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 y="-3625"/>
            <a:ext cx="54864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CA05211-3FDD-3529-1D7E-A875B6FAD15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cxnSp>
        <p:nvCxnSpPr>
          <p:cNvPr id="5" name="Straight Connector 4">
            <a:extLst>
              <a:ext uri="{FF2B5EF4-FFF2-40B4-BE49-F238E27FC236}">
                <a16:creationId xmlns:a16="http://schemas.microsoft.com/office/drawing/2014/main" id="{3D1A32C7-0B02-E378-3447-5C2DA738CF1F}"/>
              </a:ext>
              <a:ext uri="{C183D7F6-B498-43B3-948B-1728B52AA6E4}">
                <adec:decorative xmlns:adec="http://schemas.microsoft.com/office/drawing/2017/decorative" val="1"/>
              </a:ext>
            </a:extLst>
          </p:cNvPr>
          <p:cNvCxnSpPr>
            <a:cxnSpLocks/>
          </p:cNvCxnSpPr>
          <p:nvPr/>
        </p:nvCxnSpPr>
        <p:spPr>
          <a:xfrm>
            <a:off x="5501292" y="0"/>
            <a:ext cx="0" cy="6858000"/>
          </a:xfrm>
          <a:prstGeom prst="line">
            <a:avLst/>
          </a:prstGeom>
          <a:ln w="76200">
            <a:solidFill>
              <a:srgbClr val="17A7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4699244"/>
      </p:ext>
    </p:extLst>
  </p:cSld>
  <p:clrMapOvr>
    <a:masterClrMapping/>
  </p:clrMapOvr>
</p:sld>
</file>

<file path=ppt/theme/theme1.xml><?xml version="1.0" encoding="utf-8"?>
<a:theme xmlns:a="http://schemas.openxmlformats.org/drawingml/2006/main" name="1_Office Theme">
  <a:themeElements>
    <a:clrScheme name="Custom 6">
      <a:dk1>
        <a:srgbClr val="5C5C5C"/>
      </a:dk1>
      <a:lt1>
        <a:sysClr val="window" lastClr="FFFFFF"/>
      </a:lt1>
      <a:dk2>
        <a:srgbClr val="3F3F3F"/>
      </a:dk2>
      <a:lt2>
        <a:srgbClr val="E7E7E8"/>
      </a:lt2>
      <a:accent1>
        <a:srgbClr val="000000"/>
      </a:accent1>
      <a:accent2>
        <a:srgbClr val="8C8C8C"/>
      </a:accent2>
      <a:accent3>
        <a:srgbClr val="B4B4B4"/>
      </a:accent3>
      <a:accent4>
        <a:srgbClr val="DCDCDC"/>
      </a:accent4>
      <a:accent5>
        <a:srgbClr val="81BC00"/>
      </a:accent5>
      <a:accent6>
        <a:srgbClr val="00A1DE"/>
      </a:accent6>
      <a:hlink>
        <a:srgbClr val="8CC249"/>
      </a:hlink>
      <a:folHlink>
        <a:srgbClr val="8CC249"/>
      </a:folHlink>
    </a:clrScheme>
    <a:fontScheme name="Deloitte Digital">
      <a:majorFont>
        <a:latin typeface="Knockout HTF27-JuniorBantamwt"/>
        <a:ea typeface=""/>
        <a:cs typeface=""/>
      </a:majorFont>
      <a:minorFont>
        <a:latin typeface="Frutiger Nex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Updated_Master">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Report white background_US">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Report white background_US 1">
        <a:dk1>
          <a:srgbClr val="000066"/>
        </a:dk1>
        <a:lt1>
          <a:srgbClr val="FFFFFF"/>
        </a:lt1>
        <a:dk2>
          <a:srgbClr val="996633"/>
        </a:dk2>
        <a:lt2>
          <a:srgbClr val="CC3300"/>
        </a:lt2>
        <a:accent1>
          <a:srgbClr val="6666FF"/>
        </a:accent1>
        <a:accent2>
          <a:srgbClr val="FF9900"/>
        </a:accent2>
        <a:accent3>
          <a:srgbClr val="FFFFFF"/>
        </a:accent3>
        <a:accent4>
          <a:srgbClr val="000056"/>
        </a:accent4>
        <a:accent5>
          <a:srgbClr val="B8B8FF"/>
        </a:accent5>
        <a:accent6>
          <a:srgbClr val="E78A00"/>
        </a:accent6>
        <a:hlink>
          <a:srgbClr val="009999"/>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2">
        <a:dk1>
          <a:srgbClr val="000066"/>
        </a:dk1>
        <a:lt1>
          <a:srgbClr val="FFFFFF"/>
        </a:lt1>
        <a:dk2>
          <a:srgbClr val="336600"/>
        </a:dk2>
        <a:lt2>
          <a:srgbClr val="FF6699"/>
        </a:lt2>
        <a:accent1>
          <a:srgbClr val="800080"/>
        </a:accent1>
        <a:accent2>
          <a:srgbClr val="009999"/>
        </a:accent2>
        <a:accent3>
          <a:srgbClr val="FFFFFF"/>
        </a:accent3>
        <a:accent4>
          <a:srgbClr val="000056"/>
        </a:accent4>
        <a:accent5>
          <a:srgbClr val="C0AAC0"/>
        </a:accent5>
        <a:accent6>
          <a:srgbClr val="008A8A"/>
        </a:accent6>
        <a:hlink>
          <a:srgbClr val="FF9900"/>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3">
        <a:dk1>
          <a:srgbClr val="000066"/>
        </a:dk1>
        <a:lt1>
          <a:srgbClr val="FFFFFF"/>
        </a:lt1>
        <a:dk2>
          <a:srgbClr val="FF9900"/>
        </a:dk2>
        <a:lt2>
          <a:srgbClr val="CC3300"/>
        </a:lt2>
        <a:accent1>
          <a:srgbClr val="336600"/>
        </a:accent1>
        <a:accent2>
          <a:srgbClr val="009999"/>
        </a:accent2>
        <a:accent3>
          <a:srgbClr val="FFFFFF"/>
        </a:accent3>
        <a:accent4>
          <a:srgbClr val="000056"/>
        </a:accent4>
        <a:accent5>
          <a:srgbClr val="ADB8AA"/>
        </a:accent5>
        <a:accent6>
          <a:srgbClr val="008A8A"/>
        </a:accent6>
        <a:hlink>
          <a:srgbClr val="996633"/>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4">
        <a:dk1>
          <a:srgbClr val="000066"/>
        </a:dk1>
        <a:lt1>
          <a:srgbClr val="FFFFFF"/>
        </a:lt1>
        <a:dk2>
          <a:srgbClr val="FF9900"/>
        </a:dk2>
        <a:lt2>
          <a:srgbClr val="996633"/>
        </a:lt2>
        <a:accent1>
          <a:srgbClr val="800080"/>
        </a:accent1>
        <a:accent2>
          <a:srgbClr val="99CC33"/>
        </a:accent2>
        <a:accent3>
          <a:srgbClr val="FFFFFF"/>
        </a:accent3>
        <a:accent4>
          <a:srgbClr val="000056"/>
        </a:accent4>
        <a:accent5>
          <a:srgbClr val="C0AAC0"/>
        </a:accent5>
        <a:accent6>
          <a:srgbClr val="8AB92D"/>
        </a:accent6>
        <a:hlink>
          <a:srgbClr val="009999"/>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5">
        <a:dk1>
          <a:srgbClr val="000066"/>
        </a:dk1>
        <a:lt1>
          <a:srgbClr val="FFFFFF"/>
        </a:lt1>
        <a:dk2>
          <a:srgbClr val="996633"/>
        </a:dk2>
        <a:lt2>
          <a:srgbClr val="336600"/>
        </a:lt2>
        <a:accent1>
          <a:srgbClr val="6666FF"/>
        </a:accent1>
        <a:accent2>
          <a:srgbClr val="800080"/>
        </a:accent2>
        <a:accent3>
          <a:srgbClr val="FFFFFF"/>
        </a:accent3>
        <a:accent4>
          <a:srgbClr val="000056"/>
        </a:accent4>
        <a:accent5>
          <a:srgbClr val="B8B8FF"/>
        </a:accent5>
        <a:accent6>
          <a:srgbClr val="730073"/>
        </a:accent6>
        <a:hlink>
          <a:srgbClr val="CC3300"/>
        </a:hlink>
        <a:folHlink>
          <a:srgbClr val="FF9900"/>
        </a:folHlink>
      </a:clrScheme>
      <a:clrMap bg1="lt1" tx1="dk1" bg2="lt2" tx2="dk2" accent1="accent1" accent2="accent2" accent3="accent3" accent4="accent4" accent5="accent5" accent6="accent6" hlink="hlink" folHlink="folHlink"/>
    </a:extraClrScheme>
    <a:extraClrScheme>
      <a:clrScheme name="Report white background_US 6">
        <a:dk1>
          <a:srgbClr val="CC3300"/>
        </a:dk1>
        <a:lt1>
          <a:srgbClr val="FFFFFF"/>
        </a:lt1>
        <a:dk2>
          <a:srgbClr val="000066"/>
        </a:dk2>
        <a:lt2>
          <a:srgbClr val="996633"/>
        </a:lt2>
        <a:accent1>
          <a:srgbClr val="6666FF"/>
        </a:accent1>
        <a:accent2>
          <a:srgbClr val="FF9900"/>
        </a:accent2>
        <a:accent3>
          <a:srgbClr val="AAAAB8"/>
        </a:accent3>
        <a:accent4>
          <a:srgbClr val="DADADA"/>
        </a:accent4>
        <a:accent5>
          <a:srgbClr val="B8B8FF"/>
        </a:accent5>
        <a:accent6>
          <a:srgbClr val="E78A00"/>
        </a:accent6>
        <a:hlink>
          <a:srgbClr val="009999"/>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7">
        <a:dk1>
          <a:srgbClr val="FF6699"/>
        </a:dk1>
        <a:lt1>
          <a:srgbClr val="FFFFFF"/>
        </a:lt1>
        <a:dk2>
          <a:srgbClr val="000066"/>
        </a:dk2>
        <a:lt2>
          <a:srgbClr val="336600"/>
        </a:lt2>
        <a:accent1>
          <a:srgbClr val="800080"/>
        </a:accent1>
        <a:accent2>
          <a:srgbClr val="009999"/>
        </a:accent2>
        <a:accent3>
          <a:srgbClr val="AAAAB8"/>
        </a:accent3>
        <a:accent4>
          <a:srgbClr val="DADADA"/>
        </a:accent4>
        <a:accent5>
          <a:srgbClr val="C0AAC0"/>
        </a:accent5>
        <a:accent6>
          <a:srgbClr val="008A8A"/>
        </a:accent6>
        <a:hlink>
          <a:srgbClr val="FF9900"/>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8">
        <a:dk1>
          <a:srgbClr val="CC3300"/>
        </a:dk1>
        <a:lt1>
          <a:srgbClr val="FFFFFF"/>
        </a:lt1>
        <a:dk2>
          <a:srgbClr val="000066"/>
        </a:dk2>
        <a:lt2>
          <a:srgbClr val="FF9900"/>
        </a:lt2>
        <a:accent1>
          <a:srgbClr val="336600"/>
        </a:accent1>
        <a:accent2>
          <a:srgbClr val="009999"/>
        </a:accent2>
        <a:accent3>
          <a:srgbClr val="AAAAB8"/>
        </a:accent3>
        <a:accent4>
          <a:srgbClr val="DADADA"/>
        </a:accent4>
        <a:accent5>
          <a:srgbClr val="ADB8AA"/>
        </a:accent5>
        <a:accent6>
          <a:srgbClr val="008A8A"/>
        </a:accent6>
        <a:hlink>
          <a:srgbClr val="996633"/>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9">
        <a:dk1>
          <a:srgbClr val="996633"/>
        </a:dk1>
        <a:lt1>
          <a:srgbClr val="FFFFFF"/>
        </a:lt1>
        <a:dk2>
          <a:srgbClr val="000066"/>
        </a:dk2>
        <a:lt2>
          <a:srgbClr val="FF9900"/>
        </a:lt2>
        <a:accent1>
          <a:srgbClr val="800080"/>
        </a:accent1>
        <a:accent2>
          <a:srgbClr val="99CC33"/>
        </a:accent2>
        <a:accent3>
          <a:srgbClr val="AAAAB8"/>
        </a:accent3>
        <a:accent4>
          <a:srgbClr val="DADADA"/>
        </a:accent4>
        <a:accent5>
          <a:srgbClr val="C0AAC0"/>
        </a:accent5>
        <a:accent6>
          <a:srgbClr val="8AB92D"/>
        </a:accent6>
        <a:hlink>
          <a:srgbClr val="009999"/>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10">
        <a:dk1>
          <a:srgbClr val="336600"/>
        </a:dk1>
        <a:lt1>
          <a:srgbClr val="FFFFFF"/>
        </a:lt1>
        <a:dk2>
          <a:srgbClr val="000066"/>
        </a:dk2>
        <a:lt2>
          <a:srgbClr val="996633"/>
        </a:lt2>
        <a:accent1>
          <a:srgbClr val="6666FF"/>
        </a:accent1>
        <a:accent2>
          <a:srgbClr val="800080"/>
        </a:accent2>
        <a:accent3>
          <a:srgbClr val="AAAAB8"/>
        </a:accent3>
        <a:accent4>
          <a:srgbClr val="DADADA"/>
        </a:accent4>
        <a:accent5>
          <a:srgbClr val="B8B8FF"/>
        </a:accent5>
        <a:accent6>
          <a:srgbClr val="730073"/>
        </a:accent6>
        <a:hlink>
          <a:srgbClr val="CC33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Custom 6">
      <a:dk1>
        <a:srgbClr val="5C5C5C"/>
      </a:dk1>
      <a:lt1>
        <a:sysClr val="window" lastClr="FFFFFF"/>
      </a:lt1>
      <a:dk2>
        <a:srgbClr val="3F3F3F"/>
      </a:dk2>
      <a:lt2>
        <a:srgbClr val="E7E7E8"/>
      </a:lt2>
      <a:accent1>
        <a:srgbClr val="000000"/>
      </a:accent1>
      <a:accent2>
        <a:srgbClr val="8C8C8C"/>
      </a:accent2>
      <a:accent3>
        <a:srgbClr val="B4B4B4"/>
      </a:accent3>
      <a:accent4>
        <a:srgbClr val="DCDCDC"/>
      </a:accent4>
      <a:accent5>
        <a:srgbClr val="81BC00"/>
      </a:accent5>
      <a:accent6>
        <a:srgbClr val="00A1DE"/>
      </a:accent6>
      <a:hlink>
        <a:srgbClr val="8CC249"/>
      </a:hlink>
      <a:folHlink>
        <a:srgbClr val="8CC249"/>
      </a:folHlink>
    </a:clrScheme>
    <a:fontScheme name="Deloitte Digital">
      <a:majorFont>
        <a:latin typeface="Knockout HTF27-JuniorBantamwt"/>
        <a:ea typeface=""/>
        <a:cs typeface=""/>
      </a:majorFont>
      <a:minorFont>
        <a:latin typeface="Frutiger Nex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6">
      <a:dk1>
        <a:srgbClr val="5C5C5C"/>
      </a:dk1>
      <a:lt1>
        <a:sysClr val="window" lastClr="FFFFFF"/>
      </a:lt1>
      <a:dk2>
        <a:srgbClr val="3F3F3F"/>
      </a:dk2>
      <a:lt2>
        <a:srgbClr val="E7E7E8"/>
      </a:lt2>
      <a:accent1>
        <a:srgbClr val="000000"/>
      </a:accent1>
      <a:accent2>
        <a:srgbClr val="8C8C8C"/>
      </a:accent2>
      <a:accent3>
        <a:srgbClr val="B4B4B4"/>
      </a:accent3>
      <a:accent4>
        <a:srgbClr val="DCDCDC"/>
      </a:accent4>
      <a:accent5>
        <a:srgbClr val="81BC00"/>
      </a:accent5>
      <a:accent6>
        <a:srgbClr val="00A1DE"/>
      </a:accent6>
      <a:hlink>
        <a:srgbClr val="8CC249"/>
      </a:hlink>
      <a:folHlink>
        <a:srgbClr val="8CC249"/>
      </a:folHlink>
    </a:clrScheme>
    <a:fontScheme name="Deloitte Digital">
      <a:majorFont>
        <a:latin typeface="Knockout HTF27-JuniorBantamwt"/>
        <a:ea typeface=""/>
        <a:cs typeface=""/>
      </a:majorFont>
      <a:minorFont>
        <a:latin typeface="Frutiger Nex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Updated_Master">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Report white background_US">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Report white background_US 1">
        <a:dk1>
          <a:srgbClr val="000066"/>
        </a:dk1>
        <a:lt1>
          <a:srgbClr val="FFFFFF"/>
        </a:lt1>
        <a:dk2>
          <a:srgbClr val="996633"/>
        </a:dk2>
        <a:lt2>
          <a:srgbClr val="CC3300"/>
        </a:lt2>
        <a:accent1>
          <a:srgbClr val="6666FF"/>
        </a:accent1>
        <a:accent2>
          <a:srgbClr val="FF9900"/>
        </a:accent2>
        <a:accent3>
          <a:srgbClr val="FFFFFF"/>
        </a:accent3>
        <a:accent4>
          <a:srgbClr val="000056"/>
        </a:accent4>
        <a:accent5>
          <a:srgbClr val="B8B8FF"/>
        </a:accent5>
        <a:accent6>
          <a:srgbClr val="E78A00"/>
        </a:accent6>
        <a:hlink>
          <a:srgbClr val="009999"/>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2">
        <a:dk1>
          <a:srgbClr val="000066"/>
        </a:dk1>
        <a:lt1>
          <a:srgbClr val="FFFFFF"/>
        </a:lt1>
        <a:dk2>
          <a:srgbClr val="336600"/>
        </a:dk2>
        <a:lt2>
          <a:srgbClr val="FF6699"/>
        </a:lt2>
        <a:accent1>
          <a:srgbClr val="800080"/>
        </a:accent1>
        <a:accent2>
          <a:srgbClr val="009999"/>
        </a:accent2>
        <a:accent3>
          <a:srgbClr val="FFFFFF"/>
        </a:accent3>
        <a:accent4>
          <a:srgbClr val="000056"/>
        </a:accent4>
        <a:accent5>
          <a:srgbClr val="C0AAC0"/>
        </a:accent5>
        <a:accent6>
          <a:srgbClr val="008A8A"/>
        </a:accent6>
        <a:hlink>
          <a:srgbClr val="FF9900"/>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3">
        <a:dk1>
          <a:srgbClr val="000066"/>
        </a:dk1>
        <a:lt1>
          <a:srgbClr val="FFFFFF"/>
        </a:lt1>
        <a:dk2>
          <a:srgbClr val="FF9900"/>
        </a:dk2>
        <a:lt2>
          <a:srgbClr val="CC3300"/>
        </a:lt2>
        <a:accent1>
          <a:srgbClr val="336600"/>
        </a:accent1>
        <a:accent2>
          <a:srgbClr val="009999"/>
        </a:accent2>
        <a:accent3>
          <a:srgbClr val="FFFFFF"/>
        </a:accent3>
        <a:accent4>
          <a:srgbClr val="000056"/>
        </a:accent4>
        <a:accent5>
          <a:srgbClr val="ADB8AA"/>
        </a:accent5>
        <a:accent6>
          <a:srgbClr val="008A8A"/>
        </a:accent6>
        <a:hlink>
          <a:srgbClr val="996633"/>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4">
        <a:dk1>
          <a:srgbClr val="000066"/>
        </a:dk1>
        <a:lt1>
          <a:srgbClr val="FFFFFF"/>
        </a:lt1>
        <a:dk2>
          <a:srgbClr val="FF9900"/>
        </a:dk2>
        <a:lt2>
          <a:srgbClr val="996633"/>
        </a:lt2>
        <a:accent1>
          <a:srgbClr val="800080"/>
        </a:accent1>
        <a:accent2>
          <a:srgbClr val="99CC33"/>
        </a:accent2>
        <a:accent3>
          <a:srgbClr val="FFFFFF"/>
        </a:accent3>
        <a:accent4>
          <a:srgbClr val="000056"/>
        </a:accent4>
        <a:accent5>
          <a:srgbClr val="C0AAC0"/>
        </a:accent5>
        <a:accent6>
          <a:srgbClr val="8AB92D"/>
        </a:accent6>
        <a:hlink>
          <a:srgbClr val="009999"/>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5">
        <a:dk1>
          <a:srgbClr val="000066"/>
        </a:dk1>
        <a:lt1>
          <a:srgbClr val="FFFFFF"/>
        </a:lt1>
        <a:dk2>
          <a:srgbClr val="996633"/>
        </a:dk2>
        <a:lt2>
          <a:srgbClr val="336600"/>
        </a:lt2>
        <a:accent1>
          <a:srgbClr val="6666FF"/>
        </a:accent1>
        <a:accent2>
          <a:srgbClr val="800080"/>
        </a:accent2>
        <a:accent3>
          <a:srgbClr val="FFFFFF"/>
        </a:accent3>
        <a:accent4>
          <a:srgbClr val="000056"/>
        </a:accent4>
        <a:accent5>
          <a:srgbClr val="B8B8FF"/>
        </a:accent5>
        <a:accent6>
          <a:srgbClr val="730073"/>
        </a:accent6>
        <a:hlink>
          <a:srgbClr val="CC3300"/>
        </a:hlink>
        <a:folHlink>
          <a:srgbClr val="FF9900"/>
        </a:folHlink>
      </a:clrScheme>
      <a:clrMap bg1="lt1" tx1="dk1" bg2="lt2" tx2="dk2" accent1="accent1" accent2="accent2" accent3="accent3" accent4="accent4" accent5="accent5" accent6="accent6" hlink="hlink" folHlink="folHlink"/>
    </a:extraClrScheme>
    <a:extraClrScheme>
      <a:clrScheme name="Report white background_US 6">
        <a:dk1>
          <a:srgbClr val="CC3300"/>
        </a:dk1>
        <a:lt1>
          <a:srgbClr val="FFFFFF"/>
        </a:lt1>
        <a:dk2>
          <a:srgbClr val="000066"/>
        </a:dk2>
        <a:lt2>
          <a:srgbClr val="996633"/>
        </a:lt2>
        <a:accent1>
          <a:srgbClr val="6666FF"/>
        </a:accent1>
        <a:accent2>
          <a:srgbClr val="FF9900"/>
        </a:accent2>
        <a:accent3>
          <a:srgbClr val="AAAAB8"/>
        </a:accent3>
        <a:accent4>
          <a:srgbClr val="DADADA"/>
        </a:accent4>
        <a:accent5>
          <a:srgbClr val="B8B8FF"/>
        </a:accent5>
        <a:accent6>
          <a:srgbClr val="E78A00"/>
        </a:accent6>
        <a:hlink>
          <a:srgbClr val="009999"/>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7">
        <a:dk1>
          <a:srgbClr val="FF6699"/>
        </a:dk1>
        <a:lt1>
          <a:srgbClr val="FFFFFF"/>
        </a:lt1>
        <a:dk2>
          <a:srgbClr val="000066"/>
        </a:dk2>
        <a:lt2>
          <a:srgbClr val="336600"/>
        </a:lt2>
        <a:accent1>
          <a:srgbClr val="800080"/>
        </a:accent1>
        <a:accent2>
          <a:srgbClr val="009999"/>
        </a:accent2>
        <a:accent3>
          <a:srgbClr val="AAAAB8"/>
        </a:accent3>
        <a:accent4>
          <a:srgbClr val="DADADA"/>
        </a:accent4>
        <a:accent5>
          <a:srgbClr val="C0AAC0"/>
        </a:accent5>
        <a:accent6>
          <a:srgbClr val="008A8A"/>
        </a:accent6>
        <a:hlink>
          <a:srgbClr val="FF9900"/>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8">
        <a:dk1>
          <a:srgbClr val="CC3300"/>
        </a:dk1>
        <a:lt1>
          <a:srgbClr val="FFFFFF"/>
        </a:lt1>
        <a:dk2>
          <a:srgbClr val="000066"/>
        </a:dk2>
        <a:lt2>
          <a:srgbClr val="FF9900"/>
        </a:lt2>
        <a:accent1>
          <a:srgbClr val="336600"/>
        </a:accent1>
        <a:accent2>
          <a:srgbClr val="009999"/>
        </a:accent2>
        <a:accent3>
          <a:srgbClr val="AAAAB8"/>
        </a:accent3>
        <a:accent4>
          <a:srgbClr val="DADADA"/>
        </a:accent4>
        <a:accent5>
          <a:srgbClr val="ADB8AA"/>
        </a:accent5>
        <a:accent6>
          <a:srgbClr val="008A8A"/>
        </a:accent6>
        <a:hlink>
          <a:srgbClr val="996633"/>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9">
        <a:dk1>
          <a:srgbClr val="996633"/>
        </a:dk1>
        <a:lt1>
          <a:srgbClr val="FFFFFF"/>
        </a:lt1>
        <a:dk2>
          <a:srgbClr val="000066"/>
        </a:dk2>
        <a:lt2>
          <a:srgbClr val="FF9900"/>
        </a:lt2>
        <a:accent1>
          <a:srgbClr val="800080"/>
        </a:accent1>
        <a:accent2>
          <a:srgbClr val="99CC33"/>
        </a:accent2>
        <a:accent3>
          <a:srgbClr val="AAAAB8"/>
        </a:accent3>
        <a:accent4>
          <a:srgbClr val="DADADA"/>
        </a:accent4>
        <a:accent5>
          <a:srgbClr val="C0AAC0"/>
        </a:accent5>
        <a:accent6>
          <a:srgbClr val="8AB92D"/>
        </a:accent6>
        <a:hlink>
          <a:srgbClr val="009999"/>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10">
        <a:dk1>
          <a:srgbClr val="336600"/>
        </a:dk1>
        <a:lt1>
          <a:srgbClr val="FFFFFF"/>
        </a:lt1>
        <a:dk2>
          <a:srgbClr val="000066"/>
        </a:dk2>
        <a:lt2>
          <a:srgbClr val="996633"/>
        </a:lt2>
        <a:accent1>
          <a:srgbClr val="6666FF"/>
        </a:accent1>
        <a:accent2>
          <a:srgbClr val="800080"/>
        </a:accent2>
        <a:accent3>
          <a:srgbClr val="AAAAB8"/>
        </a:accent3>
        <a:accent4>
          <a:srgbClr val="DADADA"/>
        </a:accent4>
        <a:accent5>
          <a:srgbClr val="B8B8FF"/>
        </a:accent5>
        <a:accent6>
          <a:srgbClr val="730073"/>
        </a:accent6>
        <a:hlink>
          <a:srgbClr val="CC33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D Template Feb 2017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Agency">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RebrandMaster_16x9_v1" id="{90B4DB23-4054-474E-A189-0311DCA37F9F}" vid="{49D8AB05-F05B-114C-B15F-F8DA1370C64F}"/>
    </a:ext>
  </a:extLst>
</a:theme>
</file>

<file path=ppt/theme/theme7.xml><?xml version="1.0" encoding="utf-8"?>
<a:theme xmlns:a="http://schemas.openxmlformats.org/drawingml/2006/main" name="DD Template Jan 2018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F0E43EB152FF4792371DEC857A73FF" ma:contentTypeVersion="0" ma:contentTypeDescription="Create a new document." ma:contentTypeScope="" ma:versionID="32460e9ac8490f0b7937ec807233f03d">
  <xsd:schema xmlns:xsd="http://www.w3.org/2001/XMLSchema" xmlns:xs="http://www.w3.org/2001/XMLSchema" xmlns:p="http://schemas.microsoft.com/office/2006/metadata/properties" targetNamespace="http://schemas.microsoft.com/office/2006/metadata/properties" ma:root="true" ma:fieldsID="124fd2d4348e31d7b7bcc391e9da950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CA72DF-4628-425B-A20F-4629A3840D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FF925D9-CC23-43E7-B222-4FAEA852F3D6}">
  <ds:schemaRefs>
    <ds:schemaRef ds:uri="http://schemas.microsoft.com/sharepoint/v3/contenttype/forms"/>
  </ds:schemaRefs>
</ds:datastoreItem>
</file>

<file path=customXml/itemProps3.xml><?xml version="1.0" encoding="utf-8"?>
<ds:datastoreItem xmlns:ds="http://schemas.openxmlformats.org/officeDocument/2006/customXml" ds:itemID="{3997080E-EF08-4DD8-B8D3-78886D18909F}">
  <ds:schemaRefs>
    <ds:schemaRef ds:uri="http://purl.org/dc/terms/"/>
    <ds:schemaRef ds:uri="http://www.w3.org/XML/1998/namespace"/>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http://purl.org/dc/dcmitype/"/>
    <ds:schemaRef ds:uri="http://purl.org/dc/elements/1.1/"/>
  </ds:schemaRefs>
</ds:datastoreItem>
</file>

<file path=docMetadata/LabelInfo.xml><?xml version="1.0" encoding="utf-8"?>
<clbl:labelList xmlns:clbl="http://schemas.microsoft.com/office/2020/mipLabelMetadata">
  <clbl:label id="{ea60d57e-af5b-4752-ac57-3e4f28ca11dc}" enabled="1" method="Standard" siteId="{36da45f1-dd2c-4d1f-af13-5abe46b99921}" contentBits="0" removed="0"/>
</clbl:labelList>
</file>

<file path=docProps/app.xml><?xml version="1.0" encoding="utf-8"?>
<Properties xmlns="http://schemas.openxmlformats.org/officeDocument/2006/extended-properties" xmlns:vt="http://schemas.openxmlformats.org/officeDocument/2006/docPropsVTypes">
  <TotalTime>0</TotalTime>
  <Words>5821</Words>
  <Application>Microsoft Office PowerPoint</Application>
  <PresentationFormat>Widescreen</PresentationFormat>
  <Paragraphs>462</Paragraphs>
  <Slides>49</Slides>
  <Notes>49</Notes>
  <HiddenSlides>0</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49</vt:i4>
      </vt:variant>
    </vt:vector>
  </HeadingPairs>
  <TitlesOfParts>
    <vt:vector size="69" baseType="lpstr">
      <vt:lpstr>Arial</vt:lpstr>
      <vt:lpstr>Calibri</vt:lpstr>
      <vt:lpstr>Chronicle Display Black</vt:lpstr>
      <vt:lpstr>Frutiger Next Pro Light</vt:lpstr>
      <vt:lpstr>Frutiger Next Pro Medium</vt:lpstr>
      <vt:lpstr>Knockout HTF27-JuniorBantamwt</vt:lpstr>
      <vt:lpstr>Nexa Black</vt:lpstr>
      <vt:lpstr>Open Sans</vt:lpstr>
      <vt:lpstr>Open Sans Light</vt:lpstr>
      <vt:lpstr>Open Sans SemiBold</vt:lpstr>
      <vt:lpstr>Verdana</vt:lpstr>
      <vt:lpstr>Wingdings</vt:lpstr>
      <vt:lpstr>Wingdings 2</vt:lpstr>
      <vt:lpstr>1_Office Theme</vt:lpstr>
      <vt:lpstr>1_Updated_Master</vt:lpstr>
      <vt:lpstr>Office Theme</vt:lpstr>
      <vt:lpstr>2_Office Theme</vt:lpstr>
      <vt:lpstr>Updated_Master</vt:lpstr>
      <vt:lpstr>2_DD Template Feb 2017 16x9</vt:lpstr>
      <vt:lpstr>DD Template Jan 2018 16x9</vt:lpstr>
      <vt:lpstr>MSIX Data Requests and Move Notices</vt:lpstr>
      <vt:lpstr>Privacy Reminder</vt:lpstr>
      <vt:lpstr>Speakers</vt:lpstr>
      <vt:lpstr>Agenda</vt:lpstr>
      <vt:lpstr>Icebreaker</vt:lpstr>
      <vt:lpstr>MSIX Overview</vt:lpstr>
      <vt:lpstr>MSIX Overview </vt:lpstr>
      <vt:lpstr>MSIX Overview | System Architecture</vt:lpstr>
      <vt:lpstr>Poll Question #1</vt:lpstr>
      <vt:lpstr>Move Notices and Data Requests</vt:lpstr>
      <vt:lpstr>Move Notices | Uses &amp; Types</vt:lpstr>
      <vt:lpstr>Move Notices | Student Record Search (1)</vt:lpstr>
      <vt:lpstr>Move Notices | Student Record Search (2)</vt:lpstr>
      <vt:lpstr>Move Notices | Initiating a Move Notice</vt:lpstr>
      <vt:lpstr>Move Notices | Move To</vt:lpstr>
      <vt:lpstr>Move Notices | Move From</vt:lpstr>
      <vt:lpstr>Move Notices | Recipient</vt:lpstr>
      <vt:lpstr>Move Notices | Worklist Page (1)</vt:lpstr>
      <vt:lpstr>Move Notices | Worklist Page (2)</vt:lpstr>
      <vt:lpstr>Move Notices | Correspond &amp; Dismiss</vt:lpstr>
      <vt:lpstr>Three Move Notice Tips &amp; Reminders</vt:lpstr>
      <vt:lpstr>Poll Question #2</vt:lpstr>
      <vt:lpstr>Data Requests</vt:lpstr>
      <vt:lpstr>Data Requests | Initiating a Data Request</vt:lpstr>
      <vt:lpstr>Data Requests | Comments</vt:lpstr>
      <vt:lpstr>Data Requests | Recipient</vt:lpstr>
      <vt:lpstr>Data Requests | Worklist Page (1)</vt:lpstr>
      <vt:lpstr>Data Requests | Worklist Page (2)</vt:lpstr>
      <vt:lpstr>Data Requests | Home Page</vt:lpstr>
      <vt:lpstr>Poll Question #3</vt:lpstr>
      <vt:lpstr>Data Request &amp; Move Notice History (1)</vt:lpstr>
      <vt:lpstr>Data Request &amp; Move Notice History (2)</vt:lpstr>
      <vt:lpstr>Data Request &amp; Move Notice History (3)</vt:lpstr>
      <vt:lpstr>Data Request &amp; Move Notice History (4)</vt:lpstr>
      <vt:lpstr>Guest Speakers</vt:lpstr>
      <vt:lpstr>PA – Obstacles</vt:lpstr>
      <vt:lpstr>PA – Modifications</vt:lpstr>
      <vt:lpstr>Secondary User Creation With Obstacles</vt:lpstr>
      <vt:lpstr>DS Creation After Successful Modifications</vt:lpstr>
      <vt:lpstr>NY- Recruitment Obstacles When Receiving MSIX Move Notifications</vt:lpstr>
      <vt:lpstr>NY- Potential Solutions to Obstacles</vt:lpstr>
      <vt:lpstr>NY- Potential Solutions to Obstacles (1)</vt:lpstr>
      <vt:lpstr>NY- Potential Solutions to Obstacles (2)</vt:lpstr>
      <vt:lpstr>MSIX Notifications &amp; Data Requests Between MI &amp; FL</vt:lpstr>
      <vt:lpstr>It Started with a MI Proposal</vt:lpstr>
      <vt:lpstr>The FL Team Prepared The Visit</vt:lpstr>
      <vt:lpstr>The Outcome</vt:lpstr>
      <vt:lpstr>Q&amp;A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IDRC MSIX For Data Specialists</dc:title>
  <dc:creator/>
  <cp:lastModifiedBy/>
  <cp:revision>55</cp:revision>
  <dcterms:created xsi:type="dcterms:W3CDTF">2018-03-19T14:50:47Z</dcterms:created>
  <dcterms:modified xsi:type="dcterms:W3CDTF">2026-08-13T20:56:17Z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0x010100CCF0E43EB152FF4792371DEC857A73FF</vt:lpwstr>
  </property>
  <property fmtid="{D5CDD505-2E9C-101B-9397-08002B2CF9AE}" pid="3" name="MSIP_Label_ea60d57e-af5b-4752-ac57-3e4f28ca11dc_Enabled">
    <vt:lpwstr>true</vt:lpwstr>
  </property>
  <property fmtid="{D5CDD505-2E9C-101B-9397-08002B2CF9AE}" pid="4" name="MSIP_Label_ea60d57e-af5b-4752-ac57-3e4f28ca11dc_SetDate">
    <vt:lpwstr>2021-10-21T15:14:21Z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b8a13e06-4da5-455a-9840-640787706616</vt:lpwstr>
  </property>
  <property fmtid="{D5CDD505-2E9C-101B-9397-08002B2CF9AE}" pid="9" name="MSIP_Label_ea60d57e-af5b-4752-ac57-3e4f28ca11dc_ContentBits">
    <vt:lpwstr>0</vt:lpwstr>
  </property>
  <property fmtid="{D5CDD505-2E9C-101B-9397-08002B2CF9AE}" pid="10" name="Document_x0020_Type">
    <vt:lpwstr/>
  </property>
  <property fmtid="{D5CDD505-2E9C-101B-9397-08002B2CF9AE}" pid="11" name="e48369bfb84241b2a4759ac5d306b738">
    <vt:lpwstr/>
  </property>
  <property fmtid="{D5CDD505-2E9C-101B-9397-08002B2CF9AE}" pid="12" name="Secondary_x0020_Subject">
    <vt:lpwstr/>
  </property>
  <property fmtid="{D5CDD505-2E9C-101B-9397-08002B2CF9AE}" pid="13" name="Catagory">
    <vt:lpwstr/>
  </property>
  <property fmtid="{D5CDD505-2E9C-101B-9397-08002B2CF9AE}" pid="14" name="TaxCatchAll">
    <vt:lpwstr>26;#Group 1|0fcb4b39-579b-432d-bded-216f23f37ae5;#22;#2021|a9b09679-9681-4840-9409-cc087bb840af</vt:lpwstr>
  </property>
  <property fmtid="{D5CDD505-2E9C-101B-9397-08002B2CF9AE}" pid="15" name="cb2ef2bd509f47f39ea44b698c260c87">
    <vt:lpwstr>Group 1|0fcb4b39-579b-432d-bded-216f23f37ae5</vt:lpwstr>
  </property>
  <property fmtid="{D5CDD505-2E9C-101B-9397-08002B2CF9AE}" pid="16" name="m1f13d32c4c342028b39326ee260c1ca">
    <vt:lpwstr/>
  </property>
  <property fmtid="{D5CDD505-2E9C-101B-9397-08002B2CF9AE}" pid="17" name="Function">
    <vt:lpwstr/>
  </property>
  <property fmtid="{D5CDD505-2E9C-101B-9397-08002B2CF9AE}" pid="18" name="Fiscal Year">
    <vt:lpwstr>22;#2021|a9b09679-9681-4840-9409-cc087bb840af</vt:lpwstr>
  </property>
  <property fmtid="{D5CDD505-2E9C-101B-9397-08002B2CF9AE}" pid="19" name="m9ba678bb8414d77b73f31a6ff27f951">
    <vt:lpwstr>2021|a9b09679-9681-4840-9409-cc087bb840af</vt:lpwstr>
  </property>
  <property fmtid="{D5CDD505-2E9C-101B-9397-08002B2CF9AE}" pid="20" name="a4530805a9a34cb996739ba2e241a970">
    <vt:lpwstr/>
  </property>
  <property fmtid="{D5CDD505-2E9C-101B-9397-08002B2CF9AE}" pid="21" name="paad1906247e4af69fbe65f2ace0923c">
    <vt:lpwstr/>
  </property>
  <property fmtid="{D5CDD505-2E9C-101B-9397-08002B2CF9AE}" pid="22" name="OESE Office">
    <vt:lpwstr>26;#Group 1|0fcb4b39-579b-432d-bded-216f23f37ae5</vt:lpwstr>
  </property>
  <property fmtid="{D5CDD505-2E9C-101B-9397-08002B2CF9AE}" pid="23" name="Approval_x0020_Status">
    <vt:lpwstr/>
  </property>
  <property fmtid="{D5CDD505-2E9C-101B-9397-08002B2CF9AE}" pid="24" name="n1bd8754419c43e28f0ce7981e345f05">
    <vt:lpwstr/>
  </property>
  <property fmtid="{D5CDD505-2E9C-101B-9397-08002B2CF9AE}" pid="25" name="Secondary Subject">
    <vt:lpwstr/>
  </property>
  <property fmtid="{D5CDD505-2E9C-101B-9397-08002B2CF9AE}" pid="26" name="Approval Status">
    <vt:lpwstr/>
  </property>
  <property fmtid="{D5CDD505-2E9C-101B-9397-08002B2CF9AE}" pid="27" name="Document Type">
    <vt:lpwstr/>
  </property>
  <property fmtid="{D5CDD505-2E9C-101B-9397-08002B2CF9AE}" pid="28" name="MediaServiceImageTags">
    <vt:lpwstr/>
  </property>
</Properties>
</file>