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86" r:id="rId2"/>
    <p:sldMasterId id="2147483691" r:id="rId3"/>
    <p:sldMasterId id="2147483648" r:id="rId4"/>
    <p:sldMasterId id="2147483676" r:id="rId5"/>
    <p:sldMasterId id="2147483681" r:id="rId6"/>
    <p:sldMasterId id="2147483697" r:id="rId7"/>
  </p:sldMasterIdLst>
  <p:notesMasterIdLst>
    <p:notesMasterId r:id="rId35"/>
  </p:notesMasterIdLst>
  <p:handoutMasterIdLst>
    <p:handoutMasterId r:id="rId36"/>
  </p:handoutMasterIdLst>
  <p:sldIdLst>
    <p:sldId id="257" r:id="rId8"/>
    <p:sldId id="845" r:id="rId9"/>
    <p:sldId id="843" r:id="rId10"/>
    <p:sldId id="377" r:id="rId11"/>
    <p:sldId id="937" r:id="rId12"/>
    <p:sldId id="895" r:id="rId13"/>
    <p:sldId id="935" r:id="rId14"/>
    <p:sldId id="936" r:id="rId15"/>
    <p:sldId id="896" r:id="rId16"/>
    <p:sldId id="949" r:id="rId17"/>
    <p:sldId id="906" r:id="rId18"/>
    <p:sldId id="907" r:id="rId19"/>
    <p:sldId id="341" r:id="rId20"/>
    <p:sldId id="940" r:id="rId21"/>
    <p:sldId id="938" r:id="rId22"/>
    <p:sldId id="958" r:id="rId23"/>
    <p:sldId id="957" r:id="rId24"/>
    <p:sldId id="955" r:id="rId25"/>
    <p:sldId id="941" r:id="rId26"/>
    <p:sldId id="939" r:id="rId27"/>
    <p:sldId id="959" r:id="rId28"/>
    <p:sldId id="960" r:id="rId29"/>
    <p:sldId id="961" r:id="rId30"/>
    <p:sldId id="956" r:id="rId31"/>
    <p:sldId id="942" r:id="rId32"/>
    <p:sldId id="944" r:id="rId33"/>
    <p:sldId id="933"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C9CB1F-0E65-BDF2-9959-F5E8A71BC8F1}" name="Christina Johnson" initials="CJ" userId="S::cjohnso2@wested.org::25489c12-e334-44ac-9e5c-f96f7032691a" providerId="AD"/>
  <p188:author id="{1B2EF87B-3DC5-82AC-F8A2-44026E20A25D}" name="Anokina Broubakarian" initials="AB" userId="S::abrouba@wested.org::c736223a-fc9f-47ac-97b7-23f463cb4b82" providerId="AD"/>
  <p188:author id="{F6067B83-D03A-63E8-7E2C-0DC78C92F59B}" name="Jose Valencia" initials="JV" userId="S::jvalenc@wested.org::f7cacef2-c658-45aa-8b71-033f25fe5a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uana ZaragozaSanchez" initials="JZ" lastIdx="1" clrIdx="6">
    <p:extLst>
      <p:ext uri="{19B8F6BF-5375-455C-9EA6-DF929625EA0E}">
        <p15:presenceInfo xmlns:p15="http://schemas.microsoft.com/office/powerpoint/2012/main" userId="S-1-5-21-2608872058-1432505909-2668327341-31294"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8" name="Melissa Mallory" initials="MM" lastIdx="5" clrIdx="7">
    <p:extLst>
      <p:ext uri="{19B8F6BF-5375-455C-9EA6-DF929625EA0E}">
        <p15:presenceInfo xmlns:p15="http://schemas.microsoft.com/office/powerpoint/2012/main" userId="S-1-5-21-2608872058-1432505909-2668327341-24650" providerId="AD"/>
      </p:ext>
    </p:extLst>
  </p:cmAuthor>
  <p:cmAuthor id="2" name="Celina Torres" initials="CT" lastIdx="24" clrIdx="1">
    <p:extLst>
      <p:ext uri="{19B8F6BF-5375-455C-9EA6-DF929625EA0E}">
        <p15:presenceInfo xmlns:p15="http://schemas.microsoft.com/office/powerpoint/2012/main" userId="S-1-5-21-2608872058-1432505909-2668327341-12694" providerId="AD"/>
      </p:ext>
    </p:extLst>
  </p:cmAuthor>
  <p:cmAuthor id="9" name="Juli Auld" initials="JA [2]" lastIdx="3" clrIdx="8">
    <p:extLst>
      <p:ext uri="{19B8F6BF-5375-455C-9EA6-DF929625EA0E}">
        <p15:presenceInfo xmlns:p15="http://schemas.microsoft.com/office/powerpoint/2012/main" userId="S::jauld@cde.ca.gov::bf67a0d2-9162-4313-b4f4-3343a93b482a"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10" name="Alesha Moreno-Ramirez" initials="AM" lastIdx="6" clrIdx="9">
    <p:extLst>
      <p:ext uri="{19B8F6BF-5375-455C-9EA6-DF929625EA0E}">
        <p15:presenceInfo xmlns:p15="http://schemas.microsoft.com/office/powerpoint/2012/main" userId="Alesha Moreno-Ramirez" providerId="None"/>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ose Valencia" initials="JV" lastIdx="1" clrIdx="4">
    <p:extLst>
      <p:ext uri="{19B8F6BF-5375-455C-9EA6-DF929625EA0E}">
        <p15:presenceInfo xmlns:p15="http://schemas.microsoft.com/office/powerpoint/2012/main" userId="S::jvalenc@wested.org::f7cacef2-c658-45aa-8b71-033f25fe5a83" providerId="AD"/>
      </p:ext>
    </p:extLst>
  </p:cmAuthor>
  <p:cmAuthor id="6" name="Juli Auld" initials="JA" lastIdx="10" clrIdx="5">
    <p:extLst>
      <p:ext uri="{19B8F6BF-5375-455C-9EA6-DF929625EA0E}">
        <p15:presenceInfo xmlns:p15="http://schemas.microsoft.com/office/powerpoint/2012/main" userId="S-1-5-21-2608872058-1432505909-2668327341-2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6F"/>
    <a:srgbClr val="49BF64"/>
    <a:srgbClr val="52CAB8"/>
    <a:srgbClr val="5B9BD5"/>
    <a:srgbClr val="0C4A6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23" autoAdjust="0"/>
    <p:restoredTop sz="74115" autoAdjust="0"/>
  </p:normalViewPr>
  <p:slideViewPr>
    <p:cSldViewPr snapToGrid="0">
      <p:cViewPr varScale="1">
        <p:scale>
          <a:sx n="58" d="100"/>
          <a:sy n="58" d="100"/>
        </p:scale>
        <p:origin x="1061"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2" d="100"/>
          <a:sy n="112" d="100"/>
        </p:scale>
        <p:origin x="4980"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 before webinar starts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Read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8581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37D1D-E82C-AB5F-9DB5-602068777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9B46E-BEEA-7A94-DF1A-1E01CF816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EE360-A6A0-577D-1BDA-759595F3AB1D}"/>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intro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 will demonstrate the features on the Login Page after just two more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4EF7B4DE-3C1F-2341-D75D-ED423776F80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31496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(Read or paraphrase intro text)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landing page in Old MSIN is a basic communications dashboard.</a:t>
            </a:r>
          </a:p>
          <a:p>
            <a:r>
              <a:rPr lang="en-US" dirty="0">
                <a:latin typeface="Arial" panose="020B0604020202020204" pitchFamily="34" charset="0"/>
                <a:cs typeface="Arial" panose="020B0604020202020204" pitchFamily="34" charset="0"/>
              </a:rPr>
              <a:t>In New MSIN, you land on the Search Children page.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 if the old communications dashboard is gone, how can you find documentation, guides, and release notes?”</a:t>
            </a:r>
          </a:p>
          <a:p>
            <a:r>
              <a:rPr lang="en-US" dirty="0">
                <a:latin typeface="Arial" panose="020B0604020202020204" pitchFamily="34" charset="0"/>
                <a:cs typeface="Arial" panose="020B0604020202020204" pitchFamily="34" charset="0"/>
              </a:rPr>
              <a:t>Going forward, all user guides, reference documents, and update information will be posed in the California MEP Help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[Next slide includes demonstrations using this page, Search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2CA993C8-4340-9D56-5E6C-5A8030B42FD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3402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Jose</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12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(Read or paraphrase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Demonstrations: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Share Login page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buttons (forgot username; forgot password) and account request form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Mention that dev team re-activated accounts in TrainingMSIN (and active account in prod that had a matching account in TrainingMSIN was rea-activated). You may need to reset your password in TrainingMSIN.,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Go to Search Children.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example child search (with dummy child data).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how to select a date range (DOB) – All date range fields work in the same 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Show the child record modal for a dummy child.</a:t>
            </a: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1493281E-05FD-6FF1-E91C-6293107B6C6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87951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1-2 min.</a:t>
            </a:r>
          </a:p>
          <a:p>
            <a:r>
              <a:rPr lang="en-US" sz="1100" b="1" dirty="0">
                <a:latin typeface="Arial" panose="020B0604020202020204" pitchFamily="34" charset="0"/>
                <a:cs typeface="Arial" panose="020B0604020202020204" pitchFamily="34" charset="0"/>
              </a:rPr>
              <a:t>Taking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content)</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pPr/>
              <a:t>13</a:t>
            </a:fld>
            <a:endParaRPr lang="en-US" dirty="0"/>
          </a:p>
        </p:txBody>
      </p:sp>
    </p:spTree>
    <p:extLst>
      <p:ext uri="{BB962C8B-B14F-4D97-AF65-F5344CB8AC3E}">
        <p14:creationId xmlns:p14="http://schemas.microsoft.com/office/powerpoint/2010/main" val="339555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E7480-2DBE-45CE-36B3-1721B9554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27C5E-A002-8910-EFE3-6153E4A63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47D7E-44B1-DCAE-D48D-F0F1A8EFC381}"/>
              </a:ext>
            </a:extLst>
          </p:cNvPr>
          <p:cNvSpPr>
            <a:spLocks noGrp="1"/>
          </p:cNvSpPr>
          <p:nvPr>
            <p:ph type="body" idx="1"/>
          </p:nvPr>
        </p:nvSpPr>
        <p:spPr/>
        <p:txBody>
          <a:bodyPr/>
          <a:lstStyle/>
          <a:p>
            <a:r>
              <a:rPr lang="en-US" b="1" dirty="0"/>
              <a:t>Q&amp;A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~5 min</a:t>
            </a:r>
          </a:p>
          <a:p>
            <a:endParaRPr lang="en-US" b="1" dirty="0"/>
          </a:p>
        </p:txBody>
      </p:sp>
      <p:sp>
        <p:nvSpPr>
          <p:cNvPr id="7" name="Date Placeholder 6">
            <a:extLst>
              <a:ext uri="{FF2B5EF4-FFF2-40B4-BE49-F238E27FC236}">
                <a16:creationId xmlns:a16="http://schemas.microsoft.com/office/drawing/2014/main" id="{F0E882AB-0641-EBA2-6250-1A4CFCB4511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63980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53A68-B1ED-4BA4-5F68-FD2B43748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87C24-2311-0ADF-1C15-4A9BB0846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77D94-1C71-523E-7B0D-1576D33E89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Victor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7" name="Date Placeholder 6">
            <a:extLst>
              <a:ext uri="{FF2B5EF4-FFF2-40B4-BE49-F238E27FC236}">
                <a16:creationId xmlns:a16="http://schemas.microsoft.com/office/drawing/2014/main" id="{B0FE3E67-1956-61C5-22A3-187ACF7A16F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981545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07A32-219A-8302-9835-B7AB82E10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AECF9-F6E0-DD4D-82F1-BF4477916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9526A-25D6-5B0C-0962-10EE915713CD}"/>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intro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“On the left is Group Enrollments; on the right is Group Services. As we will see in the demonstrations, all three “Group” pages save the user’s search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D8155B80-86A6-5BA9-1FA9-4F5F74E1C89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0223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7C31-2FA0-9507-BDFF-59F1B2796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2D9C7-4BF6-B24C-5E4B-2B572736F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D44BE-BE24-D327-BD7B-7E2CBE0A54AB}"/>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15-18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intro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Demonstrations: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Share screen with Group Enrollments (dummy child data)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how search selections are saved and restored.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opening a second tab to avoid navigating away from search results (as a workaround).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Go to Group Services and briefly demonstrate how search selections are saved.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workaround (when a child they expected is not on the list) – Open separate tab with Search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Go to Group Communications and briefly demonstrate how search selections are saved.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Also show second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Go to Provisional Schools Report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how to resolve a school (dummy data)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Even though the appearance is different, the process is the same.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When a school cannot be resolved (new school), users should contact the MSIN Service Desk.</a:t>
            </a: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A8AB24C6-4AD6-5140-1CE5-8DDF788560A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4001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A0F5D-1109-4353-D5C0-4158FD3AC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7030E-0CAD-D522-6AF7-F30D2C62E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D5BE2-2CB0-D4B9-9458-B1E974D87FEC}"/>
              </a:ext>
            </a:extLst>
          </p:cNvPr>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content)</a:t>
            </a:r>
          </a:p>
          <a:p>
            <a:endParaRPr lang="en-US" dirty="0"/>
          </a:p>
          <a:p>
            <a:r>
              <a:rPr lang="en-US" dirty="0"/>
              <a:t>Note: If you regularly export large files and import/ingest the data into your own local system, there are a couple of things to be aware of. First, the CSV export in the Enrollment Report may have minor formatting changes. Second, the Excel export is now in an Excel format (not XML). Please do test runs in the Training MSIN site to get an idea of how these changes may affect you.</a:t>
            </a:r>
          </a:p>
        </p:txBody>
      </p:sp>
      <p:sp>
        <p:nvSpPr>
          <p:cNvPr id="4" name="Slide Number Placeholder 3">
            <a:extLst>
              <a:ext uri="{FF2B5EF4-FFF2-40B4-BE49-F238E27FC236}">
                <a16:creationId xmlns:a16="http://schemas.microsoft.com/office/drawing/2014/main" id="{3321615C-986B-F0EF-C63E-FAA8417A17C7}"/>
              </a:ext>
            </a:extLst>
          </p:cNvPr>
          <p:cNvSpPr>
            <a:spLocks noGrp="1"/>
          </p:cNvSpPr>
          <p:nvPr>
            <p:ph type="sldNum" sz="quarter" idx="5"/>
          </p:nvPr>
        </p:nvSpPr>
        <p:spPr/>
        <p:txBody>
          <a:bodyPr/>
          <a:lstStyle/>
          <a:p>
            <a:fld id="{0852AC79-A108-4FDF-A0BE-96CEB0D6FF0B}" type="slidenum">
              <a:rPr lang="en-US" smtClean="0"/>
              <a:pPr/>
              <a:t>18</a:t>
            </a:fld>
            <a:endParaRPr lang="en-US" dirty="0"/>
          </a:p>
        </p:txBody>
      </p:sp>
    </p:spTree>
    <p:extLst>
      <p:ext uri="{BB962C8B-B14F-4D97-AF65-F5344CB8AC3E}">
        <p14:creationId xmlns:p14="http://schemas.microsoft.com/office/powerpoint/2010/main" val="98187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2C9F8-3C88-D008-4879-863D7CCEB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1232A-F038-8248-7E01-FA3F54EEA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F8251-63A2-E698-1252-B1B902988E13}"/>
              </a:ext>
            </a:extLst>
          </p:cNvPr>
          <p:cNvSpPr>
            <a:spLocks noGrp="1"/>
          </p:cNvSpPr>
          <p:nvPr>
            <p:ph type="body" idx="1"/>
          </p:nvPr>
        </p:nvSpPr>
        <p:spPr/>
        <p:txBody>
          <a:bodyPr/>
          <a:lstStyle/>
          <a:p>
            <a:r>
              <a:rPr lang="en-US" b="1" dirty="0"/>
              <a:t>Q&amp;A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~5 min</a:t>
            </a:r>
          </a:p>
          <a:p>
            <a:endParaRPr lang="en-US" b="1" dirty="0"/>
          </a:p>
        </p:txBody>
      </p:sp>
      <p:sp>
        <p:nvSpPr>
          <p:cNvPr id="7" name="Date Placeholder 6">
            <a:extLst>
              <a:ext uri="{FF2B5EF4-FFF2-40B4-BE49-F238E27FC236}">
                <a16:creationId xmlns:a16="http://schemas.microsoft.com/office/drawing/2014/main" id="{9C6543C6-CB5A-278B-391D-F35B9B15DDF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78159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dirty="0">
                <a:latin typeface="Arial" panose="020B0604020202020204" pitchFamily="34" charset="0"/>
                <a:cs typeface="Arial" panose="020B0604020202020204" pitchFamily="34" charset="0"/>
              </a:rPr>
              <a:t>Proposed date and time, pending approval</a:t>
            </a:r>
          </a:p>
        </p:txBody>
      </p:sp>
      <p:sp>
        <p:nvSpPr>
          <p:cNvPr id="7" name="Date Placeholder 6">
            <a:extLst>
              <a:ext uri="{FF2B5EF4-FFF2-40B4-BE49-F238E27FC236}">
                <a16:creationId xmlns:a16="http://schemas.microsoft.com/office/drawing/2014/main" id="{7A937B30-9E68-2CB7-D212-69561FAB652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5A15-5B6F-FB17-FC90-9F80A7FFF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19E61-7957-CF7A-45DD-FCA1A235D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1DDC6-9D15-2576-870A-103C0A0C45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7" name="Date Placeholder 6">
            <a:extLst>
              <a:ext uri="{FF2B5EF4-FFF2-40B4-BE49-F238E27FC236}">
                <a16:creationId xmlns:a16="http://schemas.microsoft.com/office/drawing/2014/main" id="{EBFAFA9B-2FE6-12C9-C23A-53BA1E8998B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66658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819C-2C3E-F813-EB7A-934EAB602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80900-06C5-0CAB-8972-7AFD56D79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7198E-2980-CA0E-FC4A-BB2DC2392EA8}"/>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intro text)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Walk through a comparison of how this works relative to the old system.</a:t>
            </a:r>
          </a:p>
        </p:txBody>
      </p:sp>
      <p:sp>
        <p:nvSpPr>
          <p:cNvPr id="7" name="Date Placeholder 6">
            <a:extLst>
              <a:ext uri="{FF2B5EF4-FFF2-40B4-BE49-F238E27FC236}">
                <a16:creationId xmlns:a16="http://schemas.microsoft.com/office/drawing/2014/main" id="{3C30FAB6-E72B-ABA2-317C-868B8B3617C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3093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7AB97-BBF1-F8E1-8981-9318F9D17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DF996-3166-FAF0-3496-96223D8C8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D8567-4DBA-B90E-6F19-97A5F15C51D9}"/>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intro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Walk through a comparison of how this works relative to the old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29F1FBF5-1D04-E2C7-194D-CA536E25992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003307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ED31-B2E4-ED57-B8CA-CED61904F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8BF44-9A0F-9751-7FE2-9040DD596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A79F5-CF8E-1DAF-1F20-347A0F752B99}"/>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15-20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intro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“On the left is an eCOE; on the right is a Paper COE. Notice that we use the same process to submit either type.”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Demonstrations: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Share screen and create an eCOE.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how the eCOE gets saved automatically to My Tasks (and continuously saves to the cloud, not locally).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that creating a Paper COE follows the same exact workflow.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Show that COE type (eCOE and Paper) is a new column.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Show that COEs get an initial ID; the COE number is assigned when it is transitioned to Review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Open a partially started COE.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how the required field reminders work.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Show that saving happens seamlessly, with data stored in the cloud (not locally).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that adding child and school data is almost the same (share tips).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Show that the Save/</a:t>
            </a:r>
            <a:r>
              <a:rPr lang="en-US" sz="1200" b="0" kern="1200" dirty="0" err="1">
                <a:solidFill>
                  <a:schemeClr val="tx1"/>
                </a:solidFill>
                <a:effectLst/>
                <a:latin typeface="+mn-lt"/>
                <a:ea typeface="+mn-ea"/>
                <a:cs typeface="+mn-cs"/>
              </a:rPr>
              <a:t>Checkform</a:t>
            </a:r>
            <a:r>
              <a:rPr lang="en-US" sz="1200" b="0" kern="1200" dirty="0">
                <a:solidFill>
                  <a:schemeClr val="tx1"/>
                </a:solidFill>
                <a:effectLst/>
                <a:latin typeface="+mn-lt"/>
                <a:ea typeface="+mn-ea"/>
                <a:cs typeface="+mn-cs"/>
              </a:rPr>
              <a:t> button and associated functionality is gone.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how to confirm that all COE data is truly saved.</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Open the My Tasks folder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Demonstrate how an eCOE is transitioned to Review state (i.e., the Reviewer Queue).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Next, open a Paper COE and show that the process is now exactly the same for Paper COEs.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For both types, they are assigned a COE number after they are submitted for review (transitioned to Review state).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As before, both eCOEs and Paper COEs get copied into the user’s My Involved folder after submission.</a:t>
            </a: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85001DC5-AFB6-B549-CC76-6A7DF9DE256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2397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00C01-5E95-FA43-F8E7-891501E9A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F1461-D0AD-E7B3-6DC3-AF6BF4DDF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16D8E-2501-6850-8D13-E6AA76D96CDB}"/>
              </a:ext>
            </a:extLst>
          </p:cNvPr>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content)</a:t>
            </a:r>
          </a:p>
          <a:p>
            <a:endParaRPr lang="en-US" dirty="0"/>
          </a:p>
        </p:txBody>
      </p:sp>
      <p:sp>
        <p:nvSpPr>
          <p:cNvPr id="4" name="Slide Number Placeholder 3">
            <a:extLst>
              <a:ext uri="{FF2B5EF4-FFF2-40B4-BE49-F238E27FC236}">
                <a16:creationId xmlns:a16="http://schemas.microsoft.com/office/drawing/2014/main" id="{61BFD76C-9037-4523-257B-0A83F292A614}"/>
              </a:ext>
            </a:extLst>
          </p:cNvPr>
          <p:cNvSpPr>
            <a:spLocks noGrp="1"/>
          </p:cNvSpPr>
          <p:nvPr>
            <p:ph type="sldNum" sz="quarter" idx="5"/>
          </p:nvPr>
        </p:nvSpPr>
        <p:spPr/>
        <p:txBody>
          <a:bodyPr/>
          <a:lstStyle/>
          <a:p>
            <a:fld id="{0852AC79-A108-4FDF-A0BE-96CEB0D6FF0B}" type="slidenum">
              <a:rPr lang="en-US" smtClean="0"/>
              <a:pPr/>
              <a:t>24</a:t>
            </a:fld>
            <a:endParaRPr lang="en-US" dirty="0"/>
          </a:p>
        </p:txBody>
      </p:sp>
    </p:spTree>
    <p:extLst>
      <p:ext uri="{BB962C8B-B14F-4D97-AF65-F5344CB8AC3E}">
        <p14:creationId xmlns:p14="http://schemas.microsoft.com/office/powerpoint/2010/main" val="2983546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7AEA3-93EF-C99A-5F0E-BA9BD8A9D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5B150-CDC7-E565-0CC9-6C206BE4B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AD7E5-7954-B13A-0E00-0F1D43C8A739}"/>
              </a:ext>
            </a:extLst>
          </p:cNvPr>
          <p:cNvSpPr>
            <a:spLocks noGrp="1"/>
          </p:cNvSpPr>
          <p:nvPr>
            <p:ph type="body" idx="1"/>
          </p:nvPr>
        </p:nvSpPr>
        <p:spPr/>
        <p:txBody>
          <a:bodyPr/>
          <a:lstStyle/>
          <a:p>
            <a:r>
              <a:rPr lang="en-US" b="1" dirty="0"/>
              <a:t>Q&amp;A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~5 min</a:t>
            </a:r>
          </a:p>
          <a:p>
            <a:endParaRPr lang="en-US" b="1" dirty="0"/>
          </a:p>
        </p:txBody>
      </p:sp>
      <p:sp>
        <p:nvSpPr>
          <p:cNvPr id="7" name="Date Placeholder 6">
            <a:extLst>
              <a:ext uri="{FF2B5EF4-FFF2-40B4-BE49-F238E27FC236}">
                <a16:creationId xmlns:a16="http://schemas.microsoft.com/office/drawing/2014/main" id="{A050A774-0D1B-11AA-B9A9-D71C52209D91}"/>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6356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1B92-4876-FE2C-653D-85B9E9658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091F9-7BA2-6CB9-F2A3-DA6A66716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1FFC9-6A6D-FDE3-B55E-994EEB1858AC}"/>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Loan </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content)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D53D9EF1-506D-BC56-6069-271A3B81274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985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0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Victor</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1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(Read or paraphrase bullets)</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0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Loan</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72170" indent="-172170">
              <a:buFont typeface="Arial" panose="020B0604020202020204" pitchFamily="34" charset="0"/>
              <a:buChar char="•"/>
            </a:pPr>
            <a:r>
              <a:rPr lang="en-US" dirty="0">
                <a:latin typeface="Arial" panose="020B0604020202020204" pitchFamily="34" charset="0"/>
                <a:cs typeface="Arial" panose="020B0604020202020204" pitchFamily="34" charset="0"/>
              </a:rPr>
              <a:t>Welcome participants.</a:t>
            </a:r>
          </a:p>
          <a:p>
            <a:pPr marL="172170" indent="-172170">
              <a:buFont typeface="Arial" panose="020B0604020202020204" pitchFamily="34" charset="0"/>
              <a:buChar char="•"/>
            </a:pPr>
            <a:r>
              <a:rPr lang="en-US" dirty="0">
                <a:latin typeface="Arial" panose="020B0604020202020204" pitchFamily="34" charset="0"/>
                <a:cs typeface="Arial" panose="020B0604020202020204" pitchFamily="34" charset="0"/>
              </a:rPr>
              <a:t>Facilitators introduce themselves.</a:t>
            </a:r>
          </a:p>
          <a:p>
            <a:pPr marL="172170" indent="-172170">
              <a:buFont typeface="Arial" panose="020B0604020202020204" pitchFamily="34" charset="0"/>
              <a:buChar char="•"/>
            </a:pPr>
            <a:r>
              <a:rPr lang="en-US" dirty="0">
                <a:latin typeface="Arial" panose="020B0604020202020204" pitchFamily="34" charset="0"/>
                <a:cs typeface="Arial" panose="020B0604020202020204" pitchFamily="34" charset="0"/>
              </a:rPr>
              <a:t>Quickly get a sense of what roles are represented (e.g., ask participants to raise their hands as the facilitators mention certain roles –administrator, coordinator,, data specialists, recruiters, other roles)</a:t>
            </a:r>
          </a:p>
        </p:txBody>
      </p:sp>
      <p:sp>
        <p:nvSpPr>
          <p:cNvPr id="7" name="Date Placeholder 6">
            <a:extLst>
              <a:ext uri="{FF2B5EF4-FFF2-40B4-BE49-F238E27FC236}">
                <a16:creationId xmlns:a16="http://schemas.microsoft.com/office/drawing/2014/main" id="{EDC25BE3-25D0-47CF-48A0-7DEE12A85C7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31351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C33B5-99DC-3532-0BF6-08C6B5C58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9F179-DB5B-1A38-1DE2-636586AAC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4FF33-2483-14FE-79D4-528BBE426D32}"/>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Loan</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bullets)</a:t>
            </a: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1C41EA06-6D6F-B90D-3FBB-D30774FFEE5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8850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Jose</a:t>
            </a:r>
          </a:p>
          <a:p>
            <a:endParaRPr lang="en-US" b="1" dirty="0"/>
          </a:p>
        </p:txBody>
      </p:sp>
      <p:sp>
        <p:nvSpPr>
          <p:cNvPr id="7" name="Date Placeholder 6">
            <a:extLst>
              <a:ext uri="{FF2B5EF4-FFF2-40B4-BE49-F238E27FC236}">
                <a16:creationId xmlns:a16="http://schemas.microsoft.com/office/drawing/2014/main" id="{879335F1-08F1-4039-1F1A-B0EAFA1139C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06051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AE23-6526-1CE7-CBA6-A81D80E23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783CB-0F2D-5115-4659-118EF91EE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EE89D-A2FC-D54B-04DE-2A55D75BB605}"/>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bullets)</a:t>
            </a: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3A433221-7DC9-EAB1-AE54-B1181E0B6C5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71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1582-0A29-DAD2-7FA1-BA6DCED7C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36C36-FD4E-B100-F189-595AC57EC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C5D38-9C02-56EE-43E0-690F0B74C3B4}"/>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or paraphrase bullets)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5B9BD5">
                    <a:lumMod val="50000"/>
                  </a:srgbClr>
                </a:solidFill>
                <a:latin typeface="Arial" panose="020B0604020202020204"/>
              </a:rPr>
              <a:t>The new UI is built with an up-to-date framework that incorporates current best practices to improve security.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5B9BD5">
                  <a:lumMod val="50000"/>
                </a:srgbClr>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5B9BD5">
                    <a:lumMod val="50000"/>
                  </a:srgbClr>
                </a:solidFill>
                <a:latin typeface="Arial" panose="020B0604020202020204"/>
              </a:rPr>
              <a:t>If you would like to know more, you can google “What is 3-tier architecture?”</a:t>
            </a:r>
          </a:p>
          <a:p>
            <a:endParaRPr lang="en-US"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9A587983-A045-3267-D1C1-F6005A85B7A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77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7" name="Date Placeholder 6">
            <a:extLst>
              <a:ext uri="{FF2B5EF4-FFF2-40B4-BE49-F238E27FC236}">
                <a16:creationId xmlns:a16="http://schemas.microsoft.com/office/drawing/2014/main" id="{5480E586-B4F6-3EEB-A002-9179D81D52B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51314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4" name="Picture 3" descr="A white text on a black background&#10;&#10;AI-generated content may be incorrect.">
            <a:extLst>
              <a:ext uri="{FF2B5EF4-FFF2-40B4-BE49-F238E27FC236}">
                <a16:creationId xmlns:a16="http://schemas.microsoft.com/office/drawing/2014/main" id="{4C101748-2513-0DFD-E543-3290E550F9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5587" y="6281255"/>
            <a:ext cx="1957776" cy="371752"/>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a:xfrm>
            <a:off x="0" y="-1941"/>
            <a:ext cx="12192000" cy="114494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226101" y="1143000"/>
            <a:ext cx="11739797" cy="535898"/>
          </a:xfrm>
        </p:spPr>
        <p:txBody>
          <a:bodyPr>
            <a:normAutofit/>
          </a:bodyPr>
          <a:lstStyle>
            <a:lvl1pPr>
              <a:buNone/>
              <a:defRPr sz="2800"/>
            </a:lvl1pPr>
            <a:lvl2pPr>
              <a:buNone/>
              <a:defRPr sz="2800"/>
            </a:lvl2pPr>
          </a:lstStyle>
          <a:p>
            <a:pPr lvl="0"/>
            <a:r>
              <a:rPr lang="en-US" dirty="0"/>
              <a:t>Click to edit Master text styles</a:t>
            </a:r>
          </a:p>
        </p:txBody>
      </p:sp>
      <p:sp>
        <p:nvSpPr>
          <p:cNvPr id="9" name="Online Image Placeholder 8">
            <a:extLst>
              <a:ext uri="{FF2B5EF4-FFF2-40B4-BE49-F238E27FC236}">
                <a16:creationId xmlns:a16="http://schemas.microsoft.com/office/drawing/2014/main" id="{87DA0F60-282C-C7AF-94D2-A0831DA6408E}"/>
              </a:ext>
            </a:extLst>
          </p:cNvPr>
          <p:cNvSpPr>
            <a:spLocks noGrp="1"/>
          </p:cNvSpPr>
          <p:nvPr>
            <p:ph type="clipArt" sz="quarter" idx="10"/>
          </p:nvPr>
        </p:nvSpPr>
        <p:spPr>
          <a:xfrm>
            <a:off x="225425" y="1679575"/>
            <a:ext cx="11741150" cy="4968875"/>
          </a:xfrm>
        </p:spPr>
        <p:txBody>
          <a:bodyPr/>
          <a:lstStyle/>
          <a:p>
            <a:endParaRPr lang="en-US"/>
          </a:p>
        </p:txBody>
      </p:sp>
    </p:spTree>
    <p:extLst>
      <p:ext uri="{BB962C8B-B14F-4D97-AF65-F5344CB8AC3E}">
        <p14:creationId xmlns:p14="http://schemas.microsoft.com/office/powerpoint/2010/main" val="40459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0136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94BB-5E53-54DC-CD2E-885602804F12}"/>
              </a:ext>
            </a:extLst>
          </p:cNvPr>
          <p:cNvSpPr>
            <a:spLocks noGrp="1"/>
          </p:cNvSpPr>
          <p:nvPr>
            <p:ph type="title"/>
          </p:nvPr>
        </p:nvSpPr>
        <p:spPr>
          <a:xfrm>
            <a:off x="0" y="0"/>
            <a:ext cx="12192000" cy="1325563"/>
          </a:xfrm>
        </p:spPr>
        <p:txBody>
          <a:bodyPr/>
          <a:lstStyle>
            <a:lvl1pPr>
              <a:defRPr>
                <a:solidFill>
                  <a:schemeClr val="accent5">
                    <a:lumMod val="50000"/>
                  </a:schemeClr>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FBA46947-0CF6-BCB9-57BB-9D16A75124AC}"/>
              </a:ext>
            </a:extLst>
          </p:cNvPr>
          <p:cNvSpPr>
            <a:spLocks noGrp="1"/>
          </p:cNvSpPr>
          <p:nvPr>
            <p:ph type="body" sz="quarter" idx="11"/>
          </p:nvPr>
        </p:nvSpPr>
        <p:spPr>
          <a:xfrm>
            <a:off x="4708128" y="1336799"/>
            <a:ext cx="2775743" cy="1474787"/>
          </a:xfrm>
          <a:solidFill>
            <a:schemeClr val="accent1">
              <a:lumMod val="75000"/>
            </a:schemeClr>
          </a:solidFill>
        </p:spPr>
        <p:txBody>
          <a:bodyPr vert="horz" lIns="91440" tIns="45720" rIns="91440" bIns="45720" rtlCol="0" anchor="ctr">
            <a:noAutofit/>
          </a:bodyPr>
          <a:lstStyle>
            <a:lvl1pPr>
              <a:defRPr lang="en-US" sz="2000" dirty="0" smtClean="0">
                <a:solidFill>
                  <a:schemeClr val="bg1"/>
                </a:solidFill>
              </a:defRPr>
            </a:lvl1pPr>
            <a:lvl2pPr>
              <a:defRPr lang="en-US" sz="2000" dirty="0" smtClean="0">
                <a:solidFill>
                  <a:schemeClr val="bg1"/>
                </a:solidFill>
              </a:defRPr>
            </a:lvl2pPr>
            <a:lvl3pPr>
              <a:defRPr lang="en-US" dirty="0" smtClean="0"/>
            </a:lvl3pPr>
            <a:lvl4pPr>
              <a:defRPr lang="en-US" sz="2000" dirty="0" smtClean="0"/>
            </a:lvl4pPr>
            <a:lvl5pPr>
              <a:defRPr lang="en-US" sz="2000" dirty="0"/>
            </a:lvl5pPr>
          </a:lstStyle>
          <a:p>
            <a:pPr marL="0" lvl="0" indent="0" algn="ctr">
              <a:buNone/>
            </a:pPr>
            <a:r>
              <a:rPr lang="en-US" dirty="0"/>
              <a:t>Click to edit Master text styles</a:t>
            </a:r>
          </a:p>
        </p:txBody>
      </p:sp>
      <p:sp>
        <p:nvSpPr>
          <p:cNvPr id="10" name="Text Placeholder 9">
            <a:extLst>
              <a:ext uri="{FF2B5EF4-FFF2-40B4-BE49-F238E27FC236}">
                <a16:creationId xmlns:a16="http://schemas.microsoft.com/office/drawing/2014/main" id="{F338D2ED-F8B1-9C8B-BCD5-28F3A2B6A543}"/>
              </a:ext>
            </a:extLst>
          </p:cNvPr>
          <p:cNvSpPr>
            <a:spLocks noGrp="1"/>
          </p:cNvSpPr>
          <p:nvPr>
            <p:ph type="body" sz="quarter" idx="12"/>
          </p:nvPr>
        </p:nvSpPr>
        <p:spPr>
          <a:xfrm>
            <a:off x="1609970" y="1336800"/>
            <a:ext cx="2775742" cy="1487880"/>
          </a:xfrm>
          <a:solidFill>
            <a:schemeClr val="accent1">
              <a:lumMod val="75000"/>
            </a:schemeClr>
          </a:solidFill>
        </p:spPr>
        <p:txBody>
          <a:bodyPr anchor="ctr">
            <a:noAutofit/>
          </a:bodyPr>
          <a:lstStyle>
            <a:lvl1pPr marL="0" indent="0" algn="ctr">
              <a:buNone/>
              <a:defRPr sz="2000">
                <a:solidFill>
                  <a:schemeClr val="bg1"/>
                </a:solidFill>
              </a:defRPr>
            </a:lvl1pPr>
            <a:lvl2pPr>
              <a:defRPr sz="2000">
                <a:solidFill>
                  <a:schemeClr val="bg1"/>
                </a:solidFill>
              </a:defRPr>
            </a:lvl2pPr>
            <a:lvl3pPr>
              <a:defRPr sz="2000"/>
            </a:lvl3pPr>
            <a:lvl4pPr>
              <a:defRPr sz="2000"/>
            </a:lvl4pPr>
            <a:lvl5pPr>
              <a:defRPr sz="2000"/>
            </a:lvl5pPr>
          </a:lstStyle>
          <a:p>
            <a:pPr lvl="0"/>
            <a:r>
              <a:rPr lang="en-US" dirty="0"/>
              <a:t>Click to edit Master text styles</a:t>
            </a:r>
          </a:p>
        </p:txBody>
      </p:sp>
      <p:sp>
        <p:nvSpPr>
          <p:cNvPr id="11" name="Text Placeholder 5">
            <a:extLst>
              <a:ext uri="{FF2B5EF4-FFF2-40B4-BE49-F238E27FC236}">
                <a16:creationId xmlns:a16="http://schemas.microsoft.com/office/drawing/2014/main" id="{640EBCD7-F868-A90C-BEBC-4FC201D1E37F}"/>
              </a:ext>
            </a:extLst>
          </p:cNvPr>
          <p:cNvSpPr>
            <a:spLocks noGrp="1"/>
          </p:cNvSpPr>
          <p:nvPr>
            <p:ph type="body" sz="quarter" idx="13"/>
          </p:nvPr>
        </p:nvSpPr>
        <p:spPr>
          <a:xfrm>
            <a:off x="7806287" y="1336800"/>
            <a:ext cx="2775743" cy="1474787"/>
          </a:xfrm>
          <a:solidFill>
            <a:schemeClr val="accent1">
              <a:lumMod val="75000"/>
            </a:schemeClr>
          </a:solidFill>
        </p:spPr>
        <p:txBody>
          <a:bodyPr vert="horz" lIns="91440" tIns="45720" rIns="91440" bIns="45720" rtlCol="0" anchor="ctr">
            <a:noAutofit/>
          </a:bodyPr>
          <a:lstStyle>
            <a:lvl1pPr>
              <a:defRPr lang="en-US" sz="2000" dirty="0" smtClean="0">
                <a:solidFill>
                  <a:schemeClr val="bg1"/>
                </a:solidFill>
              </a:defRPr>
            </a:lvl1pPr>
            <a:lvl2pPr>
              <a:defRPr lang="en-US" sz="2000" dirty="0" smtClean="0">
                <a:solidFill>
                  <a:schemeClr val="bg1"/>
                </a:solidFill>
              </a:defRPr>
            </a:lvl2pPr>
            <a:lvl3pPr>
              <a:defRPr lang="en-US" dirty="0" smtClean="0"/>
            </a:lvl3pPr>
            <a:lvl4pPr>
              <a:defRPr lang="en-US" sz="2000" dirty="0" smtClean="0"/>
            </a:lvl4pPr>
            <a:lvl5pPr>
              <a:defRPr lang="en-US" sz="2000" dirty="0"/>
            </a:lvl5pPr>
          </a:lstStyle>
          <a:p>
            <a:pPr marL="0" lvl="0" indent="0" algn="ctr">
              <a:buNone/>
            </a:pPr>
            <a:r>
              <a:rPr lang="en-US" dirty="0"/>
              <a:t>Click to edit Master text styles</a:t>
            </a:r>
          </a:p>
        </p:txBody>
      </p:sp>
      <p:sp>
        <p:nvSpPr>
          <p:cNvPr id="15" name="Text Placeholder 9">
            <a:extLst>
              <a:ext uri="{FF2B5EF4-FFF2-40B4-BE49-F238E27FC236}">
                <a16:creationId xmlns:a16="http://schemas.microsoft.com/office/drawing/2014/main" id="{B26C4233-BC42-87E1-34F3-0C58B734A557}"/>
              </a:ext>
            </a:extLst>
          </p:cNvPr>
          <p:cNvSpPr>
            <a:spLocks noGrp="1"/>
          </p:cNvSpPr>
          <p:nvPr>
            <p:ph type="body" sz="quarter" idx="14"/>
          </p:nvPr>
        </p:nvSpPr>
        <p:spPr>
          <a:xfrm>
            <a:off x="1609970" y="3127707"/>
            <a:ext cx="2775742" cy="1474787"/>
          </a:xfrm>
          <a:solidFill>
            <a:schemeClr val="accent1">
              <a:lumMod val="75000"/>
            </a:schemeClr>
          </a:solidFill>
        </p:spPr>
        <p:txBody>
          <a:bodyPr vert="horz" lIns="91440" tIns="45720" rIns="91440" bIns="45720" rtlCol="0" anchor="ctr">
            <a:noAutofit/>
          </a:bodyPr>
          <a:lstStyle>
            <a:lvl1pPr>
              <a:defRPr lang="en-US" sz="2000" dirty="0" smtClean="0">
                <a:solidFill>
                  <a:schemeClr val="bg1"/>
                </a:solidFill>
              </a:defRPr>
            </a:lvl1pPr>
          </a:lstStyle>
          <a:p>
            <a:pPr marL="0" lvl="0" indent="0" algn="ctr">
              <a:buNone/>
            </a:pPr>
            <a:r>
              <a:rPr lang="en-US" dirty="0"/>
              <a:t>Click to edit Master text styles</a:t>
            </a:r>
          </a:p>
        </p:txBody>
      </p:sp>
      <p:sp>
        <p:nvSpPr>
          <p:cNvPr id="16" name="Text Placeholder 9">
            <a:extLst>
              <a:ext uri="{FF2B5EF4-FFF2-40B4-BE49-F238E27FC236}">
                <a16:creationId xmlns:a16="http://schemas.microsoft.com/office/drawing/2014/main" id="{6D12D4A1-BBD3-E3A4-930C-31178FA5640F}"/>
              </a:ext>
            </a:extLst>
          </p:cNvPr>
          <p:cNvSpPr>
            <a:spLocks noGrp="1"/>
          </p:cNvSpPr>
          <p:nvPr>
            <p:ph type="body" sz="quarter" idx="15"/>
          </p:nvPr>
        </p:nvSpPr>
        <p:spPr>
          <a:xfrm>
            <a:off x="4708129" y="3127016"/>
            <a:ext cx="2775742" cy="1474787"/>
          </a:xfrm>
          <a:solidFill>
            <a:schemeClr val="accent1">
              <a:lumMod val="75000"/>
            </a:schemeClr>
          </a:solidFill>
        </p:spPr>
        <p:txBody>
          <a:bodyPr vert="horz" lIns="91440" tIns="45720" rIns="91440" bIns="45720" rtlCol="0" anchor="ctr">
            <a:noAutofit/>
          </a:bodyPr>
          <a:lstStyle>
            <a:lvl1pPr>
              <a:defRPr lang="en-US" sz="2000" dirty="0" smtClean="0">
                <a:solidFill>
                  <a:schemeClr val="bg1"/>
                </a:solidFill>
              </a:defRPr>
            </a:lvl1pPr>
          </a:lstStyle>
          <a:p>
            <a:pPr marL="0" lvl="0" indent="0" algn="ctr">
              <a:buNone/>
            </a:pPr>
            <a:r>
              <a:rPr lang="en-US" dirty="0"/>
              <a:t>Click to edit Master text styles</a:t>
            </a:r>
          </a:p>
        </p:txBody>
      </p:sp>
      <p:sp>
        <p:nvSpPr>
          <p:cNvPr id="17" name="Text Placeholder 9">
            <a:extLst>
              <a:ext uri="{FF2B5EF4-FFF2-40B4-BE49-F238E27FC236}">
                <a16:creationId xmlns:a16="http://schemas.microsoft.com/office/drawing/2014/main" id="{EBBC5ACA-94D3-36F2-353E-2BB3A1BC53D6}"/>
              </a:ext>
            </a:extLst>
          </p:cNvPr>
          <p:cNvSpPr>
            <a:spLocks noGrp="1"/>
          </p:cNvSpPr>
          <p:nvPr>
            <p:ph type="body" sz="quarter" idx="16"/>
          </p:nvPr>
        </p:nvSpPr>
        <p:spPr>
          <a:xfrm>
            <a:off x="7806288" y="3125839"/>
            <a:ext cx="2775742" cy="1474787"/>
          </a:xfrm>
          <a:solidFill>
            <a:schemeClr val="accent1">
              <a:lumMod val="75000"/>
            </a:schemeClr>
          </a:solidFill>
        </p:spPr>
        <p:txBody>
          <a:bodyPr vert="horz" lIns="91440" tIns="45720" rIns="91440" bIns="45720" rtlCol="0" anchor="ctr">
            <a:noAutofit/>
          </a:bodyPr>
          <a:lstStyle>
            <a:lvl1pPr>
              <a:defRPr lang="en-US" sz="2000" dirty="0" smtClean="0">
                <a:solidFill>
                  <a:schemeClr val="bg1"/>
                </a:solidFill>
              </a:defRPr>
            </a:lvl1pPr>
          </a:lstStyle>
          <a:p>
            <a:pPr marL="0" lvl="0" indent="0" algn="ctr">
              <a:buNone/>
            </a:pPr>
            <a:r>
              <a:rPr lang="en-US" dirty="0"/>
              <a:t>Click to edit Master text styles</a:t>
            </a:r>
          </a:p>
        </p:txBody>
      </p:sp>
      <p:sp>
        <p:nvSpPr>
          <p:cNvPr id="18" name="Text Placeholder 9">
            <a:extLst>
              <a:ext uri="{FF2B5EF4-FFF2-40B4-BE49-F238E27FC236}">
                <a16:creationId xmlns:a16="http://schemas.microsoft.com/office/drawing/2014/main" id="{784C3547-9051-E67C-C8CB-E132EA6A5A99}"/>
              </a:ext>
            </a:extLst>
          </p:cNvPr>
          <p:cNvSpPr>
            <a:spLocks noGrp="1"/>
          </p:cNvSpPr>
          <p:nvPr>
            <p:ph type="body" sz="quarter" idx="17"/>
          </p:nvPr>
        </p:nvSpPr>
        <p:spPr>
          <a:xfrm>
            <a:off x="3165226" y="4905522"/>
            <a:ext cx="2775742" cy="1474787"/>
          </a:xfrm>
          <a:solidFill>
            <a:schemeClr val="accent1">
              <a:lumMod val="75000"/>
            </a:schemeClr>
          </a:solidFill>
        </p:spPr>
        <p:txBody>
          <a:bodyPr vert="horz" lIns="91440" tIns="45720" rIns="91440" bIns="45720" rtlCol="0" anchor="ctr">
            <a:noAutofit/>
          </a:bodyPr>
          <a:lstStyle>
            <a:lvl1pPr>
              <a:defRPr lang="en-US" sz="2000" dirty="0" smtClean="0">
                <a:solidFill>
                  <a:schemeClr val="bg1"/>
                </a:solidFill>
              </a:defRPr>
            </a:lvl1pPr>
          </a:lstStyle>
          <a:p>
            <a:pPr marL="0" lvl="0" indent="0" algn="ctr">
              <a:buNone/>
            </a:pPr>
            <a:r>
              <a:rPr lang="en-US" dirty="0"/>
              <a:t>Click to edit Master text styles</a:t>
            </a:r>
          </a:p>
        </p:txBody>
      </p:sp>
      <p:sp>
        <p:nvSpPr>
          <p:cNvPr id="19" name="Text Placeholder 9">
            <a:extLst>
              <a:ext uri="{FF2B5EF4-FFF2-40B4-BE49-F238E27FC236}">
                <a16:creationId xmlns:a16="http://schemas.microsoft.com/office/drawing/2014/main" id="{BB2D1397-F95C-044F-CE60-65A81BAC529F}"/>
              </a:ext>
            </a:extLst>
          </p:cNvPr>
          <p:cNvSpPr>
            <a:spLocks noGrp="1"/>
          </p:cNvSpPr>
          <p:nvPr>
            <p:ph type="body" sz="quarter" idx="18"/>
          </p:nvPr>
        </p:nvSpPr>
        <p:spPr>
          <a:xfrm>
            <a:off x="6251034" y="4905521"/>
            <a:ext cx="2775742" cy="1474787"/>
          </a:xfrm>
          <a:solidFill>
            <a:schemeClr val="accent1">
              <a:lumMod val="75000"/>
            </a:schemeClr>
          </a:solidFill>
        </p:spPr>
        <p:txBody>
          <a:bodyPr vert="horz" lIns="91440" tIns="45720" rIns="91440" bIns="45720" rtlCol="0" anchor="ctr">
            <a:noAutofit/>
          </a:bodyPr>
          <a:lstStyle>
            <a:lvl1pPr>
              <a:defRPr lang="en-US" sz="2000" dirty="0" smtClean="0">
                <a:solidFill>
                  <a:schemeClr val="bg1"/>
                </a:solidFill>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96220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6F12-DA80-DE43-3387-92E7A2BB8F80}"/>
              </a:ext>
            </a:extLst>
          </p:cNvPr>
          <p:cNvSpPr>
            <a:spLocks noGrp="1"/>
          </p:cNvSpPr>
          <p:nvPr>
            <p:ph type="title"/>
          </p:nvPr>
        </p:nvSpPr>
        <p:spPr>
          <a:xfrm>
            <a:off x="0" y="0"/>
            <a:ext cx="12192000" cy="1325563"/>
          </a:xfrm>
        </p:spPr>
        <p:txBody>
          <a:bodyPr/>
          <a:lstStyle/>
          <a:p>
            <a:r>
              <a:rPr lang="en-US"/>
              <a:t>Click to edit Master title style</a:t>
            </a:r>
          </a:p>
        </p:txBody>
      </p:sp>
      <p:sp>
        <p:nvSpPr>
          <p:cNvPr id="4" name="Text Placeholder 3">
            <a:extLst>
              <a:ext uri="{FF2B5EF4-FFF2-40B4-BE49-F238E27FC236}">
                <a16:creationId xmlns:a16="http://schemas.microsoft.com/office/drawing/2014/main" id="{24248AAC-3E37-FBF3-081F-F13C6B3C3C35}"/>
              </a:ext>
            </a:extLst>
          </p:cNvPr>
          <p:cNvSpPr>
            <a:spLocks noGrp="1"/>
          </p:cNvSpPr>
          <p:nvPr>
            <p:ph type="body" sz="quarter" idx="10"/>
          </p:nvPr>
        </p:nvSpPr>
        <p:spPr>
          <a:xfrm>
            <a:off x="2007998" y="1339491"/>
            <a:ext cx="2578833" cy="684702"/>
          </a:xfrm>
          <a:solidFill>
            <a:schemeClr val="accent1">
              <a:lumMod val="60000"/>
              <a:lumOff val="40000"/>
            </a:schemeClr>
          </a:solidFill>
        </p:spPr>
        <p:txBody>
          <a:bodyPr anchor="ctr">
            <a:noAutofit/>
          </a:bodyPr>
          <a:lstStyle>
            <a:lvl1pPr marL="0" indent="0" algn="ctr">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 Placeholder 3">
            <a:extLst>
              <a:ext uri="{FF2B5EF4-FFF2-40B4-BE49-F238E27FC236}">
                <a16:creationId xmlns:a16="http://schemas.microsoft.com/office/drawing/2014/main" id="{29AC478C-034B-0CB2-CA1D-DCE2CCABD4E3}"/>
              </a:ext>
            </a:extLst>
          </p:cNvPr>
          <p:cNvSpPr>
            <a:spLocks noGrp="1"/>
          </p:cNvSpPr>
          <p:nvPr>
            <p:ph type="body" sz="quarter" idx="11"/>
          </p:nvPr>
        </p:nvSpPr>
        <p:spPr>
          <a:xfrm>
            <a:off x="4807010" y="1339491"/>
            <a:ext cx="2578833" cy="684702"/>
          </a:xfrm>
          <a:solidFill>
            <a:schemeClr val="bg2">
              <a:lumMod val="75000"/>
              <a:alpha val="80000"/>
            </a:schemeClr>
          </a:solidFill>
        </p:spPr>
        <p:txBody>
          <a:bodyPr anchor="ctr">
            <a:noAutofit/>
          </a:bodyPr>
          <a:lstStyle>
            <a:lvl1pPr marL="0" indent="0" algn="ctr">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Text Placeholder 3">
            <a:extLst>
              <a:ext uri="{FF2B5EF4-FFF2-40B4-BE49-F238E27FC236}">
                <a16:creationId xmlns:a16="http://schemas.microsoft.com/office/drawing/2014/main" id="{505296E2-0136-4954-DFF0-83D0F73D682F}"/>
              </a:ext>
            </a:extLst>
          </p:cNvPr>
          <p:cNvSpPr>
            <a:spLocks noGrp="1"/>
          </p:cNvSpPr>
          <p:nvPr>
            <p:ph type="body" sz="quarter" idx="12"/>
          </p:nvPr>
        </p:nvSpPr>
        <p:spPr>
          <a:xfrm>
            <a:off x="7610034" y="1339490"/>
            <a:ext cx="2578833" cy="684703"/>
          </a:xfrm>
          <a:solidFill>
            <a:schemeClr val="accent4">
              <a:lumMod val="60000"/>
              <a:lumOff val="40000"/>
            </a:schemeClr>
          </a:solidFill>
        </p:spPr>
        <p:txBody>
          <a:bodyPr anchor="ctr">
            <a:noAutofit/>
          </a:bodyPr>
          <a:lstStyle>
            <a:lvl1pPr marL="0" indent="0" algn="ctr">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7EFBFEC5-ECB9-34F5-86C1-79E20450C8C1}"/>
              </a:ext>
            </a:extLst>
          </p:cNvPr>
          <p:cNvSpPr>
            <a:spLocks noGrp="1"/>
          </p:cNvSpPr>
          <p:nvPr>
            <p:ph type="body" sz="quarter" idx="13"/>
          </p:nvPr>
        </p:nvSpPr>
        <p:spPr>
          <a:xfrm>
            <a:off x="2003132" y="2031941"/>
            <a:ext cx="2578833" cy="4401819"/>
          </a:xfrm>
          <a:solidFill>
            <a:schemeClr val="accent1">
              <a:lumMod val="20000"/>
              <a:lumOff val="80000"/>
              <a:alpha val="70000"/>
            </a:schemeClr>
          </a:solidFill>
        </p:spPr>
        <p:txBody>
          <a:bodyPr tIns="91440">
            <a:normAutofit/>
          </a:bodyPr>
          <a:lstStyle>
            <a:lvl1pPr>
              <a:defRPr sz="2400">
                <a:solidFill>
                  <a:schemeClr val="tx1"/>
                </a:solidFill>
              </a:defRPr>
            </a:lvl1pPr>
          </a:lstStyle>
          <a:p>
            <a:pPr lvl="0"/>
            <a:r>
              <a:rPr lang="en-US" dirty="0"/>
              <a:t>Click to edit Master text styles</a:t>
            </a:r>
          </a:p>
        </p:txBody>
      </p:sp>
      <p:sp>
        <p:nvSpPr>
          <p:cNvPr id="9" name="Text Placeholder 7">
            <a:extLst>
              <a:ext uri="{FF2B5EF4-FFF2-40B4-BE49-F238E27FC236}">
                <a16:creationId xmlns:a16="http://schemas.microsoft.com/office/drawing/2014/main" id="{7C3A5F37-1D8E-DBEF-D926-7DFCEFB42709}"/>
              </a:ext>
            </a:extLst>
          </p:cNvPr>
          <p:cNvSpPr>
            <a:spLocks noGrp="1"/>
          </p:cNvSpPr>
          <p:nvPr>
            <p:ph type="body" sz="quarter" idx="14"/>
          </p:nvPr>
        </p:nvSpPr>
        <p:spPr>
          <a:xfrm>
            <a:off x="4806156" y="2030372"/>
            <a:ext cx="2578833" cy="4403389"/>
          </a:xfrm>
          <a:solidFill>
            <a:schemeClr val="bg1">
              <a:lumMod val="85000"/>
              <a:alpha val="70000"/>
            </a:schemeClr>
          </a:solidFill>
        </p:spPr>
        <p:txBody>
          <a:bodyPr tIns="91440">
            <a:normAutofit/>
          </a:bodyPr>
          <a:lstStyle>
            <a:lvl1pPr>
              <a:defRPr sz="2400">
                <a:solidFill>
                  <a:schemeClr val="tx1"/>
                </a:solidFill>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9D3BBA05-FC6D-0D4B-0A64-08797F667037}"/>
              </a:ext>
            </a:extLst>
          </p:cNvPr>
          <p:cNvSpPr>
            <a:spLocks noGrp="1"/>
          </p:cNvSpPr>
          <p:nvPr>
            <p:ph type="body" sz="quarter" idx="15"/>
          </p:nvPr>
        </p:nvSpPr>
        <p:spPr>
          <a:xfrm>
            <a:off x="7609180" y="2030372"/>
            <a:ext cx="2579687" cy="4403390"/>
          </a:xfrm>
          <a:solidFill>
            <a:schemeClr val="accent4">
              <a:lumMod val="20000"/>
              <a:lumOff val="80000"/>
            </a:schemeClr>
          </a:solidFill>
        </p:spPr>
        <p:txBody>
          <a:bodyPr tIns="91440">
            <a:normAutofit/>
          </a:bodyPr>
          <a:lstStyle>
            <a:lvl1pPr>
              <a:defRPr sz="24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32501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174681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39402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0722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961715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5" name="Slide Number Placeholder 6">
            <a:extLst>
              <a:ext uri="{FF2B5EF4-FFF2-40B4-BE49-F238E27FC236}">
                <a16:creationId xmlns:a16="http://schemas.microsoft.com/office/drawing/2014/main" id="{1B7ED392-2AC4-62D1-6D60-118121459EF0}"/>
              </a:ext>
            </a:extLst>
          </p:cNvPr>
          <p:cNvSpPr>
            <a:spLocks noGrp="1"/>
          </p:cNvSpPr>
          <p:nvPr>
            <p:ph type="sldNum" sz="quarter" idx="4"/>
          </p:nvPr>
        </p:nvSpPr>
        <p:spPr>
          <a:xfrm>
            <a:off x="9201615" y="6289076"/>
            <a:ext cx="2743200" cy="365125"/>
          </a:xfrm>
          <a:prstGeom prst="rect">
            <a:avLst/>
          </a:prstGeom>
        </p:spPr>
        <p:txBody>
          <a:bodyPr vert="horz" lIns="91440" tIns="45720" rIns="91440" bIns="45720" rtlCol="0" anchor="ctr"/>
          <a:lstStyle>
            <a:lvl1pPr algn="r">
              <a:defRPr sz="1200">
                <a:solidFill>
                  <a:schemeClr val="bg1"/>
                </a:solidFill>
              </a:defRPr>
            </a:lvl1pPr>
          </a:lstStyle>
          <a:p>
            <a:fld id="{66ADAAD7-E388-984D-B842-A97015634658}" type="slidenum">
              <a:rPr lang="en-US" smtClean="0"/>
              <a:pPr/>
              <a:t>‹#›</a:t>
            </a:fld>
            <a:endParaRPr lang="en-US" dirty="0">
              <a:solidFill>
                <a:schemeClr val="bg1"/>
              </a:solidFill>
            </a:endParaRPr>
          </a:p>
        </p:txBody>
      </p:sp>
      <p:sp>
        <p:nvSpPr>
          <p:cNvPr id="4" name="Text Placeholder 5">
            <a:extLst>
              <a:ext uri="{FF2B5EF4-FFF2-40B4-BE49-F238E27FC236}">
                <a16:creationId xmlns:a16="http://schemas.microsoft.com/office/drawing/2014/main" id="{7C8A72B4-4620-F6E6-B52B-975AE07EC58A}"/>
              </a:ext>
            </a:extLst>
          </p:cNvPr>
          <p:cNvSpPr>
            <a:spLocks noGrp="1"/>
          </p:cNvSpPr>
          <p:nvPr>
            <p:ph type="body" sz="quarter" idx="10" hasCustomPrompt="1"/>
          </p:nvPr>
        </p:nvSpPr>
        <p:spPr>
          <a:xfrm>
            <a:off x="2650636" y="1696229"/>
            <a:ext cx="6334125" cy="437371"/>
          </a:xfrm>
        </p:spPr>
        <p:txBody>
          <a:bodyPr>
            <a:normAutofit/>
          </a:bodyPr>
          <a:lstStyle>
            <a:lvl1pPr marL="0" indent="0">
              <a:buNone/>
              <a:defRPr sz="2800"/>
            </a:lvl1pPr>
          </a:lstStyle>
          <a:p>
            <a:pPr lvl="0"/>
            <a:r>
              <a:rPr lang="en-US" dirty="0"/>
              <a:t>Presenters</a:t>
            </a:r>
          </a:p>
        </p:txBody>
      </p:sp>
      <p:sp>
        <p:nvSpPr>
          <p:cNvPr id="6" name="Picture Placeholder 7">
            <a:extLst>
              <a:ext uri="{FF2B5EF4-FFF2-40B4-BE49-F238E27FC236}">
                <a16:creationId xmlns:a16="http://schemas.microsoft.com/office/drawing/2014/main" id="{7C9639EB-5722-B355-A34C-4DDD21F44F8A}"/>
              </a:ext>
            </a:extLst>
          </p:cNvPr>
          <p:cNvSpPr>
            <a:spLocks noGrp="1"/>
          </p:cNvSpPr>
          <p:nvPr>
            <p:ph type="pic" sz="quarter" idx="11"/>
          </p:nvPr>
        </p:nvSpPr>
        <p:spPr>
          <a:xfrm>
            <a:off x="1131881" y="2203552"/>
            <a:ext cx="1024579" cy="908776"/>
          </a:xfrm>
        </p:spPr>
        <p:txBody>
          <a:bodyPr/>
          <a:lstStyle/>
          <a:p>
            <a:endParaRPr lang="en-US" dirty="0"/>
          </a:p>
        </p:txBody>
      </p:sp>
      <p:sp>
        <p:nvSpPr>
          <p:cNvPr id="7" name="Picture Placeholder 7">
            <a:extLst>
              <a:ext uri="{FF2B5EF4-FFF2-40B4-BE49-F238E27FC236}">
                <a16:creationId xmlns:a16="http://schemas.microsoft.com/office/drawing/2014/main" id="{6C8974D8-EDD0-E64D-AD91-8A23F57BAB78}"/>
              </a:ext>
            </a:extLst>
          </p:cNvPr>
          <p:cNvSpPr>
            <a:spLocks noGrp="1"/>
          </p:cNvSpPr>
          <p:nvPr>
            <p:ph type="pic" sz="quarter" idx="12"/>
          </p:nvPr>
        </p:nvSpPr>
        <p:spPr>
          <a:xfrm>
            <a:off x="1131881" y="3195529"/>
            <a:ext cx="1024580" cy="908776"/>
          </a:xfrm>
        </p:spPr>
        <p:txBody>
          <a:bodyPr/>
          <a:lstStyle/>
          <a:p>
            <a:endParaRPr lang="en-US" dirty="0"/>
          </a:p>
        </p:txBody>
      </p:sp>
      <p:sp>
        <p:nvSpPr>
          <p:cNvPr id="8" name="Picture Placeholder 7">
            <a:extLst>
              <a:ext uri="{FF2B5EF4-FFF2-40B4-BE49-F238E27FC236}">
                <a16:creationId xmlns:a16="http://schemas.microsoft.com/office/drawing/2014/main" id="{F513A27A-E8A1-11C8-E911-FEF2703BD692}"/>
              </a:ext>
            </a:extLst>
          </p:cNvPr>
          <p:cNvSpPr>
            <a:spLocks noGrp="1"/>
          </p:cNvSpPr>
          <p:nvPr>
            <p:ph type="pic" sz="quarter" idx="13"/>
          </p:nvPr>
        </p:nvSpPr>
        <p:spPr>
          <a:xfrm>
            <a:off x="1131881" y="4187506"/>
            <a:ext cx="1024579" cy="908777"/>
          </a:xfrm>
        </p:spPr>
        <p:txBody>
          <a:bodyPr/>
          <a:lstStyle/>
          <a:p>
            <a:endParaRPr lang="en-US" dirty="0"/>
          </a:p>
        </p:txBody>
      </p:sp>
      <p:sp>
        <p:nvSpPr>
          <p:cNvPr id="9" name="Text Placeholder 5">
            <a:extLst>
              <a:ext uri="{FF2B5EF4-FFF2-40B4-BE49-F238E27FC236}">
                <a16:creationId xmlns:a16="http://schemas.microsoft.com/office/drawing/2014/main" id="{A18A3E54-46FF-B4CF-8AD4-AC9A99013C8C}"/>
              </a:ext>
            </a:extLst>
          </p:cNvPr>
          <p:cNvSpPr>
            <a:spLocks noGrp="1"/>
          </p:cNvSpPr>
          <p:nvPr>
            <p:ph type="body" sz="quarter" idx="14" hasCustomPrompt="1"/>
          </p:nvPr>
        </p:nvSpPr>
        <p:spPr>
          <a:xfrm>
            <a:off x="2650633" y="2203549"/>
            <a:ext cx="7619793" cy="974186"/>
          </a:xfrm>
        </p:spPr>
        <p:txBody>
          <a:bodyPr>
            <a:normAutofit/>
          </a:bodyPr>
          <a:lstStyle>
            <a:lvl1pPr marL="457200" indent="-457200">
              <a:buFont typeface="Arial" panose="020B0604020202020204" pitchFamily="34" charset="0"/>
              <a:buChar char="•"/>
              <a:defRPr sz="2800"/>
            </a:lvl1pPr>
          </a:lstStyle>
          <a:p>
            <a:pPr lvl="0"/>
            <a:r>
              <a:rPr lang="en-US" dirty="0"/>
              <a:t>Person</a:t>
            </a:r>
          </a:p>
        </p:txBody>
      </p:sp>
      <p:sp>
        <p:nvSpPr>
          <p:cNvPr id="10" name="Text Placeholder 5">
            <a:extLst>
              <a:ext uri="{FF2B5EF4-FFF2-40B4-BE49-F238E27FC236}">
                <a16:creationId xmlns:a16="http://schemas.microsoft.com/office/drawing/2014/main" id="{B3D72197-0D8F-2307-8D20-380ACB7A2BCC}"/>
              </a:ext>
            </a:extLst>
          </p:cNvPr>
          <p:cNvSpPr>
            <a:spLocks noGrp="1"/>
          </p:cNvSpPr>
          <p:nvPr>
            <p:ph type="body" sz="quarter" idx="15" hasCustomPrompt="1"/>
          </p:nvPr>
        </p:nvSpPr>
        <p:spPr>
          <a:xfrm>
            <a:off x="2650635" y="3195527"/>
            <a:ext cx="7619793" cy="991979"/>
          </a:xfrm>
        </p:spPr>
        <p:txBody>
          <a:bodyPr>
            <a:normAutofit/>
          </a:bodyPr>
          <a:lstStyle>
            <a:lvl1pPr marL="457200" indent="-457200">
              <a:buFont typeface="Arial" panose="020B0604020202020204" pitchFamily="34" charset="0"/>
              <a:buChar char="•"/>
              <a:defRPr sz="2800"/>
            </a:lvl1pPr>
          </a:lstStyle>
          <a:p>
            <a:pPr lvl="0"/>
            <a:r>
              <a:rPr lang="en-US" dirty="0"/>
              <a:t>Person</a:t>
            </a:r>
          </a:p>
        </p:txBody>
      </p:sp>
      <p:sp>
        <p:nvSpPr>
          <p:cNvPr id="11" name="Text Placeholder 5">
            <a:extLst>
              <a:ext uri="{FF2B5EF4-FFF2-40B4-BE49-F238E27FC236}">
                <a16:creationId xmlns:a16="http://schemas.microsoft.com/office/drawing/2014/main" id="{00500027-8CDF-AF08-1680-1815400D9409}"/>
              </a:ext>
            </a:extLst>
          </p:cNvPr>
          <p:cNvSpPr>
            <a:spLocks noGrp="1"/>
          </p:cNvSpPr>
          <p:nvPr>
            <p:ph type="body" sz="quarter" idx="16" hasCustomPrompt="1"/>
          </p:nvPr>
        </p:nvSpPr>
        <p:spPr>
          <a:xfrm>
            <a:off x="2650634" y="4187506"/>
            <a:ext cx="7619793" cy="991979"/>
          </a:xfrm>
        </p:spPr>
        <p:txBody>
          <a:bodyPr>
            <a:normAutofit/>
          </a:bodyPr>
          <a:lstStyle>
            <a:lvl1pPr marL="457200" indent="-457200">
              <a:buFont typeface="Arial" panose="020B0604020202020204" pitchFamily="34" charset="0"/>
              <a:buChar char="•"/>
              <a:defRPr sz="2800"/>
            </a:lvl1pPr>
          </a:lstStyle>
          <a:p>
            <a:pPr lvl="0"/>
            <a:r>
              <a:rPr lang="en-US" dirty="0"/>
              <a:t>Person</a:t>
            </a:r>
          </a:p>
        </p:txBody>
      </p:sp>
      <p:sp>
        <p:nvSpPr>
          <p:cNvPr id="12" name="Picture Placeholder 7">
            <a:extLst>
              <a:ext uri="{FF2B5EF4-FFF2-40B4-BE49-F238E27FC236}">
                <a16:creationId xmlns:a16="http://schemas.microsoft.com/office/drawing/2014/main" id="{1E595F0D-C29E-2C12-99FA-E76EF25F1F0A}"/>
              </a:ext>
            </a:extLst>
          </p:cNvPr>
          <p:cNvSpPr>
            <a:spLocks noGrp="1"/>
          </p:cNvSpPr>
          <p:nvPr>
            <p:ph type="pic" sz="quarter" idx="17"/>
          </p:nvPr>
        </p:nvSpPr>
        <p:spPr>
          <a:xfrm>
            <a:off x="1131881" y="5179484"/>
            <a:ext cx="1024579" cy="908777"/>
          </a:xfrm>
        </p:spPr>
        <p:txBody>
          <a:bodyPr/>
          <a:lstStyle/>
          <a:p>
            <a:endParaRPr lang="en-US" dirty="0"/>
          </a:p>
        </p:txBody>
      </p:sp>
      <p:sp>
        <p:nvSpPr>
          <p:cNvPr id="13" name="Text Placeholder 5">
            <a:extLst>
              <a:ext uri="{FF2B5EF4-FFF2-40B4-BE49-F238E27FC236}">
                <a16:creationId xmlns:a16="http://schemas.microsoft.com/office/drawing/2014/main" id="{E9D2FC59-4703-6D7B-3328-6D73D117E198}"/>
              </a:ext>
            </a:extLst>
          </p:cNvPr>
          <p:cNvSpPr>
            <a:spLocks noGrp="1"/>
          </p:cNvSpPr>
          <p:nvPr>
            <p:ph type="body" sz="quarter" idx="18" hasCustomPrompt="1"/>
          </p:nvPr>
        </p:nvSpPr>
        <p:spPr>
          <a:xfrm>
            <a:off x="2650634" y="5179484"/>
            <a:ext cx="7619793" cy="991979"/>
          </a:xfrm>
        </p:spPr>
        <p:txBody>
          <a:bodyPr>
            <a:normAutofit/>
          </a:bodyPr>
          <a:lstStyle>
            <a:lvl1pPr marL="457200" indent="-457200">
              <a:buFont typeface="Arial" panose="020B0604020202020204" pitchFamily="34" charset="0"/>
              <a:buChar char="•"/>
              <a:defRPr sz="2800"/>
            </a:lvl1pPr>
          </a:lstStyle>
          <a:p>
            <a:pPr lvl="0"/>
            <a:r>
              <a:rPr lang="en-US" dirty="0"/>
              <a:t>Person</a:t>
            </a:r>
          </a:p>
        </p:txBody>
      </p:sp>
    </p:spTree>
    <p:extLst>
      <p:ext uri="{BB962C8B-B14F-4D97-AF65-F5344CB8AC3E}">
        <p14:creationId xmlns:p14="http://schemas.microsoft.com/office/powerpoint/2010/main" val="1526534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194834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22571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32095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14775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C4A6D"/>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C4A6D"/>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9805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1289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973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37796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a:xfrm>
            <a:off x="0" y="-1941"/>
            <a:ext cx="121920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341120"/>
            <a:ext cx="11887200" cy="5162550"/>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08124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7.tiff"/><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203799"/>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7" name="Picture 6" descr="A white text on a black background&#10;&#10;AI-generated content may be incorrect.">
            <a:extLst>
              <a:ext uri="{FF2B5EF4-FFF2-40B4-BE49-F238E27FC236}">
                <a16:creationId xmlns:a16="http://schemas.microsoft.com/office/drawing/2014/main" id="{BFBBE795-EE03-A94D-C096-F88D3008E58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54714" y="1404781"/>
            <a:ext cx="1229794" cy="233519"/>
          </a:xfrm>
          <a:prstGeom prst="rect">
            <a:avLst/>
          </a:prstGeom>
        </p:spPr>
      </p:pic>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sldNum="0"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323799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C1A58C6-7010-4DE7-9CEF-CA763C69BBCB}"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9298934"/>
      </p:ext>
    </p:extLst>
  </p:cSld>
  <p:clrMap bg1="lt1" tx1="dk1" bg2="lt2" tx2="dk2" accent1="accent1" accent2="accent2" accent3="accent3" accent4="accent4" accent5="accent5" accent6="accent6" hlink="hlink" folHlink="folHlink"/>
  <p:sldLayoutIdLst>
    <p:sldLayoutId id="2147483692" r:id="rId1"/>
    <p:sldLayoutId id="2147483703" r:id="rId2"/>
    <p:sldLayoutId id="2147483693" r:id="rId3"/>
    <p:sldLayoutId id="2147483695" r:id="rId4"/>
    <p:sldLayoutId id="2147483696" r:id="rId5"/>
  </p:sldLayoutIdLst>
  <p:hf sldNum="0"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descr="WestEd logo">
            <a:extLst>
              <a:ext uri="{FF2B5EF4-FFF2-40B4-BE49-F238E27FC236}">
                <a16:creationId xmlns:a16="http://schemas.microsoft.com/office/drawing/2014/main" id="{59C58114-EB6A-F94F-83AC-27944D45D2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140877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217056"/>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sldNum="0"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7436" y="217056"/>
            <a:ext cx="1144351" cy="1156272"/>
          </a:xfrm>
          <a:prstGeom prst="rect">
            <a:avLst/>
          </a:prstGeom>
        </p:spPr>
      </p:pic>
      <p:pic>
        <p:nvPicPr>
          <p:cNvPr id="9" name="Picture 8">
            <a:extLst>
              <a:ext uri="{FF2B5EF4-FFF2-40B4-BE49-F238E27FC236}">
                <a16:creationId xmlns:a16="http://schemas.microsoft.com/office/drawing/2014/main" id="{3093AC12-71D7-FD1E-FF67-C0DCBA73CA3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1439027"/>
            <a:ext cx="1141107" cy="251715"/>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sldNum="0"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9096207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702" r:id="rId5"/>
  </p:sldLayoutIdLst>
  <p:hf sldNum="0"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7" name="Picture 6" descr="The official seal of the California Department of Education">
            <a:extLst>
              <a:ext uri="{FF2B5EF4-FFF2-40B4-BE49-F238E27FC236}">
                <a16:creationId xmlns:a16="http://schemas.microsoft.com/office/drawing/2014/main" id="{56C08058-E601-C8A7-542A-8C784F3E59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203799"/>
            <a:ext cx="1144351" cy="1156272"/>
          </a:xfrm>
          <a:prstGeom prst="rect">
            <a:avLst/>
          </a:prstGeom>
        </p:spPr>
      </p:pic>
      <p:pic>
        <p:nvPicPr>
          <p:cNvPr id="9" name="Picture 8" descr="A white text on a black background&#10;&#10;AI-generated content may be incorrect.">
            <a:extLst>
              <a:ext uri="{FF2B5EF4-FFF2-40B4-BE49-F238E27FC236}">
                <a16:creationId xmlns:a16="http://schemas.microsoft.com/office/drawing/2014/main" id="{7EC05FF6-95D4-198A-144A-F0A2004F090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54714" y="1404781"/>
            <a:ext cx="1229794" cy="233519"/>
          </a:xfrm>
          <a:prstGeom prst="rect">
            <a:avLst/>
          </a:prstGeom>
        </p:spPr>
      </p:pic>
    </p:spTree>
    <p:extLst>
      <p:ext uri="{BB962C8B-B14F-4D97-AF65-F5344CB8AC3E}">
        <p14:creationId xmlns:p14="http://schemas.microsoft.com/office/powerpoint/2010/main" val="10009022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21.sv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28.sv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35.svg"/><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trainingmsin.wested.org/"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mailto:LTran@cde.ca.gov"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hyperlink" Target="mailto:MSINsupport@weste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736600" y="499714"/>
            <a:ext cx="10581005" cy="1325563"/>
          </a:xfrm>
        </p:spPr>
        <p:txBody>
          <a:bodyPr/>
          <a:lstStyle/>
          <a:p>
            <a:r>
              <a:rPr lang="en-US" dirty="0"/>
              <a:t>Welcome</a:t>
            </a:r>
          </a:p>
        </p:txBody>
      </p:sp>
      <p:sp>
        <p:nvSpPr>
          <p:cNvPr id="3" name="Content Placeholder 2">
            <a:extLst>
              <a:ext uri="{FF2B5EF4-FFF2-40B4-BE49-F238E27FC236}">
                <a16:creationId xmlns:a16="http://schemas.microsoft.com/office/drawing/2014/main" id="{E0786974-120E-4077-825F-C9BFE1C8337D}"/>
              </a:ext>
            </a:extLst>
          </p:cNvPr>
          <p:cNvSpPr>
            <a:spLocks noGrp="1"/>
          </p:cNvSpPr>
          <p:nvPr>
            <p:ph idx="1"/>
          </p:nvPr>
        </p:nvSpPr>
        <p:spPr>
          <a:xfrm>
            <a:off x="805497" y="2253524"/>
            <a:ext cx="10581005" cy="2583180"/>
          </a:xfrm>
        </p:spPr>
        <p:txBody>
          <a:bodyPr>
            <a:normAutofit/>
          </a:bodyPr>
          <a:lstStyle/>
          <a:p>
            <a:pPr marL="0" indent="0" algn="ctr">
              <a:buNone/>
            </a:pPr>
            <a:r>
              <a:rPr lang="en-US" sz="3600" dirty="0"/>
              <a:t>The webinar will begin shortly. If you are joining as a group, please use the chat for roll call (enter your region or direct-funded district and your names).</a:t>
            </a:r>
          </a:p>
          <a:p>
            <a:pPr marL="0" indent="0" algn="ctr">
              <a:buNone/>
            </a:pPr>
            <a:r>
              <a:rPr lang="en-US" sz="3600" dirty="0"/>
              <a:t>Thank you!</a:t>
            </a:r>
          </a:p>
          <a:p>
            <a:pPr marL="0" indent="0">
              <a:buNone/>
            </a:pPr>
            <a:endParaRPr lang="en-US" dirty="0"/>
          </a:p>
        </p:txBody>
      </p:sp>
    </p:spTree>
    <p:extLst>
      <p:ext uri="{BB962C8B-B14F-4D97-AF65-F5344CB8AC3E}">
        <p14:creationId xmlns:p14="http://schemas.microsoft.com/office/powerpoint/2010/main" val="346566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25E08-3112-45AF-3AAF-A10C98110D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2BAB26-0582-ED6E-7D33-0FA8004DDC97}"/>
              </a:ext>
            </a:extLst>
          </p:cNvPr>
          <p:cNvSpPr>
            <a:spLocks noGrp="1"/>
          </p:cNvSpPr>
          <p:nvPr>
            <p:ph type="title"/>
          </p:nvPr>
        </p:nvSpPr>
        <p:spPr/>
        <p:txBody>
          <a:bodyPr/>
          <a:lstStyle/>
          <a:p>
            <a:r>
              <a:rPr lang="en-US" dirty="0">
                <a:solidFill>
                  <a:schemeClr val="accent5">
                    <a:lumMod val="50000"/>
                  </a:schemeClr>
                </a:solidFill>
              </a:rPr>
              <a:t>Login Page</a:t>
            </a:r>
          </a:p>
        </p:txBody>
      </p:sp>
      <p:sp>
        <p:nvSpPr>
          <p:cNvPr id="6" name="Content Placeholder 5">
            <a:extLst>
              <a:ext uri="{FF2B5EF4-FFF2-40B4-BE49-F238E27FC236}">
                <a16:creationId xmlns:a16="http://schemas.microsoft.com/office/drawing/2014/main" id="{AFE1B719-9725-44EB-B78D-4EFECBEB50F8}"/>
              </a:ext>
            </a:extLst>
          </p:cNvPr>
          <p:cNvSpPr>
            <a:spLocks noGrp="1"/>
          </p:cNvSpPr>
          <p:nvPr>
            <p:ph idx="1"/>
          </p:nvPr>
        </p:nvSpPr>
        <p:spPr>
          <a:xfrm>
            <a:off x="1222313" y="991998"/>
            <a:ext cx="9747371" cy="535898"/>
          </a:xfrm>
        </p:spPr>
        <p:txBody>
          <a:bodyPr/>
          <a:lstStyle/>
          <a:p>
            <a:pPr marL="0" indent="0">
              <a:buNone/>
            </a:pPr>
            <a:r>
              <a:rPr lang="en-US" altLang="en-US" dirty="0">
                <a:solidFill>
                  <a:schemeClr val="accent5">
                    <a:lumMod val="50000"/>
                  </a:schemeClr>
                </a:solidFill>
              </a:rPr>
              <a:t>The login page looks different but has the same features.</a:t>
            </a:r>
          </a:p>
          <a:p>
            <a:endParaRPr lang="en-US" dirty="0"/>
          </a:p>
        </p:txBody>
      </p:sp>
      <p:pic>
        <p:nvPicPr>
          <p:cNvPr id="14" name="Online Image Placeholder 13" descr="Screenshot of the MSIN login page.">
            <a:extLst>
              <a:ext uri="{FF2B5EF4-FFF2-40B4-BE49-F238E27FC236}">
                <a16:creationId xmlns:a16="http://schemas.microsoft.com/office/drawing/2014/main" id="{63E51172-74C6-7620-4975-1EA82BB00770}"/>
              </a:ext>
            </a:extLst>
          </p:cNvPr>
          <p:cNvPicPr>
            <a:picLocks noGrp="1" noChangeAspect="1"/>
          </p:cNvPicPr>
          <p:nvPr>
            <p:ph type="clipArt" sz="quarter" idx="10"/>
          </p:nvPr>
        </p:nvPicPr>
        <p:blipFill>
          <a:blip r:embed="rId3" cstate="screen">
            <a:extLst>
              <a:ext uri="{28A0092B-C50C-407E-A947-70E740481C1C}">
                <a14:useLocalDpi xmlns:a14="http://schemas.microsoft.com/office/drawing/2010/main"/>
              </a:ext>
            </a:extLst>
          </a:blip>
          <a:stretch/>
        </p:blipFill>
        <p:spPr>
          <a:xfrm>
            <a:off x="1222314" y="1679575"/>
            <a:ext cx="9747371" cy="4968875"/>
          </a:xfrm>
          <a:prstGeom prst="rect">
            <a:avLst/>
          </a:prstGeom>
          <a:ln>
            <a:solidFill>
              <a:schemeClr val="tx1"/>
            </a:solidFill>
          </a:ln>
        </p:spPr>
      </p:pic>
    </p:spTree>
    <p:extLst>
      <p:ext uri="{BB962C8B-B14F-4D97-AF65-F5344CB8AC3E}">
        <p14:creationId xmlns:p14="http://schemas.microsoft.com/office/powerpoint/2010/main" val="124805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46CEF-0082-CEAB-6393-9BAE29C99A1F}"/>
              </a:ext>
            </a:extLst>
          </p:cNvPr>
          <p:cNvSpPr>
            <a:spLocks noGrp="1"/>
          </p:cNvSpPr>
          <p:nvPr>
            <p:ph type="title"/>
          </p:nvPr>
        </p:nvSpPr>
        <p:spPr>
          <a:xfrm>
            <a:off x="0" y="-1941"/>
            <a:ext cx="12192000" cy="916341"/>
          </a:xfrm>
        </p:spPr>
        <p:txBody>
          <a:bodyPr/>
          <a:lstStyle/>
          <a:p>
            <a:r>
              <a:rPr lang="en-US" dirty="0">
                <a:solidFill>
                  <a:schemeClr val="accent5">
                    <a:lumMod val="50000"/>
                  </a:schemeClr>
                </a:solidFill>
              </a:rPr>
              <a:t>Landing Page</a:t>
            </a:r>
          </a:p>
        </p:txBody>
      </p:sp>
      <p:sp>
        <p:nvSpPr>
          <p:cNvPr id="4" name="Content Placeholder 3">
            <a:extLst>
              <a:ext uri="{FF2B5EF4-FFF2-40B4-BE49-F238E27FC236}">
                <a16:creationId xmlns:a16="http://schemas.microsoft.com/office/drawing/2014/main" id="{D3E7C307-4813-204B-EB42-7A89D501CD22}"/>
              </a:ext>
            </a:extLst>
          </p:cNvPr>
          <p:cNvSpPr>
            <a:spLocks noGrp="1"/>
          </p:cNvSpPr>
          <p:nvPr>
            <p:ph idx="1"/>
          </p:nvPr>
        </p:nvSpPr>
        <p:spPr>
          <a:xfrm>
            <a:off x="648070" y="914400"/>
            <a:ext cx="11327383" cy="535898"/>
          </a:xfrm>
        </p:spPr>
        <p:txBody>
          <a:bodyPr/>
          <a:lstStyle/>
          <a:p>
            <a:r>
              <a:rPr lang="en-US" altLang="en-US" dirty="0">
                <a:solidFill>
                  <a:schemeClr val="accent5">
                    <a:lumMod val="50000"/>
                  </a:schemeClr>
                </a:solidFill>
              </a:rPr>
              <a:t>The first page users see after signing in is the Search Children page.</a:t>
            </a:r>
          </a:p>
          <a:p>
            <a:endParaRPr lang="en-US" dirty="0"/>
          </a:p>
        </p:txBody>
      </p:sp>
      <p:pic>
        <p:nvPicPr>
          <p:cNvPr id="7" name="Online Image Placeholder 6" descr="Screenshot of the Search Children page in MSIN.">
            <a:extLst>
              <a:ext uri="{FF2B5EF4-FFF2-40B4-BE49-F238E27FC236}">
                <a16:creationId xmlns:a16="http://schemas.microsoft.com/office/drawing/2014/main" id="{9AD861EE-8B4D-7420-70E4-4A880213527C}"/>
              </a:ext>
            </a:extLst>
          </p:cNvPr>
          <p:cNvPicPr>
            <a:picLocks noGrp="1" noChangeAspect="1"/>
          </p:cNvPicPr>
          <p:nvPr>
            <p:ph type="clipArt" sz="quarter" idx="10"/>
          </p:nvPr>
        </p:nvPicPr>
        <p:blipFill>
          <a:blip r:embed="rId3" cstate="screen">
            <a:extLst>
              <a:ext uri="{28A0092B-C50C-407E-A947-70E740481C1C}">
                <a14:useLocalDpi xmlns:a14="http://schemas.microsoft.com/office/drawing/2010/main"/>
              </a:ext>
            </a:extLst>
          </a:blip>
          <a:stretch>
            <a:fillRect/>
          </a:stretch>
        </p:blipFill>
        <p:spPr>
          <a:xfrm>
            <a:off x="998094" y="1450975"/>
            <a:ext cx="10195812" cy="5197475"/>
          </a:xfrm>
          <a:prstGeom prst="rect">
            <a:avLst/>
          </a:prstGeom>
          <a:ln>
            <a:solidFill>
              <a:schemeClr val="tx1"/>
            </a:solidFill>
          </a:ln>
        </p:spPr>
      </p:pic>
    </p:spTree>
    <p:extLst>
      <p:ext uri="{BB962C8B-B14F-4D97-AF65-F5344CB8AC3E}">
        <p14:creationId xmlns:p14="http://schemas.microsoft.com/office/powerpoint/2010/main" val="152525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46CEF-0082-CEAB-6393-9BAE29C99A1F}"/>
              </a:ext>
            </a:extLst>
          </p:cNvPr>
          <p:cNvSpPr>
            <a:spLocks noGrp="1"/>
          </p:cNvSpPr>
          <p:nvPr>
            <p:ph type="title"/>
          </p:nvPr>
        </p:nvSpPr>
        <p:spPr/>
        <p:txBody>
          <a:bodyPr/>
          <a:lstStyle/>
          <a:p>
            <a:r>
              <a:rPr lang="en-US" dirty="0"/>
              <a:t>Reduced Vulnerability</a:t>
            </a:r>
          </a:p>
        </p:txBody>
      </p:sp>
      <p:sp>
        <p:nvSpPr>
          <p:cNvPr id="5" name="Content Placeholder 4">
            <a:extLst>
              <a:ext uri="{FF2B5EF4-FFF2-40B4-BE49-F238E27FC236}">
                <a16:creationId xmlns:a16="http://schemas.microsoft.com/office/drawing/2014/main" id="{B558C173-9E84-7321-8FD6-9FCB0CFD4D37}"/>
              </a:ext>
            </a:extLst>
          </p:cNvPr>
          <p:cNvSpPr>
            <a:spLocks noGrp="1"/>
          </p:cNvSpPr>
          <p:nvPr>
            <p:ph sz="half" idx="1"/>
          </p:nvPr>
        </p:nvSpPr>
        <p:spPr>
          <a:xfrm>
            <a:off x="539496" y="2771075"/>
            <a:ext cx="5556504" cy="3883126"/>
          </a:xfrm>
        </p:spPr>
        <p:txBody>
          <a:bodyPr>
            <a:normAutofit/>
          </a:bodyPr>
          <a:lstStyle/>
          <a:p>
            <a:pPr marL="0" indent="0">
              <a:buNone/>
            </a:pPr>
            <a:r>
              <a:rPr lang="en-US" sz="2800" b="1" dirty="0"/>
              <a:t>Example </a:t>
            </a:r>
          </a:p>
          <a:p>
            <a:r>
              <a:rPr lang="en-US" sz="2800" dirty="0"/>
              <a:t>A user searches for a child on the Search Children page and the search results show several child names and related data.</a:t>
            </a:r>
          </a:p>
          <a:p>
            <a:r>
              <a:rPr lang="en-US" sz="2800" dirty="0"/>
              <a:t>When the user navigates to another page, their search results will be cleared from memory.</a:t>
            </a:r>
          </a:p>
        </p:txBody>
      </p:sp>
      <p:sp>
        <p:nvSpPr>
          <p:cNvPr id="6" name="Content Placeholder 5">
            <a:extLst>
              <a:ext uri="{FF2B5EF4-FFF2-40B4-BE49-F238E27FC236}">
                <a16:creationId xmlns:a16="http://schemas.microsoft.com/office/drawing/2014/main" id="{CC613599-17CD-7D2D-ED3A-0C34A9A3462D}"/>
              </a:ext>
            </a:extLst>
          </p:cNvPr>
          <p:cNvSpPr>
            <a:spLocks noGrp="1"/>
          </p:cNvSpPr>
          <p:nvPr>
            <p:ph sz="half" idx="2"/>
          </p:nvPr>
        </p:nvSpPr>
        <p:spPr>
          <a:xfrm>
            <a:off x="6187440" y="2771074"/>
            <a:ext cx="5852160" cy="3883126"/>
          </a:xfrm>
        </p:spPr>
        <p:txBody>
          <a:bodyPr>
            <a:normAutofit/>
          </a:bodyPr>
          <a:lstStyle/>
          <a:p>
            <a:pPr marL="0" indent="0">
              <a:buNone/>
            </a:pPr>
            <a:r>
              <a:rPr lang="en-US" sz="2800" b="1" dirty="0"/>
              <a:t>Implications</a:t>
            </a:r>
          </a:p>
          <a:p>
            <a:r>
              <a:rPr lang="en-US" sz="2800" dirty="0"/>
              <a:t>If the user navigates back to the Search Children page, the previous search selections and results will be blank.</a:t>
            </a:r>
          </a:p>
          <a:p>
            <a:r>
              <a:rPr lang="en-US" sz="2800" dirty="0"/>
              <a:t>While this is an improvement in terms of data security, some users may find it less convenient until they adapt.</a:t>
            </a:r>
          </a:p>
          <a:p>
            <a:pPr marL="0" indent="0">
              <a:buNone/>
            </a:pPr>
            <a:endParaRPr lang="en-US" sz="2800" dirty="0"/>
          </a:p>
          <a:p>
            <a:endParaRPr lang="en-US" dirty="0"/>
          </a:p>
        </p:txBody>
      </p:sp>
      <p:sp>
        <p:nvSpPr>
          <p:cNvPr id="2" name="Content Placeholder 4">
            <a:extLst>
              <a:ext uri="{FF2B5EF4-FFF2-40B4-BE49-F238E27FC236}">
                <a16:creationId xmlns:a16="http://schemas.microsoft.com/office/drawing/2014/main" id="{F6FB87ED-EB84-F68D-13FA-046148739052}"/>
              </a:ext>
            </a:extLst>
          </p:cNvPr>
          <p:cNvSpPr txBox="1">
            <a:spLocks/>
          </p:cNvSpPr>
          <p:nvPr/>
        </p:nvSpPr>
        <p:spPr>
          <a:xfrm>
            <a:off x="539496" y="1790730"/>
            <a:ext cx="11149418" cy="1073348"/>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Tx/>
              <a:buSzTx/>
              <a:buFont typeface="Arial"/>
              <a:buNone/>
              <a:tabLst/>
              <a:defRPr/>
            </a:pPr>
            <a:r>
              <a:rPr lang="en-US" altLang="en-US" sz="2800" dirty="0">
                <a:solidFill>
                  <a:schemeClr val="accent5">
                    <a:lumMod val="50000"/>
                  </a:schemeClr>
                </a:solidFill>
              </a:rPr>
              <a:t>Search results, report tables, and child lists do not persist in memory or in the browser, which improves data security.</a:t>
            </a:r>
          </a:p>
        </p:txBody>
      </p:sp>
    </p:spTree>
    <p:extLst>
      <p:ext uri="{BB962C8B-B14F-4D97-AF65-F5344CB8AC3E}">
        <p14:creationId xmlns:p14="http://schemas.microsoft.com/office/powerpoint/2010/main" val="370754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a:extLst>
              <a:ext uri="{FF2B5EF4-FFF2-40B4-BE49-F238E27FC236}">
                <a16:creationId xmlns:a16="http://schemas.microsoft.com/office/drawing/2014/main" id="{103A25E9-1217-A913-C76D-0FB4B399A349}"/>
              </a:ext>
            </a:extLst>
          </p:cNvPr>
          <p:cNvSpPr>
            <a:spLocks noGrp="1"/>
          </p:cNvSpPr>
          <p:nvPr>
            <p:ph type="title"/>
          </p:nvPr>
        </p:nvSpPr>
        <p:spPr>
          <a:xfrm>
            <a:off x="157630" y="51892"/>
            <a:ext cx="11889367" cy="1096992"/>
          </a:xfrm>
        </p:spPr>
        <p:txBody>
          <a:bodyPr/>
          <a:lstStyle/>
          <a:p>
            <a:r>
              <a:rPr lang="en-US" dirty="0"/>
              <a:t>Highlights for All Users</a:t>
            </a:r>
          </a:p>
        </p:txBody>
      </p:sp>
      <p:pic>
        <p:nvPicPr>
          <p:cNvPr id="17" name="Picture Placeholder 16" descr="Shield Cross with solid fill">
            <a:extLst>
              <a:ext uri="{FF2B5EF4-FFF2-40B4-BE49-F238E27FC236}">
                <a16:creationId xmlns:a16="http://schemas.microsoft.com/office/drawing/2014/main" id="{452BFA33-5651-2633-F389-0F1FDF750AD4}"/>
              </a:ext>
            </a:extLst>
          </p:cNvPr>
          <p:cNvPicPr>
            <a:picLocks noGrp="1" noChangeAspect="1"/>
          </p:cNvPicPr>
          <p:nvPr>
            <p:ph type="pic" sz="quarter" idx="11"/>
          </p:nvPr>
        </p:nvPicPr>
        <p:blipFill>
          <a:blip>
            <a:extLst>
              <a:ext uri="{96DAC541-7B7A-43D3-8B79-37D633B846F1}">
                <asvg:svgBlip xmlns:asvg="http://schemas.microsoft.com/office/drawing/2016/SVG/main" r:embed="rId3"/>
              </a:ext>
            </a:extLst>
          </a:blip>
          <a:srcRect t="2835" b="2835"/>
          <a:stretch/>
        </p:blipFill>
        <p:spPr>
          <a:xfrm>
            <a:off x="615950" y="1214438"/>
            <a:ext cx="1539875" cy="1452562"/>
          </a:xfrm>
        </p:spPr>
      </p:pic>
      <p:sp>
        <p:nvSpPr>
          <p:cNvPr id="11" name="Text Placeholder 10">
            <a:extLst>
              <a:ext uri="{FF2B5EF4-FFF2-40B4-BE49-F238E27FC236}">
                <a16:creationId xmlns:a16="http://schemas.microsoft.com/office/drawing/2014/main" id="{4D26D4CA-CEA4-0759-C907-29443585A8D5}"/>
              </a:ext>
            </a:extLst>
          </p:cNvPr>
          <p:cNvSpPr>
            <a:spLocks noGrp="1"/>
          </p:cNvSpPr>
          <p:nvPr>
            <p:ph type="body" sz="quarter" idx="14"/>
          </p:nvPr>
        </p:nvSpPr>
        <p:spPr>
          <a:xfrm>
            <a:off x="2521258" y="1215131"/>
            <a:ext cx="9055224" cy="1451589"/>
          </a:xfrm>
          <a:ln>
            <a:solidFill>
              <a:schemeClr val="bg1"/>
            </a:solidFill>
          </a:ln>
        </p:spPr>
        <p:txBody>
          <a:bodyPr>
            <a:normAutofit/>
          </a:bodyPr>
          <a:lstStyle/>
          <a:p>
            <a:pPr marL="228600" indent="-228600">
              <a:lnSpc>
                <a:spcPct val="100000"/>
              </a:lnSpc>
              <a:defRPr/>
            </a:pPr>
            <a:r>
              <a:rPr lang="en-US" dirty="0">
                <a:solidFill>
                  <a:prstClr val="white"/>
                </a:solidFill>
                <a:latin typeface="Arial" panose="020B0604020202020204"/>
              </a:rPr>
              <a:t>To improve security, MSIN’s new UI was built using a modern development framework and current best practices.</a:t>
            </a:r>
          </a:p>
          <a:p>
            <a:pPr marL="0" indent="0">
              <a:buNone/>
            </a:pPr>
            <a:endParaRPr lang="en-US" dirty="0"/>
          </a:p>
        </p:txBody>
      </p:sp>
      <p:pic>
        <p:nvPicPr>
          <p:cNvPr id="19" name="Picture Placeholder 18" descr="Ui Ux with solid fill">
            <a:extLst>
              <a:ext uri="{FF2B5EF4-FFF2-40B4-BE49-F238E27FC236}">
                <a16:creationId xmlns:a16="http://schemas.microsoft.com/office/drawing/2014/main" id="{5E354774-0C60-EA83-9D81-F362306D5FDC}"/>
              </a:ext>
            </a:extLst>
          </p:cNvPr>
          <p:cNvPicPr>
            <a:picLocks noGrp="1" noChangeAspect="1"/>
          </p:cNvPicPr>
          <p:nvPr>
            <p:ph type="pic" sz="quarter" idx="12"/>
          </p:nvPr>
        </p:nvPicPr>
        <p:blipFill>
          <a:blip>
            <a:extLst>
              <a:ext uri="{96DAC541-7B7A-43D3-8B79-37D633B846F1}">
                <asvg:svgBlip xmlns:asvg="http://schemas.microsoft.com/office/drawing/2016/SVG/main" r:embed="rId4"/>
              </a:ext>
            </a:extLst>
          </a:blip>
          <a:srcRect t="2887" b="2887"/>
          <a:stretch/>
        </p:blipFill>
        <p:spPr>
          <a:xfrm>
            <a:off x="615950" y="2919413"/>
            <a:ext cx="1539875" cy="1450975"/>
          </a:xfrm>
        </p:spPr>
      </p:pic>
      <p:sp>
        <p:nvSpPr>
          <p:cNvPr id="12" name="Text Placeholder 11">
            <a:extLst>
              <a:ext uri="{FF2B5EF4-FFF2-40B4-BE49-F238E27FC236}">
                <a16:creationId xmlns:a16="http://schemas.microsoft.com/office/drawing/2014/main" id="{860DDC3A-A868-C214-B7C7-3EDB41827A94}"/>
              </a:ext>
            </a:extLst>
          </p:cNvPr>
          <p:cNvSpPr>
            <a:spLocks noGrp="1"/>
          </p:cNvSpPr>
          <p:nvPr>
            <p:ph type="body" sz="quarter" idx="15"/>
          </p:nvPr>
        </p:nvSpPr>
        <p:spPr>
          <a:xfrm>
            <a:off x="2521258" y="2918766"/>
            <a:ext cx="9055224" cy="1451590"/>
          </a:xfrm>
          <a:ln>
            <a:solidFill>
              <a:schemeClr val="bg1"/>
            </a:solidFill>
          </a:ln>
        </p:spPr>
        <p:txBody>
          <a:bodyPr anchor="ctr">
            <a:normAutofit/>
          </a:bodyPr>
          <a:lstStyle/>
          <a:p>
            <a:pPr marL="228600" indent="-228600">
              <a:lnSpc>
                <a:spcPct val="100000"/>
              </a:lnSpc>
              <a:defRPr/>
            </a:pPr>
            <a:r>
              <a:rPr lang="en-US" dirty="0">
                <a:solidFill>
                  <a:prstClr val="white"/>
                </a:solidFill>
                <a:latin typeface="Arial" panose="020B0604020202020204"/>
              </a:rPr>
              <a:t>Although pages and windows look different, most features work in the same way as before.</a:t>
            </a:r>
          </a:p>
        </p:txBody>
      </p:sp>
      <p:pic>
        <p:nvPicPr>
          <p:cNvPr id="21" name="Picture Placeholder 20" descr="Eye Scan with solid fill">
            <a:extLst>
              <a:ext uri="{FF2B5EF4-FFF2-40B4-BE49-F238E27FC236}">
                <a16:creationId xmlns:a16="http://schemas.microsoft.com/office/drawing/2014/main" id="{B4C94DAA-057D-289A-98A0-A1C62598E2C3}"/>
              </a:ext>
            </a:extLst>
          </p:cNvPr>
          <p:cNvPicPr>
            <a:picLocks noGrp="1" noChangeAspect="1"/>
          </p:cNvPicPr>
          <p:nvPr>
            <p:ph type="pic" sz="quarter" idx="13"/>
          </p:nvPr>
        </p:nvPicPr>
        <p:blipFill>
          <a:blip>
            <a:extLst>
              <a:ext uri="{96DAC541-7B7A-43D3-8B79-37D633B846F1}">
                <asvg:svgBlip xmlns:asvg="http://schemas.microsoft.com/office/drawing/2016/SVG/main" r:embed="rId5"/>
              </a:ext>
            </a:extLst>
          </a:blip>
          <a:srcRect t="2887" b="2887"/>
          <a:stretch>
            <a:fillRect/>
          </a:stretch>
        </p:blipFill>
        <p:spPr>
          <a:xfrm>
            <a:off x="615950" y="4622800"/>
            <a:ext cx="1539875" cy="1450975"/>
          </a:xfrm>
        </p:spPr>
      </p:pic>
      <p:sp>
        <p:nvSpPr>
          <p:cNvPr id="13" name="Text Placeholder 12">
            <a:extLst>
              <a:ext uri="{FF2B5EF4-FFF2-40B4-BE49-F238E27FC236}">
                <a16:creationId xmlns:a16="http://schemas.microsoft.com/office/drawing/2014/main" id="{A6DD793C-7209-FD54-1A66-1F7A36D5A092}"/>
              </a:ext>
            </a:extLst>
          </p:cNvPr>
          <p:cNvSpPr>
            <a:spLocks noGrp="1"/>
          </p:cNvSpPr>
          <p:nvPr>
            <p:ph type="body" sz="quarter" idx="16"/>
          </p:nvPr>
        </p:nvSpPr>
        <p:spPr>
          <a:xfrm>
            <a:off x="2521258" y="4622402"/>
            <a:ext cx="9055224" cy="1451590"/>
          </a:xfrm>
          <a:ln>
            <a:solidFill>
              <a:schemeClr val="bg1"/>
            </a:solidFill>
          </a:ln>
        </p:spPr>
        <p:txBody>
          <a:bodyPr anchor="ctr">
            <a:noAutofit/>
          </a:bodyPr>
          <a:lstStyle/>
          <a:p>
            <a:pPr marL="228600" indent="-228600">
              <a:lnSpc>
                <a:spcPct val="100000"/>
              </a:lnSpc>
              <a:defRPr/>
            </a:pPr>
            <a:r>
              <a:rPr lang="en-US" sz="2600" dirty="0">
                <a:solidFill>
                  <a:prstClr val="white"/>
                </a:solidFill>
                <a:latin typeface="Arial" panose="020B0604020202020204"/>
              </a:rPr>
              <a:t>Sensitive data is not stored in memory or the browser.</a:t>
            </a:r>
          </a:p>
          <a:p>
            <a:pPr marL="228600" indent="-228600">
              <a:lnSpc>
                <a:spcPct val="100000"/>
              </a:lnSpc>
              <a:defRPr/>
            </a:pPr>
            <a:r>
              <a:rPr lang="en-US" sz="2600" dirty="0">
                <a:solidFill>
                  <a:prstClr val="white"/>
                </a:solidFill>
                <a:latin typeface="Arial" panose="020B0604020202020204"/>
              </a:rPr>
              <a:t>Search results, tables, and child lists do not persist when users navigate to different pages.</a:t>
            </a:r>
          </a:p>
        </p:txBody>
      </p:sp>
    </p:spTree>
    <p:extLst>
      <p:ext uri="{BB962C8B-B14F-4D97-AF65-F5344CB8AC3E}">
        <p14:creationId xmlns:p14="http://schemas.microsoft.com/office/powerpoint/2010/main" val="426280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53A2-F911-F5B7-D0DA-11EAC4BBB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46323-5310-3F75-A9DC-DAC057110DDB}"/>
              </a:ext>
            </a:extLst>
          </p:cNvPr>
          <p:cNvSpPr>
            <a:spLocks noGrp="1"/>
          </p:cNvSpPr>
          <p:nvPr>
            <p:ph type="title"/>
          </p:nvPr>
        </p:nvSpPr>
        <p:spPr>
          <a:xfrm>
            <a:off x="152400" y="203799"/>
            <a:ext cx="11887200" cy="1325563"/>
          </a:xfrm>
        </p:spPr>
        <p:txBody>
          <a:bodyPr anchor="ctr">
            <a:normAutofit/>
          </a:bodyPr>
          <a:lstStyle/>
          <a:p>
            <a:r>
              <a:rPr lang="en-US" dirty="0"/>
              <a:t>Questions and Answers</a:t>
            </a:r>
          </a:p>
        </p:txBody>
      </p:sp>
      <p:pic>
        <p:nvPicPr>
          <p:cNvPr id="5" name="Graphic 4">
            <a:extLst>
              <a:ext uri="{FF2B5EF4-FFF2-40B4-BE49-F238E27FC236}">
                <a16:creationId xmlns:a16="http://schemas.microsoft.com/office/drawing/2014/main" id="{91AB6FA5-E086-4A02-1B8E-9DDE69F89382}"/>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3588049" y="1638300"/>
            <a:ext cx="5015901" cy="5015901"/>
          </a:xfrm>
          <a:prstGeom prst="rect">
            <a:avLst/>
          </a:prstGeom>
        </p:spPr>
      </p:pic>
    </p:spTree>
    <p:extLst>
      <p:ext uri="{BB962C8B-B14F-4D97-AF65-F5344CB8AC3E}">
        <p14:creationId xmlns:p14="http://schemas.microsoft.com/office/powerpoint/2010/main" val="216761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38EE4-F870-B064-B234-8EFFD7BF3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BB9C8-E05F-7DAD-7BB7-A92FA2A1746C}"/>
              </a:ext>
            </a:extLst>
          </p:cNvPr>
          <p:cNvSpPr>
            <a:spLocks noGrp="1"/>
          </p:cNvSpPr>
          <p:nvPr>
            <p:ph type="title"/>
          </p:nvPr>
        </p:nvSpPr>
        <p:spPr>
          <a:xfrm>
            <a:off x="152400" y="203799"/>
            <a:ext cx="11887200" cy="1325563"/>
          </a:xfrm>
        </p:spPr>
        <p:txBody>
          <a:bodyPr anchor="ctr">
            <a:normAutofit/>
          </a:bodyPr>
          <a:lstStyle/>
          <a:p>
            <a:r>
              <a:rPr lang="en-US" dirty="0"/>
              <a:t>Changes Affecting Data Specialists</a:t>
            </a:r>
          </a:p>
        </p:txBody>
      </p:sp>
      <p:pic>
        <p:nvPicPr>
          <p:cNvPr id="5" name="Graphic 4" descr="Programmer female with solid fill">
            <a:extLst>
              <a:ext uri="{FF2B5EF4-FFF2-40B4-BE49-F238E27FC236}">
                <a16:creationId xmlns:a16="http://schemas.microsoft.com/office/drawing/2014/main" id="{380E91BC-74A5-2E60-5496-0659FB9D837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p:blipFill>
        <p:spPr>
          <a:xfrm>
            <a:off x="3812681" y="1529362"/>
            <a:ext cx="4566638" cy="4566638"/>
          </a:xfrm>
          <a:prstGeom prst="rect">
            <a:avLst/>
          </a:prstGeom>
        </p:spPr>
      </p:pic>
    </p:spTree>
    <p:extLst>
      <p:ext uri="{BB962C8B-B14F-4D97-AF65-F5344CB8AC3E}">
        <p14:creationId xmlns:p14="http://schemas.microsoft.com/office/powerpoint/2010/main" val="90800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1DE70-CD95-C1D5-818A-C7CCFB7E21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8DBF82-1EB8-9D36-2ED2-09E5627940E3}"/>
              </a:ext>
            </a:extLst>
          </p:cNvPr>
          <p:cNvSpPr>
            <a:spLocks noGrp="1"/>
          </p:cNvSpPr>
          <p:nvPr>
            <p:ph type="title"/>
          </p:nvPr>
        </p:nvSpPr>
        <p:spPr>
          <a:xfrm>
            <a:off x="0" y="-1941"/>
            <a:ext cx="12192000" cy="951853"/>
          </a:xfrm>
        </p:spPr>
        <p:txBody>
          <a:bodyPr/>
          <a:lstStyle/>
          <a:p>
            <a:r>
              <a:rPr lang="en-US" dirty="0">
                <a:solidFill>
                  <a:schemeClr val="accent5">
                    <a:lumMod val="50000"/>
                  </a:schemeClr>
                </a:solidFill>
              </a:rPr>
              <a:t>Entering Data for Groups</a:t>
            </a:r>
          </a:p>
        </p:txBody>
      </p:sp>
      <p:sp>
        <p:nvSpPr>
          <p:cNvPr id="6" name="Content Placeholder 5">
            <a:extLst>
              <a:ext uri="{FF2B5EF4-FFF2-40B4-BE49-F238E27FC236}">
                <a16:creationId xmlns:a16="http://schemas.microsoft.com/office/drawing/2014/main" id="{7C6F1AFA-9FF7-CC2D-3EBD-F43D08C9053C}"/>
              </a:ext>
            </a:extLst>
          </p:cNvPr>
          <p:cNvSpPr>
            <a:spLocks noGrp="1"/>
          </p:cNvSpPr>
          <p:nvPr>
            <p:ph idx="1"/>
          </p:nvPr>
        </p:nvSpPr>
        <p:spPr>
          <a:xfrm>
            <a:off x="539496" y="949910"/>
            <a:ext cx="11318816" cy="1287263"/>
          </a:xfrm>
        </p:spPr>
        <p:txBody>
          <a:bodyPr>
            <a:normAutofit/>
          </a:bodyPr>
          <a:lstStyle/>
          <a:p>
            <a:pPr marL="0" indent="0">
              <a:buNone/>
            </a:pPr>
            <a:r>
              <a:rPr lang="en-US" altLang="en-US" dirty="0">
                <a:solidFill>
                  <a:schemeClr val="accent5">
                    <a:lumMod val="50000"/>
                  </a:schemeClr>
                </a:solidFill>
              </a:rPr>
              <a:t>Although search results no longer persist in memory, the Group pages do save Data Specialist’s search selections, so they can re-create the same child lists more easily, as needed.</a:t>
            </a:r>
          </a:p>
          <a:p>
            <a:endParaRPr lang="en-US" dirty="0"/>
          </a:p>
        </p:txBody>
      </p:sp>
      <p:pic>
        <p:nvPicPr>
          <p:cNvPr id="8" name="Picture 7" descr="Screenshots of two &quot;Group&quot; pages, showing that they save the user's search criteria.">
            <a:extLst>
              <a:ext uri="{FF2B5EF4-FFF2-40B4-BE49-F238E27FC236}">
                <a16:creationId xmlns:a16="http://schemas.microsoft.com/office/drawing/2014/main" id="{0A3FF1E7-AFEB-386F-ACB8-826C226997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667" y="2237173"/>
            <a:ext cx="11790665" cy="4406908"/>
          </a:xfrm>
          <a:prstGeom prst="rect">
            <a:avLst/>
          </a:prstGeom>
        </p:spPr>
      </p:pic>
    </p:spTree>
    <p:extLst>
      <p:ext uri="{BB962C8B-B14F-4D97-AF65-F5344CB8AC3E}">
        <p14:creationId xmlns:p14="http://schemas.microsoft.com/office/powerpoint/2010/main" val="359203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12B64-6BC4-CC9B-E8A8-3DB496F1BD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D19F6F-A1BB-3D9F-3B39-3E060B4D16AE}"/>
              </a:ext>
            </a:extLst>
          </p:cNvPr>
          <p:cNvSpPr>
            <a:spLocks noGrp="1"/>
          </p:cNvSpPr>
          <p:nvPr>
            <p:ph type="title"/>
          </p:nvPr>
        </p:nvSpPr>
        <p:spPr>
          <a:xfrm>
            <a:off x="0" y="-1941"/>
            <a:ext cx="12192000" cy="951853"/>
          </a:xfrm>
        </p:spPr>
        <p:txBody>
          <a:bodyPr/>
          <a:lstStyle/>
          <a:p>
            <a:r>
              <a:rPr lang="en-US" dirty="0">
                <a:solidFill>
                  <a:schemeClr val="accent5">
                    <a:lumMod val="50000"/>
                  </a:schemeClr>
                </a:solidFill>
              </a:rPr>
              <a:t>Provisional Schools</a:t>
            </a:r>
          </a:p>
        </p:txBody>
      </p:sp>
      <p:sp>
        <p:nvSpPr>
          <p:cNvPr id="6" name="Content Placeholder 5">
            <a:extLst>
              <a:ext uri="{FF2B5EF4-FFF2-40B4-BE49-F238E27FC236}">
                <a16:creationId xmlns:a16="http://schemas.microsoft.com/office/drawing/2014/main" id="{C760D487-681C-C4FE-346B-2069FED78317}"/>
              </a:ext>
            </a:extLst>
          </p:cNvPr>
          <p:cNvSpPr>
            <a:spLocks noGrp="1"/>
          </p:cNvSpPr>
          <p:nvPr>
            <p:ph idx="1"/>
          </p:nvPr>
        </p:nvSpPr>
        <p:spPr>
          <a:xfrm>
            <a:off x="539496" y="949912"/>
            <a:ext cx="10989354" cy="535898"/>
          </a:xfrm>
        </p:spPr>
        <p:txBody>
          <a:bodyPr/>
          <a:lstStyle/>
          <a:p>
            <a:pPr marL="0" indent="0">
              <a:buNone/>
            </a:pPr>
            <a:r>
              <a:rPr lang="en-US" altLang="en-US" dirty="0">
                <a:solidFill>
                  <a:schemeClr val="accent5">
                    <a:lumMod val="50000"/>
                  </a:schemeClr>
                </a:solidFill>
              </a:rPr>
              <a:t>The Provisional Schools workflow was streamlined into a report.</a:t>
            </a:r>
          </a:p>
          <a:p>
            <a:endParaRPr lang="en-US" dirty="0"/>
          </a:p>
        </p:txBody>
      </p:sp>
      <p:pic>
        <p:nvPicPr>
          <p:cNvPr id="7" name="Online Image Placeholder 6" descr="Screenshot of the Provisional Schools Report in MSIN.">
            <a:extLst>
              <a:ext uri="{FF2B5EF4-FFF2-40B4-BE49-F238E27FC236}">
                <a16:creationId xmlns:a16="http://schemas.microsoft.com/office/drawing/2014/main" id="{FF9B09BB-11E5-89C8-E49A-822AAEB97C9D}"/>
              </a:ext>
            </a:extLst>
          </p:cNvPr>
          <p:cNvPicPr>
            <a:picLocks noGrp="1" noChangeAspect="1"/>
          </p:cNvPicPr>
          <p:nvPr>
            <p:ph type="clipArt" sz="quarter" idx="10"/>
          </p:nvPr>
        </p:nvPicPr>
        <p:blipFill>
          <a:blip r:embed="rId3" cstate="screen">
            <a:extLst>
              <a:ext uri="{28A0092B-C50C-407E-A947-70E740481C1C}">
                <a14:useLocalDpi xmlns:a14="http://schemas.microsoft.com/office/drawing/2010/main"/>
              </a:ext>
            </a:extLst>
          </a:blip>
          <a:stretch>
            <a:fillRect/>
          </a:stretch>
        </p:blipFill>
        <p:spPr>
          <a:xfrm>
            <a:off x="1053660" y="1485810"/>
            <a:ext cx="10084679" cy="5140822"/>
          </a:xfrm>
          <a:prstGeom prst="rect">
            <a:avLst/>
          </a:prstGeom>
          <a:ln>
            <a:solidFill>
              <a:schemeClr val="tx1"/>
            </a:solidFill>
          </a:ln>
        </p:spPr>
      </p:pic>
    </p:spTree>
    <p:extLst>
      <p:ext uri="{BB962C8B-B14F-4D97-AF65-F5344CB8AC3E}">
        <p14:creationId xmlns:p14="http://schemas.microsoft.com/office/powerpoint/2010/main" val="289434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D0FD-40EF-F0C4-31BB-DF13F11BCD48}"/>
            </a:ext>
          </a:extLst>
        </p:cNvPr>
        <p:cNvGrpSpPr/>
        <p:nvPr/>
      </p:nvGrpSpPr>
      <p:grpSpPr>
        <a:xfrm>
          <a:off x="0" y="0"/>
          <a:ext cx="0" cy="0"/>
          <a:chOff x="0" y="0"/>
          <a:chExt cx="0" cy="0"/>
        </a:xfrm>
      </p:grpSpPr>
      <p:sp>
        <p:nvSpPr>
          <p:cNvPr id="15" name="Title 5">
            <a:extLst>
              <a:ext uri="{FF2B5EF4-FFF2-40B4-BE49-F238E27FC236}">
                <a16:creationId xmlns:a16="http://schemas.microsoft.com/office/drawing/2014/main" id="{5E966286-1BF6-023E-C17D-12FC32A62289}"/>
              </a:ext>
            </a:extLst>
          </p:cNvPr>
          <p:cNvSpPr>
            <a:spLocks noGrp="1"/>
          </p:cNvSpPr>
          <p:nvPr>
            <p:ph type="title"/>
          </p:nvPr>
        </p:nvSpPr>
        <p:spPr>
          <a:xfrm>
            <a:off x="157630" y="51892"/>
            <a:ext cx="11889367" cy="1096992"/>
          </a:xfrm>
        </p:spPr>
        <p:txBody>
          <a:bodyPr/>
          <a:lstStyle/>
          <a:p>
            <a:r>
              <a:rPr lang="en-US" dirty="0"/>
              <a:t>Highlights for Data Specialists</a:t>
            </a:r>
          </a:p>
        </p:txBody>
      </p:sp>
      <p:pic>
        <p:nvPicPr>
          <p:cNvPr id="17" name="Picture Placeholder 16" descr="Group with solid fill">
            <a:extLst>
              <a:ext uri="{FF2B5EF4-FFF2-40B4-BE49-F238E27FC236}">
                <a16:creationId xmlns:a16="http://schemas.microsoft.com/office/drawing/2014/main" id="{D2202131-06E2-41A9-506E-049DEF2B2652}"/>
              </a:ext>
            </a:extLst>
          </p:cNvPr>
          <p:cNvPicPr>
            <a:picLocks noGrp="1" noChangeAspect="1"/>
          </p:cNvPicPr>
          <p:nvPr>
            <p:ph type="pic" sz="quarter" idx="11"/>
          </p:nvPr>
        </p:nvPicPr>
        <p:blipFill>
          <a:blip>
            <a:extLst>
              <a:ext uri="{96DAC541-7B7A-43D3-8B79-37D633B846F1}">
                <asvg:svgBlip xmlns:asvg="http://schemas.microsoft.com/office/drawing/2016/SVG/main" r:embed="rId3"/>
              </a:ext>
            </a:extLst>
          </a:blip>
          <a:srcRect t="2835" b="2835"/>
          <a:stretch/>
        </p:blipFill>
        <p:spPr>
          <a:xfrm>
            <a:off x="615950" y="1214438"/>
            <a:ext cx="1539875" cy="1452562"/>
          </a:xfrm>
        </p:spPr>
      </p:pic>
      <p:sp>
        <p:nvSpPr>
          <p:cNvPr id="11" name="Text Placeholder 10">
            <a:extLst>
              <a:ext uri="{FF2B5EF4-FFF2-40B4-BE49-F238E27FC236}">
                <a16:creationId xmlns:a16="http://schemas.microsoft.com/office/drawing/2014/main" id="{8F47472C-C973-8370-F56E-2EBB1F0B7F4E}"/>
              </a:ext>
            </a:extLst>
          </p:cNvPr>
          <p:cNvSpPr>
            <a:spLocks noGrp="1"/>
          </p:cNvSpPr>
          <p:nvPr>
            <p:ph type="body" sz="quarter" idx="14"/>
          </p:nvPr>
        </p:nvSpPr>
        <p:spPr>
          <a:xfrm>
            <a:off x="2521258" y="1215131"/>
            <a:ext cx="9055224" cy="1451589"/>
          </a:xfrm>
          <a:ln>
            <a:solidFill>
              <a:schemeClr val="bg1"/>
            </a:solidFill>
          </a:ln>
        </p:spPr>
        <p:txBody>
          <a:bodyPr anchor="ctr">
            <a:normAutofit/>
          </a:bodyPr>
          <a:lstStyle/>
          <a:p>
            <a:pPr marL="228600" indent="-228600">
              <a:lnSpc>
                <a:spcPct val="100000"/>
              </a:lnSpc>
              <a:defRPr/>
            </a:pPr>
            <a:r>
              <a:rPr lang="en-US" dirty="0">
                <a:solidFill>
                  <a:prstClr val="white"/>
                </a:solidFill>
                <a:latin typeface="Arial" panose="020B0604020202020204"/>
              </a:rPr>
              <a:t>Group Enrollments, Group Services, and Group Communications pages do save the user’s search selections, to help them re-create child lists easily.</a:t>
            </a:r>
          </a:p>
        </p:txBody>
      </p:sp>
      <p:pic>
        <p:nvPicPr>
          <p:cNvPr id="19" name="Picture Placeholder 18" descr="Loading with solid fill">
            <a:extLst>
              <a:ext uri="{FF2B5EF4-FFF2-40B4-BE49-F238E27FC236}">
                <a16:creationId xmlns:a16="http://schemas.microsoft.com/office/drawing/2014/main" id="{B5D45757-1745-21C7-7E4E-A7BC2B39C55B}"/>
              </a:ext>
            </a:extLst>
          </p:cNvPr>
          <p:cNvPicPr>
            <a:picLocks noGrp="1" noChangeAspect="1"/>
          </p:cNvPicPr>
          <p:nvPr>
            <p:ph type="pic" sz="quarter" idx="12"/>
          </p:nvPr>
        </p:nvPicPr>
        <p:blipFill>
          <a:blip>
            <a:extLst>
              <a:ext uri="{96DAC541-7B7A-43D3-8B79-37D633B846F1}">
                <asvg:svgBlip xmlns:asvg="http://schemas.microsoft.com/office/drawing/2016/SVG/main" r:embed="rId4"/>
              </a:ext>
            </a:extLst>
          </a:blip>
          <a:srcRect t="2887" b="2887"/>
          <a:stretch/>
        </p:blipFill>
        <p:spPr>
          <a:xfrm>
            <a:off x="615950" y="2919413"/>
            <a:ext cx="1539875" cy="1450975"/>
          </a:xfrm>
        </p:spPr>
      </p:pic>
      <p:sp>
        <p:nvSpPr>
          <p:cNvPr id="12" name="Text Placeholder 11">
            <a:extLst>
              <a:ext uri="{FF2B5EF4-FFF2-40B4-BE49-F238E27FC236}">
                <a16:creationId xmlns:a16="http://schemas.microsoft.com/office/drawing/2014/main" id="{AF083FF5-E91F-6C39-8769-AFB306C75DFF}"/>
              </a:ext>
            </a:extLst>
          </p:cNvPr>
          <p:cNvSpPr>
            <a:spLocks noGrp="1"/>
          </p:cNvSpPr>
          <p:nvPr>
            <p:ph type="body" sz="quarter" idx="15"/>
          </p:nvPr>
        </p:nvSpPr>
        <p:spPr>
          <a:xfrm>
            <a:off x="2521258" y="2918766"/>
            <a:ext cx="9055224" cy="1451590"/>
          </a:xfrm>
          <a:ln>
            <a:solidFill>
              <a:schemeClr val="bg1"/>
            </a:solidFill>
          </a:ln>
        </p:spPr>
        <p:txBody>
          <a:bodyPr anchor="ctr">
            <a:normAutofit/>
          </a:bodyPr>
          <a:lstStyle/>
          <a:p>
            <a:pPr marL="228600" indent="-228600">
              <a:lnSpc>
                <a:spcPct val="100000"/>
              </a:lnSpc>
              <a:defRPr/>
            </a:pPr>
            <a:r>
              <a:rPr lang="en-US" dirty="0">
                <a:solidFill>
                  <a:prstClr val="white"/>
                </a:solidFill>
                <a:latin typeface="Arial" panose="020B0604020202020204"/>
              </a:rPr>
              <a:t>Data Specialists can open additional tabs to compare information on different pages. But remember to close additional tabs after use, to avoid confusion.</a:t>
            </a:r>
          </a:p>
        </p:txBody>
      </p:sp>
      <p:pic>
        <p:nvPicPr>
          <p:cNvPr id="21" name="Picture Placeholder 20" descr="Schoolhouse with solid fill">
            <a:extLst>
              <a:ext uri="{FF2B5EF4-FFF2-40B4-BE49-F238E27FC236}">
                <a16:creationId xmlns:a16="http://schemas.microsoft.com/office/drawing/2014/main" id="{9BDA34E7-D257-2DC8-6816-E9CEFF24ED3F}"/>
              </a:ext>
            </a:extLst>
          </p:cNvPr>
          <p:cNvPicPr>
            <a:picLocks noGrp="1" noChangeAspect="1"/>
          </p:cNvPicPr>
          <p:nvPr>
            <p:ph type="pic" sz="quarter" idx="13"/>
          </p:nvPr>
        </p:nvPicPr>
        <p:blipFill>
          <a:blip>
            <a:extLst>
              <a:ext uri="{96DAC541-7B7A-43D3-8B79-37D633B846F1}">
                <asvg:svgBlip xmlns:asvg="http://schemas.microsoft.com/office/drawing/2016/SVG/main" r:embed="rId5"/>
              </a:ext>
            </a:extLst>
          </a:blip>
          <a:srcRect t="2887" b="2887"/>
          <a:stretch/>
        </p:blipFill>
        <p:spPr>
          <a:xfrm>
            <a:off x="615950" y="4622800"/>
            <a:ext cx="1539875" cy="1450975"/>
          </a:xfrm>
        </p:spPr>
      </p:pic>
      <p:sp>
        <p:nvSpPr>
          <p:cNvPr id="13" name="Text Placeholder 12">
            <a:extLst>
              <a:ext uri="{FF2B5EF4-FFF2-40B4-BE49-F238E27FC236}">
                <a16:creationId xmlns:a16="http://schemas.microsoft.com/office/drawing/2014/main" id="{81C9A5A0-4B6D-FA02-B321-F9CD2B8FD9C0}"/>
              </a:ext>
            </a:extLst>
          </p:cNvPr>
          <p:cNvSpPr>
            <a:spLocks noGrp="1"/>
          </p:cNvSpPr>
          <p:nvPr>
            <p:ph type="body" sz="quarter" idx="16"/>
          </p:nvPr>
        </p:nvSpPr>
        <p:spPr>
          <a:xfrm>
            <a:off x="2521258" y="4622402"/>
            <a:ext cx="9055224" cy="1451590"/>
          </a:xfrm>
          <a:ln>
            <a:solidFill>
              <a:schemeClr val="bg1"/>
            </a:solidFill>
          </a:ln>
        </p:spPr>
        <p:txBody>
          <a:bodyPr anchor="ctr">
            <a:noAutofit/>
          </a:bodyPr>
          <a:lstStyle/>
          <a:p>
            <a:pPr marL="228600" indent="-228600">
              <a:lnSpc>
                <a:spcPct val="100000"/>
              </a:lnSpc>
              <a:defRPr/>
            </a:pPr>
            <a:r>
              <a:rPr lang="en-US" sz="2600" dirty="0">
                <a:solidFill>
                  <a:prstClr val="white"/>
                </a:solidFill>
                <a:latin typeface="Arial" panose="020B0604020202020204"/>
              </a:rPr>
              <a:t>Data Specialists can now resolve Provisional Schools directly in a report, found under the Data Monitoring Reports menu.</a:t>
            </a:r>
          </a:p>
        </p:txBody>
      </p:sp>
    </p:spTree>
    <p:extLst>
      <p:ext uri="{BB962C8B-B14F-4D97-AF65-F5344CB8AC3E}">
        <p14:creationId xmlns:p14="http://schemas.microsoft.com/office/powerpoint/2010/main" val="248201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744A9-AD2F-C7CF-141C-4881FAEF1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97AF3-7846-A4A3-8BA5-8F4BC163A5C1}"/>
              </a:ext>
            </a:extLst>
          </p:cNvPr>
          <p:cNvSpPr>
            <a:spLocks noGrp="1"/>
          </p:cNvSpPr>
          <p:nvPr>
            <p:ph type="title"/>
          </p:nvPr>
        </p:nvSpPr>
        <p:spPr>
          <a:xfrm>
            <a:off x="152400" y="203799"/>
            <a:ext cx="11887200" cy="1325563"/>
          </a:xfrm>
        </p:spPr>
        <p:txBody>
          <a:bodyPr anchor="ctr">
            <a:normAutofit/>
          </a:bodyPr>
          <a:lstStyle/>
          <a:p>
            <a:r>
              <a:rPr lang="en-US" dirty="0"/>
              <a:t>Questions and Answers (2)</a:t>
            </a:r>
          </a:p>
        </p:txBody>
      </p:sp>
      <p:pic>
        <p:nvPicPr>
          <p:cNvPr id="5" name="Graphic 4">
            <a:extLst>
              <a:ext uri="{FF2B5EF4-FFF2-40B4-BE49-F238E27FC236}">
                <a16:creationId xmlns:a16="http://schemas.microsoft.com/office/drawing/2014/main" id="{3FEB5887-8C40-24C6-1707-43A73CEB55BD}"/>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3588049" y="1638300"/>
            <a:ext cx="5015901" cy="5015901"/>
          </a:xfrm>
          <a:prstGeom prst="rect">
            <a:avLst/>
          </a:prstGeom>
        </p:spPr>
      </p:pic>
    </p:spTree>
    <p:extLst>
      <p:ext uri="{BB962C8B-B14F-4D97-AF65-F5344CB8AC3E}">
        <p14:creationId xmlns:p14="http://schemas.microsoft.com/office/powerpoint/2010/main" val="342800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502025" y="0"/>
            <a:ext cx="11080376" cy="5450304"/>
          </a:xfrm>
        </p:spPr>
        <p:txBody>
          <a:bodyPr>
            <a:normAutofit/>
          </a:bodyPr>
          <a:lstStyle/>
          <a:p>
            <a:pPr>
              <a:lnSpc>
                <a:spcPct val="100000"/>
              </a:lnSpc>
              <a:spcBef>
                <a:spcPts val="5400"/>
              </a:spcBef>
              <a:spcAft>
                <a:spcPts val="1200"/>
              </a:spcAft>
            </a:pPr>
            <a:r>
              <a:rPr lang="en-US" dirty="0"/>
              <a:t>Migrant Student Information Network:</a:t>
            </a:r>
            <a:br>
              <a:rPr lang="en-US" dirty="0"/>
            </a:br>
            <a:r>
              <a:rPr lang="en-US" dirty="0"/>
              <a:t>New User Interface</a:t>
            </a:r>
            <a:br>
              <a:rPr lang="en-US" sz="3600" dirty="0"/>
            </a:br>
            <a:br>
              <a:rPr lang="en-US" sz="3600" dirty="0"/>
            </a:br>
            <a:r>
              <a:rPr lang="en-US" sz="4000" dirty="0"/>
              <a:t>May 4, 2026</a:t>
            </a:r>
            <a:br>
              <a:rPr lang="en-US" sz="4000" dirty="0"/>
            </a:br>
            <a:r>
              <a:rPr lang="en-US" sz="4000" dirty="0"/>
              <a:t>10:30 a.m. to 12:00 p.m.</a:t>
            </a:r>
            <a:endParaRPr lang="en-US" sz="3600" dirty="0"/>
          </a:p>
        </p:txBody>
      </p:sp>
    </p:spTree>
    <p:extLst>
      <p:ext uri="{BB962C8B-B14F-4D97-AF65-F5344CB8AC3E}">
        <p14:creationId xmlns:p14="http://schemas.microsoft.com/office/powerpoint/2010/main" val="72460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B323-3D7F-91E7-7E82-B687DE6E6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1B317-F220-0049-138B-DE930127F835}"/>
              </a:ext>
            </a:extLst>
          </p:cNvPr>
          <p:cNvSpPr>
            <a:spLocks noGrp="1"/>
          </p:cNvSpPr>
          <p:nvPr>
            <p:ph type="title"/>
          </p:nvPr>
        </p:nvSpPr>
        <p:spPr>
          <a:xfrm>
            <a:off x="152400" y="203799"/>
            <a:ext cx="11887200" cy="1325563"/>
          </a:xfrm>
        </p:spPr>
        <p:txBody>
          <a:bodyPr anchor="ctr">
            <a:normAutofit/>
          </a:bodyPr>
          <a:lstStyle/>
          <a:p>
            <a:r>
              <a:rPr lang="en-US" dirty="0"/>
              <a:t>Changes Affecting Recruiters</a:t>
            </a:r>
          </a:p>
        </p:txBody>
      </p:sp>
      <p:pic>
        <p:nvPicPr>
          <p:cNvPr id="5" name="Graphic 4" descr="Boardroom with solid fill">
            <a:extLst>
              <a:ext uri="{FF2B5EF4-FFF2-40B4-BE49-F238E27FC236}">
                <a16:creationId xmlns:a16="http://schemas.microsoft.com/office/drawing/2014/main" id="{0F716EEA-267F-9889-3AFB-8A378DC952A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p:blipFill>
        <p:spPr>
          <a:xfrm>
            <a:off x="3588049" y="1638300"/>
            <a:ext cx="5015901" cy="5015901"/>
          </a:xfrm>
          <a:prstGeom prst="rect">
            <a:avLst/>
          </a:prstGeom>
        </p:spPr>
      </p:pic>
    </p:spTree>
    <p:extLst>
      <p:ext uri="{BB962C8B-B14F-4D97-AF65-F5344CB8AC3E}">
        <p14:creationId xmlns:p14="http://schemas.microsoft.com/office/powerpoint/2010/main" val="313371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B8FB1-9E6C-52B9-21FF-E17E7D86E8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C7ADE7-018B-CBB9-237D-ABD5FBE58D8E}"/>
              </a:ext>
            </a:extLst>
          </p:cNvPr>
          <p:cNvSpPr>
            <a:spLocks noGrp="1"/>
          </p:cNvSpPr>
          <p:nvPr>
            <p:ph type="title"/>
          </p:nvPr>
        </p:nvSpPr>
        <p:spPr>
          <a:xfrm>
            <a:off x="0" y="-1941"/>
            <a:ext cx="12192000" cy="951853"/>
          </a:xfrm>
        </p:spPr>
        <p:txBody>
          <a:bodyPr/>
          <a:lstStyle/>
          <a:p>
            <a:r>
              <a:rPr lang="en-US" dirty="0">
                <a:solidFill>
                  <a:schemeClr val="accent5">
                    <a:lumMod val="50000"/>
                  </a:schemeClr>
                </a:solidFill>
              </a:rPr>
              <a:t>Streamlined COE Workflow</a:t>
            </a:r>
          </a:p>
        </p:txBody>
      </p:sp>
      <p:sp>
        <p:nvSpPr>
          <p:cNvPr id="6" name="Content Placeholder 5">
            <a:extLst>
              <a:ext uri="{FF2B5EF4-FFF2-40B4-BE49-F238E27FC236}">
                <a16:creationId xmlns:a16="http://schemas.microsoft.com/office/drawing/2014/main" id="{96B9D7F0-D880-27EB-0FA1-8F13BDEDB444}"/>
              </a:ext>
            </a:extLst>
          </p:cNvPr>
          <p:cNvSpPr>
            <a:spLocks noGrp="1"/>
          </p:cNvSpPr>
          <p:nvPr>
            <p:ph idx="1"/>
          </p:nvPr>
        </p:nvSpPr>
        <p:spPr>
          <a:xfrm>
            <a:off x="539496" y="949912"/>
            <a:ext cx="10996975" cy="834500"/>
          </a:xfrm>
        </p:spPr>
        <p:txBody>
          <a:bodyPr>
            <a:normAutofit fontScale="92500" lnSpcReduction="10000"/>
          </a:bodyPr>
          <a:lstStyle/>
          <a:p>
            <a:pPr marL="0" lvl="0" indent="0" defTabSz="457200">
              <a:lnSpc>
                <a:spcPct val="100000"/>
              </a:lnSpc>
              <a:spcBef>
                <a:spcPts val="1800"/>
              </a:spcBef>
              <a:defRPr/>
            </a:pPr>
            <a:r>
              <a:rPr lang="en-US" altLang="en-US" dirty="0">
                <a:solidFill>
                  <a:srgbClr val="5B9BD5">
                    <a:lumMod val="50000"/>
                  </a:srgbClr>
                </a:solidFill>
              </a:rPr>
              <a:t>Local Worksheets is gone. Any eCOE or Paper COE you create goes directly to your My Tasks folder.</a:t>
            </a:r>
          </a:p>
          <a:p>
            <a:endParaRPr lang="en-US" dirty="0"/>
          </a:p>
        </p:txBody>
      </p:sp>
      <p:pic>
        <p:nvPicPr>
          <p:cNvPr id="8" name="Online Image Placeholder 7" descr="Screenshot of My Tasks folder in MSIN.">
            <a:extLst>
              <a:ext uri="{FF2B5EF4-FFF2-40B4-BE49-F238E27FC236}">
                <a16:creationId xmlns:a16="http://schemas.microsoft.com/office/drawing/2014/main" id="{BDD42646-9EEC-F2AC-5564-EB113D0D0DFF}"/>
              </a:ext>
            </a:extLst>
          </p:cNvPr>
          <p:cNvPicPr>
            <a:picLocks noGrp="1" noChangeAspect="1"/>
          </p:cNvPicPr>
          <p:nvPr>
            <p:ph type="clipArt" sz="quarter" idx="10"/>
          </p:nvPr>
        </p:nvPicPr>
        <p:blipFill>
          <a:blip r:embed="rId3" cstate="screen">
            <a:extLst>
              <a:ext uri="{28A0092B-C50C-407E-A947-70E740481C1C}">
                <a14:useLocalDpi xmlns:a14="http://schemas.microsoft.com/office/drawing/2010/main"/>
              </a:ext>
            </a:extLst>
          </a:blip>
          <a:stretch>
            <a:fillRect/>
          </a:stretch>
        </p:blipFill>
        <p:spPr>
          <a:xfrm>
            <a:off x="1435129" y="1901765"/>
            <a:ext cx="9321741" cy="4751903"/>
          </a:xfrm>
          <a:prstGeom prst="rect">
            <a:avLst/>
          </a:prstGeom>
          <a:ln>
            <a:solidFill>
              <a:schemeClr val="tx1"/>
            </a:solidFill>
          </a:ln>
        </p:spPr>
      </p:pic>
    </p:spTree>
    <p:extLst>
      <p:ext uri="{BB962C8B-B14F-4D97-AF65-F5344CB8AC3E}">
        <p14:creationId xmlns:p14="http://schemas.microsoft.com/office/powerpoint/2010/main" val="145700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E8773-D145-0F45-B033-D0D483D5A9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F70B5E-EA3D-0614-226D-E2C68BFEF7E4}"/>
              </a:ext>
            </a:extLst>
          </p:cNvPr>
          <p:cNvSpPr>
            <a:spLocks noGrp="1"/>
          </p:cNvSpPr>
          <p:nvPr>
            <p:ph type="title"/>
          </p:nvPr>
        </p:nvSpPr>
        <p:spPr>
          <a:xfrm>
            <a:off x="0" y="-1941"/>
            <a:ext cx="12192000" cy="951853"/>
          </a:xfrm>
        </p:spPr>
        <p:txBody>
          <a:bodyPr/>
          <a:lstStyle/>
          <a:p>
            <a:r>
              <a:rPr lang="en-US" dirty="0">
                <a:solidFill>
                  <a:schemeClr val="accent5">
                    <a:lumMod val="50000"/>
                  </a:schemeClr>
                </a:solidFill>
              </a:rPr>
              <a:t>Reminders for Required Fields</a:t>
            </a:r>
          </a:p>
        </p:txBody>
      </p:sp>
      <p:sp>
        <p:nvSpPr>
          <p:cNvPr id="6" name="Content Placeholder 5">
            <a:extLst>
              <a:ext uri="{FF2B5EF4-FFF2-40B4-BE49-F238E27FC236}">
                <a16:creationId xmlns:a16="http://schemas.microsoft.com/office/drawing/2014/main" id="{27415B98-28A1-BD01-5A4C-44C8F22550B4}"/>
              </a:ext>
            </a:extLst>
          </p:cNvPr>
          <p:cNvSpPr>
            <a:spLocks noGrp="1"/>
          </p:cNvSpPr>
          <p:nvPr>
            <p:ph idx="1"/>
          </p:nvPr>
        </p:nvSpPr>
        <p:spPr>
          <a:xfrm>
            <a:off x="539496" y="949911"/>
            <a:ext cx="10809085" cy="834501"/>
          </a:xfrm>
        </p:spPr>
        <p:txBody>
          <a:bodyPr>
            <a:normAutofit fontScale="92500" lnSpcReduction="10000"/>
          </a:bodyPr>
          <a:lstStyle/>
          <a:p>
            <a:pPr marL="0" lvl="0" indent="0" defTabSz="457200">
              <a:lnSpc>
                <a:spcPct val="100000"/>
              </a:lnSpc>
              <a:spcBef>
                <a:spcPts val="1800"/>
              </a:spcBef>
              <a:defRPr/>
            </a:pPr>
            <a:r>
              <a:rPr lang="en-US" altLang="en-US" dirty="0">
                <a:solidFill>
                  <a:srgbClr val="5B9BD5">
                    <a:lumMod val="50000"/>
                  </a:srgbClr>
                </a:solidFill>
              </a:rPr>
              <a:t>The new COE page shows reminders by default and removes them individually as the user enters the required information.</a:t>
            </a:r>
          </a:p>
          <a:p>
            <a:endParaRPr lang="en-US" dirty="0"/>
          </a:p>
        </p:txBody>
      </p:sp>
      <p:pic>
        <p:nvPicPr>
          <p:cNvPr id="5" name="Online Image Placeholder 4" descr="Screenshot of an eCOE, showing the reminders for required fields.">
            <a:extLst>
              <a:ext uri="{FF2B5EF4-FFF2-40B4-BE49-F238E27FC236}">
                <a16:creationId xmlns:a16="http://schemas.microsoft.com/office/drawing/2014/main" id="{5F685A86-5739-35EB-CD3A-A96AC9367EEC}"/>
              </a:ext>
            </a:extLst>
          </p:cNvPr>
          <p:cNvPicPr>
            <a:picLocks noGrp="1" noChangeAspect="1"/>
          </p:cNvPicPr>
          <p:nvPr>
            <p:ph type="clipArt" sz="quarter" idx="10"/>
          </p:nvPr>
        </p:nvPicPr>
        <p:blipFill>
          <a:blip r:embed="rId3" cstate="screen">
            <a:extLst>
              <a:ext uri="{28A0092B-C50C-407E-A947-70E740481C1C}">
                <a14:useLocalDpi xmlns:a14="http://schemas.microsoft.com/office/drawing/2010/main"/>
              </a:ext>
            </a:extLst>
          </a:blip>
          <a:stretch>
            <a:fillRect/>
          </a:stretch>
        </p:blipFill>
        <p:spPr>
          <a:xfrm>
            <a:off x="1400176" y="1846556"/>
            <a:ext cx="9391647" cy="4791208"/>
          </a:xfrm>
          <a:prstGeom prst="rect">
            <a:avLst/>
          </a:prstGeom>
          <a:ln>
            <a:solidFill>
              <a:schemeClr val="tx1"/>
            </a:solidFill>
          </a:ln>
        </p:spPr>
      </p:pic>
    </p:spTree>
    <p:extLst>
      <p:ext uri="{BB962C8B-B14F-4D97-AF65-F5344CB8AC3E}">
        <p14:creationId xmlns:p14="http://schemas.microsoft.com/office/powerpoint/2010/main" val="820098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A1F84-FDD8-FCA8-4B4D-2FDA73F152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E2B45D-A9BD-A479-0DAD-67DC886AF7DD}"/>
              </a:ext>
            </a:extLst>
          </p:cNvPr>
          <p:cNvSpPr>
            <a:spLocks noGrp="1"/>
          </p:cNvSpPr>
          <p:nvPr>
            <p:ph type="title"/>
          </p:nvPr>
        </p:nvSpPr>
        <p:spPr>
          <a:xfrm>
            <a:off x="0" y="-1941"/>
            <a:ext cx="12192000" cy="951853"/>
          </a:xfrm>
        </p:spPr>
        <p:txBody>
          <a:bodyPr/>
          <a:lstStyle/>
          <a:p>
            <a:r>
              <a:rPr lang="en-US" dirty="0">
                <a:solidFill>
                  <a:schemeClr val="accent5">
                    <a:lumMod val="50000"/>
                  </a:schemeClr>
                </a:solidFill>
              </a:rPr>
              <a:t>Uniform COE Handoffs</a:t>
            </a:r>
          </a:p>
        </p:txBody>
      </p:sp>
      <p:sp>
        <p:nvSpPr>
          <p:cNvPr id="6" name="Content Placeholder 5">
            <a:extLst>
              <a:ext uri="{FF2B5EF4-FFF2-40B4-BE49-F238E27FC236}">
                <a16:creationId xmlns:a16="http://schemas.microsoft.com/office/drawing/2014/main" id="{78E8C51F-EA6E-90B5-7FAA-B5DB0E69A3BC}"/>
              </a:ext>
            </a:extLst>
          </p:cNvPr>
          <p:cNvSpPr>
            <a:spLocks noGrp="1"/>
          </p:cNvSpPr>
          <p:nvPr>
            <p:ph idx="1"/>
          </p:nvPr>
        </p:nvSpPr>
        <p:spPr>
          <a:xfrm>
            <a:off x="539496" y="949911"/>
            <a:ext cx="11524625" cy="887768"/>
          </a:xfrm>
        </p:spPr>
        <p:txBody>
          <a:bodyPr>
            <a:normAutofit/>
          </a:bodyPr>
          <a:lstStyle/>
          <a:p>
            <a:pPr marL="0" indent="0">
              <a:buNone/>
            </a:pPr>
            <a:r>
              <a:rPr lang="en-US" altLang="en-US" dirty="0">
                <a:solidFill>
                  <a:schemeClr val="accent5">
                    <a:lumMod val="50000"/>
                  </a:schemeClr>
                </a:solidFill>
              </a:rPr>
              <a:t>For both eCOEs and Paper COEs, Recruiters now use a Next Step drop-down to submit them for review.</a:t>
            </a:r>
          </a:p>
          <a:p>
            <a:endParaRPr lang="en-US" dirty="0"/>
          </a:p>
        </p:txBody>
      </p:sp>
      <p:pic>
        <p:nvPicPr>
          <p:cNvPr id="8" name="Picture 7" descr="Screenshots of both COE types, noting that they use the same submission process.">
            <a:extLst>
              <a:ext uri="{FF2B5EF4-FFF2-40B4-BE49-F238E27FC236}">
                <a16:creationId xmlns:a16="http://schemas.microsoft.com/office/drawing/2014/main" id="{A38E0D68-F28D-F998-4FC8-991DE0753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548" y="1988191"/>
            <a:ext cx="11768903" cy="4398773"/>
          </a:xfrm>
          <a:prstGeom prst="rect">
            <a:avLst/>
          </a:prstGeom>
        </p:spPr>
      </p:pic>
    </p:spTree>
    <p:extLst>
      <p:ext uri="{BB962C8B-B14F-4D97-AF65-F5344CB8AC3E}">
        <p14:creationId xmlns:p14="http://schemas.microsoft.com/office/powerpoint/2010/main" val="1310267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7B266-1CF2-F3F7-C12E-E9AA92EB595A}"/>
            </a:ext>
          </a:extLst>
        </p:cNvPr>
        <p:cNvGrpSpPr/>
        <p:nvPr/>
      </p:nvGrpSpPr>
      <p:grpSpPr>
        <a:xfrm>
          <a:off x="0" y="0"/>
          <a:ext cx="0" cy="0"/>
          <a:chOff x="0" y="0"/>
          <a:chExt cx="0" cy="0"/>
        </a:xfrm>
      </p:grpSpPr>
      <p:sp>
        <p:nvSpPr>
          <p:cNvPr id="15" name="Title 5">
            <a:extLst>
              <a:ext uri="{FF2B5EF4-FFF2-40B4-BE49-F238E27FC236}">
                <a16:creationId xmlns:a16="http://schemas.microsoft.com/office/drawing/2014/main" id="{E0233DC1-DA6E-5EEE-6E17-54E45743B1B6}"/>
              </a:ext>
            </a:extLst>
          </p:cNvPr>
          <p:cNvSpPr>
            <a:spLocks noGrp="1"/>
          </p:cNvSpPr>
          <p:nvPr>
            <p:ph type="title"/>
          </p:nvPr>
        </p:nvSpPr>
        <p:spPr>
          <a:xfrm>
            <a:off x="157630" y="51892"/>
            <a:ext cx="11889367" cy="1096992"/>
          </a:xfrm>
        </p:spPr>
        <p:txBody>
          <a:bodyPr/>
          <a:lstStyle/>
          <a:p>
            <a:r>
              <a:rPr lang="en-US" dirty="0"/>
              <a:t>Highlights for Recruiters</a:t>
            </a:r>
          </a:p>
        </p:txBody>
      </p:sp>
      <p:pic>
        <p:nvPicPr>
          <p:cNvPr id="17" name="Picture Placeholder 16" descr="Workflow with solid fill">
            <a:extLst>
              <a:ext uri="{FF2B5EF4-FFF2-40B4-BE49-F238E27FC236}">
                <a16:creationId xmlns:a16="http://schemas.microsoft.com/office/drawing/2014/main" id="{F10561B0-868A-7062-B109-97C9A371CEE7}"/>
              </a:ext>
            </a:extLst>
          </p:cNvPr>
          <p:cNvPicPr>
            <a:picLocks noGrp="1" noChangeAspect="1"/>
          </p:cNvPicPr>
          <p:nvPr>
            <p:ph type="pic" sz="quarter" idx="11"/>
          </p:nvPr>
        </p:nvPicPr>
        <p:blipFill>
          <a:blip>
            <a:extLst>
              <a:ext uri="{96DAC541-7B7A-43D3-8B79-37D633B846F1}">
                <asvg:svgBlip xmlns:asvg="http://schemas.microsoft.com/office/drawing/2016/SVG/main" r:embed="rId3"/>
              </a:ext>
            </a:extLst>
          </a:blip>
          <a:srcRect t="2835" b="2835"/>
          <a:stretch/>
        </p:blipFill>
        <p:spPr>
          <a:xfrm>
            <a:off x="615950" y="1214438"/>
            <a:ext cx="1539875" cy="1452562"/>
          </a:xfrm>
        </p:spPr>
      </p:pic>
      <p:sp>
        <p:nvSpPr>
          <p:cNvPr id="11" name="Text Placeholder 10">
            <a:extLst>
              <a:ext uri="{FF2B5EF4-FFF2-40B4-BE49-F238E27FC236}">
                <a16:creationId xmlns:a16="http://schemas.microsoft.com/office/drawing/2014/main" id="{038007CB-E94D-7222-F5F5-80764AD53DEA}"/>
              </a:ext>
            </a:extLst>
          </p:cNvPr>
          <p:cNvSpPr>
            <a:spLocks noGrp="1"/>
          </p:cNvSpPr>
          <p:nvPr>
            <p:ph type="body" sz="quarter" idx="14"/>
          </p:nvPr>
        </p:nvSpPr>
        <p:spPr>
          <a:xfrm>
            <a:off x="2521258" y="1215131"/>
            <a:ext cx="9055224" cy="1451589"/>
          </a:xfrm>
          <a:ln>
            <a:solidFill>
              <a:schemeClr val="bg1"/>
            </a:solidFill>
          </a:ln>
        </p:spPr>
        <p:txBody>
          <a:bodyPr anchor="ctr">
            <a:normAutofit/>
          </a:bodyPr>
          <a:lstStyle/>
          <a:p>
            <a:pPr marL="228600" indent="-228600">
              <a:lnSpc>
                <a:spcPct val="100000"/>
              </a:lnSpc>
              <a:defRPr/>
            </a:pPr>
            <a:r>
              <a:rPr lang="en-US" dirty="0">
                <a:solidFill>
                  <a:prstClr val="white"/>
                </a:solidFill>
                <a:latin typeface="Arial" panose="020B0604020202020204"/>
              </a:rPr>
              <a:t>The workflow for creating, managing, and completing eCOEs and Paper COEs is now simpler overall and the same for both types.</a:t>
            </a:r>
          </a:p>
        </p:txBody>
      </p:sp>
      <p:pic>
        <p:nvPicPr>
          <p:cNvPr id="19" name="Picture Placeholder 18" descr="Cloud Computing with solid fill">
            <a:extLst>
              <a:ext uri="{FF2B5EF4-FFF2-40B4-BE49-F238E27FC236}">
                <a16:creationId xmlns:a16="http://schemas.microsoft.com/office/drawing/2014/main" id="{31E7EA09-4C87-20D3-D988-CFC85F6BDD30}"/>
              </a:ext>
            </a:extLst>
          </p:cNvPr>
          <p:cNvPicPr>
            <a:picLocks noGrp="1" noChangeAspect="1"/>
          </p:cNvPicPr>
          <p:nvPr>
            <p:ph type="pic" sz="quarter" idx="12"/>
          </p:nvPr>
        </p:nvPicPr>
        <p:blipFill>
          <a:blip>
            <a:extLst>
              <a:ext uri="{96DAC541-7B7A-43D3-8B79-37D633B846F1}">
                <asvg:svgBlip xmlns:asvg="http://schemas.microsoft.com/office/drawing/2016/SVG/main" r:embed="rId4"/>
              </a:ext>
            </a:extLst>
          </a:blip>
          <a:srcRect t="2887" b="2887"/>
          <a:stretch/>
        </p:blipFill>
        <p:spPr>
          <a:xfrm>
            <a:off x="615950" y="2917827"/>
            <a:ext cx="1539875" cy="1452562"/>
          </a:xfrm>
        </p:spPr>
      </p:pic>
      <p:sp>
        <p:nvSpPr>
          <p:cNvPr id="12" name="Text Placeholder 11">
            <a:extLst>
              <a:ext uri="{FF2B5EF4-FFF2-40B4-BE49-F238E27FC236}">
                <a16:creationId xmlns:a16="http://schemas.microsoft.com/office/drawing/2014/main" id="{C813BF17-C6FB-E5D7-BA0D-078CE6F68AA6}"/>
              </a:ext>
            </a:extLst>
          </p:cNvPr>
          <p:cNvSpPr>
            <a:spLocks noGrp="1"/>
          </p:cNvSpPr>
          <p:nvPr>
            <p:ph type="body" sz="quarter" idx="15"/>
          </p:nvPr>
        </p:nvSpPr>
        <p:spPr>
          <a:xfrm>
            <a:off x="2521257" y="2918766"/>
            <a:ext cx="9054793" cy="1451590"/>
          </a:xfrm>
          <a:ln>
            <a:solidFill>
              <a:schemeClr val="bg1"/>
            </a:solidFill>
          </a:ln>
        </p:spPr>
        <p:txBody>
          <a:bodyPr anchor="ctr">
            <a:normAutofit/>
          </a:bodyPr>
          <a:lstStyle/>
          <a:p>
            <a:pPr marL="228600" indent="-228600">
              <a:lnSpc>
                <a:spcPct val="100000"/>
              </a:lnSpc>
              <a:defRPr/>
            </a:pPr>
            <a:r>
              <a:rPr lang="en-US" dirty="0">
                <a:solidFill>
                  <a:prstClr val="white"/>
                </a:solidFill>
              </a:rPr>
              <a:t>COE content is continuously saved in the cloud, rather than in the browser.</a:t>
            </a:r>
          </a:p>
        </p:txBody>
      </p:sp>
      <p:pic>
        <p:nvPicPr>
          <p:cNvPr id="21" name="Picture Placeholder 20" descr="Decision chart with solid fill">
            <a:extLst>
              <a:ext uri="{FF2B5EF4-FFF2-40B4-BE49-F238E27FC236}">
                <a16:creationId xmlns:a16="http://schemas.microsoft.com/office/drawing/2014/main" id="{86011976-BE10-73FF-FFDF-7B6284F20E24}"/>
              </a:ext>
            </a:extLst>
          </p:cNvPr>
          <p:cNvPicPr>
            <a:picLocks noGrp="1" noChangeAspect="1"/>
          </p:cNvPicPr>
          <p:nvPr>
            <p:ph type="pic" sz="quarter" idx="13"/>
          </p:nvPr>
        </p:nvPicPr>
        <p:blipFill>
          <a:blip>
            <a:extLst>
              <a:ext uri="{96DAC541-7B7A-43D3-8B79-37D633B846F1}">
                <asvg:svgBlip xmlns:asvg="http://schemas.microsoft.com/office/drawing/2016/SVG/main" r:embed="rId5"/>
              </a:ext>
            </a:extLst>
          </a:blip>
          <a:srcRect t="2887" b="2887"/>
          <a:stretch/>
        </p:blipFill>
        <p:spPr>
          <a:xfrm>
            <a:off x="615950" y="4622800"/>
            <a:ext cx="1539875" cy="1450975"/>
          </a:xfrm>
        </p:spPr>
      </p:pic>
      <p:sp>
        <p:nvSpPr>
          <p:cNvPr id="13" name="Text Placeholder 12">
            <a:extLst>
              <a:ext uri="{FF2B5EF4-FFF2-40B4-BE49-F238E27FC236}">
                <a16:creationId xmlns:a16="http://schemas.microsoft.com/office/drawing/2014/main" id="{A634B9B2-D547-2805-89E4-85B9AAE524C9}"/>
              </a:ext>
            </a:extLst>
          </p:cNvPr>
          <p:cNvSpPr>
            <a:spLocks noGrp="1"/>
          </p:cNvSpPr>
          <p:nvPr>
            <p:ph type="body" sz="quarter" idx="16"/>
          </p:nvPr>
        </p:nvSpPr>
        <p:spPr>
          <a:xfrm>
            <a:off x="2521258" y="4622402"/>
            <a:ext cx="9055224" cy="1451590"/>
          </a:xfrm>
          <a:ln>
            <a:solidFill>
              <a:schemeClr val="bg1"/>
            </a:solidFill>
          </a:ln>
        </p:spPr>
        <p:txBody>
          <a:bodyPr anchor="ctr">
            <a:noAutofit/>
          </a:bodyPr>
          <a:lstStyle/>
          <a:p>
            <a:pPr marL="228600" indent="-228600">
              <a:lnSpc>
                <a:spcPct val="100000"/>
              </a:lnSpc>
              <a:defRPr/>
            </a:pPr>
            <a:r>
              <a:rPr lang="en-US" sz="2600" dirty="0">
                <a:solidFill>
                  <a:prstClr val="white"/>
                </a:solidFill>
              </a:rPr>
              <a:t>Reminders for required fields are shown as the Recruiter completes the COE, rather than listed at the end.</a:t>
            </a:r>
          </a:p>
          <a:p>
            <a:pPr marL="228600" indent="-228600">
              <a:lnSpc>
                <a:spcPct val="100000"/>
              </a:lnSpc>
              <a:defRPr/>
            </a:pPr>
            <a:r>
              <a:rPr lang="en-US" sz="2600" dirty="0">
                <a:solidFill>
                  <a:prstClr val="white"/>
                </a:solidFill>
              </a:rPr>
              <a:t>Both COE types are now submitted in the same way.</a:t>
            </a:r>
          </a:p>
        </p:txBody>
      </p:sp>
    </p:spTree>
    <p:extLst>
      <p:ext uri="{BB962C8B-B14F-4D97-AF65-F5344CB8AC3E}">
        <p14:creationId xmlns:p14="http://schemas.microsoft.com/office/powerpoint/2010/main" val="405535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DBFE-C503-CA3E-273B-C22EC6C01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BCC99-8547-42C5-A747-9D5B6B6436C9}"/>
              </a:ext>
            </a:extLst>
          </p:cNvPr>
          <p:cNvSpPr>
            <a:spLocks noGrp="1"/>
          </p:cNvSpPr>
          <p:nvPr>
            <p:ph type="title"/>
          </p:nvPr>
        </p:nvSpPr>
        <p:spPr>
          <a:xfrm>
            <a:off x="152400" y="203799"/>
            <a:ext cx="11887200" cy="1325563"/>
          </a:xfrm>
        </p:spPr>
        <p:txBody>
          <a:bodyPr anchor="ctr">
            <a:normAutofit/>
          </a:bodyPr>
          <a:lstStyle/>
          <a:p>
            <a:r>
              <a:rPr lang="en-US" dirty="0"/>
              <a:t>Questions and Answers (3)</a:t>
            </a:r>
          </a:p>
        </p:txBody>
      </p:sp>
      <p:pic>
        <p:nvPicPr>
          <p:cNvPr id="5" name="Graphic 4">
            <a:extLst>
              <a:ext uri="{FF2B5EF4-FFF2-40B4-BE49-F238E27FC236}">
                <a16:creationId xmlns:a16="http://schemas.microsoft.com/office/drawing/2014/main" id="{4FD7DD96-E42F-7C2C-5A47-191E8F2FF281}"/>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3588049" y="1638300"/>
            <a:ext cx="5015901" cy="5015901"/>
          </a:xfrm>
          <a:prstGeom prst="rect">
            <a:avLst/>
          </a:prstGeom>
        </p:spPr>
      </p:pic>
    </p:spTree>
    <p:extLst>
      <p:ext uri="{BB962C8B-B14F-4D97-AF65-F5344CB8AC3E}">
        <p14:creationId xmlns:p14="http://schemas.microsoft.com/office/powerpoint/2010/main" val="354064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0D8A-1FBC-A71F-AF09-78817674F6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B01D40-F41E-630A-E3CD-65637C564C2D}"/>
              </a:ext>
            </a:extLst>
          </p:cNvPr>
          <p:cNvSpPr>
            <a:spLocks noGrp="1"/>
          </p:cNvSpPr>
          <p:nvPr>
            <p:ph type="title"/>
          </p:nvPr>
        </p:nvSpPr>
        <p:spPr/>
        <p:txBody>
          <a:bodyPr/>
          <a:lstStyle/>
          <a:p>
            <a:r>
              <a:rPr lang="en-US" dirty="0">
                <a:solidFill>
                  <a:schemeClr val="accent5">
                    <a:lumMod val="50000"/>
                  </a:schemeClr>
                </a:solidFill>
              </a:rPr>
              <a:t>Next Steps</a:t>
            </a:r>
          </a:p>
        </p:txBody>
      </p:sp>
      <p:sp>
        <p:nvSpPr>
          <p:cNvPr id="4" name="Content Placeholder 3">
            <a:extLst>
              <a:ext uri="{FF2B5EF4-FFF2-40B4-BE49-F238E27FC236}">
                <a16:creationId xmlns:a16="http://schemas.microsoft.com/office/drawing/2014/main" id="{4CB1A54C-1807-A706-BEBB-C6BFC631846E}"/>
              </a:ext>
            </a:extLst>
          </p:cNvPr>
          <p:cNvSpPr>
            <a:spLocks noGrp="1"/>
          </p:cNvSpPr>
          <p:nvPr>
            <p:ph idx="1"/>
          </p:nvPr>
        </p:nvSpPr>
        <p:spPr>
          <a:xfrm>
            <a:off x="539496" y="1344168"/>
            <a:ext cx="10178123" cy="5015901"/>
          </a:xfrm>
        </p:spPr>
        <p:txBody>
          <a:bodyPr/>
          <a:lstStyle/>
          <a:p>
            <a:pPr marL="457200" lvl="0" indent="-457200">
              <a:spcBef>
                <a:spcPts val="1800"/>
              </a:spcBef>
              <a:defRPr/>
            </a:pPr>
            <a:r>
              <a:rPr lang="en-US" altLang="en-US" dirty="0">
                <a:solidFill>
                  <a:srgbClr val="5B9BD5">
                    <a:lumMod val="50000"/>
                  </a:srgbClr>
                </a:solidFill>
              </a:rPr>
              <a:t>Confirm you have access to the Training MSIN site (</a:t>
            </a:r>
            <a:r>
              <a:rPr lang="en-US" altLang="en-US" dirty="0">
                <a:solidFill>
                  <a:srgbClr val="5B9BD5">
                    <a:lumMod val="50000"/>
                  </a:srgbClr>
                </a:solidFill>
                <a:hlinkClick r:id="rId3"/>
              </a:rPr>
              <a:t>https://trainingmsin.wested.org</a:t>
            </a:r>
            <a:r>
              <a:rPr lang="en-US" altLang="en-US" dirty="0">
                <a:solidFill>
                  <a:srgbClr val="5B9BD5">
                    <a:lumMod val="50000"/>
                  </a:srgbClr>
                </a:solidFill>
              </a:rPr>
              <a:t>), which has been updated with the new UI.</a:t>
            </a:r>
          </a:p>
          <a:p>
            <a:pPr marL="457200" lvl="0" indent="-457200">
              <a:spcBef>
                <a:spcPts val="1800"/>
              </a:spcBef>
              <a:defRPr/>
            </a:pPr>
            <a:r>
              <a:rPr lang="en-US" altLang="en-US" dirty="0">
                <a:solidFill>
                  <a:srgbClr val="5B9BD5">
                    <a:lumMod val="50000"/>
                  </a:srgbClr>
                </a:solidFill>
              </a:rPr>
              <a:t>Start practicing on all the pages you use regularly.</a:t>
            </a:r>
          </a:p>
          <a:p>
            <a:pPr marL="457200" lvl="0" indent="-457200">
              <a:spcBef>
                <a:spcPts val="1800"/>
              </a:spcBef>
              <a:defRPr/>
            </a:pPr>
            <a:r>
              <a:rPr lang="en-US" altLang="en-US" dirty="0">
                <a:solidFill>
                  <a:srgbClr val="5B9BD5">
                    <a:lumMod val="50000"/>
                  </a:srgbClr>
                </a:solidFill>
              </a:rPr>
              <a:t>If you find a bug that </a:t>
            </a:r>
            <a:r>
              <a:rPr lang="en-US" altLang="en-US" b="1" dirty="0">
                <a:solidFill>
                  <a:srgbClr val="5B9BD5">
                    <a:lumMod val="50000"/>
                  </a:srgbClr>
                </a:solidFill>
              </a:rPr>
              <a:t>prevents</a:t>
            </a:r>
            <a:r>
              <a:rPr lang="en-US" altLang="en-US" dirty="0">
                <a:solidFill>
                  <a:srgbClr val="5B9BD5">
                    <a:lumMod val="50000"/>
                  </a:srgbClr>
                </a:solidFill>
              </a:rPr>
              <a:t> you from completing your practice work, consult with a colleague to see if they are experiencing the same issue.</a:t>
            </a:r>
          </a:p>
          <a:p>
            <a:pPr marL="457200" lvl="0" indent="-457200">
              <a:spcBef>
                <a:spcPts val="1800"/>
              </a:spcBef>
              <a:defRPr/>
            </a:pPr>
            <a:r>
              <a:rPr lang="en-US" altLang="en-US" dirty="0">
                <a:solidFill>
                  <a:srgbClr val="5B9BD5">
                    <a:lumMod val="50000"/>
                  </a:srgbClr>
                </a:solidFill>
              </a:rPr>
              <a:t>Please contact the MSIN Service Desk if you confirm that a bug is </a:t>
            </a:r>
            <a:r>
              <a:rPr lang="en-US" altLang="en-US" b="1" dirty="0">
                <a:solidFill>
                  <a:srgbClr val="5B9BD5">
                    <a:lumMod val="50000"/>
                  </a:srgbClr>
                </a:solidFill>
              </a:rPr>
              <a:t>blocking</a:t>
            </a:r>
            <a:r>
              <a:rPr lang="en-US" altLang="en-US" dirty="0">
                <a:solidFill>
                  <a:srgbClr val="5B9BD5">
                    <a:lumMod val="50000"/>
                  </a:srgbClr>
                </a:solidFill>
              </a:rPr>
              <a:t> your work.</a:t>
            </a:r>
          </a:p>
        </p:txBody>
      </p:sp>
    </p:spTree>
    <p:extLst>
      <p:ext uri="{BB962C8B-B14F-4D97-AF65-F5344CB8AC3E}">
        <p14:creationId xmlns:p14="http://schemas.microsoft.com/office/powerpoint/2010/main" val="97248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226766"/>
            <a:ext cx="12192000" cy="1017882"/>
          </a:xfrm>
        </p:spPr>
        <p:txBody>
          <a:bodyPr>
            <a:normAutofit/>
          </a:bodyPr>
          <a:lstStyle/>
          <a:p>
            <a:r>
              <a:rPr lang="en-US"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868362" y="1743320"/>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Loan Tran</a:t>
            </a:r>
          </a:p>
          <a:p>
            <a:pPr marL="228600" marR="0" lvl="0" indent="-228600" algn="ctr" defTabSz="4572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Education Research and Evaluation Consultant</a:t>
            </a:r>
          </a:p>
          <a:p>
            <a:pPr marL="228600" marR="0" lvl="0" indent="-228600" algn="ctr" defTabSz="4572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228600" marR="0" lvl="0" indent="-228600" algn="ctr" defTabSz="4572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LTran@cde.ca.gov</a:t>
            </a: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__________________________________________________</a:t>
            </a:r>
          </a:p>
          <a:p>
            <a:pPr marL="0" marR="0" lvl="0" indent="0" algn="ctr" defTabSz="914400" rtl="0" eaLnBrk="1" fontAlgn="auto" latinLnBrk="0" hangingPunct="1">
              <a:lnSpc>
                <a:spcPct val="9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MSIN Service Desk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MSINsupport@wested.org</a:t>
            </a: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1-800-342-2964, option 2</a:t>
            </a:r>
            <a:endPar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198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a:xfrm>
            <a:off x="0" y="1546"/>
            <a:ext cx="11887200" cy="1325563"/>
          </a:xfrm>
        </p:spPr>
        <p:txBody>
          <a:bodyPr>
            <a:normAutofit/>
          </a:bodyPr>
          <a:lstStyle/>
          <a:p>
            <a:r>
              <a:rPr lang="en-US"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676507" y="1652728"/>
            <a:ext cx="10855586" cy="4045428"/>
          </a:xfrm>
        </p:spPr>
        <p:txBody>
          <a:bodyPr/>
          <a:lstStyle/>
          <a:p>
            <a:pPr marL="571500" lvl="0" indent="-571500">
              <a:lnSpc>
                <a:spcPct val="100000"/>
              </a:lnSpc>
              <a:defRPr/>
            </a:pPr>
            <a:r>
              <a:rPr lang="en-US" sz="2800" dirty="0">
                <a:ea typeface="+mj-ea"/>
                <a:cs typeface="+mj-cs"/>
              </a:rPr>
              <a:t>Please mute your microphone during the session.</a:t>
            </a:r>
          </a:p>
          <a:p>
            <a:pPr marL="571500" indent="-571500">
              <a:lnSpc>
                <a:spcPct val="100000"/>
              </a:lnSpc>
              <a:defRPr/>
            </a:pPr>
            <a:r>
              <a:rPr lang="en-US" sz="2800" dirty="0"/>
              <a:t>Use the Q&amp;A function to enter your questions.</a:t>
            </a:r>
          </a:p>
          <a:p>
            <a:pPr marL="571500" indent="-571500">
              <a:lnSpc>
                <a:spcPct val="100000"/>
              </a:lnSpc>
              <a:defRPr/>
            </a:pPr>
            <a:r>
              <a:rPr lang="en-US" sz="2800" dirty="0"/>
              <a:t>We also have Q&amp;A slides throughout, so you can ask questions verbally if you prefer.</a:t>
            </a:r>
          </a:p>
          <a:p>
            <a:pPr marL="571500" lvl="0" indent="-571500">
              <a:lnSpc>
                <a:spcPct val="100000"/>
              </a:lnSpc>
              <a:defRPr/>
            </a:pPr>
            <a:r>
              <a:rPr lang="en-US" sz="2800" dirty="0"/>
              <a:t>The PowerPoint for this presentation will be posted on the California MEP Help Center, for those who could not attend today.</a:t>
            </a:r>
          </a:p>
        </p:txBody>
      </p:sp>
      <p:pic>
        <p:nvPicPr>
          <p:cNvPr id="5" name="Graphic 4">
            <a:extLst>
              <a:ext uri="{FF2B5EF4-FFF2-40B4-BE49-F238E27FC236}">
                <a16:creationId xmlns:a16="http://schemas.microsoft.com/office/drawing/2014/main" id="{9420723E-6721-F0F0-F0FA-B5FC700AD68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0201" y="1337478"/>
            <a:ext cx="1163373" cy="1163373"/>
          </a:xfrm>
          <a:prstGeom prst="rect">
            <a:avLst/>
          </a:prstGeom>
        </p:spPr>
      </p:pic>
      <p:pic>
        <p:nvPicPr>
          <p:cNvPr id="6" name="Picture 3">
            <a:extLst>
              <a:ext uri="{FF2B5EF4-FFF2-40B4-BE49-F238E27FC236}">
                <a16:creationId xmlns:a16="http://schemas.microsoft.com/office/drawing/2014/main" id="{D8549EE4-7482-C04E-F74E-78E495A914FD}"/>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04796" y="1529362"/>
            <a:ext cx="754181" cy="754181"/>
          </a:xfrm>
          <a:prstGeom prst="rect">
            <a:avLst/>
          </a:prstGeom>
          <a:noFill/>
          <a:ln>
            <a:noFill/>
          </a:ln>
        </p:spPr>
      </p:pic>
    </p:spTree>
    <p:extLst>
      <p:ext uri="{BB962C8B-B14F-4D97-AF65-F5344CB8AC3E}">
        <p14:creationId xmlns:p14="http://schemas.microsoft.com/office/powerpoint/2010/main" val="376539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0" y="14607"/>
            <a:ext cx="12192000" cy="1325563"/>
          </a:xfrm>
        </p:spPr>
        <p:txBody>
          <a:bodyPr>
            <a:normAutofit/>
          </a:bodyPr>
          <a:lstStyle/>
          <a:p>
            <a:r>
              <a:rPr lang="en-US" dirty="0"/>
              <a:t>Welcome and Introductions</a:t>
            </a:r>
          </a:p>
        </p:txBody>
      </p:sp>
      <p:pic>
        <p:nvPicPr>
          <p:cNvPr id="7" name="Picture 6">
            <a:extLst>
              <a:ext uri="{FF2B5EF4-FFF2-40B4-BE49-F238E27FC236}">
                <a16:creationId xmlns:a16="http://schemas.microsoft.com/office/drawing/2014/main" id="{BCE6DD51-E715-73F8-C4BB-FEB609C1679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4698" y="1755364"/>
            <a:ext cx="1554480" cy="1581461"/>
          </a:xfrm>
          <a:prstGeom prst="rect">
            <a:avLst/>
          </a:prstGeom>
        </p:spPr>
      </p:pic>
      <p:pic>
        <p:nvPicPr>
          <p:cNvPr id="4" name="Picture 3">
            <a:extLst>
              <a:ext uri="{FF2B5EF4-FFF2-40B4-BE49-F238E27FC236}">
                <a16:creationId xmlns:a16="http://schemas.microsoft.com/office/drawing/2014/main" id="{2C47CA8B-1EF7-4934-87CE-97BA2A80AAC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703" y="3436933"/>
            <a:ext cx="1556350" cy="1450757"/>
          </a:xfrm>
          <a:prstGeom prst="rect">
            <a:avLst/>
          </a:prstGeom>
        </p:spPr>
      </p:pic>
      <p:pic>
        <p:nvPicPr>
          <p:cNvPr id="6" name="Picture 5">
            <a:extLst>
              <a:ext uri="{FF2B5EF4-FFF2-40B4-BE49-F238E27FC236}">
                <a16:creationId xmlns:a16="http://schemas.microsoft.com/office/drawing/2014/main" id="{933355F6-6EF9-49D0-A6DA-1C0C8CBF4B2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704" y="4969195"/>
            <a:ext cx="1556349" cy="1555899"/>
          </a:xfrm>
          <a:prstGeom prst="rect">
            <a:avLst/>
          </a:prstGeom>
        </p:spPr>
      </p:pic>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2632842" y="1232747"/>
            <a:ext cx="8844456" cy="54203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120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mn-cs"/>
              </a:rPr>
              <a:t>Session Presenters</a:t>
            </a:r>
          </a:p>
          <a:p>
            <a:pPr marL="228600" marR="0" lvl="0" indent="-228600" algn="l" defTabSz="914400" rtl="0" eaLnBrk="1" fontAlgn="auto" latinLnBrk="0" hangingPunct="1">
              <a:lnSpc>
                <a:spcPct val="100000"/>
              </a:lnSpc>
              <a:spcBef>
                <a:spcPts val="600"/>
              </a:spcBef>
              <a:spcAft>
                <a:spcPts val="4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mn-cs"/>
              </a:rPr>
              <a:t>Loan Tran, Education Research and Evaluation Consultant, California Department of Education (CDE)</a:t>
            </a:r>
          </a:p>
          <a:p>
            <a:pPr marL="228600" marR="0" lvl="0" indent="-228600" algn="l" defTabSz="914400" rtl="0" eaLnBrk="1" fontAlgn="auto" latinLnBrk="0" hangingPunct="1">
              <a:lnSpc>
                <a:spcPct val="100000"/>
              </a:lnSpc>
              <a:spcBef>
                <a:spcPts val="600"/>
              </a:spcBef>
              <a:spcAft>
                <a:spcPts val="4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mn-cs"/>
              </a:rPr>
              <a:t>Jose Valencia, Migrant Student Information Network (MSIN) Lead, WestEd</a:t>
            </a:r>
          </a:p>
          <a:p>
            <a:pPr marL="228600" marR="0" lvl="0" indent="-228600" algn="l" defTabSz="914400" rtl="0" eaLnBrk="1" fontAlgn="auto" latinLnBrk="0" hangingPunct="1">
              <a:lnSpc>
                <a:spcPct val="100000"/>
              </a:lnSpc>
              <a:spcBef>
                <a:spcPts val="600"/>
              </a:spcBef>
              <a:spcAft>
                <a:spcPts val="4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mn-cs"/>
              </a:rPr>
              <a:t>Victor Garibay, MSIN Specialist, WestEd</a:t>
            </a:r>
          </a:p>
        </p:txBody>
      </p:sp>
    </p:spTree>
    <p:extLst>
      <p:ext uri="{BB962C8B-B14F-4D97-AF65-F5344CB8AC3E}">
        <p14:creationId xmlns:p14="http://schemas.microsoft.com/office/powerpoint/2010/main" val="142319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C939-5F24-88A5-9592-F9693DE27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CB8A3-EF3A-28C0-8B62-CD062201D587}"/>
              </a:ext>
            </a:extLst>
          </p:cNvPr>
          <p:cNvSpPr>
            <a:spLocks noGrp="1"/>
          </p:cNvSpPr>
          <p:nvPr>
            <p:ph type="title"/>
          </p:nvPr>
        </p:nvSpPr>
        <p:spPr>
          <a:xfrm>
            <a:off x="0" y="14608"/>
            <a:ext cx="12192000" cy="1325563"/>
          </a:xfrm>
        </p:spPr>
        <p:txBody>
          <a:bodyPr>
            <a:normAutofit/>
          </a:bodyPr>
          <a:lstStyle/>
          <a:p>
            <a:r>
              <a:rPr lang="en-US" dirty="0">
                <a:solidFill>
                  <a:schemeClr val="accent5">
                    <a:lumMod val="50000"/>
                  </a:schemeClr>
                </a:solidFill>
              </a:rPr>
              <a:t>Session</a:t>
            </a:r>
            <a:r>
              <a:rPr lang="en-US" dirty="0"/>
              <a:t> Objectives</a:t>
            </a:r>
          </a:p>
        </p:txBody>
      </p:sp>
      <p:sp>
        <p:nvSpPr>
          <p:cNvPr id="3" name="Content Placeholder 2">
            <a:extLst>
              <a:ext uri="{FF2B5EF4-FFF2-40B4-BE49-F238E27FC236}">
                <a16:creationId xmlns:a16="http://schemas.microsoft.com/office/drawing/2014/main" id="{C811388F-6AAD-0FD5-FBCD-95D2577D05F0}"/>
              </a:ext>
            </a:extLst>
          </p:cNvPr>
          <p:cNvSpPr>
            <a:spLocks noGrp="1"/>
          </p:cNvSpPr>
          <p:nvPr>
            <p:ph idx="1"/>
          </p:nvPr>
        </p:nvSpPr>
        <p:spPr>
          <a:xfrm>
            <a:off x="542492" y="1340171"/>
            <a:ext cx="11107016" cy="5261944"/>
          </a:xfrm>
        </p:spPr>
        <p:txBody>
          <a:bodyPr>
            <a:noAutofit/>
          </a:bodyPr>
          <a:lstStyle/>
          <a:p>
            <a:pPr marL="0" indent="0">
              <a:lnSpc>
                <a:spcPct val="100000"/>
              </a:lnSpc>
              <a:buNone/>
            </a:pPr>
            <a:r>
              <a:rPr lang="en-US" sz="2800" dirty="0"/>
              <a:t>Participants will</a:t>
            </a:r>
          </a:p>
          <a:p>
            <a:pPr>
              <a:lnSpc>
                <a:spcPct val="100000"/>
              </a:lnSpc>
            </a:pPr>
            <a:r>
              <a:rPr lang="en-US" sz="2800" dirty="0"/>
              <a:t>learn why a new user interface (UI) was built for the Migrant Student Information Network (MSIN) system,</a:t>
            </a:r>
          </a:p>
          <a:p>
            <a:pPr>
              <a:lnSpc>
                <a:spcPct val="100000"/>
              </a:lnSpc>
            </a:pPr>
            <a:r>
              <a:rPr lang="en-US" sz="2800" dirty="0"/>
              <a:t>become familiar with changes that affect all user roles in MSIN,</a:t>
            </a:r>
          </a:p>
          <a:p>
            <a:pPr>
              <a:lnSpc>
                <a:spcPct val="100000"/>
              </a:lnSpc>
            </a:pPr>
            <a:r>
              <a:rPr lang="en-US" sz="2800" dirty="0"/>
              <a:t>become familiar with key changes that affect Data Specialists,</a:t>
            </a:r>
          </a:p>
          <a:p>
            <a:pPr>
              <a:lnSpc>
                <a:spcPct val="100000"/>
              </a:lnSpc>
            </a:pPr>
            <a:r>
              <a:rPr lang="en-US" sz="2800" dirty="0"/>
              <a:t>become familiar with important changes in the Certificate of Eligibility (COE) component that affect Recruiters, and</a:t>
            </a:r>
          </a:p>
          <a:p>
            <a:pPr>
              <a:lnSpc>
                <a:spcPct val="100000"/>
              </a:lnSpc>
            </a:pPr>
            <a:r>
              <a:rPr lang="en-US" sz="2800" dirty="0"/>
              <a:t>review suggested next steps to prepare for the new UI rollout on May 18th.</a:t>
            </a:r>
          </a:p>
        </p:txBody>
      </p:sp>
    </p:spTree>
    <p:extLst>
      <p:ext uri="{BB962C8B-B14F-4D97-AF65-F5344CB8AC3E}">
        <p14:creationId xmlns:p14="http://schemas.microsoft.com/office/powerpoint/2010/main" val="55551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1B26-18E9-00FF-5D07-10D66F5A9373}"/>
              </a:ext>
            </a:extLst>
          </p:cNvPr>
          <p:cNvSpPr>
            <a:spLocks noGrp="1"/>
          </p:cNvSpPr>
          <p:nvPr>
            <p:ph type="title"/>
          </p:nvPr>
        </p:nvSpPr>
        <p:spPr>
          <a:xfrm>
            <a:off x="152400" y="203799"/>
            <a:ext cx="11887200" cy="1325563"/>
          </a:xfrm>
        </p:spPr>
        <p:txBody>
          <a:bodyPr anchor="ctr">
            <a:normAutofit/>
          </a:bodyPr>
          <a:lstStyle/>
          <a:p>
            <a:r>
              <a:rPr lang="en-US" dirty="0"/>
              <a:t>New User Interface</a:t>
            </a:r>
          </a:p>
        </p:txBody>
      </p:sp>
      <p:pic>
        <p:nvPicPr>
          <p:cNvPr id="5" name="Graphic 4" descr="Ui Ux with solid fill">
            <a:extLst>
              <a:ext uri="{FF2B5EF4-FFF2-40B4-BE49-F238E27FC236}">
                <a16:creationId xmlns:a16="http://schemas.microsoft.com/office/drawing/2014/main" id="{9C5D900A-A609-B421-231C-0EAE12DB0A4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p:blipFill>
        <p:spPr>
          <a:xfrm>
            <a:off x="3588049" y="1638300"/>
            <a:ext cx="5015901" cy="5015901"/>
          </a:xfrm>
          <a:prstGeom prst="rect">
            <a:avLst/>
          </a:prstGeom>
        </p:spPr>
      </p:pic>
    </p:spTree>
    <p:extLst>
      <p:ext uri="{BB962C8B-B14F-4D97-AF65-F5344CB8AC3E}">
        <p14:creationId xmlns:p14="http://schemas.microsoft.com/office/powerpoint/2010/main" val="248557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42A21-E35E-58D1-CEA0-76F19A47EF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085552-FA19-F26D-D5CF-5C481AD5354E}"/>
              </a:ext>
            </a:extLst>
          </p:cNvPr>
          <p:cNvSpPr>
            <a:spLocks noGrp="1"/>
          </p:cNvSpPr>
          <p:nvPr>
            <p:ph type="title"/>
          </p:nvPr>
        </p:nvSpPr>
        <p:spPr/>
        <p:txBody>
          <a:bodyPr/>
          <a:lstStyle/>
          <a:p>
            <a:r>
              <a:rPr lang="en-US" dirty="0">
                <a:solidFill>
                  <a:schemeClr val="accent5">
                    <a:lumMod val="50000"/>
                  </a:schemeClr>
                </a:solidFill>
              </a:rPr>
              <a:t>Why Is MSIN Changing?</a:t>
            </a:r>
          </a:p>
        </p:txBody>
      </p:sp>
      <p:sp>
        <p:nvSpPr>
          <p:cNvPr id="4" name="Content Placeholder 3">
            <a:extLst>
              <a:ext uri="{FF2B5EF4-FFF2-40B4-BE49-F238E27FC236}">
                <a16:creationId xmlns:a16="http://schemas.microsoft.com/office/drawing/2014/main" id="{3F83966A-F30D-54C8-8CF5-D3A69EBD6EBB}"/>
              </a:ext>
            </a:extLst>
          </p:cNvPr>
          <p:cNvSpPr>
            <a:spLocks noGrp="1"/>
          </p:cNvSpPr>
          <p:nvPr>
            <p:ph idx="1"/>
          </p:nvPr>
        </p:nvSpPr>
        <p:spPr>
          <a:xfrm>
            <a:off x="539496" y="1344168"/>
            <a:ext cx="10180641" cy="5015901"/>
          </a:xfrm>
        </p:spPr>
        <p:txBody>
          <a:bodyPr/>
          <a:lstStyle/>
          <a:p>
            <a:pPr marL="0" lvl="0" indent="0" defTabSz="457200">
              <a:lnSpc>
                <a:spcPct val="100000"/>
              </a:lnSpc>
              <a:spcBef>
                <a:spcPts val="1800"/>
              </a:spcBef>
              <a:buNone/>
              <a:defRPr/>
            </a:pPr>
            <a:r>
              <a:rPr lang="en-US" altLang="en-US" dirty="0">
                <a:solidFill>
                  <a:srgbClr val="5B9BD5">
                    <a:lumMod val="50000"/>
                  </a:srgbClr>
                </a:solidFill>
              </a:rPr>
              <a:t>In a nutshell, </a:t>
            </a:r>
            <a:r>
              <a:rPr lang="en-US" altLang="en-US" b="1" dirty="0">
                <a:solidFill>
                  <a:srgbClr val="5B9BD5">
                    <a:lumMod val="50000"/>
                  </a:srgbClr>
                </a:solidFill>
              </a:rPr>
              <a:t>security</a:t>
            </a:r>
            <a:r>
              <a:rPr lang="en-US" altLang="en-US" dirty="0">
                <a:solidFill>
                  <a:srgbClr val="5B9BD5">
                    <a:lumMod val="50000"/>
                  </a:srgbClr>
                </a:solidFill>
              </a:rPr>
              <a:t>.</a:t>
            </a:r>
          </a:p>
          <a:p>
            <a:pPr marL="0" lvl="0" indent="0" defTabSz="457200">
              <a:lnSpc>
                <a:spcPct val="100000"/>
              </a:lnSpc>
              <a:spcBef>
                <a:spcPts val="1800"/>
              </a:spcBef>
              <a:buNone/>
              <a:defRPr/>
            </a:pPr>
            <a:r>
              <a:rPr lang="en-US" altLang="en-US" dirty="0">
                <a:solidFill>
                  <a:srgbClr val="5B9BD5">
                    <a:lumMod val="50000"/>
                  </a:srgbClr>
                </a:solidFill>
              </a:rPr>
              <a:t>The MSIN system we use today was built 10 years ago. Meanwhile, the cybersecurity landscape has evolved rapidly, with new threats appearing all the time. MSIN needed a significant upgrade to keep data safe.</a:t>
            </a:r>
          </a:p>
        </p:txBody>
      </p:sp>
    </p:spTree>
    <p:extLst>
      <p:ext uri="{BB962C8B-B14F-4D97-AF65-F5344CB8AC3E}">
        <p14:creationId xmlns:p14="http://schemas.microsoft.com/office/powerpoint/2010/main" val="221477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2350-DC48-A121-F5B1-18E4419819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C0C800-1EF8-9966-8793-ED19BF718AD0}"/>
              </a:ext>
            </a:extLst>
          </p:cNvPr>
          <p:cNvSpPr>
            <a:spLocks noGrp="1"/>
          </p:cNvSpPr>
          <p:nvPr>
            <p:ph type="title"/>
          </p:nvPr>
        </p:nvSpPr>
        <p:spPr>
          <a:xfrm>
            <a:off x="0" y="203799"/>
            <a:ext cx="11711031" cy="1325563"/>
          </a:xfrm>
        </p:spPr>
        <p:txBody>
          <a:bodyPr/>
          <a:lstStyle/>
          <a:p>
            <a:r>
              <a:rPr lang="en-US" dirty="0">
                <a:solidFill>
                  <a:schemeClr val="accent5">
                    <a:lumMod val="50000"/>
                  </a:schemeClr>
                </a:solidFill>
              </a:rPr>
              <a:t>Which Aspects of MSIN Are Changing?</a:t>
            </a:r>
          </a:p>
        </p:txBody>
      </p:sp>
      <p:sp>
        <p:nvSpPr>
          <p:cNvPr id="4" name="Content Placeholder 3">
            <a:extLst>
              <a:ext uri="{FF2B5EF4-FFF2-40B4-BE49-F238E27FC236}">
                <a16:creationId xmlns:a16="http://schemas.microsoft.com/office/drawing/2014/main" id="{2135A3CD-91B8-7094-CA26-41D62E6FCD4F}"/>
              </a:ext>
            </a:extLst>
          </p:cNvPr>
          <p:cNvSpPr>
            <a:spLocks noGrp="1"/>
          </p:cNvSpPr>
          <p:nvPr>
            <p:ph idx="1"/>
          </p:nvPr>
        </p:nvSpPr>
        <p:spPr>
          <a:xfrm>
            <a:off x="310392" y="1638300"/>
            <a:ext cx="11576807" cy="5015901"/>
          </a:xfrm>
        </p:spPr>
        <p:txBody>
          <a:bodyPr/>
          <a:lstStyle/>
          <a:p>
            <a:pPr marL="457200" lvl="0" indent="-457200">
              <a:spcBef>
                <a:spcPts val="1800"/>
              </a:spcBef>
              <a:defRPr/>
            </a:pPr>
            <a:r>
              <a:rPr lang="en-US" altLang="en-US" dirty="0">
                <a:solidFill>
                  <a:srgbClr val="5B9BD5">
                    <a:lumMod val="50000"/>
                  </a:srgbClr>
                </a:solidFill>
              </a:rPr>
              <a:t>All pages and windows that users interact with are new. These touch points are called the User Interface (UI).</a:t>
            </a:r>
          </a:p>
          <a:p>
            <a:pPr marL="457200" lvl="0" indent="-457200">
              <a:spcBef>
                <a:spcPts val="1800"/>
              </a:spcBef>
              <a:defRPr/>
            </a:pPr>
            <a:r>
              <a:rPr lang="en-US" altLang="en-US" dirty="0">
                <a:solidFill>
                  <a:srgbClr val="5B9BD5">
                    <a:lumMod val="50000"/>
                  </a:srgbClr>
                </a:solidFill>
              </a:rPr>
              <a:t>However, the MSIN database will remain unchanged, meaning that existing data will still be there.</a:t>
            </a:r>
          </a:p>
          <a:p>
            <a:pPr marL="457200" lvl="0" indent="-457200">
              <a:spcBef>
                <a:spcPts val="1800"/>
              </a:spcBef>
              <a:defRPr/>
            </a:pPr>
            <a:r>
              <a:rPr lang="en-US" altLang="en-US" dirty="0">
                <a:solidFill>
                  <a:srgbClr val="5B9BD5">
                    <a:lumMod val="50000"/>
                  </a:srgbClr>
                </a:solidFill>
              </a:rPr>
              <a:t>MSIN is essentially getting a new “body” or “shell” for better protection but underneath the data remains the same.</a:t>
            </a:r>
          </a:p>
        </p:txBody>
      </p:sp>
    </p:spTree>
    <p:extLst>
      <p:ext uri="{BB962C8B-B14F-4D97-AF65-F5344CB8AC3E}">
        <p14:creationId xmlns:p14="http://schemas.microsoft.com/office/powerpoint/2010/main" val="55964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1B26-18E9-00FF-5D07-10D66F5A9373}"/>
              </a:ext>
            </a:extLst>
          </p:cNvPr>
          <p:cNvSpPr>
            <a:spLocks noGrp="1"/>
          </p:cNvSpPr>
          <p:nvPr>
            <p:ph type="title"/>
          </p:nvPr>
        </p:nvSpPr>
        <p:spPr>
          <a:xfrm>
            <a:off x="152400" y="203799"/>
            <a:ext cx="11887200" cy="1325563"/>
          </a:xfrm>
        </p:spPr>
        <p:txBody>
          <a:bodyPr anchor="ctr">
            <a:normAutofit/>
          </a:bodyPr>
          <a:lstStyle/>
          <a:p>
            <a:r>
              <a:rPr lang="en-US" dirty="0"/>
              <a:t>Changes Affecting All User Roles</a:t>
            </a:r>
          </a:p>
        </p:txBody>
      </p:sp>
      <p:pic>
        <p:nvPicPr>
          <p:cNvPr id="5" name="Graphic 4" descr="Users with solid fill">
            <a:extLst>
              <a:ext uri="{FF2B5EF4-FFF2-40B4-BE49-F238E27FC236}">
                <a16:creationId xmlns:a16="http://schemas.microsoft.com/office/drawing/2014/main" id="{9C5D900A-A609-B421-231C-0EAE12DB0A4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p:blipFill>
        <p:spPr>
          <a:xfrm>
            <a:off x="3588049" y="1638300"/>
            <a:ext cx="5015901" cy="5015901"/>
          </a:xfrm>
          <a:prstGeom prst="rect">
            <a:avLst/>
          </a:prstGeom>
        </p:spPr>
      </p:pic>
    </p:spTree>
    <p:extLst>
      <p:ext uri="{BB962C8B-B14F-4D97-AF65-F5344CB8AC3E}">
        <p14:creationId xmlns:p14="http://schemas.microsoft.com/office/powerpoint/2010/main" val="165660222"/>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52346</TotalTime>
  <Words>2180</Words>
  <Application>Microsoft Office PowerPoint</Application>
  <PresentationFormat>Widescreen</PresentationFormat>
  <Paragraphs>248</Paragraphs>
  <Slides>27</Slides>
  <Notes>27</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27</vt:i4>
      </vt:variant>
    </vt:vector>
  </HeadingPairs>
  <TitlesOfParts>
    <vt:vector size="36" baseType="lpstr">
      <vt:lpstr>Arial</vt:lpstr>
      <vt:lpstr>Calibri</vt:lpstr>
      <vt:lpstr>CDE Set 1</vt:lpstr>
      <vt:lpstr>CDE Set 2</vt:lpstr>
      <vt:lpstr>1_CDE Set 6</vt:lpstr>
      <vt:lpstr>CDE Set 3</vt:lpstr>
      <vt:lpstr>CDE Set 6</vt:lpstr>
      <vt:lpstr>1_CDE Set 1</vt:lpstr>
      <vt:lpstr>2_CDE Set 1</vt:lpstr>
      <vt:lpstr>Welcome</vt:lpstr>
      <vt:lpstr>Migrant Student Information Network: New User Interface  May 4, 2026 10:30 a.m. to 12:00 p.m.</vt:lpstr>
      <vt:lpstr>Housekeeping</vt:lpstr>
      <vt:lpstr>Welcome and Introductions</vt:lpstr>
      <vt:lpstr>Session Objectives</vt:lpstr>
      <vt:lpstr>New User Interface</vt:lpstr>
      <vt:lpstr>Why Is MSIN Changing?</vt:lpstr>
      <vt:lpstr>Which Aspects of MSIN Are Changing?</vt:lpstr>
      <vt:lpstr>Changes Affecting All User Roles</vt:lpstr>
      <vt:lpstr>Login Page</vt:lpstr>
      <vt:lpstr>Landing Page</vt:lpstr>
      <vt:lpstr>Reduced Vulnerability</vt:lpstr>
      <vt:lpstr>Highlights for All Users</vt:lpstr>
      <vt:lpstr>Questions and Answers</vt:lpstr>
      <vt:lpstr>Changes Affecting Data Specialists</vt:lpstr>
      <vt:lpstr>Entering Data for Groups</vt:lpstr>
      <vt:lpstr>Provisional Schools</vt:lpstr>
      <vt:lpstr>Highlights for Data Specialists</vt:lpstr>
      <vt:lpstr>Questions and Answers (2)</vt:lpstr>
      <vt:lpstr>Changes Affecting Recruiters</vt:lpstr>
      <vt:lpstr>Streamlined COE Workflow</vt:lpstr>
      <vt:lpstr>Reminders for Required Fields</vt:lpstr>
      <vt:lpstr>Uniform COE Handoffs</vt:lpstr>
      <vt:lpstr>Highlights for Recruiters</vt:lpstr>
      <vt:lpstr>Questions and Answers (3)</vt:lpstr>
      <vt:lpstr>Next Steps</vt:lpstr>
      <vt:lpstr>Contact Information</vt:lpstr>
    </vt:vector>
  </TitlesOfParts>
  <Manager/>
  <Company>California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to Deliver Highly Relevant Services: California’s Implementation of Individual Needs Assessments and Learning Plans for all Migratory Children</dc:title>
  <dc:subject>This presentation explores California’s requirements around Individual Needs Assessments/Individual Learning Plans.</dc:subject>
  <dc:creator>WestEd</dc:creator>
  <cp:keywords/>
  <dc:description/>
  <cp:lastModifiedBy>Marc Greenfield</cp:lastModifiedBy>
  <cp:revision>1153</cp:revision>
  <cp:lastPrinted>2023-01-23T19:35:11Z</cp:lastPrinted>
  <dcterms:created xsi:type="dcterms:W3CDTF">2020-08-25T03:09:04Z</dcterms:created>
  <dcterms:modified xsi:type="dcterms:W3CDTF">2026-05-08T21:08:53Z</dcterms:modified>
  <cp:category/>
</cp:coreProperties>
</file>