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48" r:id="rId2"/>
    <p:sldMasterId id="2147483671" r:id="rId3"/>
    <p:sldMasterId id="2147483676" r:id="rId4"/>
    <p:sldMasterId id="2147483681" r:id="rId5"/>
  </p:sldMasterIdLst>
  <p:notesMasterIdLst>
    <p:notesMasterId r:id="rId48"/>
  </p:notesMasterIdLst>
  <p:handoutMasterIdLst>
    <p:handoutMasterId r:id="rId49"/>
  </p:handoutMasterIdLst>
  <p:sldIdLst>
    <p:sldId id="257" r:id="rId6"/>
    <p:sldId id="256" r:id="rId7"/>
    <p:sldId id="377" r:id="rId8"/>
    <p:sldId id="302" r:id="rId9"/>
    <p:sldId id="299" r:id="rId10"/>
    <p:sldId id="839" r:id="rId11"/>
    <p:sldId id="807" r:id="rId12"/>
    <p:sldId id="855" r:id="rId13"/>
    <p:sldId id="856" r:id="rId14"/>
    <p:sldId id="329" r:id="rId15"/>
    <p:sldId id="330" r:id="rId16"/>
    <p:sldId id="840" r:id="rId17"/>
    <p:sldId id="808" r:id="rId18"/>
    <p:sldId id="857" r:id="rId19"/>
    <p:sldId id="787" r:id="rId20"/>
    <p:sldId id="788" r:id="rId21"/>
    <p:sldId id="866" r:id="rId22"/>
    <p:sldId id="868" r:id="rId23"/>
    <p:sldId id="867" r:id="rId24"/>
    <p:sldId id="869" r:id="rId25"/>
    <p:sldId id="404" r:id="rId26"/>
    <p:sldId id="860" r:id="rId27"/>
    <p:sldId id="393" r:id="rId28"/>
    <p:sldId id="796" r:id="rId29"/>
    <p:sldId id="824" r:id="rId30"/>
    <p:sldId id="870" r:id="rId31"/>
    <p:sldId id="871" r:id="rId32"/>
    <p:sldId id="861" r:id="rId33"/>
    <p:sldId id="819" r:id="rId34"/>
    <p:sldId id="862" r:id="rId35"/>
    <p:sldId id="865" r:id="rId36"/>
    <p:sldId id="872" r:id="rId37"/>
    <p:sldId id="809" r:id="rId38"/>
    <p:sldId id="873" r:id="rId39"/>
    <p:sldId id="405" r:id="rId40"/>
    <p:sldId id="863" r:id="rId41"/>
    <p:sldId id="877" r:id="rId42"/>
    <p:sldId id="864" r:id="rId43"/>
    <p:sldId id="352" r:id="rId44"/>
    <p:sldId id="811" r:id="rId45"/>
    <p:sldId id="353" r:id="rId46"/>
    <p:sldId id="27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195B10-78A4-500E-6DF1-8FE95CF5940E}" name="Gabriela Garibay" initials="GG" userId="S::ggariba@wested.org::587c1eff-51e7-4625-9cc3-ed05fa212827" providerId="AD"/>
  <p188:author id="{5EFA7D48-7F95-02BF-648A-12224B102256}" name="Elvira Raya" initials="ER" userId="S::eraya@wested.org::de12bed6-6e9e-4855-9c22-b63aaa8e6c9e" providerId="AD"/>
  <p188:author id="{7AB0CE53-FE77-1831-C52E-51D7B518E128}" name="Victor Garibay" initials="VG" userId="S::vgariba@wested.org::2ce3d9bf-01c8-4fb4-961a-cb3143f873e4" providerId="AD"/>
  <p188:author id="{24AD1281-BDC8-11EC-CA5D-D168C982EBFE}" name="Stephanie Lynch" initials="SL" userId="wszO/bJ5nZEfE/EQOPqeFKw/9a//VlhTlD1DPGqLIf8=" providerId="None"/>
  <p188:author id="{F6067B83-D03A-63E8-7E2C-0DC78C92F59B}" name="Jose Valencia" initials="JV" userId="S::jvalenc@wested.org::f7cacef2-c658-45aa-8b71-033f25fe5a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tt Thompson" initials="MT" lastIdx="17" clrIdx="6">
    <p:extLst>
      <p:ext uri="{19B8F6BF-5375-455C-9EA6-DF929625EA0E}">
        <p15:presenceInfo xmlns:p15="http://schemas.microsoft.com/office/powerpoint/2012/main" userId="S::mthomps4@wested.org::2defd052-b364-4ed1-94fe-b899dd030dbf" providerId="AD"/>
      </p:ext>
    </p:extLst>
  </p:cmAuthor>
  <p:cmAuthor id="1" name="Heather Medina" initials="HM" lastIdx="7" clrIdx="0">
    <p:extLst>
      <p:ext uri="{19B8F6BF-5375-455C-9EA6-DF929625EA0E}">
        <p15:presenceInfo xmlns:p15="http://schemas.microsoft.com/office/powerpoint/2012/main" userId="S::hmedina@wested.org::9171d73f-f472-43d3-af20-a7386cfdaf7f" providerId="AD"/>
      </p:ext>
    </p:extLst>
  </p:cmAuthor>
  <p:cmAuthor id="8" name="Juli Auld" initials="JA" lastIdx="3" clrIdx="7">
    <p:extLst>
      <p:ext uri="{19B8F6BF-5375-455C-9EA6-DF929625EA0E}">
        <p15:presenceInfo xmlns:p15="http://schemas.microsoft.com/office/powerpoint/2012/main" userId="S-1-5-21-2608872058-1432505909-2668327341-23061" providerId="AD"/>
      </p:ext>
    </p:extLst>
  </p:cmAuthor>
  <p:cmAuthor id="2" name="Celina Torres" initials="CT" lastIdx="11" clrIdx="1">
    <p:extLst>
      <p:ext uri="{19B8F6BF-5375-455C-9EA6-DF929625EA0E}">
        <p15:presenceInfo xmlns:p15="http://schemas.microsoft.com/office/powerpoint/2012/main" userId="S-1-5-21-2608872058-1432505909-2668327341-12694" providerId="AD"/>
      </p:ext>
    </p:extLst>
  </p:cmAuthor>
  <p:cmAuthor id="9" name="Melissa Mallory" initials="MM" lastIdx="28" clrIdx="8">
    <p:extLst>
      <p:ext uri="{19B8F6BF-5375-455C-9EA6-DF929625EA0E}">
        <p15:presenceInfo xmlns:p15="http://schemas.microsoft.com/office/powerpoint/2012/main" userId="S-1-5-21-2608872058-1432505909-2668327341-24650" providerId="AD"/>
      </p:ext>
    </p:extLst>
  </p:cmAuthor>
  <p:cmAuthor id="3" name="ggariba@wested.org" initials="g" lastIdx="5" clrIdx="2">
    <p:extLst>
      <p:ext uri="{19B8F6BF-5375-455C-9EA6-DF929625EA0E}">
        <p15:presenceInfo xmlns:p15="http://schemas.microsoft.com/office/powerpoint/2012/main" userId="S::ggariba@wested.org::587c1eff-51e7-4625-9cc3-ed05fa212827" providerId="AD"/>
      </p:ext>
    </p:extLst>
  </p:cmAuthor>
  <p:cmAuthor id="4" name="Evan Hulka" initials="EH" lastIdx="5" clrIdx="3">
    <p:extLst>
      <p:ext uri="{19B8F6BF-5375-455C-9EA6-DF929625EA0E}">
        <p15:presenceInfo xmlns:p15="http://schemas.microsoft.com/office/powerpoint/2012/main" userId="S::ehulka@wested.org::09282d9a-ac44-4ac6-bf37-5b802b539422" providerId="AD"/>
      </p:ext>
    </p:extLst>
  </p:cmAuthor>
  <p:cmAuthor id="5" name="Jose Valencia" initials="JV" lastIdx="1" clrIdx="4">
    <p:extLst>
      <p:ext uri="{19B8F6BF-5375-455C-9EA6-DF929625EA0E}">
        <p15:presenceInfo xmlns:p15="http://schemas.microsoft.com/office/powerpoint/2012/main" userId="S::jvalenc@wested.org::f7cacef2-c658-45aa-8b71-033f25fe5a83" providerId="AD"/>
      </p:ext>
    </p:extLst>
  </p:cmAuthor>
  <p:cmAuthor id="6" name="lwolf" initials="LW" lastIdx="57" clrIdx="5">
    <p:extLst>
      <p:ext uri="{19B8F6BF-5375-455C-9EA6-DF929625EA0E}">
        <p15:presenceInfo xmlns:p15="http://schemas.microsoft.com/office/powerpoint/2012/main" userId="lwol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4A3"/>
    <a:srgbClr val="ED8B6F"/>
    <a:srgbClr val="D1B2E8"/>
    <a:srgbClr val="FF7C80"/>
    <a:srgbClr val="FF5050"/>
    <a:srgbClr val="0C4A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72288" autoAdjust="0"/>
  </p:normalViewPr>
  <p:slideViewPr>
    <p:cSldViewPr snapToGrid="0">
      <p:cViewPr varScale="1">
        <p:scale>
          <a:sx n="76" d="100"/>
          <a:sy n="76" d="100"/>
        </p:scale>
        <p:origin x="1644" y="90"/>
      </p:cViewPr>
      <p:guideLst>
        <p:guide orient="horz" pos="2160"/>
        <p:guide pos="3840"/>
      </p:guideLst>
    </p:cSldViewPr>
  </p:slideViewPr>
  <p:outlineViewPr>
    <p:cViewPr>
      <p:scale>
        <a:sx n="33" d="100"/>
        <a:sy n="33" d="100"/>
      </p:scale>
      <p:origin x="0" y="-7656"/>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8/25/2025</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8/25/2025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5 mins. &amp; 2 mins. before webinar starts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Read slide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28581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Q&amp;A feature in Zoom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139569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polling questions, as follows:</a:t>
            </a:r>
          </a:p>
          <a:p>
            <a:endParaRPr lang="en-US" sz="1100" dirty="0">
              <a:latin typeface="Arial" panose="020B0604020202020204" pitchFamily="34" charset="0"/>
              <a:cs typeface="Arial" panose="020B0604020202020204" pitchFamily="34" charset="0"/>
            </a:endParaRPr>
          </a:p>
          <a:p>
            <a:pPr marL="0" indent="0">
              <a:buFont typeface="+mj-lt"/>
              <a:buNone/>
            </a:pPr>
            <a:r>
              <a:rPr lang="en-US" sz="1100" dirty="0">
                <a:latin typeface="Arial" panose="020B0604020202020204" pitchFamily="34" charset="0"/>
                <a:cs typeface="Arial" panose="020B0604020202020204" pitchFamily="34" charset="0"/>
              </a:rPr>
              <a:t>1) It is important to enter accurate information in MSIN because...</a:t>
            </a:r>
          </a:p>
          <a:p>
            <a:pPr marL="228573" indent="-228573">
              <a:buAutoNum type="alphaLcPeriod"/>
            </a:pPr>
            <a:r>
              <a:rPr lang="en-US" sz="1100" dirty="0">
                <a:latin typeface="Arial" panose="020B0604020202020204" pitchFamily="34" charset="0"/>
                <a:cs typeface="Arial" panose="020B0604020202020204" pitchFamily="34" charset="0"/>
              </a:rPr>
              <a:t>The data is shared with the U.S. Department of Education</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The data is used to derive child counts and funding</a:t>
            </a:r>
          </a:p>
          <a:p>
            <a:pPr marL="228573" marR="0" lvl="0" indent="-228573" algn="l" defTabSz="914292"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Both a and b [answer]</a:t>
            </a:r>
          </a:p>
          <a:p>
            <a:pPr marL="228573" indent="-228573" defTabSz="914292">
              <a:buFontTx/>
              <a:buAutoNum type="alphaLcPeriod"/>
              <a:defRPr/>
            </a:pPr>
            <a:r>
              <a:rPr lang="en-US" sz="1100" dirty="0">
                <a:latin typeface="Arial" panose="020B0604020202020204" pitchFamily="34" charset="0"/>
                <a:cs typeface="Arial" panose="020B0604020202020204" pitchFamily="34" charset="0"/>
              </a:rPr>
              <a:t>None of the options are correct</a:t>
            </a:r>
          </a:p>
          <a:p>
            <a:pPr marL="228573" indent="-228573" defTabSz="914292">
              <a:buFontTx/>
              <a:buAutoNum type="alphaLcPeriod"/>
              <a:defRPr/>
            </a:pPr>
            <a:endParaRPr lang="en-US" sz="1100" dirty="0">
              <a:latin typeface="Arial" panose="020B0604020202020204" pitchFamily="34" charset="0"/>
              <a:cs typeface="Arial" panose="020B0604020202020204" pitchFamily="34" charset="0"/>
            </a:endParaRPr>
          </a:p>
          <a:p>
            <a:pPr marL="0" indent="0">
              <a:buFont typeface="+mj-lt"/>
              <a:buNone/>
            </a:pPr>
            <a:r>
              <a:rPr lang="en-US" sz="1100" dirty="0">
                <a:latin typeface="Arial" panose="020B0604020202020204" pitchFamily="34" charset="0"/>
                <a:cs typeface="Arial" panose="020B0604020202020204" pitchFamily="34" charset="0"/>
              </a:rPr>
              <a:t>2) True or False: The Data Close Deadline for the 2024-2025 Performance Period is September 19, 2025.</a:t>
            </a:r>
          </a:p>
          <a:p>
            <a:pPr marL="228600" marR="0" lvl="0" indent="-228600" algn="l" defTabSz="914292"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600" lvl="0" indent="-228600" defTabSz="914292">
              <a:buFontTx/>
              <a:buAutoNum type="alphaLcPeriod"/>
              <a:defRPr/>
            </a:pPr>
            <a:r>
              <a:rPr lang="en-US" sz="1100" dirty="0">
                <a:latin typeface="Arial" panose="020B0604020202020204" pitchFamily="34" charset="0"/>
                <a:cs typeface="Arial" panose="020B0604020202020204" pitchFamily="34" charset="0"/>
              </a:rPr>
              <a:t>False</a:t>
            </a:r>
          </a:p>
          <a:p>
            <a:pPr marL="0" indent="0" defTabSz="914292">
              <a:buFontTx/>
              <a:buNone/>
              <a:defRP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165096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130795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Jose</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Read bullets.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You can run these reports for your whole region, one or more districts, or a specific school.</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100" dirty="0">
                <a:latin typeface="Arial" panose="020B0604020202020204" pitchFamily="34" charset="0"/>
                <a:cs typeface="Arial" panose="020B0604020202020204" pitchFamily="34" charset="0"/>
              </a:rPr>
              <a:t>Again, these reports show information that </a:t>
            </a:r>
            <a:r>
              <a:rPr lang="en-US" altLang="en-US" sz="1100" b="1" dirty="0">
                <a:latin typeface="Arial" panose="020B0604020202020204" pitchFamily="34" charset="0"/>
                <a:cs typeface="Arial" panose="020B0604020202020204" pitchFamily="34" charset="0"/>
              </a:rPr>
              <a:t>might </a:t>
            </a:r>
            <a:r>
              <a:rPr lang="en-US" altLang="en-US" sz="1100" dirty="0">
                <a:latin typeface="Arial" panose="020B0604020202020204" pitchFamily="34" charset="0"/>
                <a:cs typeface="Arial" panose="020B0604020202020204" pitchFamily="34" charset="0"/>
              </a:rPr>
              <a:t>be incorrect. Your judgement is needed to decide either way.</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Tip: Treat these report as worklists. Do not download and manipulate, as this has the potential to compromise PII. Instead, assign staff to specific schools and districts, asking them to work directly from the screen.</a:t>
            </a: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13</a:t>
            </a:fld>
            <a:endParaRPr lang="en-US" dirty="0"/>
          </a:p>
        </p:txBody>
      </p:sp>
    </p:spTree>
    <p:extLst>
      <p:ext uri="{BB962C8B-B14F-4D97-AF65-F5344CB8AC3E}">
        <p14:creationId xmlns:p14="http://schemas.microsoft.com/office/powerpoint/2010/main" val="267757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Jose</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4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r>
              <a:rPr lang="en-US" altLang="en-US" sz="1100" b="0" dirty="0">
                <a:latin typeface="Arial" panose="020B0604020202020204" pitchFamily="34" charset="0"/>
                <a:cs typeface="Arial" panose="020B0604020202020204" pitchFamily="34" charset="0"/>
              </a:rPr>
              <a:t>All of the Data Monitoring Reports have help text that you can bring up by clicking the “</a:t>
            </a:r>
            <a:r>
              <a:rPr lang="en-US" altLang="en-US" sz="1100" b="0" dirty="0" err="1">
                <a:latin typeface="Arial" panose="020B0604020202020204" pitchFamily="34" charset="0"/>
                <a:cs typeface="Arial" panose="020B0604020202020204" pitchFamily="34" charset="0"/>
              </a:rPr>
              <a:t>i</a:t>
            </a:r>
            <a:r>
              <a:rPr lang="en-US" altLang="en-US" sz="1100" b="0" dirty="0">
                <a:latin typeface="Arial" panose="020B0604020202020204" pitchFamily="34" charset="0"/>
                <a:cs typeface="Arial" panose="020B0604020202020204" pitchFamily="34" charset="0"/>
              </a:rPr>
              <a:t>” next to the report title. If you need more details, the reports also have user guides available on the California MEP Help Center.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Grade Age Alignment report provides users with a cross-tab chart with the grade levels on the x-axis and the Age on the y-axis. The report can be used to find children who </a:t>
            </a:r>
            <a:r>
              <a:rPr lang="en-US" altLang="en-US" sz="1100" b="1" dirty="0">
                <a:latin typeface="Arial" panose="020B0604020202020204" pitchFamily="34" charset="0"/>
                <a:cs typeface="Arial" panose="020B0604020202020204" pitchFamily="34" charset="0"/>
              </a:rPr>
              <a:t>might</a:t>
            </a:r>
            <a:r>
              <a:rPr lang="en-US" altLang="en-US" sz="1100" dirty="0">
                <a:latin typeface="Arial" panose="020B0604020202020204" pitchFamily="34" charset="0"/>
                <a:cs typeface="Arial" panose="020B0604020202020204" pitchFamily="34" charset="0"/>
              </a:rPr>
              <a:t> be in the wrong grade or </a:t>
            </a:r>
            <a:r>
              <a:rPr lang="en-US" altLang="en-US" sz="1100" b="1" dirty="0">
                <a:latin typeface="Arial" panose="020B0604020202020204" pitchFamily="34" charset="0"/>
                <a:cs typeface="Arial" panose="020B0604020202020204" pitchFamily="34" charset="0"/>
              </a:rPr>
              <a:t>might</a:t>
            </a:r>
            <a:r>
              <a:rPr lang="en-US" altLang="en-US" sz="1100" dirty="0">
                <a:latin typeface="Arial" panose="020B0604020202020204" pitchFamily="34" charset="0"/>
                <a:cs typeface="Arial" panose="020B0604020202020204" pitchFamily="34" charset="0"/>
              </a:rPr>
              <a:t> have an error in their DOB (date of birth). Let’s see what the cell colors mean:</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Light gray cells -  means that the child is in their expected grade or very close to it based on their age.</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Dark gray cells – means we should double check these children for possible errors in their grade or DOB.</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Orange cells – means that child is probably in the wrong grade or that their DOB is probably incorrect. Please check these carefully.</a:t>
            </a:r>
          </a:p>
          <a:p>
            <a:pPr marL="171450" indent="-171450">
              <a:buFont typeface="Arial" panose="020B0604020202020204" pitchFamily="34" charset="0"/>
              <a:buChar cha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Is it very important to review this report and correct students that appear under orange cells which most likely have data errors. For example, if a child is 5 years old but they are in age/grade P2, the child may not be counted.</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Interactive question: </a:t>
            </a:r>
            <a:r>
              <a:rPr lang="en-US" sz="1100" b="1" i="0" kern="1200" dirty="0">
                <a:solidFill>
                  <a:schemeClr val="tx1"/>
                </a:solidFill>
                <a:effectLst/>
                <a:latin typeface="Arial" panose="020B0604020202020204" pitchFamily="34" charset="0"/>
                <a:ea typeface="+mn-ea"/>
                <a:cs typeface="Arial" panose="020B0604020202020204" pitchFamily="34" charset="0"/>
              </a:rPr>
              <a:t>Here’s a question for Data Specialists: Do you use this report in other ways? </a:t>
            </a:r>
            <a:r>
              <a:rPr lang="en-US" sz="1100" b="0" i="0" kern="1200" dirty="0">
                <a:solidFill>
                  <a:schemeClr val="tx1"/>
                </a:solidFill>
                <a:effectLst/>
                <a:latin typeface="Arial" panose="020B0604020202020204" pitchFamily="34" charset="0"/>
                <a:ea typeface="+mn-ea"/>
                <a:cs typeface="Arial" panose="020B0604020202020204" pitchFamily="34" charset="0"/>
              </a:rPr>
              <a:t>(e.g., this is quick way to get a birds-eye-view of all enrolled children).</a:t>
            </a:r>
          </a:p>
          <a:p>
            <a:pPr marL="171450" indent="-171450">
              <a:buFont typeface="Arial" panose="020B0604020202020204" pitchFamily="34" charset="0"/>
              <a:buChar cha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14</a:t>
            </a:fld>
            <a:endParaRPr lang="en-US" dirty="0"/>
          </a:p>
        </p:txBody>
      </p:sp>
    </p:spTree>
    <p:extLst>
      <p:ext uri="{BB962C8B-B14F-4D97-AF65-F5344CB8AC3E}">
        <p14:creationId xmlns:p14="http://schemas.microsoft.com/office/powerpoint/2010/main" val="1851817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Jose</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This is a list of children who have a Type= R (regular) enrollment line in the selected school year, but do not have a Statewide Student Identifier (SSID).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Note: The SSID is entered in the Demographics tab. MSIN has data checks for this field. A valid SSID must include numbers only, be 10-digits long, and must not have leading zeros.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Reminder: Children who have duplicate SSIDs (from legacy data) have been sent to the Resolve Duplicates page. Be very careful when resolving these potential duplicates. Twins and siblings can easily be merged by mistake because their data is so similar.</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This report can “go to zero,” meaning that it’s possible that all children with a Type=R enrollment could have an SSID. If so, the report will not produce any results.</a:t>
            </a:r>
          </a:p>
        </p:txBody>
      </p:sp>
      <p:sp>
        <p:nvSpPr>
          <p:cNvPr id="4" name="Slide Number Placeholder 3"/>
          <p:cNvSpPr>
            <a:spLocks noGrp="1"/>
          </p:cNvSpPr>
          <p:nvPr>
            <p:ph type="sldNum" sz="quarter" idx="5"/>
          </p:nvPr>
        </p:nvSpPr>
        <p:spPr/>
        <p:txBody>
          <a:bodyPr/>
          <a:lstStyle/>
          <a:p>
            <a:fld id="{1CE27A00-9ED4-434D-BC8A-5D31EFE24023}" type="slidenum">
              <a:rPr lang="en-US" smtClean="0"/>
              <a:pPr/>
              <a:t>15</a:t>
            </a:fld>
            <a:endParaRPr lang="en-US" dirty="0"/>
          </a:p>
        </p:txBody>
      </p:sp>
    </p:spTree>
    <p:extLst>
      <p:ext uri="{BB962C8B-B14F-4D97-AF65-F5344CB8AC3E}">
        <p14:creationId xmlns:p14="http://schemas.microsoft.com/office/powerpoint/2010/main" val="1391190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Jose</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Missing W Date: </a:t>
            </a:r>
          </a:p>
          <a:p>
            <a:pPr lvl="1" eaLnBrk="1" hangingPunct="1">
              <a:spcBef>
                <a:spcPct val="0"/>
              </a:spcBef>
            </a:pPr>
            <a:r>
              <a:rPr lang="en-US" altLang="en-US" sz="1100" dirty="0">
                <a:latin typeface="Arial" panose="020B0604020202020204" pitchFamily="34" charset="0"/>
                <a:cs typeface="Arial" panose="020B0604020202020204" pitchFamily="34" charset="0"/>
              </a:rPr>
              <a:t>This report is designed to facilitate completing the school enrollment cycle. School enrollment dates are also used to establish performance period eligibility and are reported to MSIX. If at least one of these dates (enrollment or withdrawal) fall within the performance period, this will serve as evidence of the student’s residency within the region/district, and they will have a greater chance of being counted.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Missing SE Date: </a:t>
            </a: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Service End Date one of the dates evaluated for determining that a child is both eligible and present (EiP). As a result, it is necessary for all services to have Start and End dates.</a:t>
            </a:r>
          </a:p>
          <a:p>
            <a:pPr marL="457200" marR="0" lvl="1" indent="0" algn="l" defTabSz="914400" rtl="0" eaLnBrk="1" fontAlgn="auto" latinLnBrk="0" hangingPunct="1">
              <a:lnSpc>
                <a:spcPct val="100000"/>
              </a:lnSpc>
              <a:spcBef>
                <a:spcPct val="0"/>
              </a:spcBef>
              <a:spcAft>
                <a:spcPts val="0"/>
              </a:spcAft>
              <a:buClrTx/>
              <a:buSzTx/>
              <a:buFontTx/>
              <a:buNone/>
              <a:tabLst/>
              <a:defRPr/>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These reports can also “go to zero,” meaning that you could have no missing withdrawal and service end dates. In that case, you won’t get any results.</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16</a:t>
            </a:fld>
            <a:endParaRPr lang="en-US" dirty="0"/>
          </a:p>
        </p:txBody>
      </p:sp>
    </p:spTree>
    <p:extLst>
      <p:ext uri="{BB962C8B-B14F-4D97-AF65-F5344CB8AC3E}">
        <p14:creationId xmlns:p14="http://schemas.microsoft.com/office/powerpoint/2010/main" val="4018968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Meena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R Enroll, Not EiP: </a:t>
            </a:r>
          </a:p>
          <a:p>
            <a:pPr lvl="1" eaLnBrk="1" hangingPunct="1">
              <a:spcBef>
                <a:spcPct val="0"/>
              </a:spcBef>
            </a:pPr>
            <a:r>
              <a:rPr lang="en-US" altLang="en-US" sz="1100" dirty="0">
                <a:latin typeface="Arial" panose="020B0604020202020204" pitchFamily="34" charset="0"/>
                <a:cs typeface="Arial" panose="020B0604020202020204" pitchFamily="34" charset="0"/>
              </a:rPr>
              <a:t>They are missing a date in the performance period (9/1 to 8/31) to show they are or were present. These children may be counted if evidence of their presence is entered, such as a service date(s), an Annual Verification, or other Communication Event. If no date is entered to show their presence within the performance period, they will not be included in the child count.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lvl="1" eaLnBrk="1" hangingPunct="1">
              <a:spcBef>
                <a:spcPct val="0"/>
              </a:spcBef>
            </a:pPr>
            <a:r>
              <a:rPr lang="en-US" altLang="en-US" sz="1100" dirty="0">
                <a:latin typeface="Arial" panose="020B0604020202020204" pitchFamily="34" charset="0"/>
                <a:cs typeface="Arial" panose="020B0604020202020204" pitchFamily="34" charset="0"/>
              </a:rPr>
              <a:t>Note: This situation (enrolled but not counted) often occurs in districts where school enrollment begins in August (before the performance period begins on 9-1) and no withdrawal date has been entered. Please enter all withdrawal dates before the Data Close Deadline.</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N Enroll, Not EiP: </a:t>
            </a:r>
          </a:p>
          <a:p>
            <a:pPr lvl="1" eaLnBrk="1" hangingPunct="1">
              <a:spcBef>
                <a:spcPct val="0"/>
              </a:spcBef>
            </a:pPr>
            <a:r>
              <a:rPr lang="en-US" altLang="en-US" sz="1100" dirty="0">
                <a:latin typeface="Arial" panose="020B0604020202020204" pitchFamily="34" charset="0"/>
                <a:cs typeface="Arial" panose="020B0604020202020204" pitchFamily="34" charset="0"/>
              </a:rPr>
              <a:t>Again, they are missing a date in the performance period (9/1 to 8/31) to show they are or were present. These children may be counted if evidence of their presence is entered, such as a service date(s), an Annual Verification, or other Communication Event. If no date within the performance period is entered, they will not be included in the count.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lvl="1" eaLnBrk="1" hangingPunct="1">
              <a:spcBef>
                <a:spcPct val="0"/>
              </a:spcBef>
            </a:pPr>
            <a:r>
              <a:rPr lang="en-US" altLang="en-US" sz="1100" dirty="0">
                <a:latin typeface="Arial" panose="020B0604020202020204" pitchFamily="34" charset="0"/>
                <a:cs typeface="Arial" panose="020B0604020202020204" pitchFamily="34" charset="0"/>
              </a:rPr>
              <a:t>Non-attending children include 3–5-year-olds and OSYs. Based on the MSIX child count rules, children who turn from 2 years old to 3 within the performance period must have a date that verifies their presence </a:t>
            </a:r>
            <a:r>
              <a:rPr lang="en-US" altLang="en-US" sz="1100" b="1" dirty="0">
                <a:latin typeface="Arial" panose="020B0604020202020204" pitchFamily="34" charset="0"/>
                <a:cs typeface="Arial" panose="020B0604020202020204" pitchFamily="34" charset="0"/>
              </a:rPr>
              <a:t>after</a:t>
            </a:r>
            <a:r>
              <a:rPr lang="en-US" altLang="en-US" sz="1100" dirty="0">
                <a:latin typeface="Arial" panose="020B0604020202020204" pitchFamily="34" charset="0"/>
                <a:cs typeface="Arial" panose="020B0604020202020204" pitchFamily="34" charset="0"/>
              </a:rPr>
              <a:t> they turn 3. If that date is before their 3</a:t>
            </a:r>
            <a:r>
              <a:rPr lang="en-US" altLang="en-US" sz="1100" baseline="30000" dirty="0">
                <a:latin typeface="Arial" panose="020B0604020202020204" pitchFamily="34" charset="0"/>
                <a:cs typeface="Arial" panose="020B0604020202020204" pitchFamily="34" charset="0"/>
              </a:rPr>
              <a:t>rd</a:t>
            </a:r>
            <a:r>
              <a:rPr lang="en-US" altLang="en-US" sz="1100" dirty="0">
                <a:latin typeface="Arial" panose="020B0604020202020204" pitchFamily="34" charset="0"/>
                <a:cs typeface="Arial" panose="020B0604020202020204" pitchFamily="34" charset="0"/>
              </a:rPr>
              <a:t> birthday, they will not be counted.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17</a:t>
            </a:fld>
            <a:endParaRPr lang="en-US" dirty="0"/>
          </a:p>
        </p:txBody>
      </p:sp>
    </p:spTree>
    <p:extLst>
      <p:ext uri="{BB962C8B-B14F-4D97-AF65-F5344CB8AC3E}">
        <p14:creationId xmlns:p14="http://schemas.microsoft.com/office/powerpoint/2010/main" val="354194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Meena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4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algn="l"/>
            <a:r>
              <a:rPr lang="en-US" altLang="en-US" sz="1100" dirty="0">
                <a:latin typeface="Arial" panose="020B0604020202020204" pitchFamily="34" charset="0"/>
                <a:cs typeface="Arial" panose="020B0604020202020204" pitchFamily="34" charset="0"/>
              </a:rPr>
              <a:t>EiP, Not Enrolled: </a:t>
            </a:r>
          </a:p>
          <a:p>
            <a:pPr lvl="1" algn="l"/>
            <a:r>
              <a:rPr lang="en-US" sz="1100" b="0" i="0" dirty="0">
                <a:solidFill>
                  <a:srgbClr val="333333"/>
                </a:solidFill>
                <a:effectLst/>
                <a:latin typeface="Arial" panose="020B0604020202020204" pitchFamily="34" charset="0"/>
                <a:cs typeface="Arial" panose="020B0604020202020204" pitchFamily="34" charset="0"/>
              </a:rPr>
              <a:t>This is a list of children/youth who have EiP status (are eligible and present) in the selected school year, but they do not have an enrollment line in that school year. The most common reason children/youth are listed here is because a Communication Event (such as an Annual Verification) was completed for a child/youth, but they do not have an enrollment line for that school year. </a:t>
            </a:r>
          </a:p>
          <a:p>
            <a:pPr lvl="1" algn="l"/>
            <a:endParaRPr lang="en-US" sz="1100" b="0" i="0" dirty="0">
              <a:solidFill>
                <a:srgbClr val="333333"/>
              </a:solidFill>
              <a:effectLst/>
              <a:latin typeface="Arial" panose="020B0604020202020204" pitchFamily="34" charset="0"/>
              <a:cs typeface="Arial" panose="020B0604020202020204" pitchFamily="34" charset="0"/>
            </a:endParaRPr>
          </a:p>
          <a:p>
            <a:pPr lvl="1" algn="l"/>
            <a:r>
              <a:rPr lang="en-US" sz="1100" b="0" i="0" dirty="0">
                <a:solidFill>
                  <a:srgbClr val="333333"/>
                </a:solidFill>
                <a:effectLst/>
                <a:latin typeface="Arial" panose="020B0604020202020204" pitchFamily="34" charset="0"/>
                <a:cs typeface="Arial" panose="020B0604020202020204" pitchFamily="34" charset="0"/>
              </a:rPr>
              <a:t>Another common reason children/youth are listed here occurs at the end of each performance period. If a new COE is created just after the end of the performance period, but before the Data Close Deadline, and it has a QAD in the prior year, then the children will also be counted in the performance period that just ended. In addition, </a:t>
            </a:r>
            <a:r>
              <a:rPr lang="en-US" sz="1100" b="0" i="0" u="sng" dirty="0">
                <a:solidFill>
                  <a:srgbClr val="333333"/>
                </a:solidFill>
                <a:effectLst/>
                <a:latin typeface="Arial" panose="020B0604020202020204" pitchFamily="34" charset="0"/>
                <a:cs typeface="Arial" panose="020B0604020202020204" pitchFamily="34" charset="0"/>
              </a:rPr>
              <a:t>an enrollment line is needed in the prior school year so that WestEd knows which district and school should get the counts.</a:t>
            </a:r>
            <a:r>
              <a:rPr lang="en-US" sz="1100" b="0" i="0" dirty="0">
                <a:solidFill>
                  <a:srgbClr val="333333"/>
                </a:solidFill>
                <a:effectLst/>
                <a:latin typeface="Arial" panose="020B0604020202020204" pitchFamily="34" charset="0"/>
                <a:cs typeface="Arial" panose="020B0604020202020204" pitchFamily="34" charset="0"/>
              </a:rPr>
              <a:t> The new enrollment line will also give WestEd the children's grade levels, which are needed for federal and state reports.</a:t>
            </a:r>
          </a:p>
          <a:p>
            <a:pPr lvl="1" algn="l"/>
            <a:endParaRPr lang="en-US" sz="1100" b="0" i="0" dirty="0">
              <a:solidFill>
                <a:srgbClr val="333333"/>
              </a:solidFill>
              <a:effectLst/>
              <a:latin typeface="Arial" panose="020B0604020202020204" pitchFamily="34" charset="0"/>
              <a:cs typeface="Arial" panose="020B0604020202020204" pitchFamily="34" charset="0"/>
            </a:endParaRPr>
          </a:p>
          <a:p>
            <a:pPr lvl="1" algn="l"/>
            <a:r>
              <a:rPr lang="en-US" sz="1100" b="1" i="0" dirty="0">
                <a:solidFill>
                  <a:srgbClr val="333333"/>
                </a:solidFill>
                <a:effectLst/>
                <a:latin typeface="Arial" panose="020B0604020202020204" pitchFamily="34" charset="0"/>
                <a:cs typeface="Arial" panose="020B0604020202020204" pitchFamily="34" charset="0"/>
              </a:rPr>
              <a:t>For each child/youth in this list, please add a 2024-25 enrollment line with the correct district, school and grade information. (Hint: This is very important so try to remember it.)</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QAD Age Eligible: </a:t>
            </a: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This report was created to help you find children who might be in your area but are not enrolled in MSIN. The report returns a list of children who were enrolled in the recent past, but they do not have an enrollment line in the selected School Year. They could be enrolled (and counted) if they are present because they still have an eligible COE and they are under 22 years old. Therefore, have your MEP staff check with districts for enrollment information in their databases; if the child is present, then add an enrollment line for them in MSIN. If the child is not present, then disregard them, and move on to the next child in the report.</a:t>
            </a:r>
          </a:p>
          <a:p>
            <a:pPr marL="457200" marR="0" lvl="1" indent="0" algn="l" defTabSz="914400" rtl="0" eaLnBrk="1" fontAlgn="auto" latinLnBrk="0" hangingPunct="1">
              <a:lnSpc>
                <a:spcPct val="100000"/>
              </a:lnSpc>
              <a:spcBef>
                <a:spcPct val="0"/>
              </a:spcBef>
              <a:spcAft>
                <a:spcPts val="0"/>
              </a:spcAft>
              <a:buClrTx/>
              <a:buSzTx/>
              <a:buFontTx/>
              <a:buNone/>
              <a:tabLst/>
              <a:defRPr/>
            </a:pPr>
            <a:endParaRPr lang="en-US" altLang="en-US" sz="11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This report may not “go to zero,” meaning that some QAD Age Eligible children could have left your area. The idea is to double check to be sure and enroll all the children who are present.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18</a:t>
            </a:fld>
            <a:endParaRPr lang="en-US" dirty="0"/>
          </a:p>
        </p:txBody>
      </p:sp>
    </p:spTree>
    <p:extLst>
      <p:ext uri="{BB962C8B-B14F-4D97-AF65-F5344CB8AC3E}">
        <p14:creationId xmlns:p14="http://schemas.microsoft.com/office/powerpoint/2010/main" val="2224174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Meena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Duplicate Enrollment: </a:t>
            </a:r>
          </a:p>
          <a:p>
            <a:pPr lvl="1" eaLnBrk="1" hangingPunct="1">
              <a:spcBef>
                <a:spcPct val="0"/>
              </a:spcBef>
            </a:pPr>
            <a:r>
              <a:rPr lang="en-US" altLang="en-US" sz="1100" dirty="0">
                <a:latin typeface="Arial" panose="020B0604020202020204" pitchFamily="34" charset="0"/>
                <a:cs typeface="Arial" panose="020B0604020202020204" pitchFamily="34" charset="0"/>
              </a:rPr>
              <a:t>Having 2 (or more) similar enrollment lines in the same school year </a:t>
            </a:r>
            <a:r>
              <a:rPr lang="en-US" altLang="en-US" sz="1100" b="1" dirty="0">
                <a:latin typeface="Arial" panose="020B0604020202020204" pitchFamily="34" charset="0"/>
                <a:cs typeface="Arial" panose="020B0604020202020204" pitchFamily="34" charset="0"/>
              </a:rPr>
              <a:t>may or may not </a:t>
            </a:r>
            <a:r>
              <a:rPr lang="en-US" altLang="en-US" sz="1100" dirty="0">
                <a:latin typeface="Arial" panose="020B0604020202020204" pitchFamily="34" charset="0"/>
                <a:cs typeface="Arial" panose="020B0604020202020204" pitchFamily="34" charset="0"/>
              </a:rPr>
              <a:t>be an error. The idea is to check. </a:t>
            </a:r>
          </a:p>
          <a:p>
            <a:pPr lvl="1" eaLnBrk="1" hangingPunct="1">
              <a:spcBef>
                <a:spcPct val="0"/>
              </a:spcBef>
            </a:pPr>
            <a:r>
              <a:rPr lang="en-US" altLang="en-US" sz="1100" dirty="0">
                <a:latin typeface="Arial" panose="020B0604020202020204" pitchFamily="34" charset="0"/>
                <a:cs typeface="Arial" panose="020B0604020202020204" pitchFamily="34" charset="0"/>
              </a:rPr>
              <a:t>In rare cases students may have dual enrollment, but you should check district records to ensure there is not an error in MSIN.</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Duplicate Service:</a:t>
            </a: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Please check the services lines by opening the Child Record Modal (i.e., click on the child's MSD number) and then go to the Service Participation tab. Look for the Service Codes identified in this report and make corrections to the child record, as needed.</a:t>
            </a:r>
          </a:p>
          <a:p>
            <a:pPr marL="457200" marR="0" lvl="1" indent="0" algn="l" defTabSz="914400" rtl="0" eaLnBrk="1" fontAlgn="auto" latinLnBrk="0" hangingPunct="1">
              <a:lnSpc>
                <a:spcPct val="100000"/>
              </a:lnSpc>
              <a:spcBef>
                <a:spcPct val="0"/>
              </a:spcBef>
              <a:spcAft>
                <a:spcPts val="0"/>
              </a:spcAft>
              <a:buClrTx/>
              <a:buSzTx/>
              <a:buFontTx/>
              <a:buNone/>
              <a:tabLst/>
              <a:defRPr/>
            </a:pPr>
            <a:endParaRPr lang="en-US" altLang="en-US" sz="11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1100" dirty="0">
                <a:latin typeface="Arial" panose="020B0604020202020204" pitchFamily="34" charset="0"/>
                <a:cs typeface="Arial" panose="020B0604020202020204" pitchFamily="34" charset="0"/>
              </a:rPr>
              <a:t>It is important to delete duplicate service lines because they will probably affect your Measurable Program Objective (MPO) results for the State Service Delivery Plan (SDP). There are several MPOs that include the delivery of services in how they calculate progress.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19</a:t>
            </a:fld>
            <a:endParaRPr lang="en-US" dirty="0"/>
          </a:p>
        </p:txBody>
      </p:sp>
    </p:spTree>
    <p:extLst>
      <p:ext uri="{BB962C8B-B14F-4D97-AF65-F5344CB8AC3E}">
        <p14:creationId xmlns:p14="http://schemas.microsoft.com/office/powerpoint/2010/main" val="420900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Repeat that participants who are joining as a group need to do “roll call” through the chat feature (region/direct-funded district number # and names)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6965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Meena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No DD, Not Serviced S/I:</a:t>
            </a:r>
          </a:p>
          <a:p>
            <a:pPr lvl="1" eaLnBrk="1" hangingPunct="1">
              <a:spcBef>
                <a:spcPct val="0"/>
              </a:spcBef>
            </a:pPr>
            <a:r>
              <a:rPr lang="en-US" altLang="en-US" sz="1100" dirty="0">
                <a:latin typeface="Arial" panose="020B0604020202020204" pitchFamily="34" charset="0"/>
                <a:cs typeface="Arial" panose="020B0604020202020204" pitchFamily="34" charset="0"/>
              </a:rPr>
              <a:t>You can use this report after the regular school year to target students for Summer or Intersession services.</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EiP/</a:t>
            </a:r>
            <a:r>
              <a:rPr lang="en-US" altLang="en-US" sz="1100" dirty="0" err="1">
                <a:latin typeface="Arial" panose="020B0604020202020204" pitchFamily="34" charset="0"/>
                <a:cs typeface="Arial" panose="020B0604020202020204" pitchFamily="34" charset="0"/>
              </a:rPr>
              <a:t>Enr</a:t>
            </a:r>
            <a:r>
              <a:rPr lang="en-US" altLang="en-US" sz="1100" dirty="0">
                <a:latin typeface="Arial" panose="020B0604020202020204" pitchFamily="34" charset="0"/>
                <a:cs typeface="Arial" panose="020B0604020202020204" pitchFamily="34" charset="0"/>
              </a:rPr>
              <a:t>, Not Served:</a:t>
            </a:r>
          </a:p>
          <a:p>
            <a:pPr lvl="1" eaLnBrk="1" hangingPunct="1">
              <a:spcBef>
                <a:spcPct val="0"/>
              </a:spcBef>
            </a:pPr>
            <a:r>
              <a:rPr lang="en-US" altLang="en-US" sz="1100" dirty="0">
                <a:latin typeface="Arial" panose="020B0604020202020204" pitchFamily="34" charset="0"/>
                <a:cs typeface="Arial" panose="020B0604020202020204" pitchFamily="34" charset="0"/>
              </a:rPr>
              <a:t>This report will show you which migratory students have not received any services, of any kind (regular year, summer, or intersession) in the school year.</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20</a:t>
            </a:fld>
            <a:endParaRPr lang="en-US" dirty="0"/>
          </a:p>
        </p:txBody>
      </p:sp>
    </p:spTree>
    <p:extLst>
      <p:ext uri="{BB962C8B-B14F-4D97-AF65-F5344CB8AC3E}">
        <p14:creationId xmlns:p14="http://schemas.microsoft.com/office/powerpoint/2010/main" val="3530394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5 mins.</a:t>
            </a:r>
          </a:p>
          <a:p>
            <a:r>
              <a:rPr lang="en-US" sz="1100" dirty="0">
                <a:latin typeface="Arial" panose="020B0604020202020204" pitchFamily="34" charset="0"/>
                <a:cs typeface="Arial" panose="020B0604020202020204" pitchFamily="34" charset="0"/>
              </a:rPr>
              <a:t>Use Q&amp;A feature in Zoom.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1139150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polling questions, as follows:</a:t>
            </a:r>
          </a:p>
          <a:p>
            <a:endParaRPr lang="en-US" sz="1100" dirty="0">
              <a:latin typeface="Arial" panose="020B0604020202020204" pitchFamily="34" charset="0"/>
              <a:cs typeface="Arial" panose="020B0604020202020204" pitchFamily="34" charset="0"/>
            </a:endParaRPr>
          </a:p>
          <a:p>
            <a:pPr marL="0" indent="0">
              <a:buFont typeface="+mj-lt"/>
              <a:buNone/>
            </a:pPr>
            <a:r>
              <a:rPr lang="en-US" sz="1100" dirty="0">
                <a:latin typeface="Arial" panose="020B0604020202020204" pitchFamily="34" charset="0"/>
                <a:cs typeface="Arial" panose="020B0604020202020204" pitchFamily="34" charset="0"/>
              </a:rPr>
              <a:t>1) True or False: If a student appears in one of the Data Monitoring Reports, this definitely means there is an error, and you must correct it.</a:t>
            </a:r>
          </a:p>
          <a:p>
            <a:pPr marL="228573" indent="-228573">
              <a:buAutoNum type="alphaLcPeriod"/>
            </a:pPr>
            <a:r>
              <a:rPr lang="en-US" sz="1100" dirty="0">
                <a:latin typeface="Arial" panose="020B0604020202020204" pitchFamily="34" charset="0"/>
                <a:cs typeface="Arial" panose="020B0604020202020204" pitchFamily="34" charset="0"/>
              </a:rPr>
              <a:t>True </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False [answer]</a:t>
            </a:r>
          </a:p>
          <a:p>
            <a:pPr marL="228573" indent="-228573" defTabSz="914292">
              <a:buFontTx/>
              <a:buAutoNum type="alphaLcPeriod"/>
              <a:defRPr/>
            </a:pPr>
            <a:endParaRPr lang="en-US" sz="1100" dirty="0">
              <a:latin typeface="Arial" panose="020B0604020202020204" pitchFamily="34" charset="0"/>
              <a:cs typeface="Arial" panose="020B0604020202020204" pitchFamily="34" charset="0"/>
            </a:endParaRPr>
          </a:p>
          <a:p>
            <a:pPr marL="0" lvl="0" indent="0" defTabSz="914292">
              <a:buFontTx/>
              <a:buNone/>
              <a:defRPr/>
            </a:pPr>
            <a:r>
              <a:rPr lang="en-US" sz="1100" dirty="0">
                <a:latin typeface="Arial" panose="020B0604020202020204" pitchFamily="34" charset="0"/>
                <a:cs typeface="Arial" panose="020B0604020202020204" pitchFamily="34" charset="0"/>
              </a:rPr>
              <a:t>2) True or False: The report titled “Eligible in Period and Not Enrolled” shows students who need an enrollment line in the selected school year.</a:t>
            </a:r>
          </a:p>
          <a:p>
            <a:pPr marL="228600" marR="0" lvl="0" indent="-228600" algn="l" defTabSz="914292"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600" lvl="0" indent="-228600" defTabSz="914292">
              <a:buFontTx/>
              <a:buAutoNum type="alphaLcPeriod"/>
              <a:defRPr/>
            </a:pPr>
            <a:r>
              <a:rPr lang="en-US" sz="1100" dirty="0">
                <a:latin typeface="Arial" panose="020B0604020202020204" pitchFamily="34" charset="0"/>
                <a:cs typeface="Arial" panose="020B0604020202020204" pitchFamily="34" charset="0"/>
              </a:rPr>
              <a:t>False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669954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397332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Jose</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Read slide</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Many children in California were enrolled before 9/1/2023 (since many schools start in August), so adding another date in MSIN can show that the child was present in your region/district during the 2024-25 Performance Period.</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Remember: Under the MSIX child count rules, we can only use dates to prove presence if they are </a:t>
            </a:r>
            <a:r>
              <a:rPr lang="en-US" altLang="en-US" sz="1100" b="1" dirty="0">
                <a:latin typeface="Arial" panose="020B0604020202020204" pitchFamily="34" charset="0"/>
                <a:cs typeface="Arial" panose="020B0604020202020204" pitchFamily="34" charset="0"/>
              </a:rPr>
              <a:t>after the child turns 3 years old and before the child reaches their End of Eligibility (EOE) date</a:t>
            </a:r>
            <a:r>
              <a:rPr lang="en-US" altLang="en-US" sz="110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For details, please review the MSIX child count logic document found on the MSIX site (under Resources).</a:t>
            </a:r>
          </a:p>
        </p:txBody>
      </p:sp>
      <p:sp>
        <p:nvSpPr>
          <p:cNvPr id="4" name="Slide Number Placeholder 3"/>
          <p:cNvSpPr>
            <a:spLocks noGrp="1"/>
          </p:cNvSpPr>
          <p:nvPr>
            <p:ph type="sldNum" sz="quarter" idx="5"/>
          </p:nvPr>
        </p:nvSpPr>
        <p:spPr/>
        <p:txBody>
          <a:bodyPr/>
          <a:lstStyle/>
          <a:p>
            <a:fld id="{1CE27A00-9ED4-434D-BC8A-5D31EFE24023}" type="slidenum">
              <a:rPr lang="en-US" smtClean="0"/>
              <a:pPr/>
              <a:t>24</a:t>
            </a:fld>
            <a:endParaRPr lang="en-US" dirty="0"/>
          </a:p>
        </p:txBody>
      </p:sp>
    </p:spTree>
    <p:extLst>
      <p:ext uri="{BB962C8B-B14F-4D97-AF65-F5344CB8AC3E}">
        <p14:creationId xmlns:p14="http://schemas.microsoft.com/office/powerpoint/2010/main" val="2570195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We’re going to do a collaborative activity. But, before that, let’s take a minute to review our rule of thumb for child counts.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When it comes to counts, the Recruiter has done the hardest part. After that, the rest of us can help maximize counts by focusing on entering dates that prove the child was present in California, in your region and your district.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 a child to be counted, their child record must have a date (i.e., “Residency Verification Date”; MDE 73) that is before their End of Eligibility (EOE) date. </a:t>
            </a:r>
          </a:p>
          <a:p>
            <a:pPr marL="171430" indent="-17143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Rule of thumb: </a:t>
            </a:r>
            <a:r>
              <a:rPr lang="en-US" sz="1100" b="0" dirty="0">
                <a:latin typeface="Arial" panose="020B0604020202020204" pitchFamily="34" charset="0"/>
                <a:cs typeface="Arial" panose="020B0604020202020204" pitchFamily="34" charset="0"/>
              </a:rPr>
              <a:t>Add dates to verify </a:t>
            </a:r>
            <a:r>
              <a:rPr lang="en-US" sz="1100" dirty="0">
                <a:latin typeface="Arial" panose="020B0604020202020204" pitchFamily="34" charset="0"/>
                <a:cs typeface="Arial" panose="020B0604020202020204" pitchFamily="34" charset="0"/>
              </a:rPr>
              <a:t>residency during the window of time when a child is eligible for MEP-funded services.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tells us what actions to take. Keep the rule of thumb in mind as we do the group activity.</a:t>
            </a:r>
          </a:p>
        </p:txBody>
      </p:sp>
      <p:sp>
        <p:nvSpPr>
          <p:cNvPr id="4" name="Slide Number Placeholder 3"/>
          <p:cNvSpPr>
            <a:spLocks noGrp="1"/>
          </p:cNvSpPr>
          <p:nvPr>
            <p:ph type="sldNum" sz="quarter" idx="5"/>
          </p:nvPr>
        </p:nvSpPr>
        <p:spPr/>
        <p:txBody>
          <a:bodyPr/>
          <a:lstStyle/>
          <a:p>
            <a:fld id="{1CE27A00-9ED4-434D-BC8A-5D31EFE24023}" type="slidenum">
              <a:rPr lang="en-US" smtClean="0"/>
              <a:pPr/>
              <a:t>25</a:t>
            </a:fld>
            <a:endParaRPr lang="en-US" dirty="0"/>
          </a:p>
        </p:txBody>
      </p:sp>
    </p:spTree>
    <p:extLst>
      <p:ext uri="{BB962C8B-B14F-4D97-AF65-F5344CB8AC3E}">
        <p14:creationId xmlns:p14="http://schemas.microsoft.com/office/powerpoint/2010/main" val="1963742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Jose</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eaLnBrk="1" hangingPunct="1">
              <a:spcBef>
                <a:spcPct val="0"/>
              </a:spcBef>
            </a:pPr>
            <a:r>
              <a:rPr lang="en-US" altLang="en-US" sz="1100" dirty="0">
                <a:latin typeface="Arial" panose="020B0604020202020204" pitchFamily="34" charset="0"/>
                <a:cs typeface="Arial" panose="020B0604020202020204" pitchFamily="34" charset="0"/>
              </a:rPr>
              <a:t>For our Collaborate Activity think of the Rule of Thumb.</a:t>
            </a:r>
          </a:p>
          <a:p>
            <a:pPr eaLnBrk="1" hangingPunct="1">
              <a:spcBef>
                <a:spcPct val="0"/>
              </a:spcBef>
            </a:pPr>
            <a:r>
              <a:rPr lang="en-US" altLang="en-US" sz="1100" dirty="0">
                <a:latin typeface="Arial" panose="020B0604020202020204" pitchFamily="34" charset="0"/>
                <a:cs typeface="Arial" panose="020B0604020202020204" pitchFamily="34" charset="0"/>
              </a:rPr>
              <a:t>1) Can we use the Communication Event date to show the child was present? Use the chat to enter your answer.</a:t>
            </a:r>
          </a:p>
          <a:p>
            <a:pPr eaLnBrk="1" hangingPunct="1">
              <a:spcBef>
                <a:spcPct val="0"/>
              </a:spcBef>
            </a:pPr>
            <a:r>
              <a:rPr lang="en-US" altLang="en-US" sz="1100" dirty="0">
                <a:latin typeface="Arial" panose="020B0604020202020204" pitchFamily="34" charset="0"/>
                <a:cs typeface="Arial" panose="020B0604020202020204" pitchFamily="34" charset="0"/>
              </a:rPr>
              <a:t>2) Can we use the Withdrawal Date to show the child was present? Use the chat to enter your answer.</a:t>
            </a:r>
          </a:p>
        </p:txBody>
      </p:sp>
      <p:sp>
        <p:nvSpPr>
          <p:cNvPr id="4" name="Slide Number Placeholder 3"/>
          <p:cNvSpPr>
            <a:spLocks noGrp="1"/>
          </p:cNvSpPr>
          <p:nvPr>
            <p:ph type="sldNum" sz="quarter" idx="5"/>
          </p:nvPr>
        </p:nvSpPr>
        <p:spPr/>
        <p:txBody>
          <a:bodyPr/>
          <a:lstStyle/>
          <a:p>
            <a:fld id="{1CE27A00-9ED4-434D-BC8A-5D31EFE24023}" type="slidenum">
              <a:rPr lang="en-US" smtClean="0"/>
              <a:pPr/>
              <a:t>26</a:t>
            </a:fld>
            <a:endParaRPr lang="en-US" dirty="0"/>
          </a:p>
        </p:txBody>
      </p:sp>
    </p:spTree>
    <p:extLst>
      <p:ext uri="{BB962C8B-B14F-4D97-AF65-F5344CB8AC3E}">
        <p14:creationId xmlns:p14="http://schemas.microsoft.com/office/powerpoint/2010/main" val="853232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Jose</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4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Now, let’s go over the answers.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Recalling our rule of thumb, we have highlighted the “window of time” during this performance period when the child was eligible for MEP services.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Notice that the child’s eligibility ended (EOE Date) before the end of the performance period.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Within the shaded region, we can easily see that only the </a:t>
            </a:r>
            <a:r>
              <a:rPr lang="en-US" sz="1100" b="1" dirty="0">
                <a:latin typeface="Arial" panose="020B0604020202020204" pitchFamily="34" charset="0"/>
                <a:cs typeface="Arial" panose="020B0604020202020204" pitchFamily="34" charset="0"/>
              </a:rPr>
              <a:t>withdrawal date </a:t>
            </a:r>
            <a:r>
              <a:rPr lang="en-US" sz="1100" dirty="0">
                <a:latin typeface="Arial" panose="020B0604020202020204" pitchFamily="34" charset="0"/>
                <a:cs typeface="Arial" panose="020B0604020202020204" pitchFamily="34" charset="0"/>
              </a:rPr>
              <a:t>is usable (as proof that the child was present).</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other two dates, Enrollment Date and Communication Event Date, are outside of our “window of time.”</a:t>
            </a:r>
          </a:p>
        </p:txBody>
      </p:sp>
      <p:sp>
        <p:nvSpPr>
          <p:cNvPr id="4" name="Slide Number Placeholder 3"/>
          <p:cNvSpPr>
            <a:spLocks noGrp="1"/>
          </p:cNvSpPr>
          <p:nvPr>
            <p:ph type="sldNum" sz="quarter" idx="5"/>
          </p:nvPr>
        </p:nvSpPr>
        <p:spPr/>
        <p:txBody>
          <a:bodyPr/>
          <a:lstStyle/>
          <a:p>
            <a:fld id="{1CE27A00-9ED4-434D-BC8A-5D31EFE24023}" type="slidenum">
              <a:rPr lang="en-US" smtClean="0"/>
              <a:pPr/>
              <a:t>27</a:t>
            </a:fld>
            <a:endParaRPr lang="en-US" dirty="0"/>
          </a:p>
        </p:txBody>
      </p:sp>
    </p:spTree>
    <p:extLst>
      <p:ext uri="{BB962C8B-B14F-4D97-AF65-F5344CB8AC3E}">
        <p14:creationId xmlns:p14="http://schemas.microsoft.com/office/powerpoint/2010/main" val="1286704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Lorena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Even if a user wants to add a single communication event for one child, they can do this through Group Communications and click on the second tab (Individual Children Search).</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In addition, most user roles (except Viewer) can also enter communication events directly through the child record view by clicking on the Communication Events tab.</a:t>
            </a:r>
          </a:p>
        </p:txBody>
      </p:sp>
      <p:sp>
        <p:nvSpPr>
          <p:cNvPr id="4" name="Slide Number Placeholder 3"/>
          <p:cNvSpPr>
            <a:spLocks noGrp="1"/>
          </p:cNvSpPr>
          <p:nvPr>
            <p:ph type="sldNum" sz="quarter" idx="5"/>
          </p:nvPr>
        </p:nvSpPr>
        <p:spPr/>
        <p:txBody>
          <a:bodyPr/>
          <a:lstStyle/>
          <a:p>
            <a:fld id="{1CE27A00-9ED4-434D-BC8A-5D31EFE24023}" type="slidenum">
              <a:rPr lang="en-US" smtClean="0"/>
              <a:pPr/>
              <a:t>28</a:t>
            </a:fld>
            <a:endParaRPr lang="en-US" dirty="0"/>
          </a:p>
        </p:txBody>
      </p:sp>
    </p:spTree>
    <p:extLst>
      <p:ext uri="{BB962C8B-B14F-4D97-AF65-F5344CB8AC3E}">
        <p14:creationId xmlns:p14="http://schemas.microsoft.com/office/powerpoint/2010/main" val="937822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Lorena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slide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Third bullet: It is always a good idea to open the most recent COEs to see if the potential duplicates are two separate children in the same family (i.e., siblings). Sometimes the only difference is a middle name.</a:t>
            </a:r>
          </a:p>
        </p:txBody>
      </p:sp>
      <p:sp>
        <p:nvSpPr>
          <p:cNvPr id="4" name="Slide Number Placeholder 3"/>
          <p:cNvSpPr>
            <a:spLocks noGrp="1"/>
          </p:cNvSpPr>
          <p:nvPr>
            <p:ph type="sldNum" sz="quarter" idx="5"/>
          </p:nvPr>
        </p:nvSpPr>
        <p:spPr/>
        <p:txBody>
          <a:bodyPr/>
          <a:lstStyle/>
          <a:p>
            <a:fld id="{1CE27A00-9ED4-434D-BC8A-5D31EFE24023}" type="slidenum">
              <a:rPr lang="en-US" smtClean="0"/>
              <a:pPr/>
              <a:t>29</a:t>
            </a:fld>
            <a:endParaRPr lang="en-US" dirty="0"/>
          </a:p>
        </p:txBody>
      </p:sp>
    </p:spTree>
    <p:extLst>
      <p:ext uri="{BB962C8B-B14F-4D97-AF65-F5344CB8AC3E}">
        <p14:creationId xmlns:p14="http://schemas.microsoft.com/office/powerpoint/2010/main" val="335222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Welcome participants.</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Presenters introduce themselves and WestEd staff helping with the webinar.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31351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Lorena</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2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dirty="0">
                <a:effectLst/>
                <a:latin typeface="Segoe UI" panose="020B0502040204020203" pitchFamily="34" charset="0"/>
              </a:rPr>
              <a:t>By processing COEs we mean complete, review, and approve or deny COEs in the both the recruiters’ queue and the reviewers’ queues. </a:t>
            </a:r>
            <a:br>
              <a:rPr lang="en-US" sz="1100" dirty="0">
                <a:effectLst/>
                <a:latin typeface="Segoe UI" panose="020B0502040204020203" pitchFamily="34" charset="0"/>
              </a:rPr>
            </a:br>
            <a:endParaRPr lang="en-US" sz="1100" dirty="0">
              <a:effectLst/>
              <a:latin typeface="Segoe UI" panose="020B0502040204020203" pitchFamily="34"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dirty="0">
                <a:solidFill>
                  <a:schemeClr val="tx1"/>
                </a:solidFill>
                <a:effectLst/>
                <a:latin typeface="Segoe UI" panose="020B0502040204020203" pitchFamily="34" charset="0"/>
                <a:ea typeface="+mn-ea"/>
                <a:cs typeface="Arial" panose="020B0604020202020204" pitchFamily="34" charset="0"/>
              </a:rPr>
              <a:t>We understand that </a:t>
            </a:r>
            <a:r>
              <a:rPr lang="en-US" sz="1800" dirty="0">
                <a:effectLst/>
                <a:latin typeface="Segoe UI" panose="020B0502040204020203" pitchFamily="34" charset="0"/>
              </a:rPr>
              <a:t>even with everyone's absolute best efforts, there may be a small number of COEs that have legitimate reasons for not being processed by the data close. For example, if it is created on the exact same day of the data close, or if information is missing and unable to be obtained by the data close because recruiters cannot reach the families/OSYs to get it. </a:t>
            </a:r>
            <a:r>
              <a:rPr lang="en-US" sz="1800" kern="1200" dirty="0">
                <a:solidFill>
                  <a:schemeClr val="tx1"/>
                </a:solidFill>
                <a:effectLst/>
                <a:latin typeface="Arial" panose="020B0604020202020204" pitchFamily="34" charset="0"/>
                <a:ea typeface="+mn-ea"/>
                <a:cs typeface="Arial" panose="020B0604020202020204" pitchFamily="34" charset="0"/>
              </a:rPr>
              <a:t>Such reasons </a:t>
            </a:r>
            <a:r>
              <a:rPr lang="en-US" sz="1800" kern="1200" dirty="0">
                <a:solidFill>
                  <a:schemeClr val="tx1"/>
                </a:solidFill>
                <a:latin typeface="Arial" panose="020B0604020202020204" pitchFamily="34" charset="0"/>
                <a:ea typeface="+mn-ea"/>
                <a:cs typeface="Arial" panose="020B0604020202020204" pitchFamily="34" charset="0"/>
              </a:rPr>
              <a:t>can cause COEs to remain on-hold; however, we hope this is just a small number and not a bulk of COEs.  </a:t>
            </a:r>
            <a:endParaRPr lang="en-US" sz="1800" kern="1200" dirty="0">
              <a:solidFill>
                <a:schemeClr val="tx1"/>
              </a:solidFill>
              <a:effectLst/>
              <a:latin typeface="Segoe UI" panose="020B0502040204020203"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dirty="0">
                <a:solidFill>
                  <a:schemeClr val="tx1"/>
                </a:solidFill>
                <a:effectLst/>
                <a:latin typeface="Segoe UI" panose="020B0502040204020203" pitchFamily="34" charset="0"/>
                <a:ea typeface="+mn-ea"/>
                <a:cs typeface="Arial" panose="020B0604020202020204" pitchFamily="34" charset="0"/>
              </a:rPr>
              <a:t>We have also learned that it is important to clarify that it is </a:t>
            </a:r>
            <a:r>
              <a:rPr lang="en-US" sz="1800" dirty="0">
                <a:effectLst/>
                <a:latin typeface="Segoe UI" panose="020B0502040204020203" pitchFamily="34" charset="0"/>
              </a:rPr>
              <a:t>very important that subgrantees do NOT purposely slow down or stop recruitment or submission of COEs for review near to the data close deadline for the purpose of being able to "clear" their COE queues by the data close date. </a:t>
            </a:r>
            <a:endParaRPr lang="en-US" sz="1800" dirty="0">
              <a:effectLst/>
              <a:latin typeface="Arial" panose="020B0604020202020204" pitchFamily="34" charset="0"/>
            </a:endParaRPr>
          </a:p>
          <a:p>
            <a:pPr marL="171450" indent="-171450" eaLnBrk="1" hangingPunct="1">
              <a:spcBef>
                <a:spcPct val="0"/>
              </a:spcBef>
              <a:buFont typeface="Arial" panose="020B0604020202020204" pitchFamily="34" charset="0"/>
              <a:buChar char="•"/>
            </a:pPr>
            <a:r>
              <a:rPr lang="en-US" sz="1100" kern="1200" dirty="0">
                <a:solidFill>
                  <a:schemeClr val="tx1"/>
                </a:solidFill>
                <a:latin typeface="Arial" panose="020B0604020202020204" pitchFamily="34" charset="0"/>
                <a:ea typeface="+mn-ea"/>
                <a:cs typeface="Arial" panose="020B0604020202020204" pitchFamily="34" charset="0"/>
              </a:rPr>
              <a:t>Remember, new COEs for families who were </a:t>
            </a:r>
            <a:r>
              <a:rPr lang="en-US" sz="1100" u="sng" kern="1200" dirty="0">
                <a:solidFill>
                  <a:schemeClr val="tx1"/>
                </a:solidFill>
                <a:latin typeface="Arial" panose="020B0604020202020204" pitchFamily="34" charset="0"/>
                <a:ea typeface="+mn-ea"/>
                <a:cs typeface="Arial" panose="020B0604020202020204" pitchFamily="34" charset="0"/>
              </a:rPr>
              <a:t>not recently eligible</a:t>
            </a:r>
            <a:r>
              <a:rPr lang="en-US" sz="1100" u="none" kern="1200" dirty="0">
                <a:solidFill>
                  <a:schemeClr val="tx1"/>
                </a:solidFill>
                <a:latin typeface="Arial" panose="020B0604020202020204" pitchFamily="34" charset="0"/>
                <a:ea typeface="+mn-ea"/>
                <a:cs typeface="Arial" panose="020B0604020202020204" pitchFamily="34" charset="0"/>
              </a:rPr>
              <a:t> (in </a:t>
            </a:r>
            <a:r>
              <a:rPr lang="en-US" sz="1100" u="none" kern="1200">
                <a:solidFill>
                  <a:schemeClr val="tx1"/>
                </a:solidFill>
                <a:latin typeface="Arial" panose="020B0604020202020204" pitchFamily="34" charset="0"/>
                <a:ea typeface="+mn-ea"/>
                <a:cs typeface="Arial" panose="020B0604020202020204" pitchFamily="34" charset="0"/>
              </a:rPr>
              <a:t>the 2024-25 </a:t>
            </a:r>
            <a:r>
              <a:rPr lang="en-US" sz="1100" u="none" kern="1200" dirty="0">
                <a:solidFill>
                  <a:schemeClr val="tx1"/>
                </a:solidFill>
                <a:latin typeface="Arial" panose="020B0604020202020204" pitchFamily="34" charset="0"/>
                <a:ea typeface="+mn-ea"/>
                <a:cs typeface="Arial" panose="020B0604020202020204" pitchFamily="34" charset="0"/>
              </a:rPr>
              <a:t>Performance Period) </a:t>
            </a:r>
            <a:r>
              <a:rPr lang="en-US" sz="1100" kern="1200" dirty="0">
                <a:solidFill>
                  <a:schemeClr val="tx1"/>
                </a:solidFill>
                <a:latin typeface="Arial" panose="020B0604020202020204" pitchFamily="34" charset="0"/>
                <a:ea typeface="+mn-ea"/>
                <a:cs typeface="Arial" panose="020B0604020202020204" pitchFamily="34" charset="0"/>
              </a:rPr>
              <a:t>are important to process because those children will not be counted unless the COEs is fully processed before the data close date. </a:t>
            </a:r>
          </a:p>
          <a:p>
            <a:pPr marL="171450" indent="-171450" eaLnBrk="1" hangingPunct="1">
              <a:spcBef>
                <a:spcPct val="0"/>
              </a:spcBef>
              <a:buFont typeface="Arial" panose="020B0604020202020204" pitchFamily="34" charset="0"/>
              <a:buChar char="•"/>
            </a:pPr>
            <a:r>
              <a:rPr lang="en-US" sz="1100" kern="1200" dirty="0">
                <a:solidFill>
                  <a:schemeClr val="tx1"/>
                </a:solidFill>
                <a:latin typeface="Arial" panose="020B0604020202020204" pitchFamily="34" charset="0"/>
                <a:ea typeface="+mn-ea"/>
                <a:cs typeface="Arial" panose="020B0604020202020204" pitchFamily="34" charset="0"/>
              </a:rPr>
              <a:t>On the other hand, you may have pending COEs from families who re-qualify every year. Processing such COEs wouldn’t be the highest priority if time constrains are an issue because requalifying children have likely been counted for the closing performance period already based on the previous eligibility. This can be checked quickly by looking at their Eligibility Status tab in their child record.</a:t>
            </a:r>
          </a:p>
        </p:txBody>
      </p:sp>
      <p:sp>
        <p:nvSpPr>
          <p:cNvPr id="4" name="Slide Number Placeholder 3"/>
          <p:cNvSpPr>
            <a:spLocks noGrp="1"/>
          </p:cNvSpPr>
          <p:nvPr>
            <p:ph type="sldNum" sz="quarter" idx="5"/>
          </p:nvPr>
        </p:nvSpPr>
        <p:spPr/>
        <p:txBody>
          <a:bodyPr/>
          <a:lstStyle/>
          <a:p>
            <a:fld id="{1CE27A00-9ED4-434D-BC8A-5D31EFE24023}" type="slidenum">
              <a:rPr lang="en-US" smtClean="0"/>
              <a:pPr/>
              <a:t>30</a:t>
            </a:fld>
            <a:endParaRPr lang="en-US" dirty="0"/>
          </a:p>
        </p:txBody>
      </p:sp>
    </p:spTree>
    <p:extLst>
      <p:ext uri="{BB962C8B-B14F-4D97-AF65-F5344CB8AC3E}">
        <p14:creationId xmlns:p14="http://schemas.microsoft.com/office/powerpoint/2010/main" val="2185426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1" dirty="0">
                <a:solidFill>
                  <a:schemeClr val="tx1"/>
                </a:solidFill>
                <a:latin typeface="Arial" panose="020B0604020202020204" pitchFamily="34" charset="0"/>
                <a:cs typeface="Arial" panose="020B0604020202020204" pitchFamily="34" charset="0"/>
              </a:rPr>
              <a:t>Lead</a:t>
            </a:r>
            <a:r>
              <a:rPr lang="en-US" altLang="en-US" sz="1200" dirty="0">
                <a:solidFill>
                  <a:schemeClr val="tx1"/>
                </a:solidFill>
                <a:latin typeface="Arial" panose="020B0604020202020204" pitchFamily="34" charset="0"/>
                <a:cs typeface="Arial" panose="020B0604020202020204" pitchFamily="34" charset="0"/>
              </a:rPr>
              <a:t>: Lorena</a:t>
            </a:r>
          </a:p>
          <a:p>
            <a:pPr eaLnBrk="1" hangingPunct="1">
              <a:spcBef>
                <a:spcPct val="0"/>
              </a:spcBef>
            </a:pPr>
            <a:r>
              <a:rPr lang="en-US" altLang="en-US" sz="1200" b="1" dirty="0">
                <a:solidFill>
                  <a:schemeClr val="tx1"/>
                </a:solidFill>
                <a:latin typeface="Arial" panose="020B0604020202020204" pitchFamily="34" charset="0"/>
                <a:cs typeface="Arial" panose="020B0604020202020204" pitchFamily="34" charset="0"/>
              </a:rPr>
              <a:t>Time</a:t>
            </a:r>
            <a:r>
              <a:rPr lang="en-US" altLang="en-US" sz="1200" dirty="0">
                <a:solidFill>
                  <a:schemeClr val="tx1"/>
                </a:solidFill>
                <a:latin typeface="Arial" panose="020B0604020202020204" pitchFamily="34" charset="0"/>
                <a:cs typeface="Arial" panose="020B0604020202020204" pitchFamily="34" charset="0"/>
              </a:rPr>
              <a:t>: 2 min</a:t>
            </a:r>
          </a:p>
          <a:p>
            <a:pPr eaLnBrk="1" hangingPunct="1">
              <a:spcBef>
                <a:spcPct val="0"/>
              </a:spcBef>
            </a:pPr>
            <a:r>
              <a:rPr lang="en-US" altLang="en-US" sz="1200" b="1" dirty="0">
                <a:solidFill>
                  <a:schemeClr val="tx1"/>
                </a:solidFill>
                <a:latin typeface="Arial" panose="020B0604020202020204" pitchFamily="34" charset="0"/>
                <a:cs typeface="Arial" panose="020B0604020202020204" pitchFamily="34" charset="0"/>
              </a:rPr>
              <a:t>Talking Points</a:t>
            </a:r>
            <a:r>
              <a:rPr lang="en-US" altLang="en-US" sz="1200" dirty="0">
                <a:solidFill>
                  <a:schemeClr val="tx1"/>
                </a:solidFill>
                <a:latin typeface="Arial" panose="020B0604020202020204" pitchFamily="34" charset="0"/>
                <a:cs typeface="Arial" panose="020B0604020202020204" pitchFamily="34" charset="0"/>
              </a:rPr>
              <a:t>: </a:t>
            </a:r>
          </a:p>
          <a:p>
            <a:pPr marL="171450" indent="-171450" eaLnBrk="1" hangingPunct="1">
              <a:spcBef>
                <a:spcPct val="0"/>
              </a:spcBef>
              <a:buFont typeface="Arial" panose="020B0604020202020204" pitchFamily="34" charset="0"/>
              <a:buChar char="•"/>
            </a:pPr>
            <a:r>
              <a:rPr lang="en-US" altLang="en-US" sz="1200" dirty="0">
                <a:solidFill>
                  <a:schemeClr val="tx1"/>
                </a:solidFill>
                <a:latin typeface="Arial" panose="020B0604020202020204" pitchFamily="34" charset="0"/>
                <a:cs typeface="Arial" panose="020B0604020202020204" pitchFamily="34" charset="0"/>
              </a:rPr>
              <a:t>The COE Search has many functions, and one useful function is to identify COEs in Creation or Fix state to ensure they are processed before data close. </a:t>
            </a:r>
          </a:p>
          <a:p>
            <a:pPr marL="171450" indent="-171450" eaLnBrk="1" hangingPunct="1">
              <a:spcBef>
                <a:spcPct val="0"/>
              </a:spcBef>
              <a:buFont typeface="Arial" panose="020B0604020202020204" pitchFamily="34" charset="0"/>
              <a:buChar char="•"/>
            </a:pPr>
            <a:endParaRPr lang="en-US" altLang="en-US" sz="1200" dirty="0">
              <a:solidFill>
                <a:schemeClr val="tx1"/>
              </a:solidFill>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solidFill>
                  <a:schemeClr val="tx1"/>
                </a:solidFill>
                <a:latin typeface="Arial" panose="020B0604020202020204" pitchFamily="34" charset="0"/>
                <a:cs typeface="Arial" panose="020B0604020202020204" pitchFamily="34" charset="0"/>
              </a:rPr>
              <a:t>I&amp;R Coordinators and Directors will be receiving weekly emails to remind them of all their pending COEs in their queue and ensure that all COEs are processed, if possible.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solidFill>
                  <a:schemeClr val="tx1"/>
                </a:solidFill>
                <a:effectLst/>
                <a:latin typeface="Arial" panose="020B0604020202020204" pitchFamily="34" charset="0"/>
                <a:cs typeface="Arial" panose="020B0604020202020204" pitchFamily="34" charset="0"/>
              </a:rPr>
              <a:t>I&amp;R Coordinators and Designated SEA Reviewers should have a plan/strategy to monitor and process pending COEs in the COE review queue, as well as in the Recruiters’ queues. This may include ongoing communication with recruiters inquiring about pending COEs in their queue and why they have not been submitted for review yet.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solidFill>
                  <a:schemeClr val="tx1"/>
                </a:solidFill>
                <a:effectLst/>
                <a:latin typeface="Arial" panose="020B0604020202020204" pitchFamily="34" charset="0"/>
                <a:cs typeface="Arial" panose="020B0604020202020204" pitchFamily="34" charset="0"/>
              </a:rPr>
              <a:t>Please remember to also monitor pending COEs in Fix state (meaning those COEs that were sent back from reviewers to recruiters because information or corrections may be needed). </a:t>
            </a:r>
          </a:p>
          <a:p>
            <a:pPr marL="171450" indent="-171450" eaLnBrk="1" hangingPunct="1">
              <a:spcBef>
                <a:spcPct val="0"/>
              </a:spcBef>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Please visit the MEP Help Center to review the guide.</a:t>
            </a:r>
          </a:p>
        </p:txBody>
      </p:sp>
      <p:sp>
        <p:nvSpPr>
          <p:cNvPr id="4" name="Slide Number Placeholder 3"/>
          <p:cNvSpPr>
            <a:spLocks noGrp="1"/>
          </p:cNvSpPr>
          <p:nvPr>
            <p:ph type="sldNum" sz="quarter" idx="5"/>
          </p:nvPr>
        </p:nvSpPr>
        <p:spPr/>
        <p:txBody>
          <a:bodyPr/>
          <a:lstStyle/>
          <a:p>
            <a:fld id="{1CE27A00-9ED4-434D-BC8A-5D31EFE24023}" type="slidenum">
              <a:rPr lang="en-US" smtClean="0"/>
              <a:pPr/>
              <a:t>31</a:t>
            </a:fld>
            <a:endParaRPr lang="en-US" dirty="0"/>
          </a:p>
        </p:txBody>
      </p:sp>
    </p:spTree>
    <p:extLst>
      <p:ext uri="{BB962C8B-B14F-4D97-AF65-F5344CB8AC3E}">
        <p14:creationId xmlns:p14="http://schemas.microsoft.com/office/powerpoint/2010/main" val="2958993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800" b="1" dirty="0">
                <a:latin typeface="Arial" panose="020B0604020202020204" pitchFamily="34" charset="0"/>
                <a:cs typeface="Arial" panose="020B0604020202020204" pitchFamily="34" charset="0"/>
              </a:rPr>
              <a:t>Lead</a:t>
            </a:r>
            <a:r>
              <a:rPr lang="en-US" altLang="en-US" sz="1800" dirty="0">
                <a:latin typeface="Arial" panose="020B0604020202020204" pitchFamily="34" charset="0"/>
                <a:cs typeface="Arial" panose="020B0604020202020204" pitchFamily="34" charset="0"/>
              </a:rPr>
              <a:t>: Lorena</a:t>
            </a:r>
          </a:p>
          <a:p>
            <a:pPr eaLnBrk="1" hangingPunct="1">
              <a:spcBef>
                <a:spcPct val="0"/>
              </a:spcBef>
            </a:pPr>
            <a:r>
              <a:rPr lang="en-US" altLang="en-US" sz="1800" b="1" dirty="0">
                <a:latin typeface="Arial" panose="020B0604020202020204" pitchFamily="34" charset="0"/>
                <a:cs typeface="Arial" panose="020B0604020202020204" pitchFamily="34" charset="0"/>
              </a:rPr>
              <a:t>Time</a:t>
            </a:r>
            <a:r>
              <a:rPr lang="en-US" altLang="en-US" sz="1800" dirty="0">
                <a:latin typeface="Arial" panose="020B0604020202020204" pitchFamily="34" charset="0"/>
                <a:cs typeface="Arial" panose="020B0604020202020204" pitchFamily="34" charset="0"/>
              </a:rPr>
              <a:t>: 2 min</a:t>
            </a:r>
          </a:p>
          <a:p>
            <a:pPr eaLnBrk="1" hangingPunct="1">
              <a:spcBef>
                <a:spcPct val="0"/>
              </a:spcBef>
            </a:pPr>
            <a:r>
              <a:rPr lang="en-US" altLang="en-US" sz="1800" b="1" dirty="0">
                <a:latin typeface="Arial" panose="020B0604020202020204" pitchFamily="34" charset="0"/>
                <a:cs typeface="Arial" panose="020B0604020202020204" pitchFamily="34" charset="0"/>
              </a:rPr>
              <a:t>Talking Points</a:t>
            </a:r>
            <a:r>
              <a:rPr lang="en-US" altLang="en-US" sz="18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(Read or paraphrase bullets)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3150115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Lead: Lorena</a:t>
            </a:r>
          </a:p>
          <a:p>
            <a:r>
              <a:rPr lang="en-US" sz="1100" dirty="0">
                <a:latin typeface="Arial" panose="020B0604020202020204" pitchFamily="34" charset="0"/>
                <a:cs typeface="Arial" panose="020B0604020202020204" pitchFamily="34" charset="0"/>
              </a:rPr>
              <a:t>Time: 2 minutes</a:t>
            </a:r>
          </a:p>
          <a:p>
            <a:r>
              <a:rPr lang="en-US" sz="1100" dirty="0">
                <a:latin typeface="Arial" panose="020B0604020202020204" pitchFamily="34" charset="0"/>
                <a:cs typeface="Arial" panose="020B0604020202020204" pitchFamily="34" charset="0"/>
              </a:rPr>
              <a:t>Talking Points:</a:t>
            </a:r>
          </a:p>
          <a:p>
            <a:r>
              <a:rPr lang="en-US" altLang="en-US" sz="1100" dirty="0">
                <a:latin typeface="Arial" panose="020B0604020202020204" pitchFamily="34" charset="0"/>
                <a:cs typeface="Arial" panose="020B0604020202020204" pitchFamily="34" charset="0"/>
              </a:rPr>
              <a:t>Read slide</a:t>
            </a:r>
          </a:p>
          <a:p>
            <a:r>
              <a:rPr lang="en-US" sz="1100" dirty="0">
                <a:latin typeface="Arial" panose="020B0604020202020204" pitchFamily="34" charset="0"/>
                <a:cs typeface="Arial" panose="020B0604020202020204" pitchFamily="34" charset="0"/>
              </a:rPr>
              <a:t>Say High School Equivalency (rather than just HSE)</a:t>
            </a: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33</a:t>
            </a:fld>
            <a:endParaRPr lang="en-US" dirty="0"/>
          </a:p>
        </p:txBody>
      </p:sp>
    </p:spTree>
    <p:extLst>
      <p:ext uri="{BB962C8B-B14F-4D97-AF65-F5344CB8AC3E}">
        <p14:creationId xmlns:p14="http://schemas.microsoft.com/office/powerpoint/2010/main" val="312293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800" b="1" dirty="0">
                <a:latin typeface="Arial" panose="020B0604020202020204" pitchFamily="34" charset="0"/>
                <a:cs typeface="Arial" panose="020B0604020202020204" pitchFamily="34" charset="0"/>
              </a:rPr>
              <a:t>Lead</a:t>
            </a:r>
            <a:r>
              <a:rPr lang="en-US" altLang="en-US" sz="1800" dirty="0">
                <a:latin typeface="Arial" panose="020B0604020202020204" pitchFamily="34" charset="0"/>
                <a:cs typeface="Arial" panose="020B0604020202020204" pitchFamily="34" charset="0"/>
              </a:rPr>
              <a:t>: Lorena</a:t>
            </a:r>
          </a:p>
          <a:p>
            <a:pPr eaLnBrk="1" hangingPunct="1">
              <a:spcBef>
                <a:spcPct val="0"/>
              </a:spcBef>
            </a:pPr>
            <a:r>
              <a:rPr lang="en-US" altLang="en-US" sz="1800" b="1" dirty="0">
                <a:latin typeface="Arial" panose="020B0604020202020204" pitchFamily="34" charset="0"/>
                <a:cs typeface="Arial" panose="020B0604020202020204" pitchFamily="34" charset="0"/>
              </a:rPr>
              <a:t>Time</a:t>
            </a:r>
            <a:r>
              <a:rPr lang="en-US" altLang="en-US" sz="1800" dirty="0">
                <a:latin typeface="Arial" panose="020B0604020202020204" pitchFamily="34" charset="0"/>
                <a:cs typeface="Arial" panose="020B0604020202020204" pitchFamily="34" charset="0"/>
              </a:rPr>
              <a:t>: 2 min</a:t>
            </a:r>
          </a:p>
          <a:p>
            <a:pPr eaLnBrk="1" hangingPunct="1">
              <a:spcBef>
                <a:spcPct val="0"/>
              </a:spcBef>
            </a:pPr>
            <a:r>
              <a:rPr lang="en-US" altLang="en-US" sz="1800" b="1" dirty="0">
                <a:latin typeface="Arial" panose="020B0604020202020204" pitchFamily="34" charset="0"/>
                <a:cs typeface="Arial" panose="020B0604020202020204" pitchFamily="34" charset="0"/>
              </a:rPr>
              <a:t>Talking Points</a:t>
            </a:r>
            <a:r>
              <a:rPr lang="en-US" altLang="en-US" sz="18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(Read or paraphrase bullets)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(Consider saying one more reminder: “Remember, you should only enter </a:t>
            </a:r>
            <a:r>
              <a:rPr lang="en-US" sz="1800" b="1" dirty="0">
                <a:effectLst/>
                <a:latin typeface="Segoe UI" panose="020B0502040204020203" pitchFamily="34" charset="0"/>
              </a:rPr>
              <a:t>Intersession</a:t>
            </a:r>
            <a:r>
              <a:rPr lang="en-US" sz="1800" dirty="0">
                <a:effectLst/>
                <a:latin typeface="Segoe UI" panose="020B0502040204020203" pitchFamily="34" charset="0"/>
              </a:rPr>
              <a:t> services for year-round schools, not schools that follow the standard school calendar.”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3318664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Use Q&amp;A feature in Zoom</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1607934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Show polling questions, as follows:</a:t>
            </a:r>
          </a:p>
          <a:p>
            <a:endParaRPr lang="en-US" sz="1100" dirty="0">
              <a:latin typeface="Arial" panose="020B0604020202020204" pitchFamily="34" charset="0"/>
              <a:cs typeface="Arial" panose="020B0604020202020204" pitchFamily="34" charset="0"/>
            </a:endParaRPr>
          </a:p>
          <a:p>
            <a:pPr marL="0" indent="0">
              <a:buFont typeface="+mj-lt"/>
              <a:buNone/>
            </a:pPr>
            <a:r>
              <a:rPr lang="en-US" sz="1100" dirty="0">
                <a:latin typeface="Arial" panose="020B0604020202020204" pitchFamily="34" charset="0"/>
                <a:cs typeface="Arial" panose="020B0604020202020204" pitchFamily="34" charset="0"/>
              </a:rPr>
              <a:t>1) True or False: To maximize your child counts, it is crucial to keep adding dates that prove the child’s residency in your region/district during the 2024-2025 Performance Period.</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573" marR="0" lvl="0" indent="-228573" algn="l" defTabSz="914400"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lvl="0" indent="0" defTabSz="914292">
              <a:buFontTx/>
              <a:buNone/>
              <a:defRPr/>
            </a:pPr>
            <a:r>
              <a:rPr lang="en-US" sz="1100" dirty="0">
                <a:latin typeface="Arial" panose="020B0604020202020204" pitchFamily="34" charset="0"/>
                <a:cs typeface="Arial" panose="020B0604020202020204" pitchFamily="34" charset="0"/>
              </a:rPr>
              <a:t>2) True or False: Another way to maximize your child counts is to finish reviewing the pending COEs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latin typeface="Arial" panose="020B0604020202020204" pitchFamily="34" charset="0"/>
                <a:cs typeface="Arial" panose="020B0604020202020204" pitchFamily="34" charset="0"/>
              </a:rPr>
              <a:t>especially for new families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latin typeface="Arial" panose="020B0604020202020204" pitchFamily="34" charset="0"/>
                <a:cs typeface="Arial" panose="020B0604020202020204" pitchFamily="34" charset="0"/>
              </a:rPr>
              <a:t>before the Data Close Deadline.</a:t>
            </a:r>
          </a:p>
          <a:p>
            <a:pPr marL="228600" marR="0" lvl="0" indent="-228600" algn="l" defTabSz="914292" rtl="0" eaLnBrk="1" fontAlgn="auto" latinLnBrk="0" hangingPunct="1">
              <a:lnSpc>
                <a:spcPct val="100000"/>
              </a:lnSpc>
              <a:spcBef>
                <a:spcPts val="0"/>
              </a:spcBef>
              <a:spcAft>
                <a:spcPts val="0"/>
              </a:spcAft>
              <a:buClrTx/>
              <a:buSzTx/>
              <a:buFontTx/>
              <a:buAutoNum type="alphaLcPeriod"/>
              <a:tabLst/>
              <a:defRPr/>
            </a:pPr>
            <a:r>
              <a:rPr lang="en-US" sz="1100" dirty="0">
                <a:latin typeface="Arial" panose="020B0604020202020204" pitchFamily="34" charset="0"/>
                <a:cs typeface="Arial" panose="020B0604020202020204" pitchFamily="34" charset="0"/>
              </a:rPr>
              <a:t>True [answer]</a:t>
            </a:r>
          </a:p>
          <a:p>
            <a:pPr marL="228600" lvl="0" indent="-228600" defTabSz="914292">
              <a:buFontTx/>
              <a:buAutoNum type="alphaLcPeriod"/>
              <a:defRPr/>
            </a:pPr>
            <a:r>
              <a:rPr lang="en-US" sz="1100" dirty="0">
                <a:latin typeface="Arial" panose="020B0604020202020204" pitchFamily="34" charset="0"/>
                <a:cs typeface="Arial" panose="020B0604020202020204" pitchFamily="34" charset="0"/>
              </a:rPr>
              <a:t>False</a:t>
            </a:r>
          </a:p>
          <a:p>
            <a:pPr marL="228600" lvl="0" indent="-228600" defTabSz="914292">
              <a:buFontTx/>
              <a:buAutoNum type="alphaLcPeriod"/>
              <a:defRPr/>
            </a:pPr>
            <a:endParaRPr lang="en-US" sz="1100" dirty="0">
              <a:latin typeface="Arial" panose="020B0604020202020204" pitchFamily="34" charset="0"/>
              <a:cs typeface="Arial" panose="020B0604020202020204" pitchFamily="34" charset="0"/>
            </a:endParaRPr>
          </a:p>
          <a:p>
            <a:pPr marL="0" lvl="0" indent="0" defTabSz="914292">
              <a:buFontTx/>
              <a:buNone/>
              <a:defRPr/>
            </a:pPr>
            <a:r>
              <a:rPr lang="en-US" sz="1100" dirty="0">
                <a:latin typeface="Arial" panose="020B0604020202020204" pitchFamily="34" charset="0"/>
                <a:cs typeface="Arial" panose="020B0604020202020204" pitchFamily="34" charset="0"/>
              </a:rPr>
              <a:t>3) True or False: High School Equivalency data is needed in the CSPR and for the MSIX.</a:t>
            </a:r>
          </a:p>
          <a:p>
            <a:pPr marL="0" lvl="0" indent="0" defTabSz="914292">
              <a:buFontTx/>
              <a:buNone/>
              <a:defRPr/>
            </a:pPr>
            <a:r>
              <a:rPr lang="en-US" sz="1100" dirty="0">
                <a:latin typeface="Arial" panose="020B0604020202020204" pitchFamily="34" charset="0"/>
                <a:cs typeface="Arial" panose="020B0604020202020204" pitchFamily="34" charset="0"/>
              </a:rPr>
              <a:t>a.  True [answer]</a:t>
            </a:r>
          </a:p>
          <a:p>
            <a:pPr marL="0" lvl="0" indent="0" defTabSz="914292">
              <a:buFontTx/>
              <a:buNone/>
              <a:defRPr/>
            </a:pPr>
            <a:r>
              <a:rPr lang="en-US" sz="1100" dirty="0">
                <a:latin typeface="Arial" panose="020B0604020202020204" pitchFamily="34" charset="0"/>
                <a:cs typeface="Arial" panose="020B0604020202020204" pitchFamily="34" charset="0"/>
              </a:rPr>
              <a:t>b.  False</a:t>
            </a:r>
          </a:p>
          <a:p>
            <a:pPr marL="0" lvl="0" indent="0" defTabSz="914292">
              <a:buFontTx/>
              <a:buNone/>
              <a:defRPr/>
            </a:pPr>
            <a:endParaRPr lang="en-US" sz="1100" dirty="0">
              <a:latin typeface="Arial" panose="020B0604020202020204" pitchFamily="34" charset="0"/>
              <a:cs typeface="Arial" panose="020B0604020202020204" pitchFamily="34" charset="0"/>
            </a:endParaRPr>
          </a:p>
          <a:p>
            <a:pPr marL="0" lvl="0" indent="0" defTabSz="914292">
              <a:buFontTx/>
              <a:buNone/>
              <a:defRPr/>
            </a:pPr>
            <a:r>
              <a:rPr lang="en-US" sz="1100" dirty="0">
                <a:latin typeface="Arial" panose="020B0604020202020204" pitchFamily="34" charset="0"/>
                <a:cs typeface="Arial" panose="020B0604020202020204" pitchFamily="34" charset="0"/>
              </a:rPr>
              <a:t>4) True or False: It is OK to enter future service dates in MSIN.</a:t>
            </a:r>
          </a:p>
          <a:p>
            <a:pPr marL="0" lvl="0" indent="0" defTabSz="914292">
              <a:buFontTx/>
              <a:buNone/>
              <a:defRPr/>
            </a:pPr>
            <a:r>
              <a:rPr lang="en-US" sz="1100" dirty="0">
                <a:latin typeface="Arial" panose="020B0604020202020204" pitchFamily="34" charset="0"/>
                <a:cs typeface="Arial" panose="020B0604020202020204" pitchFamily="34" charset="0"/>
              </a:rPr>
              <a:t>a. True</a:t>
            </a:r>
          </a:p>
          <a:p>
            <a:pPr marL="0" lvl="0" indent="0" defTabSz="914292">
              <a:buFontTx/>
              <a:buNone/>
              <a:defRPr/>
            </a:pPr>
            <a:r>
              <a:rPr lang="en-US" sz="1100" dirty="0">
                <a:latin typeface="Arial" panose="020B0604020202020204" pitchFamily="34" charset="0"/>
                <a:cs typeface="Arial" panose="020B0604020202020204" pitchFamily="34" charset="0"/>
              </a:rPr>
              <a:t>b. False [answer]</a:t>
            </a:r>
          </a:p>
          <a:p>
            <a:pPr marL="0" indent="0" defTabSz="914292">
              <a:buFontTx/>
              <a:buNone/>
              <a:defRP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755882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seconds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271461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Read bullets and after first bullet say:  It is very important to train local staff, much like we have done here.  Feel free to use this PowerPoint.</a:t>
            </a:r>
          </a:p>
          <a:p>
            <a:pPr marL="171430" marR="0" lvl="0" indent="-1714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latin typeface="Arial" panose="020B0604020202020204" pitchFamily="34" charset="0"/>
                <a:ea typeface="+mn-ea"/>
                <a:cs typeface="Arial" panose="020B0604020202020204" pitchFamily="34" charset="0"/>
              </a:rPr>
              <a:t>Stay alert for possible communications from the I&amp;R team at WestEd, because they are reviewing COEs with potential issues and may reach out to you for support.</a:t>
            </a:r>
          </a:p>
          <a:p>
            <a:pPr marL="171430" indent="-17143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38</a:t>
            </a:fld>
            <a:endParaRPr lang="en-US" dirty="0"/>
          </a:p>
        </p:txBody>
      </p:sp>
    </p:spTree>
    <p:extLst>
      <p:ext uri="{BB962C8B-B14F-4D97-AF65-F5344CB8AC3E}">
        <p14:creationId xmlns:p14="http://schemas.microsoft.com/office/powerpoint/2010/main" val="721939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Remember that the MSIN system contains PII for thousands of migratory children and youths, so data security is extremely important.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 List continued on next slide.)</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39</a:t>
            </a:fld>
            <a:endParaRPr lang="en-US" dirty="0"/>
          </a:p>
        </p:txBody>
      </p:sp>
    </p:spTree>
    <p:extLst>
      <p:ext uri="{BB962C8B-B14F-4D97-AF65-F5344CB8AC3E}">
        <p14:creationId xmlns:p14="http://schemas.microsoft.com/office/powerpoint/2010/main" val="421842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94499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When conducting local training sessions, please reiterate these points so that all MSIN users hear this repeatedly.</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100" dirty="0">
                <a:latin typeface="Arial" panose="020B0604020202020204" pitchFamily="34" charset="0"/>
                <a:cs typeface="Arial" panose="020B0604020202020204" pitchFamily="34" charset="0"/>
              </a:rPr>
              <a:t>From Elizabeth Wisnia’s presentation on data privacy and security:</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100" dirty="0">
                <a:latin typeface="Arial" panose="020B0604020202020204" pitchFamily="34" charset="0"/>
                <a:cs typeface="Arial" panose="020B0604020202020204" pitchFamily="34" charset="0"/>
              </a:rPr>
              <a:t>“If PII must be collected, CDE is responsible for protecting such data from unauthorized access. If data is collected and stored electronically, passwords, encryption, and other means for electronically limiting access to PII should be employed. If hard copies of the data are collected, such results should be stored in a secure, locked area that is only accessed by authorized personnel. Anyone with access to the data should be properly trained on privacy laws and policies related to data privacy.”</a:t>
            </a:r>
          </a:p>
          <a:p>
            <a:pPr marL="0" lvl="0" indent="0" algn="l" rtl="0">
              <a:lnSpc>
                <a:spcPct val="100000"/>
              </a:lnSpc>
              <a:spcBef>
                <a:spcPts val="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r>
              <a:rPr lang="en-US" sz="1100" dirty="0">
                <a:latin typeface="Arial" panose="020B0604020202020204" pitchFamily="34" charset="0"/>
                <a:cs typeface="Arial" panose="020B0604020202020204" pitchFamily="34" charset="0"/>
              </a:rPr>
              <a:t>“Occasionally, you may have a legitimate need to print/work with hard copies of confidential data. In such instances, consider where you might securely store such data when the data is not in use. Hard copies of confidential data should only ever be in one of three places: </a:t>
            </a:r>
            <a:r>
              <a:rPr lang="en-US" sz="1100" b="1" dirty="0">
                <a:latin typeface="Arial" panose="020B0604020202020204" pitchFamily="34" charset="0"/>
                <a:cs typeface="Arial" panose="020B0604020202020204" pitchFamily="34" charset="0"/>
              </a:rPr>
              <a:t>(1) In your hands, (2) In a locked cabinet/secure room, (3) In the shredder</a:t>
            </a:r>
            <a:r>
              <a:rPr lang="en-US" sz="1100" dirty="0">
                <a:latin typeface="Arial" panose="020B0604020202020204" pitchFamily="34" charset="0"/>
                <a:cs typeface="Arial" panose="020B0604020202020204" pitchFamily="34" charset="0"/>
              </a:rPr>
              <a:t>. Treat hard copies of confidential data like cash. If you wouldn’t leave a $100 bill sitting unattended and exposed in an insecure location such as your vacant desk, you shouldn’t leave confidential data there either.”</a:t>
            </a:r>
          </a:p>
          <a:p>
            <a:pPr marL="0" lvl="0" indent="0" algn="l" rtl="0">
              <a:lnSpc>
                <a:spcPct val="100000"/>
              </a:lnSpc>
              <a:spcBef>
                <a:spcPts val="36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SzPts val="1400"/>
              <a:buNone/>
            </a:pPr>
            <a:r>
              <a:rPr lang="en-US" sz="1100" dirty="0">
                <a:latin typeface="Arial" panose="020B0604020202020204" pitchFamily="34" charset="0"/>
                <a:cs typeface="Arial" panose="020B0604020202020204" pitchFamily="34" charset="0"/>
              </a:rPr>
              <a:t>“In this era of smart phones and other ever-present photo/recording devices, please also consider acceptable locations to peruse confidential data. If you’re in a public coffee shop or have a desk with a window that faces a busy street (for example), consider moving to a private location or reconfiguring your desk so that those with too much curiosity or nefarious intentions won’t have access to the confidential information you are reviewing.”</a:t>
            </a:r>
          </a:p>
          <a:p>
            <a:pPr marL="0" lvl="0" indent="0" algn="l" rtl="0">
              <a:lnSpc>
                <a:spcPct val="100000"/>
              </a:lnSpc>
              <a:spcBef>
                <a:spcPts val="360"/>
              </a:spcBef>
              <a:spcAft>
                <a:spcPts val="0"/>
              </a:spcAft>
              <a:buSzPts val="1400"/>
              <a:buNone/>
            </a:pPr>
            <a:endParaRPr lang="en-US" sz="1100" dirty="0">
              <a:latin typeface="Arial" panose="020B0604020202020204" pitchFamily="34" charset="0"/>
              <a:cs typeface="Arial" panose="020B0604020202020204" pitchFamily="34" charset="0"/>
            </a:endParaRPr>
          </a:p>
          <a:p>
            <a:pPr marL="0" lvl="0" indent="0" algn="l" rtl="0">
              <a:lnSpc>
                <a:spcPct val="100000"/>
              </a:lnSpc>
              <a:spcBef>
                <a:spcPts val="360"/>
              </a:spcBef>
              <a:spcAft>
                <a:spcPts val="0"/>
              </a:spcAft>
              <a:buSzPts val="1400"/>
              <a:buNone/>
            </a:pPr>
            <a:r>
              <a:rPr lang="en-US" sz="1100" dirty="0">
                <a:latin typeface="Arial" panose="020B0604020202020204" pitchFamily="34" charset="0"/>
                <a:cs typeface="Arial" panose="020B0604020202020204" pitchFamily="34" charset="0"/>
              </a:rPr>
              <a:t>Loan will select which sentences to use or may add her own.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40</a:t>
            </a:fld>
            <a:endParaRPr lang="en-US" dirty="0"/>
          </a:p>
        </p:txBody>
      </p:sp>
    </p:spTree>
    <p:extLst>
      <p:ext uri="{BB962C8B-B14F-4D97-AF65-F5344CB8AC3E}">
        <p14:creationId xmlns:p14="http://schemas.microsoft.com/office/powerpoint/2010/main" val="24161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This PowerPoint will be posted in the California MEP Help Center (https://mephelpcenter.wested.org/), in the MSIN category.</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to the user guides, remember that definitions, rules, and other information is readily accessible within most screens by clicking the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icon next to titles and fields.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The Training MSIN site is always available so that you can practice and brush up on system features.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3796833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Please thank participants for attending.</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30640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04571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Loan</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349024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Lead: Loan</a:t>
            </a:r>
          </a:p>
          <a:p>
            <a:r>
              <a:rPr lang="en-US" sz="1100" dirty="0">
                <a:latin typeface="Arial" panose="020B0604020202020204" pitchFamily="34" charset="0"/>
                <a:cs typeface="Arial" panose="020B0604020202020204" pitchFamily="34" charset="0"/>
              </a:rPr>
              <a:t>Time: 2 minutes</a:t>
            </a:r>
          </a:p>
          <a:p>
            <a:r>
              <a:rPr lang="en-US" sz="1100" dirty="0">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Review bullet points</a:t>
            </a: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federal office, OME, uses this data to determine the number of migrant students in each state.  Based on the data submitted through the CSPR and the Migrant Student Information Exchange (MSIX), funds are given to each state.  In turn, the state uses the information for subgrantee allocations. Therefore, it is critical that the information is correct and that all deadlines are met.</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7</a:t>
            </a:fld>
            <a:endParaRPr lang="en-US" dirty="0"/>
          </a:p>
        </p:txBody>
      </p:sp>
    </p:spTree>
    <p:extLst>
      <p:ext uri="{BB962C8B-B14F-4D97-AF65-F5344CB8AC3E}">
        <p14:creationId xmlns:p14="http://schemas.microsoft.com/office/powerpoint/2010/main" val="4016691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Lead: Loan</a:t>
            </a:r>
          </a:p>
          <a:p>
            <a:r>
              <a:rPr lang="en-US" sz="1100" dirty="0">
                <a:latin typeface="Arial" panose="020B0604020202020204" pitchFamily="34" charset="0"/>
                <a:cs typeface="Arial" panose="020B0604020202020204" pitchFamily="34" charset="0"/>
              </a:rPr>
              <a:t>Time: 2 minutes</a:t>
            </a:r>
          </a:p>
          <a:p>
            <a:r>
              <a:rPr lang="en-US" sz="1100" dirty="0">
                <a:latin typeface="Arial" panose="020B0604020202020204" pitchFamily="34" charset="0"/>
                <a:cs typeface="Arial" panose="020B0604020202020204" pitchFamily="34" charset="0"/>
              </a:rPr>
              <a:t>Talking Points:</a:t>
            </a:r>
          </a:p>
          <a:p>
            <a:pPr marL="171450" indent="-17145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Read slide</a:t>
            </a:r>
          </a:p>
        </p:txBody>
      </p:sp>
      <p:sp>
        <p:nvSpPr>
          <p:cNvPr id="4" name="Slide Number Placeholder 3"/>
          <p:cNvSpPr>
            <a:spLocks noGrp="1"/>
          </p:cNvSpPr>
          <p:nvPr>
            <p:ph type="sldNum" sz="quarter" idx="5"/>
          </p:nvPr>
        </p:nvSpPr>
        <p:spPr/>
        <p:txBody>
          <a:bodyPr/>
          <a:lstStyle/>
          <a:p>
            <a:fld id="{1CE27A00-9ED4-434D-BC8A-5D31EFE24023}" type="slidenum">
              <a:rPr lang="en-US" smtClean="0"/>
              <a:pPr/>
              <a:t>8</a:t>
            </a:fld>
            <a:endParaRPr lang="en-US" dirty="0"/>
          </a:p>
        </p:txBody>
      </p:sp>
    </p:spTree>
    <p:extLst>
      <p:ext uri="{BB962C8B-B14F-4D97-AF65-F5344CB8AC3E}">
        <p14:creationId xmlns:p14="http://schemas.microsoft.com/office/powerpoint/2010/main" val="219106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Lead: Loan</a:t>
            </a:r>
          </a:p>
          <a:p>
            <a:r>
              <a:rPr lang="en-US" sz="1100" dirty="0">
                <a:latin typeface="Arial" panose="020B0604020202020204" pitchFamily="34" charset="0"/>
                <a:cs typeface="Arial" panose="020B0604020202020204" pitchFamily="34" charset="0"/>
              </a:rPr>
              <a:t>Time: 2 minutes</a:t>
            </a:r>
          </a:p>
          <a:p>
            <a:r>
              <a:rPr lang="en-US" sz="1100" dirty="0">
                <a:latin typeface="Arial" panose="020B0604020202020204" pitchFamily="34" charset="0"/>
                <a:cs typeface="Arial" panose="020B0604020202020204" pitchFamily="34" charset="0"/>
              </a:rPr>
              <a:t>Talking Points:</a:t>
            </a:r>
          </a:p>
          <a:p>
            <a:endParaRPr lang="en-US" altLang="en-US" sz="1100" dirty="0">
              <a:latin typeface="Arial" panose="020B0604020202020204" pitchFamily="34" charset="0"/>
              <a:cs typeface="Arial" panose="020B0604020202020204" pitchFamily="34" charset="0"/>
            </a:endParaRPr>
          </a:p>
          <a:p>
            <a:r>
              <a:rPr lang="en-US" altLang="en-US" sz="1100">
                <a:latin typeface="Arial" panose="020B0604020202020204" pitchFamily="34" charset="0"/>
                <a:cs typeface="Arial" panose="020B0604020202020204" pitchFamily="34" charset="0"/>
              </a:rPr>
              <a:t>These </a:t>
            </a:r>
            <a:r>
              <a:rPr lang="en-US" altLang="en-US" sz="1100" dirty="0">
                <a:latin typeface="Arial" panose="020B0604020202020204" pitchFamily="34" charset="0"/>
                <a:cs typeface="Arial" panose="020B0604020202020204" pitchFamily="34" charset="0"/>
              </a:rPr>
              <a:t>activities and due dates very similar to last year.</a:t>
            </a:r>
          </a:p>
          <a:p>
            <a:r>
              <a:rPr lang="en-US" sz="1100" dirty="0">
                <a:latin typeface="Arial" panose="020B0604020202020204" pitchFamily="34" charset="0"/>
                <a:cs typeface="Arial" panose="020B0604020202020204" pitchFamily="34" charset="0"/>
              </a:rPr>
              <a:t>Read items in calendar</a:t>
            </a:r>
          </a:p>
          <a:p>
            <a:endParaRPr lang="en-US" dirty="0"/>
          </a:p>
        </p:txBody>
      </p:sp>
      <p:sp>
        <p:nvSpPr>
          <p:cNvPr id="4" name="Slide Number Placeholder 3"/>
          <p:cNvSpPr>
            <a:spLocks noGrp="1"/>
          </p:cNvSpPr>
          <p:nvPr>
            <p:ph type="sldNum" sz="quarter" idx="5"/>
          </p:nvPr>
        </p:nvSpPr>
        <p:spPr/>
        <p:txBody>
          <a:bodyPr/>
          <a:lstStyle/>
          <a:p>
            <a:fld id="{1CE27A00-9ED4-434D-BC8A-5D31EFE24023}" type="slidenum">
              <a:rPr lang="en-US" smtClean="0"/>
              <a:pPr/>
              <a:t>9</a:t>
            </a:fld>
            <a:endParaRPr lang="en-US" dirty="0"/>
          </a:p>
        </p:txBody>
      </p:sp>
    </p:spTree>
    <p:extLst>
      <p:ext uri="{BB962C8B-B14F-4D97-AF65-F5344CB8AC3E}">
        <p14:creationId xmlns:p14="http://schemas.microsoft.com/office/powerpoint/2010/main" val="1092783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CCA26BB6-385B-F047-BF7D-DAB14FA633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74879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4" name="Picture 3" descr="The official seal of the California Department of Education">
            <a:extLst>
              <a:ext uri="{FF2B5EF4-FFF2-40B4-BE49-F238E27FC236}">
                <a16:creationId xmlns:a16="http://schemas.microsoft.com/office/drawing/2014/main" id="{CB9000E6-344D-6544-843F-61DBE2E587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8840" y="706885"/>
            <a:ext cx="760090" cy="768008"/>
          </a:xfrm>
          <a:prstGeom prst="rect">
            <a:avLst/>
          </a:prstGeom>
        </p:spPr>
      </p:pic>
    </p:spTree>
    <p:extLst>
      <p:ext uri="{BB962C8B-B14F-4D97-AF65-F5344CB8AC3E}">
        <p14:creationId xmlns:p14="http://schemas.microsoft.com/office/powerpoint/2010/main" val="253080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529362"/>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E152E35-899D-504E-ADBA-705A44488C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278973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Primary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88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DD40D18-4189-4D47-B8BE-3401CFAA7C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465858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tif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tiff"/><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9CA648D7-0833-6943-9334-47441CB0EB6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873636" y="1295292"/>
            <a:ext cx="1242164" cy="278417"/>
          </a:xfrm>
          <a:prstGeom prst="rect">
            <a:avLst/>
          </a:prstGeom>
        </p:spPr>
      </p:pic>
      <p:pic>
        <p:nvPicPr>
          <p:cNvPr id="6" name="Picture 5" descr="The official seal of the California Department of Education">
            <a:extLst>
              <a:ext uri="{FF2B5EF4-FFF2-40B4-BE49-F238E27FC236}">
                <a16:creationId xmlns:a16="http://schemas.microsoft.com/office/drawing/2014/main" id="{CF59DCFA-038A-1248-9B3F-D79B26679E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873636" y="94861"/>
            <a:ext cx="1144351" cy="1156272"/>
          </a:xfrm>
          <a:prstGeom prst="rect">
            <a:avLst/>
          </a:prstGeom>
        </p:spPr>
      </p:pic>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86" r:id="rId5"/>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F15FC792-EB18-429B-BEA6-EF0BFE0ACF88}"/>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9" name="Picture 8">
            <a:extLst>
              <a:ext uri="{FF2B5EF4-FFF2-40B4-BE49-F238E27FC236}">
                <a16:creationId xmlns:a16="http://schemas.microsoft.com/office/drawing/2014/main" id="{59C58114-EB6A-F94F-83AC-27944D45D2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64340" y="1430154"/>
            <a:ext cx="1242164" cy="278417"/>
          </a:xfrm>
          <a:prstGeom prst="rect">
            <a:avLst/>
          </a:prstGeom>
        </p:spPr>
      </p:pic>
      <p:pic>
        <p:nvPicPr>
          <p:cNvPr id="10" name="Picture 9" descr="The official seal of the California Department of Education">
            <a:extLst>
              <a:ext uri="{FF2B5EF4-FFF2-40B4-BE49-F238E27FC236}">
                <a16:creationId xmlns:a16="http://schemas.microsoft.com/office/drawing/2014/main" id="{9844382B-4F5D-1E4E-AF0C-622F155888B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813247" y="238841"/>
            <a:ext cx="1144351" cy="1156272"/>
          </a:xfrm>
          <a:prstGeom prst="rect">
            <a:avLst/>
          </a:prstGeom>
        </p:spPr>
      </p:pic>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5F78EA85-2093-3C4C-84B9-CDDDB6AEF7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87734" y="1301282"/>
            <a:ext cx="1188720" cy="266438"/>
          </a:xfrm>
          <a:prstGeom prst="rect">
            <a:avLst/>
          </a:prstGeom>
        </p:spPr>
      </p:pic>
      <p:sp>
        <p:nvSpPr>
          <p:cNvPr id="4" name="Slide Number Placeholder 4">
            <a:extLst>
              <a:ext uri="{FF2B5EF4-FFF2-40B4-BE49-F238E27FC236}">
                <a16:creationId xmlns:a16="http://schemas.microsoft.com/office/drawing/2014/main" id="{B4E0DFD2-3CD3-4E1F-B8A0-E3DF907A0D87}"/>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8" name="Picture 7" descr="The official seal of the California Department of Education">
            <a:extLst>
              <a:ext uri="{FF2B5EF4-FFF2-40B4-BE49-F238E27FC236}">
                <a16:creationId xmlns:a16="http://schemas.microsoft.com/office/drawing/2014/main" id="{469EB101-FE6D-D94D-8DA6-87C3D5D6B14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809919" y="94861"/>
            <a:ext cx="1144351" cy="1156272"/>
          </a:xfrm>
          <a:prstGeom prst="rect">
            <a:avLst/>
          </a:prstGeom>
        </p:spPr>
      </p:pic>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tx1"/>
                </a:solidFill>
              </a:rPr>
              <a:pPr/>
              <a:t>‹#›</a:t>
            </a:fld>
            <a:endParaRPr lang="en-US" dirty="0">
              <a:solidFill>
                <a:schemeClr val="tx1"/>
              </a:solidFill>
            </a:endParaRPr>
          </a:p>
        </p:txBody>
      </p:sp>
      <p:pic>
        <p:nvPicPr>
          <p:cNvPr id="6" name="Picture 5" descr="The official seal of the California Department of Education">
            <a:extLst>
              <a:ext uri="{FF2B5EF4-FFF2-40B4-BE49-F238E27FC236}">
                <a16:creationId xmlns:a16="http://schemas.microsoft.com/office/drawing/2014/main" id="{E5652641-D4C6-9F48-A6E2-20A34373BA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5079" y="482028"/>
            <a:ext cx="1144351" cy="115627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42479D3C-F724-A743-87A8-E18D6B0F7DB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38265870-097E-4E68-B55E-D1731767C1FC}"/>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6" name="Picture 5" descr="The official seal of the California Department of Education">
            <a:extLst>
              <a:ext uri="{FF2B5EF4-FFF2-40B4-BE49-F238E27FC236}">
                <a16:creationId xmlns:a16="http://schemas.microsoft.com/office/drawing/2014/main" id="{9DAF3FC6-F005-9845-8F94-AC89A82C5C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97436" y="506875"/>
            <a:ext cx="1144351" cy="1156272"/>
          </a:xfrm>
          <a:prstGeom prst="rect">
            <a:avLst/>
          </a:prstGeom>
        </p:spPr>
      </p:pic>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a:xfrm>
            <a:off x="736600" y="499714"/>
            <a:ext cx="10581005" cy="1325563"/>
          </a:xfrm>
        </p:spPr>
        <p:txBody>
          <a:bodyPr/>
          <a:lstStyle/>
          <a:p>
            <a:r>
              <a:rPr lang="en-US" dirty="0"/>
              <a:t>Welcome</a:t>
            </a:r>
          </a:p>
        </p:txBody>
      </p:sp>
      <p:sp>
        <p:nvSpPr>
          <p:cNvPr id="3" name="Content Placeholder 2">
            <a:extLst>
              <a:ext uri="{FF2B5EF4-FFF2-40B4-BE49-F238E27FC236}">
                <a16:creationId xmlns:a16="http://schemas.microsoft.com/office/drawing/2014/main" id="{E0786974-120E-4077-825F-C9BFE1C8337D}"/>
              </a:ext>
            </a:extLst>
          </p:cNvPr>
          <p:cNvSpPr>
            <a:spLocks noGrp="1"/>
          </p:cNvSpPr>
          <p:nvPr>
            <p:ph idx="1"/>
          </p:nvPr>
        </p:nvSpPr>
        <p:spPr>
          <a:xfrm>
            <a:off x="805497" y="2253524"/>
            <a:ext cx="10581005" cy="2583180"/>
          </a:xfrm>
        </p:spPr>
        <p:txBody>
          <a:bodyPr>
            <a:normAutofit/>
          </a:bodyPr>
          <a:lstStyle/>
          <a:p>
            <a:pPr marL="0" indent="0" algn="ctr">
              <a:buNone/>
            </a:pPr>
            <a:r>
              <a:rPr lang="en-US" sz="3600" dirty="0"/>
              <a:t>The webinar will begin shortly. If you are joining as a group, please use the chat for roll call (enter your region or direct-funded district and your names).</a:t>
            </a:r>
          </a:p>
          <a:p>
            <a:pPr marL="0" indent="0" algn="ctr">
              <a:buNone/>
            </a:pPr>
            <a:r>
              <a:rPr lang="en-US" sz="3600" dirty="0"/>
              <a:t>Thank you!</a:t>
            </a:r>
          </a:p>
          <a:p>
            <a:pPr marL="0" indent="0">
              <a:buNone/>
            </a:pPr>
            <a:endParaRPr lang="en-US" dirty="0"/>
          </a:p>
        </p:txBody>
      </p:sp>
    </p:spTree>
    <p:extLst>
      <p:ext uri="{BB962C8B-B14F-4D97-AF65-F5344CB8AC3E}">
        <p14:creationId xmlns:p14="http://schemas.microsoft.com/office/powerpoint/2010/main" val="3465662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l"/>
            <a:r>
              <a:rPr lang="en-US" sz="3600" kern="1200" dirty="0">
                <a:solidFill>
                  <a:srgbClr val="FFFFFF"/>
                </a:solidFill>
                <a:latin typeface="+mj-lt"/>
                <a:ea typeface="+mj-ea"/>
                <a:cs typeface="+mj-cs"/>
              </a:rPr>
              <a:t>Questions?</a:t>
            </a:r>
          </a:p>
        </p:txBody>
      </p:sp>
      <p:pic>
        <p:nvPicPr>
          <p:cNvPr id="6" name="Content Placeholder 5">
            <a:extLst>
              <a:ext uri="{FF2B5EF4-FFF2-40B4-BE49-F238E27FC236}">
                <a16:creationId xmlns:a16="http://schemas.microsoft.com/office/drawing/2014/main" id="{E1A134BD-D773-A65A-0B13-BCEFAEB6F110}"/>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12723" y="1378991"/>
            <a:ext cx="6188499" cy="4100018"/>
          </a:xfrm>
        </p:spPr>
      </p:pic>
    </p:spTree>
    <p:extLst>
      <p:ext uri="{BB962C8B-B14F-4D97-AF65-F5344CB8AC3E}">
        <p14:creationId xmlns:p14="http://schemas.microsoft.com/office/powerpoint/2010/main" val="219030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87624"/>
          </a:xfrm>
        </p:spPr>
        <p:txBody>
          <a:bodyPr>
            <a:normAutofit/>
          </a:bodyPr>
          <a:lstStyle/>
          <a:p>
            <a:r>
              <a:rPr lang="en-US" sz="3600" dirty="0"/>
              <a:t>Check for Understanding</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963735" y="1287464"/>
            <a:ext cx="10264530" cy="4216300"/>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If you are participating as a group, enter the option chosen by the majority of the group.</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80199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28601" y="2581438"/>
            <a:ext cx="3581402" cy="1899969"/>
          </a:xfrm>
        </p:spPr>
        <p:txBody>
          <a:bodyPr vert="horz" lIns="91440" tIns="45720" rIns="91440" bIns="45720" rtlCol="0" anchor="t">
            <a:normAutofit/>
          </a:bodyPr>
          <a:lstStyle/>
          <a:p>
            <a:r>
              <a:rPr lang="en-US" sz="3600" kern="1200" dirty="0">
                <a:solidFill>
                  <a:srgbClr val="FFFFFF"/>
                </a:solidFill>
                <a:latin typeface="+mj-lt"/>
                <a:ea typeface="+mj-ea"/>
                <a:cs typeface="+mj-cs"/>
              </a:rPr>
              <a:t>Using the Dat</a:t>
            </a:r>
            <a:r>
              <a:rPr lang="en-US" sz="3600" dirty="0">
                <a:solidFill>
                  <a:srgbClr val="FFFFFF"/>
                </a:solidFill>
              </a:rPr>
              <a:t>a Monitoring Reports</a:t>
            </a:r>
            <a:endParaRPr lang="en-US" sz="3600" kern="1200" dirty="0">
              <a:solidFill>
                <a:srgbClr val="FFFFFF"/>
              </a:solidFill>
              <a:latin typeface="+mj-lt"/>
              <a:ea typeface="+mj-ea"/>
              <a:cs typeface="+mj-cs"/>
            </a:endParaRPr>
          </a:p>
        </p:txBody>
      </p:sp>
      <p:pic>
        <p:nvPicPr>
          <p:cNvPr id="7" name="Picture 6" descr="Screenshot of the MSIN login screen.">
            <a:extLst>
              <a:ext uri="{FF2B5EF4-FFF2-40B4-BE49-F238E27FC236}">
                <a16:creationId xmlns:a16="http://schemas.microsoft.com/office/drawing/2014/main" id="{DBD1976B-BE98-4918-9FE9-94E4BE289BA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28" y="746441"/>
            <a:ext cx="7225748" cy="5365117"/>
          </a:xfrm>
          <a:prstGeom prst="rect">
            <a:avLst/>
          </a:prstGeom>
        </p:spPr>
      </p:pic>
    </p:spTree>
    <p:extLst>
      <p:ext uri="{BB962C8B-B14F-4D97-AF65-F5344CB8AC3E}">
        <p14:creationId xmlns:p14="http://schemas.microsoft.com/office/powerpoint/2010/main" val="86582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565F64-B084-4595-A567-E792E260652D}"/>
              </a:ext>
            </a:extLst>
          </p:cNvPr>
          <p:cNvSpPr>
            <a:spLocks noGrp="1"/>
          </p:cNvSpPr>
          <p:nvPr>
            <p:ph type="title"/>
          </p:nvPr>
        </p:nvSpPr>
        <p:spPr>
          <a:xfrm>
            <a:off x="746449" y="1"/>
            <a:ext cx="10161934" cy="1716832"/>
          </a:xfrm>
        </p:spPr>
        <p:txBody>
          <a:bodyPr>
            <a:noAutofit/>
          </a:bodyPr>
          <a:lstStyle/>
          <a:p>
            <a:r>
              <a:rPr lang="en-US" sz="3600" dirty="0"/>
              <a:t>How should we use the Data Monitoring Reports?</a:t>
            </a:r>
          </a:p>
        </p:txBody>
      </p:sp>
      <p:sp>
        <p:nvSpPr>
          <p:cNvPr id="2" name="Content Placeholder 1">
            <a:extLst>
              <a:ext uri="{FF2B5EF4-FFF2-40B4-BE49-F238E27FC236}">
                <a16:creationId xmlns:a16="http://schemas.microsoft.com/office/drawing/2014/main" id="{9DC5A170-EEE4-4340-809F-337143F01F76}"/>
              </a:ext>
            </a:extLst>
          </p:cNvPr>
          <p:cNvSpPr>
            <a:spLocks noGrp="1"/>
          </p:cNvSpPr>
          <p:nvPr>
            <p:ph idx="1"/>
          </p:nvPr>
        </p:nvSpPr>
        <p:spPr>
          <a:xfrm>
            <a:off x="1283615" y="1918347"/>
            <a:ext cx="9624768" cy="3360672"/>
          </a:xfrm>
        </p:spPr>
        <p:txBody>
          <a:bodyPr>
            <a:normAutofit lnSpcReduction="10000"/>
          </a:bodyPr>
          <a:lstStyle/>
          <a:p>
            <a:pPr lvl="0" eaLnBrk="1" fontAlgn="auto" hangingPunct="1">
              <a:lnSpc>
                <a:spcPct val="100000"/>
              </a:lnSpc>
              <a:spcBef>
                <a:spcPts val="1200"/>
              </a:spcBef>
              <a:spcAft>
                <a:spcPts val="1200"/>
              </a:spcAft>
              <a:defRPr/>
            </a:pPr>
            <a:r>
              <a:rPr lang="en-US" sz="2800" dirty="0"/>
              <a:t>These reports are designed to help local staff identify potentially missing and incorrect data, to be corrected by the Data Close Deadline, if needed.</a:t>
            </a:r>
          </a:p>
          <a:p>
            <a:pPr lvl="0" eaLnBrk="1" fontAlgn="auto" hangingPunct="1">
              <a:lnSpc>
                <a:spcPct val="100000"/>
              </a:lnSpc>
              <a:spcBef>
                <a:spcPts val="1200"/>
              </a:spcBef>
              <a:spcAft>
                <a:spcPts val="1200"/>
              </a:spcAft>
              <a:defRPr/>
            </a:pPr>
            <a:r>
              <a:rPr lang="en-US" sz="2800" dirty="0"/>
              <a:t>Not all records included in a data monitoring report are  incorrect. They </a:t>
            </a:r>
            <a:r>
              <a:rPr lang="en-US" sz="2800" b="1" dirty="0"/>
              <a:t>may</a:t>
            </a:r>
            <a:r>
              <a:rPr lang="en-US" sz="2800" dirty="0"/>
              <a:t> be incorrect or incomplete; therefore, they require a person to review them and make that determination.</a:t>
            </a:r>
          </a:p>
        </p:txBody>
      </p:sp>
    </p:spTree>
    <p:extLst>
      <p:ext uri="{BB962C8B-B14F-4D97-AF65-F5344CB8AC3E}">
        <p14:creationId xmlns:p14="http://schemas.microsoft.com/office/powerpoint/2010/main" val="64929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0"/>
            <a:ext cx="12192000" cy="1132114"/>
          </a:xfrm>
        </p:spPr>
        <p:txBody>
          <a:bodyPr>
            <a:normAutofit/>
          </a:bodyPr>
          <a:lstStyle/>
          <a:p>
            <a:r>
              <a:rPr lang="en-US" sz="3600" dirty="0">
                <a:cs typeface="Arial" pitchFamily="34" charset="0"/>
              </a:rPr>
              <a:t>Grade Age Alignment</a:t>
            </a:r>
          </a:p>
        </p:txBody>
      </p:sp>
      <p:pic>
        <p:nvPicPr>
          <p:cNvPr id="6" name="Picture 5" descr="Screenshot of the Grade Age Alignment Report. Example from R03.">
            <a:extLst>
              <a:ext uri="{FF2B5EF4-FFF2-40B4-BE49-F238E27FC236}">
                <a16:creationId xmlns:a16="http://schemas.microsoft.com/office/drawing/2014/main" id="{2A2B9025-B60B-4D93-892D-325D63F84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15" y="1141445"/>
            <a:ext cx="10159957" cy="4979437"/>
          </a:xfrm>
          <a:prstGeom prst="rect">
            <a:avLst/>
          </a:prstGeom>
        </p:spPr>
      </p:pic>
    </p:spTree>
    <p:extLst>
      <p:ext uri="{BB962C8B-B14F-4D97-AF65-F5344CB8AC3E}">
        <p14:creationId xmlns:p14="http://schemas.microsoft.com/office/powerpoint/2010/main" val="68261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0"/>
            <a:ext cx="11332723" cy="1141388"/>
          </a:xfrm>
        </p:spPr>
        <p:txBody>
          <a:bodyPr>
            <a:noAutofit/>
          </a:bodyPr>
          <a:lstStyle/>
          <a:p>
            <a:r>
              <a:rPr lang="en-US" sz="3600" dirty="0">
                <a:cs typeface="Arial" pitchFamily="34" charset="0"/>
              </a:rPr>
              <a:t>Regular</a:t>
            </a:r>
            <a:r>
              <a:rPr lang="en-US" sz="3600" dirty="0"/>
              <a:t> </a:t>
            </a:r>
            <a:r>
              <a:rPr lang="en-US" sz="3600" dirty="0">
                <a:cs typeface="Arial" pitchFamily="34" charset="0"/>
              </a:rPr>
              <a:t>Enrollment</a:t>
            </a:r>
            <a:r>
              <a:rPr lang="en-US" sz="3600" dirty="0"/>
              <a:t> </a:t>
            </a:r>
            <a:r>
              <a:rPr lang="en-US" sz="3600" dirty="0">
                <a:cs typeface="Arial" pitchFamily="34" charset="0"/>
              </a:rPr>
              <a:t>&amp; No State Student Identifier</a:t>
            </a:r>
          </a:p>
        </p:txBody>
      </p:sp>
      <p:pic>
        <p:nvPicPr>
          <p:cNvPr id="6" name="Picture 5" descr="Screenshot of Regular Enrollment and No State Student Identifier (SSID) Report. Example from R03.">
            <a:extLst>
              <a:ext uri="{FF2B5EF4-FFF2-40B4-BE49-F238E27FC236}">
                <a16:creationId xmlns:a16="http://schemas.microsoft.com/office/drawing/2014/main" id="{B112F1B1-B06E-437A-AE6B-06A882029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58" y="1150719"/>
            <a:ext cx="10142375" cy="4970820"/>
          </a:xfrm>
          <a:prstGeom prst="rect">
            <a:avLst/>
          </a:prstGeom>
        </p:spPr>
      </p:pic>
    </p:spTree>
    <p:extLst>
      <p:ext uri="{BB962C8B-B14F-4D97-AF65-F5344CB8AC3E}">
        <p14:creationId xmlns:p14="http://schemas.microsoft.com/office/powerpoint/2010/main" val="3231837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3"/>
            <a:ext cx="12192000" cy="1610336"/>
          </a:xfrm>
        </p:spPr>
        <p:txBody>
          <a:bodyPr>
            <a:normAutofit/>
          </a:bodyPr>
          <a:lstStyle/>
          <a:p>
            <a:r>
              <a:rPr lang="en-US" sz="3600" dirty="0">
                <a:cs typeface="Arial" pitchFamily="34" charset="0"/>
              </a:rPr>
              <a:t>Check for Missing Dates</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789992" y="1608703"/>
            <a:ext cx="10406741" cy="3360672"/>
          </a:xfrm>
        </p:spPr>
        <p:txBody>
          <a:bodyPr>
            <a:normAutofit/>
          </a:bodyPr>
          <a:lstStyle/>
          <a:p>
            <a:pPr lvl="0" eaLnBrk="1" fontAlgn="auto" hangingPunct="1">
              <a:lnSpc>
                <a:spcPct val="100000"/>
              </a:lnSpc>
              <a:spcBef>
                <a:spcPts val="1200"/>
              </a:spcBef>
              <a:spcAft>
                <a:spcPts val="1200"/>
              </a:spcAft>
              <a:defRPr/>
            </a:pPr>
            <a:r>
              <a:rPr lang="en-US" sz="2800" b="1" dirty="0"/>
              <a:t>Missing Withdrawal Date </a:t>
            </a:r>
            <a:r>
              <a:rPr lang="en-US" sz="2800" dirty="0"/>
              <a:t>– This is a list of children who have an Enrollment Date in the school year, but the enrollment line is missing a Withdrawal Date.</a:t>
            </a:r>
          </a:p>
          <a:p>
            <a:pPr lvl="0" eaLnBrk="1" fontAlgn="auto" hangingPunct="1">
              <a:lnSpc>
                <a:spcPct val="100000"/>
              </a:lnSpc>
              <a:spcBef>
                <a:spcPts val="1200"/>
              </a:spcBef>
              <a:spcAft>
                <a:spcPts val="1200"/>
              </a:spcAft>
              <a:defRPr/>
            </a:pPr>
            <a:r>
              <a:rPr lang="en-US" sz="2800" b="1" dirty="0"/>
              <a:t>Missing Service End Date </a:t>
            </a:r>
            <a:r>
              <a:rPr lang="en-US" sz="2800" dirty="0"/>
              <a:t>– This is a list of children who have a service in the school year, but it is missing a Service End Date.</a:t>
            </a:r>
          </a:p>
        </p:txBody>
      </p:sp>
    </p:spTree>
    <p:extLst>
      <p:ext uri="{BB962C8B-B14F-4D97-AF65-F5344CB8AC3E}">
        <p14:creationId xmlns:p14="http://schemas.microsoft.com/office/powerpoint/2010/main" val="3819156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4"/>
            <a:ext cx="12192000" cy="1610330"/>
          </a:xfrm>
        </p:spPr>
        <p:txBody>
          <a:bodyPr>
            <a:normAutofit/>
          </a:bodyPr>
          <a:lstStyle/>
          <a:p>
            <a:r>
              <a:rPr lang="en-US" sz="3600" dirty="0">
                <a:cs typeface="Arial" pitchFamily="34" charset="0"/>
              </a:rPr>
              <a:t>Identify Uncounted Children</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799323" y="1608696"/>
            <a:ext cx="10406741" cy="4157624"/>
          </a:xfrm>
        </p:spPr>
        <p:txBody>
          <a:bodyPr>
            <a:normAutofit/>
          </a:bodyPr>
          <a:lstStyle/>
          <a:p>
            <a:pPr lvl="0" eaLnBrk="1" fontAlgn="auto" hangingPunct="1">
              <a:lnSpc>
                <a:spcPct val="100000"/>
              </a:lnSpc>
              <a:spcBef>
                <a:spcPts val="1200"/>
              </a:spcBef>
              <a:spcAft>
                <a:spcPts val="1200"/>
              </a:spcAft>
              <a:defRPr/>
            </a:pPr>
            <a:r>
              <a:rPr lang="en-US" sz="2800" b="1" dirty="0"/>
              <a:t>Regular Enrollment &amp; Not Eligible in Period </a:t>
            </a:r>
            <a:r>
              <a:rPr lang="en-US" sz="2800" dirty="0"/>
              <a:t>– This is a list of children who are enrolled but not counted. They have a Type=R (regular attending) enrollment line in the school year, but they are not Eligible-in-Period.</a:t>
            </a:r>
          </a:p>
          <a:p>
            <a:pPr lvl="0" eaLnBrk="1" fontAlgn="auto" hangingPunct="1">
              <a:lnSpc>
                <a:spcPct val="100000"/>
              </a:lnSpc>
              <a:spcBef>
                <a:spcPts val="1200"/>
              </a:spcBef>
              <a:spcAft>
                <a:spcPts val="1200"/>
              </a:spcAft>
              <a:defRPr/>
            </a:pPr>
            <a:r>
              <a:rPr lang="en-US" sz="2800" b="1" dirty="0"/>
              <a:t>Non-Attending Enrollment &amp; Not Eligible in Period </a:t>
            </a:r>
            <a:r>
              <a:rPr lang="en-US" sz="2800" dirty="0"/>
              <a:t>– This is also a list of children who are enrolled but not counted. They have a Type=N (non-attending) enrollment line in the school year, but they are not Eligible-in-Period.</a:t>
            </a:r>
          </a:p>
        </p:txBody>
      </p:sp>
    </p:spTree>
    <p:extLst>
      <p:ext uri="{BB962C8B-B14F-4D97-AF65-F5344CB8AC3E}">
        <p14:creationId xmlns:p14="http://schemas.microsoft.com/office/powerpoint/2010/main" val="329376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3"/>
            <a:ext cx="12192000" cy="1591675"/>
          </a:xfrm>
        </p:spPr>
        <p:txBody>
          <a:bodyPr>
            <a:normAutofit/>
          </a:bodyPr>
          <a:lstStyle/>
          <a:p>
            <a:r>
              <a:rPr lang="en-US" sz="3600" dirty="0">
                <a:cs typeface="Arial" pitchFamily="34" charset="0"/>
              </a:rPr>
              <a:t>Check for Missing Enrollments</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892629" y="1590042"/>
            <a:ext cx="10406741" cy="3360672"/>
          </a:xfrm>
        </p:spPr>
        <p:txBody>
          <a:bodyPr>
            <a:normAutofit fontScale="92500" lnSpcReduction="10000"/>
          </a:bodyPr>
          <a:lstStyle/>
          <a:p>
            <a:pPr lvl="0" eaLnBrk="1" fontAlgn="auto" hangingPunct="1">
              <a:lnSpc>
                <a:spcPct val="100000"/>
              </a:lnSpc>
              <a:spcBef>
                <a:spcPts val="1200"/>
              </a:spcBef>
              <a:spcAft>
                <a:spcPts val="1200"/>
              </a:spcAft>
              <a:defRPr/>
            </a:pPr>
            <a:r>
              <a:rPr lang="en-US" sz="2800" b="1" dirty="0"/>
              <a:t>Eligible in Period &amp; Not Enrolled </a:t>
            </a:r>
            <a:r>
              <a:rPr lang="en-US" sz="2800" dirty="0"/>
              <a:t>– This is a list of children/youth who have EiP status (are eligible and present) in the selected school year, but they do not have an enrollment line in the school year. </a:t>
            </a:r>
          </a:p>
          <a:p>
            <a:pPr lvl="0" eaLnBrk="1" fontAlgn="auto" hangingPunct="1">
              <a:lnSpc>
                <a:spcPct val="100000"/>
              </a:lnSpc>
              <a:spcBef>
                <a:spcPts val="1200"/>
              </a:spcBef>
              <a:spcAft>
                <a:spcPts val="1200"/>
              </a:spcAft>
              <a:defRPr/>
            </a:pPr>
            <a:r>
              <a:rPr lang="en-US" sz="2800" b="1" dirty="0"/>
              <a:t>Qualifying Arrival Date (QAD) &amp; Age Eligible, Not Enrolled </a:t>
            </a:r>
            <a:r>
              <a:rPr lang="en-US" sz="2800" dirty="0"/>
              <a:t>– This is a list of children who have eligibility from a valid COE and are still under 22, but they do not have an enrollment line in the school year.</a:t>
            </a:r>
          </a:p>
        </p:txBody>
      </p:sp>
    </p:spTree>
    <p:extLst>
      <p:ext uri="{BB962C8B-B14F-4D97-AF65-F5344CB8AC3E}">
        <p14:creationId xmlns:p14="http://schemas.microsoft.com/office/powerpoint/2010/main" val="2039723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3"/>
            <a:ext cx="12192000" cy="1591675"/>
          </a:xfrm>
        </p:spPr>
        <p:txBody>
          <a:bodyPr>
            <a:normAutofit/>
          </a:bodyPr>
          <a:lstStyle/>
          <a:p>
            <a:r>
              <a:rPr lang="en-US" sz="3600" dirty="0">
                <a:cs typeface="Arial" pitchFamily="34" charset="0"/>
              </a:rPr>
              <a:t>Check for Duplicate Data</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892629" y="1590042"/>
            <a:ext cx="10406741" cy="3360672"/>
          </a:xfrm>
        </p:spPr>
        <p:txBody>
          <a:bodyPr>
            <a:normAutofit/>
          </a:bodyPr>
          <a:lstStyle/>
          <a:p>
            <a:pPr lvl="0" eaLnBrk="1" fontAlgn="auto" hangingPunct="1">
              <a:lnSpc>
                <a:spcPct val="100000"/>
              </a:lnSpc>
              <a:spcBef>
                <a:spcPts val="1200"/>
              </a:spcBef>
              <a:spcAft>
                <a:spcPts val="1200"/>
              </a:spcAft>
              <a:defRPr/>
            </a:pPr>
            <a:r>
              <a:rPr lang="en-US" sz="2800" b="1" dirty="0"/>
              <a:t>Duplicate Enrollment </a:t>
            </a:r>
            <a:r>
              <a:rPr lang="en-US" sz="2800" dirty="0"/>
              <a:t>– This is a list of children who have two (or more) similar enrollment lines in the school year.</a:t>
            </a:r>
          </a:p>
          <a:p>
            <a:pPr lvl="0" eaLnBrk="1" fontAlgn="auto" hangingPunct="1">
              <a:lnSpc>
                <a:spcPct val="100000"/>
              </a:lnSpc>
              <a:spcBef>
                <a:spcPts val="1200"/>
              </a:spcBef>
              <a:spcAft>
                <a:spcPts val="1200"/>
              </a:spcAft>
              <a:defRPr/>
            </a:pPr>
            <a:r>
              <a:rPr lang="en-US" sz="2800" b="1" dirty="0"/>
              <a:t>Duplicate Service </a:t>
            </a:r>
            <a:r>
              <a:rPr lang="en-US" sz="2800" dirty="0"/>
              <a:t>– This is a list of children who have two or more service lines in their statewide child record that appear to be duplicates.</a:t>
            </a:r>
          </a:p>
        </p:txBody>
      </p:sp>
    </p:spTree>
    <p:extLst>
      <p:ext uri="{BB962C8B-B14F-4D97-AF65-F5344CB8AC3E}">
        <p14:creationId xmlns:p14="http://schemas.microsoft.com/office/powerpoint/2010/main" val="406606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a:xfrm>
            <a:off x="1168400" y="566057"/>
            <a:ext cx="9855200" cy="4124816"/>
          </a:xfrm>
        </p:spPr>
        <p:txBody>
          <a:bodyPr>
            <a:normAutofit fontScale="90000"/>
          </a:bodyPr>
          <a:lstStyle/>
          <a:p>
            <a:pPr>
              <a:spcAft>
                <a:spcPts val="1200"/>
              </a:spcAft>
            </a:pPr>
            <a:r>
              <a:rPr lang="en-US" dirty="0"/>
              <a:t>Migrant Student Information Network:</a:t>
            </a:r>
            <a:br>
              <a:rPr lang="en-US" dirty="0"/>
            </a:br>
            <a:r>
              <a:rPr lang="en-US" dirty="0"/>
              <a:t>Data Close and Data Monitoring Reports</a:t>
            </a:r>
            <a:br>
              <a:rPr lang="en-US" dirty="0"/>
            </a:br>
            <a:br>
              <a:rPr lang="en-US" dirty="0"/>
            </a:br>
            <a:br>
              <a:rPr lang="en-US" sz="3600" dirty="0"/>
            </a:br>
            <a:r>
              <a:rPr lang="en-US" sz="3600" dirty="0"/>
              <a:t> August 19, 2025</a:t>
            </a:r>
            <a:br>
              <a:rPr lang="en-US" sz="3600" dirty="0"/>
            </a:br>
            <a:r>
              <a:rPr lang="en-US" sz="3600" dirty="0"/>
              <a:t>10:00 a.m. – 12:00 p.m.</a:t>
            </a:r>
            <a:br>
              <a:rPr lang="en-US" sz="3600" dirty="0"/>
            </a:br>
            <a:endParaRPr lang="en-US" sz="3600" dirty="0"/>
          </a:p>
        </p:txBody>
      </p:sp>
    </p:spTree>
    <p:extLst>
      <p:ext uri="{BB962C8B-B14F-4D97-AF65-F5344CB8AC3E}">
        <p14:creationId xmlns:p14="http://schemas.microsoft.com/office/powerpoint/2010/main" val="407675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632"/>
            <a:ext cx="12192000" cy="1517028"/>
          </a:xfrm>
        </p:spPr>
        <p:txBody>
          <a:bodyPr>
            <a:normAutofit/>
          </a:bodyPr>
          <a:lstStyle/>
          <a:p>
            <a:r>
              <a:rPr lang="en-US" sz="3600" dirty="0">
                <a:cs typeface="Arial" pitchFamily="34" charset="0"/>
              </a:rPr>
              <a:t>Identify Unserved Children</a:t>
            </a:r>
          </a:p>
        </p:txBody>
      </p:sp>
      <p:sp>
        <p:nvSpPr>
          <p:cNvPr id="4" name="Content Placeholder 1">
            <a:extLst>
              <a:ext uri="{FF2B5EF4-FFF2-40B4-BE49-F238E27FC236}">
                <a16:creationId xmlns:a16="http://schemas.microsoft.com/office/drawing/2014/main" id="{29DAF187-A9A8-4105-BDA8-F3E70647963A}"/>
              </a:ext>
            </a:extLst>
          </p:cNvPr>
          <p:cNvSpPr>
            <a:spLocks noGrp="1"/>
          </p:cNvSpPr>
          <p:nvPr>
            <p:ph idx="1"/>
          </p:nvPr>
        </p:nvSpPr>
        <p:spPr>
          <a:xfrm>
            <a:off x="892629" y="1515395"/>
            <a:ext cx="10406741" cy="4866744"/>
          </a:xfrm>
        </p:spPr>
        <p:txBody>
          <a:bodyPr>
            <a:normAutofit/>
          </a:bodyPr>
          <a:lstStyle/>
          <a:p>
            <a:pPr lvl="0" eaLnBrk="1" fontAlgn="auto" hangingPunct="1">
              <a:lnSpc>
                <a:spcPct val="100000"/>
              </a:lnSpc>
              <a:spcBef>
                <a:spcPts val="1200"/>
              </a:spcBef>
              <a:spcAft>
                <a:spcPts val="1200"/>
              </a:spcAft>
              <a:defRPr/>
            </a:pPr>
            <a:r>
              <a:rPr lang="en-US" sz="2800" b="1" dirty="0"/>
              <a:t>Missing Departure Date &amp; No Summer or Intersession Services </a:t>
            </a:r>
            <a:r>
              <a:rPr lang="en-US" sz="2800" dirty="0"/>
              <a:t>– This is a list of children who have not received a Summer or Intersession service, even though they might still be in your area (they do not have a Departure Date).</a:t>
            </a:r>
          </a:p>
          <a:p>
            <a:pPr lvl="0" eaLnBrk="1" fontAlgn="auto" hangingPunct="1">
              <a:lnSpc>
                <a:spcPct val="100000"/>
              </a:lnSpc>
              <a:spcBef>
                <a:spcPts val="1200"/>
              </a:spcBef>
              <a:spcAft>
                <a:spcPts val="1200"/>
              </a:spcAft>
              <a:defRPr/>
            </a:pPr>
            <a:r>
              <a:rPr lang="en-US" sz="2800" b="1" dirty="0"/>
              <a:t>Eligible in Period, Enrolled &amp; Not Served </a:t>
            </a:r>
            <a:r>
              <a:rPr lang="en-US" sz="2800" dirty="0"/>
              <a:t>– This is a list of children who have not received any services, even though they were eligible, present (EiP), and enrolled in the school year.</a:t>
            </a:r>
          </a:p>
        </p:txBody>
      </p:sp>
    </p:spTree>
    <p:extLst>
      <p:ext uri="{BB962C8B-B14F-4D97-AF65-F5344CB8AC3E}">
        <p14:creationId xmlns:p14="http://schemas.microsoft.com/office/powerpoint/2010/main" val="3352992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80191" y="2699581"/>
            <a:ext cx="3278221" cy="3071906"/>
          </a:xfrm>
        </p:spPr>
        <p:txBody>
          <a:bodyPr vert="horz" lIns="91440" tIns="45720" rIns="91440" bIns="45720" rtlCol="0" anchor="t">
            <a:normAutofit/>
          </a:bodyPr>
          <a:lstStyle/>
          <a:p>
            <a:pPr algn="l"/>
            <a:r>
              <a:rPr lang="en-US" sz="3600" kern="1200" dirty="0">
                <a:solidFill>
                  <a:srgbClr val="FFFFFF"/>
                </a:solidFill>
                <a:latin typeface="+mj-lt"/>
                <a:ea typeface="+mj-ea"/>
                <a:cs typeface="+mj-cs"/>
              </a:rPr>
              <a:t>Questions? (2)</a:t>
            </a:r>
          </a:p>
        </p:txBody>
      </p:sp>
      <p:pic>
        <p:nvPicPr>
          <p:cNvPr id="5" name="Content Placeholder 5">
            <a:extLst>
              <a:ext uri="{FF2B5EF4-FFF2-40B4-BE49-F238E27FC236}">
                <a16:creationId xmlns:a16="http://schemas.microsoft.com/office/drawing/2014/main" id="{347ACD1D-E86D-F9C5-F59C-34591DDBD1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086" y="1378991"/>
            <a:ext cx="6188499" cy="4100018"/>
          </a:xfrm>
          <a:prstGeom prst="rect">
            <a:avLst/>
          </a:prstGeom>
        </p:spPr>
      </p:pic>
    </p:spTree>
    <p:extLst>
      <p:ext uri="{BB962C8B-B14F-4D97-AF65-F5344CB8AC3E}">
        <p14:creationId xmlns:p14="http://schemas.microsoft.com/office/powerpoint/2010/main" val="617609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87464"/>
          </a:xfrm>
        </p:spPr>
        <p:txBody>
          <a:bodyPr>
            <a:normAutofit/>
          </a:bodyPr>
          <a:lstStyle/>
          <a:p>
            <a:r>
              <a:rPr lang="en-US" sz="3600" dirty="0"/>
              <a:t>Check for Understanding (2)</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972879" y="1197652"/>
            <a:ext cx="10246242"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If you are participating as a group, enter the option chosen by the majority of the group.</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573640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574766" y="2860907"/>
            <a:ext cx="2889071" cy="983484"/>
          </a:xfrm>
        </p:spPr>
        <p:txBody>
          <a:bodyPr vert="horz" lIns="91440" tIns="45720" rIns="91440" bIns="45720" rtlCol="0" anchor="t">
            <a:normAutofit/>
          </a:bodyPr>
          <a:lstStyle/>
          <a:p>
            <a:r>
              <a:rPr lang="en-US" sz="3600" dirty="0">
                <a:solidFill>
                  <a:srgbClr val="FFFFFF"/>
                </a:solidFill>
              </a:rPr>
              <a:t>Reminders</a:t>
            </a:r>
            <a:endParaRPr lang="en-US" sz="3600" kern="1200" dirty="0">
              <a:solidFill>
                <a:srgbClr val="FFFFFF"/>
              </a:solidFill>
              <a:latin typeface="+mj-lt"/>
              <a:ea typeface="+mj-ea"/>
              <a:cs typeface="+mj-cs"/>
            </a:endParaRPr>
          </a:p>
        </p:txBody>
      </p:sp>
      <p:pic>
        <p:nvPicPr>
          <p:cNvPr id="11" name="Picture 10">
            <a:extLst>
              <a:ext uri="{FF2B5EF4-FFF2-40B4-BE49-F238E27FC236}">
                <a16:creationId xmlns:a16="http://schemas.microsoft.com/office/drawing/2014/main" id="{730CD72F-36EA-44A5-80AF-B101E202CDE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47338" y="1605242"/>
            <a:ext cx="3935927" cy="3665333"/>
          </a:xfrm>
          <a:prstGeom prst="rect">
            <a:avLst/>
          </a:prstGeom>
          <a:effectLst>
            <a:innerShdw blurRad="63500" dist="50800" dir="5400000">
              <a:prstClr val="black">
                <a:alpha val="50000"/>
              </a:prstClr>
            </a:innerShdw>
          </a:effectLst>
        </p:spPr>
      </p:pic>
    </p:spTree>
    <p:extLst>
      <p:ext uri="{BB962C8B-B14F-4D97-AF65-F5344CB8AC3E}">
        <p14:creationId xmlns:p14="http://schemas.microsoft.com/office/powerpoint/2010/main" val="3911004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1" y="-1"/>
            <a:ext cx="10906812" cy="1596571"/>
          </a:xfrm>
        </p:spPr>
        <p:txBody>
          <a:bodyPr>
            <a:noAutofit/>
          </a:bodyPr>
          <a:lstStyle/>
          <a:p>
            <a:r>
              <a:rPr lang="en-US" sz="3600">
                <a:cs typeface="Arial" pitchFamily="34" charset="0"/>
              </a:rPr>
              <a:t>Reminder #1: Add dates strategically; they are critically important for MEP child counts</a:t>
            </a:r>
            <a:endParaRPr lang="en-US" sz="3600" dirty="0">
              <a:cs typeface="Arial" pitchFamily="34" charset="0"/>
            </a:endParaRPr>
          </a:p>
        </p:txBody>
      </p:sp>
      <p:sp>
        <p:nvSpPr>
          <p:cNvPr id="6" name="Content Placeholder 5">
            <a:extLst>
              <a:ext uri="{FF2B5EF4-FFF2-40B4-BE49-F238E27FC236}">
                <a16:creationId xmlns:a16="http://schemas.microsoft.com/office/drawing/2014/main" id="{B4CA8C9F-241D-455F-B746-1BDF067DB25A}"/>
              </a:ext>
            </a:extLst>
          </p:cNvPr>
          <p:cNvSpPr>
            <a:spLocks noGrp="1"/>
          </p:cNvSpPr>
          <p:nvPr>
            <p:ph sz="half" idx="1"/>
          </p:nvPr>
        </p:nvSpPr>
        <p:spPr>
          <a:xfrm>
            <a:off x="365071" y="1942223"/>
            <a:ext cx="3860800" cy="3234209"/>
          </a:xfrm>
        </p:spPr>
        <p:txBody>
          <a:bodyPr>
            <a:normAutofit/>
          </a:bodyPr>
          <a:lstStyle/>
          <a:p>
            <a:pPr marL="0" indent="0">
              <a:buNone/>
            </a:pPr>
            <a:r>
              <a:rPr lang="en-US" sz="2800">
                <a:cs typeface="Arial" pitchFamily="34" charset="0"/>
              </a:rPr>
              <a:t>Add</a:t>
            </a:r>
            <a:r>
              <a:rPr lang="en-US" sz="2800"/>
              <a:t>:</a:t>
            </a:r>
            <a:endParaRPr lang="en-US" sz="2800">
              <a:cs typeface="Arial" pitchFamily="34" charset="0"/>
            </a:endParaRPr>
          </a:p>
          <a:p>
            <a:r>
              <a:rPr lang="en-US" sz="2800">
                <a:cs typeface="Arial" pitchFamily="34" charset="0"/>
              </a:rPr>
              <a:t>Enrollments (withdrawal dates)</a:t>
            </a:r>
          </a:p>
          <a:p>
            <a:r>
              <a:rPr lang="en-US" sz="2800">
                <a:cs typeface="Arial" pitchFamily="34" charset="0"/>
              </a:rPr>
              <a:t>Communication Events</a:t>
            </a:r>
          </a:p>
          <a:p>
            <a:r>
              <a:rPr lang="en-US" sz="2800">
                <a:cs typeface="Arial" pitchFamily="34" charset="0"/>
              </a:rPr>
              <a:t>Services (start and end dates)</a:t>
            </a:r>
            <a:endParaRPr lang="en-US" sz="2800" dirty="0">
              <a:cs typeface="Arial" pitchFamily="34" charset="0"/>
            </a:endParaRPr>
          </a:p>
        </p:txBody>
      </p:sp>
      <p:pic>
        <p:nvPicPr>
          <p:cNvPr id="10" name="Content Placeholder 9" descr="Image displaying two arrows; one showing the performance period dates and another potential school year dates. Dotted lines show the performance period timeframe.">
            <a:extLst>
              <a:ext uri="{FF2B5EF4-FFF2-40B4-BE49-F238E27FC236}">
                <a16:creationId xmlns:a16="http://schemas.microsoft.com/office/drawing/2014/main" id="{CFAC205F-354C-44ED-9284-7D434359711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3867741" y="1830900"/>
            <a:ext cx="7719648" cy="3625249"/>
          </a:xfrm>
          <a:effectLst/>
        </p:spPr>
      </p:pic>
    </p:spTree>
    <p:extLst>
      <p:ext uri="{BB962C8B-B14F-4D97-AF65-F5344CB8AC3E}">
        <p14:creationId xmlns:p14="http://schemas.microsoft.com/office/powerpoint/2010/main" val="248408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6984-CA6E-4CFE-965B-94F16F866D16}"/>
              </a:ext>
            </a:extLst>
          </p:cNvPr>
          <p:cNvSpPr>
            <a:spLocks noGrp="1"/>
          </p:cNvSpPr>
          <p:nvPr>
            <p:ph type="title" idx="4294967295"/>
          </p:nvPr>
        </p:nvSpPr>
        <p:spPr>
          <a:xfrm>
            <a:off x="0" y="0"/>
            <a:ext cx="12192000" cy="1322962"/>
          </a:xfrm>
        </p:spPr>
        <p:txBody>
          <a:bodyPr>
            <a:normAutofit/>
          </a:bodyPr>
          <a:lstStyle/>
          <a:p>
            <a:r>
              <a:rPr lang="en-US" sz="3600" dirty="0"/>
              <a:t>Rule of Thumb for Child Counts</a:t>
            </a:r>
          </a:p>
        </p:txBody>
      </p:sp>
      <p:pic>
        <p:nvPicPr>
          <p:cNvPr id="5" name="Picture 4" descr="Image of a ruler and thumb on hand, used to introduce the idea of a &quot;rule of thumb.&quot;">
            <a:extLst>
              <a:ext uri="{FF2B5EF4-FFF2-40B4-BE49-F238E27FC236}">
                <a16:creationId xmlns:a16="http://schemas.microsoft.com/office/drawing/2014/main" id="{B5A09E05-888D-49B7-A93E-7566A45236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9297" y="1828801"/>
            <a:ext cx="3293431" cy="41483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1">
            <a:extLst>
              <a:ext uri="{FF2B5EF4-FFF2-40B4-BE49-F238E27FC236}">
                <a16:creationId xmlns:a16="http://schemas.microsoft.com/office/drawing/2014/main" id="{7B659A5B-8E1F-4036-A79E-ECC8403E1AB6}"/>
              </a:ext>
            </a:extLst>
          </p:cNvPr>
          <p:cNvSpPr txBox="1">
            <a:spLocks/>
          </p:cNvSpPr>
          <p:nvPr/>
        </p:nvSpPr>
        <p:spPr>
          <a:xfrm>
            <a:off x="5595451" y="1716833"/>
            <a:ext cx="5399474" cy="232577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eaLnBrk="1" fontAlgn="auto" hangingPunct="1">
              <a:spcBef>
                <a:spcPts val="600"/>
              </a:spcBef>
              <a:spcAft>
                <a:spcPts val="600"/>
              </a:spcAft>
              <a:buFont typeface="Arial" charset="0"/>
              <a:buNone/>
              <a:defRPr/>
            </a:pPr>
            <a:r>
              <a:rPr lang="en-US" dirty="0">
                <a:solidFill>
                  <a:schemeClr val="bg1"/>
                </a:solidFill>
                <a:latin typeface="Arial" panose="020B0604020202020204" pitchFamily="34" charset="0"/>
              </a:rPr>
              <a:t>Add dates to verify residency during the </a:t>
            </a:r>
            <a:r>
              <a:rPr lang="en-US" b="1" dirty="0">
                <a:solidFill>
                  <a:schemeClr val="bg1"/>
                </a:solidFill>
                <a:latin typeface="Arial" panose="020B0604020202020204" pitchFamily="34" charset="0"/>
              </a:rPr>
              <a:t>window of time </a:t>
            </a:r>
            <a:r>
              <a:rPr lang="en-US" dirty="0">
                <a:solidFill>
                  <a:schemeClr val="bg1"/>
                </a:solidFill>
                <a:latin typeface="Arial" panose="020B0604020202020204" pitchFamily="34" charset="0"/>
              </a:rPr>
              <a:t>when a child is eligible for MEP-funded services.</a:t>
            </a:r>
          </a:p>
        </p:txBody>
      </p:sp>
    </p:spTree>
    <p:extLst>
      <p:ext uri="{BB962C8B-B14F-4D97-AF65-F5344CB8AC3E}">
        <p14:creationId xmlns:p14="http://schemas.microsoft.com/office/powerpoint/2010/main" val="3690962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
            <a:ext cx="12192000" cy="1596571"/>
          </a:xfrm>
        </p:spPr>
        <p:txBody>
          <a:bodyPr>
            <a:noAutofit/>
          </a:bodyPr>
          <a:lstStyle/>
          <a:p>
            <a:r>
              <a:rPr lang="en-US" sz="3600" dirty="0">
                <a:cs typeface="Arial" pitchFamily="34" charset="0"/>
              </a:rPr>
              <a:t>Child Counts Example</a:t>
            </a:r>
          </a:p>
        </p:txBody>
      </p:sp>
      <p:pic>
        <p:nvPicPr>
          <p:cNvPr id="9" name="Picture 8" descr="Diagram showing various dates in the  performance period, some of which can be used as residency verification and others which cannot.">
            <a:extLst>
              <a:ext uri="{FF2B5EF4-FFF2-40B4-BE49-F238E27FC236}">
                <a16:creationId xmlns:a16="http://schemas.microsoft.com/office/drawing/2014/main" id="{3A266A9D-A4DC-B40C-0202-0EDAEF4D12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607736"/>
            <a:ext cx="9652879" cy="4408737"/>
          </a:xfrm>
          <a:prstGeom prst="rect">
            <a:avLst/>
          </a:prstGeom>
        </p:spPr>
      </p:pic>
    </p:spTree>
    <p:extLst>
      <p:ext uri="{BB962C8B-B14F-4D97-AF65-F5344CB8AC3E}">
        <p14:creationId xmlns:p14="http://schemas.microsoft.com/office/powerpoint/2010/main" val="265343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97429-A46B-4452-B575-BEE3FE527FAB}"/>
              </a:ext>
            </a:extLst>
          </p:cNvPr>
          <p:cNvSpPr>
            <a:spLocks noGrp="1"/>
          </p:cNvSpPr>
          <p:nvPr>
            <p:ph type="title"/>
          </p:nvPr>
        </p:nvSpPr>
        <p:spPr>
          <a:xfrm>
            <a:off x="0" y="-1"/>
            <a:ext cx="12192000" cy="1596571"/>
          </a:xfrm>
        </p:spPr>
        <p:txBody>
          <a:bodyPr>
            <a:noAutofit/>
          </a:bodyPr>
          <a:lstStyle/>
          <a:p>
            <a:r>
              <a:rPr lang="en-US" sz="3600" dirty="0">
                <a:cs typeface="Arial" pitchFamily="34" charset="0"/>
              </a:rPr>
              <a:t>Child Counts Example: Answers</a:t>
            </a:r>
          </a:p>
        </p:txBody>
      </p:sp>
      <p:pic>
        <p:nvPicPr>
          <p:cNvPr id="4" name="Picture 3" descr="This diagram is the same at the prior slide, except the region between the dotted lines is shaded to emphasize that we are looking to add dates within this timespan.">
            <a:extLst>
              <a:ext uri="{FF2B5EF4-FFF2-40B4-BE49-F238E27FC236}">
                <a16:creationId xmlns:a16="http://schemas.microsoft.com/office/drawing/2014/main" id="{7698A16B-F96E-D9E5-4312-298E6FAFA7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609128"/>
            <a:ext cx="9656501" cy="4407607"/>
          </a:xfrm>
          <a:prstGeom prst="rect">
            <a:avLst/>
          </a:prstGeom>
        </p:spPr>
      </p:pic>
    </p:spTree>
    <p:extLst>
      <p:ext uri="{BB962C8B-B14F-4D97-AF65-F5344CB8AC3E}">
        <p14:creationId xmlns:p14="http://schemas.microsoft.com/office/powerpoint/2010/main" val="1374420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037EEEF-6492-4FB8-9B48-EC571210C066}"/>
              </a:ext>
            </a:extLst>
          </p:cNvPr>
          <p:cNvSpPr>
            <a:spLocks noGrp="1"/>
          </p:cNvSpPr>
          <p:nvPr>
            <p:ph type="title"/>
          </p:nvPr>
        </p:nvSpPr>
        <p:spPr>
          <a:xfrm>
            <a:off x="0" y="0"/>
            <a:ext cx="11146971" cy="1537313"/>
          </a:xfrm>
        </p:spPr>
        <p:txBody>
          <a:bodyPr>
            <a:noAutofit/>
          </a:bodyPr>
          <a:lstStyle/>
          <a:p>
            <a:r>
              <a:rPr lang="en-US" sz="3600" dirty="0">
                <a:cs typeface="Arial" pitchFamily="34" charset="0"/>
              </a:rPr>
              <a:t>Reminder #2: Enter Communication Events,</a:t>
            </a:r>
            <a:br>
              <a:rPr lang="en-US" sz="3600" dirty="0">
                <a:cs typeface="Arial" pitchFamily="34" charset="0"/>
              </a:rPr>
            </a:br>
            <a:r>
              <a:rPr lang="en-US" sz="3600" dirty="0">
                <a:cs typeface="Arial" pitchFamily="34" charset="0"/>
              </a:rPr>
              <a:t> especially for non-attending children</a:t>
            </a:r>
          </a:p>
        </p:txBody>
      </p:sp>
      <p:sp>
        <p:nvSpPr>
          <p:cNvPr id="3" name="Content Placeholder 2">
            <a:extLst>
              <a:ext uri="{FF2B5EF4-FFF2-40B4-BE49-F238E27FC236}">
                <a16:creationId xmlns:a16="http://schemas.microsoft.com/office/drawing/2014/main" id="{5E6B9C49-D37D-425F-85EF-2437FD2EE1C4}"/>
              </a:ext>
            </a:extLst>
          </p:cNvPr>
          <p:cNvSpPr>
            <a:spLocks noGrp="1"/>
          </p:cNvSpPr>
          <p:nvPr>
            <p:ph idx="1"/>
          </p:nvPr>
        </p:nvSpPr>
        <p:spPr>
          <a:xfrm>
            <a:off x="370113" y="1725848"/>
            <a:ext cx="10406743" cy="3594839"/>
          </a:xfrm>
        </p:spPr>
        <p:txBody>
          <a:bodyPr>
            <a:normAutofit/>
          </a:bodyPr>
          <a:lstStyle/>
          <a:p>
            <a:pPr>
              <a:lnSpc>
                <a:spcPct val="100000"/>
              </a:lnSpc>
              <a:spcBef>
                <a:spcPts val="1200"/>
              </a:spcBef>
              <a:spcAft>
                <a:spcPts val="1200"/>
              </a:spcAft>
            </a:pPr>
            <a:r>
              <a:rPr lang="en-US" altLang="en-US" sz="2800" dirty="0"/>
              <a:t>Communication Event dates indicate a child’s presence in your district/region. </a:t>
            </a:r>
          </a:p>
          <a:p>
            <a:pPr>
              <a:lnSpc>
                <a:spcPct val="100000"/>
              </a:lnSpc>
              <a:spcBef>
                <a:spcPts val="1200"/>
              </a:spcBef>
              <a:spcAft>
                <a:spcPts val="1200"/>
              </a:spcAft>
            </a:pPr>
            <a:r>
              <a:rPr lang="en-US" altLang="en-US" sz="2800" dirty="0"/>
              <a:t>Users should enter Communication Events when an activity is completed with the family/youth. </a:t>
            </a:r>
          </a:p>
          <a:p>
            <a:pPr>
              <a:lnSpc>
                <a:spcPct val="100000"/>
              </a:lnSpc>
              <a:spcBef>
                <a:spcPts val="1200"/>
              </a:spcBef>
              <a:spcAft>
                <a:spcPts val="1200"/>
              </a:spcAft>
            </a:pPr>
            <a:r>
              <a:rPr lang="en-US" altLang="en-US" sz="2800" dirty="0"/>
              <a:t>Most user roles (except Viewer) can enter Communication Events using the Group Communication menu item.</a:t>
            </a:r>
            <a:endParaRPr lang="en-US" sz="2800" dirty="0"/>
          </a:p>
        </p:txBody>
      </p:sp>
    </p:spTree>
    <p:extLst>
      <p:ext uri="{BB962C8B-B14F-4D97-AF65-F5344CB8AC3E}">
        <p14:creationId xmlns:p14="http://schemas.microsoft.com/office/powerpoint/2010/main" val="2164905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87FE8C8-5E25-424B-B800-3F41BF86AF9A}"/>
              </a:ext>
            </a:extLst>
          </p:cNvPr>
          <p:cNvSpPr>
            <a:spLocks noGrp="1"/>
          </p:cNvSpPr>
          <p:nvPr>
            <p:ph type="title"/>
          </p:nvPr>
        </p:nvSpPr>
        <p:spPr>
          <a:xfrm>
            <a:off x="609600" y="125536"/>
            <a:ext cx="10058400" cy="1477962"/>
          </a:xfrm>
        </p:spPr>
        <p:txBody>
          <a:bodyPr>
            <a:noAutofit/>
          </a:bodyPr>
          <a:lstStyle/>
          <a:p>
            <a:r>
              <a:rPr lang="en-US" sz="3600" dirty="0">
                <a:cs typeface="Arial" pitchFamily="34" charset="0"/>
              </a:rPr>
              <a:t>Reminder #3: Resolve MSIN duplicates; children in unresolved duplicates do not get counted</a:t>
            </a:r>
          </a:p>
        </p:txBody>
      </p:sp>
      <p:sp>
        <p:nvSpPr>
          <p:cNvPr id="7" name="Content Placeholder 1">
            <a:extLst>
              <a:ext uri="{FF2B5EF4-FFF2-40B4-BE49-F238E27FC236}">
                <a16:creationId xmlns:a16="http://schemas.microsoft.com/office/drawing/2014/main" id="{AB86B2B3-D9B7-4492-BE7C-29A5D6B3605A}"/>
              </a:ext>
            </a:extLst>
          </p:cNvPr>
          <p:cNvSpPr>
            <a:spLocks noGrp="1"/>
          </p:cNvSpPr>
          <p:nvPr>
            <p:ph idx="1"/>
          </p:nvPr>
        </p:nvSpPr>
        <p:spPr>
          <a:xfrm>
            <a:off x="762000" y="1716068"/>
            <a:ext cx="10406742" cy="3425863"/>
          </a:xfrm>
        </p:spPr>
        <p:txBody>
          <a:bodyPr>
            <a:normAutofit/>
          </a:bodyPr>
          <a:lstStyle/>
          <a:p>
            <a:pPr>
              <a:lnSpc>
                <a:spcPct val="100000"/>
              </a:lnSpc>
              <a:spcBef>
                <a:spcPts val="1200"/>
              </a:spcBef>
              <a:spcAft>
                <a:spcPts val="1200"/>
              </a:spcAft>
            </a:pPr>
            <a:r>
              <a:rPr lang="en-US" sz="2800" dirty="0"/>
              <a:t>In the MSIN menu bar, go to Children </a:t>
            </a:r>
            <a:r>
              <a:rPr lang="en-US" sz="2800" dirty="0">
                <a:sym typeface="Wingdings" panose="05000000000000000000" pitchFamily="2" charset="2"/>
              </a:rPr>
              <a:t> </a:t>
            </a:r>
            <a:r>
              <a:rPr lang="en-US" sz="2800" dirty="0"/>
              <a:t>Manage Duplicates </a:t>
            </a:r>
            <a:r>
              <a:rPr lang="en-US" sz="2800" dirty="0">
                <a:sym typeface="Wingdings" panose="05000000000000000000" pitchFamily="2" charset="2"/>
              </a:rPr>
              <a:t></a:t>
            </a:r>
            <a:r>
              <a:rPr lang="en-US" sz="2800" dirty="0"/>
              <a:t> Resolve Duplicates.</a:t>
            </a:r>
          </a:p>
          <a:p>
            <a:pPr>
              <a:lnSpc>
                <a:spcPct val="100000"/>
              </a:lnSpc>
              <a:spcBef>
                <a:spcPts val="1200"/>
              </a:spcBef>
              <a:spcAft>
                <a:spcPts val="1200"/>
              </a:spcAft>
            </a:pPr>
            <a:r>
              <a:rPr lang="en-US" sz="2800" dirty="0"/>
              <a:t>Click on the number under the Unresolved column.</a:t>
            </a:r>
          </a:p>
          <a:p>
            <a:pPr>
              <a:lnSpc>
                <a:spcPct val="100000"/>
              </a:lnSpc>
              <a:spcBef>
                <a:spcPts val="1200"/>
              </a:spcBef>
              <a:spcAft>
                <a:spcPts val="1200"/>
              </a:spcAft>
            </a:pPr>
            <a:r>
              <a:rPr lang="en-US" sz="2800" dirty="0"/>
              <a:t>Be especially careful with children who have similar names. Twins and siblings might seem to be the same child, but they should not be merged.</a:t>
            </a:r>
          </a:p>
        </p:txBody>
      </p:sp>
    </p:spTree>
    <p:extLst>
      <p:ext uri="{BB962C8B-B14F-4D97-AF65-F5344CB8AC3E}">
        <p14:creationId xmlns:p14="http://schemas.microsoft.com/office/powerpoint/2010/main" val="307042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7253-1699-4251-BBF1-2F35430F388C}"/>
              </a:ext>
            </a:extLst>
          </p:cNvPr>
          <p:cNvSpPr>
            <a:spLocks noGrp="1"/>
          </p:cNvSpPr>
          <p:nvPr>
            <p:ph type="title"/>
          </p:nvPr>
        </p:nvSpPr>
        <p:spPr>
          <a:xfrm>
            <a:off x="0" y="15515"/>
            <a:ext cx="12192000" cy="1216126"/>
          </a:xfrm>
        </p:spPr>
        <p:txBody>
          <a:bodyPr>
            <a:normAutofit/>
          </a:bodyPr>
          <a:lstStyle/>
          <a:p>
            <a:r>
              <a:rPr lang="en-US" sz="3600" dirty="0"/>
              <a:t>Welcome and Introductions</a:t>
            </a:r>
          </a:p>
        </p:txBody>
      </p:sp>
      <p:pic>
        <p:nvPicPr>
          <p:cNvPr id="4" name="Picture 3" descr="Picture of Loan Tran">
            <a:extLst>
              <a:ext uri="{FF2B5EF4-FFF2-40B4-BE49-F238E27FC236}">
                <a16:creationId xmlns:a16="http://schemas.microsoft.com/office/drawing/2014/main" id="{09C6641F-DFEA-BBA9-364F-6E6BC6D96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16" y="1262024"/>
            <a:ext cx="1029979" cy="962025"/>
          </a:xfrm>
          <a:prstGeom prst="rect">
            <a:avLst/>
          </a:prstGeom>
        </p:spPr>
      </p:pic>
      <p:pic>
        <p:nvPicPr>
          <p:cNvPr id="5" name="Picture 4" descr="Photo of Jose Valencia, Migrant Student Information Network (MSIN) Lead, WestEd">
            <a:extLst>
              <a:ext uri="{FF2B5EF4-FFF2-40B4-BE49-F238E27FC236}">
                <a16:creationId xmlns:a16="http://schemas.microsoft.com/office/drawing/2014/main" id="{B87CB8A2-75ED-4FE2-AB4C-A8FF1A8DF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16" y="2254432"/>
            <a:ext cx="1025487" cy="955911"/>
          </a:xfrm>
          <a:prstGeom prst="rect">
            <a:avLst/>
          </a:prstGeom>
        </p:spPr>
      </p:pic>
      <p:pic>
        <p:nvPicPr>
          <p:cNvPr id="7" name="Picture 6" descr="Photo of Victor Garibay, MSIN Specialist, WestEd&#10;">
            <a:extLst>
              <a:ext uri="{FF2B5EF4-FFF2-40B4-BE49-F238E27FC236}">
                <a16:creationId xmlns:a16="http://schemas.microsoft.com/office/drawing/2014/main" id="{3E37247D-84F7-52E8-2A14-F8760C17BA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415" y="3247624"/>
            <a:ext cx="1025487" cy="1025191"/>
          </a:xfrm>
          <a:prstGeom prst="rect">
            <a:avLst/>
          </a:prstGeom>
        </p:spPr>
      </p:pic>
      <p:pic>
        <p:nvPicPr>
          <p:cNvPr id="11" name="Picture 10" descr="Photo of Meena Kaur, Data Analyst - Migrant Education Special Projects, WestEd.">
            <a:extLst>
              <a:ext uri="{FF2B5EF4-FFF2-40B4-BE49-F238E27FC236}">
                <a16:creationId xmlns:a16="http://schemas.microsoft.com/office/drawing/2014/main" id="{0648F799-CBEB-AE2E-245C-4DCC00F658C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2363" y="4310096"/>
            <a:ext cx="1038539" cy="1038238"/>
          </a:xfrm>
          <a:prstGeom prst="rect">
            <a:avLst/>
          </a:prstGeom>
        </p:spPr>
      </p:pic>
      <p:pic>
        <p:nvPicPr>
          <p:cNvPr id="6" name="Picture 5" descr="Picture of Lorena Rodriguez">
            <a:extLst>
              <a:ext uri="{FF2B5EF4-FFF2-40B4-BE49-F238E27FC236}">
                <a16:creationId xmlns:a16="http://schemas.microsoft.com/office/drawing/2014/main" id="{C5575A22-6EF1-5C55-086C-9698D6DF8C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78888" y="5385615"/>
            <a:ext cx="1025487" cy="1038238"/>
          </a:xfrm>
          <a:prstGeom prst="rect">
            <a:avLst/>
          </a:prstGeom>
        </p:spPr>
      </p:pic>
      <p:sp>
        <p:nvSpPr>
          <p:cNvPr id="3" name="Content Placeholder 2">
            <a:extLst>
              <a:ext uri="{FF2B5EF4-FFF2-40B4-BE49-F238E27FC236}">
                <a16:creationId xmlns:a16="http://schemas.microsoft.com/office/drawing/2014/main" id="{4A6AA411-FD87-44EE-94A9-EBB544343C3A}"/>
              </a:ext>
            </a:extLst>
          </p:cNvPr>
          <p:cNvSpPr txBox="1">
            <a:spLocks/>
          </p:cNvSpPr>
          <p:nvPr/>
        </p:nvSpPr>
        <p:spPr>
          <a:xfrm>
            <a:off x="1850833" y="1223531"/>
            <a:ext cx="9474507" cy="5032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defRPr/>
            </a:pPr>
            <a:r>
              <a:rPr lang="en-US" sz="2800" dirty="0">
                <a:latin typeface="Arial" panose="020B0604020202020204" pitchFamily="34" charset="0"/>
              </a:rPr>
              <a:t>Loan Tran, Education Research and Evaluation Consultant, California Department of Education (CDE)</a:t>
            </a:r>
          </a:p>
          <a:p>
            <a:pPr>
              <a:lnSpc>
                <a:spcPct val="110000"/>
              </a:lnSpc>
              <a:spcBef>
                <a:spcPts val="600"/>
              </a:spcBef>
              <a:spcAft>
                <a:spcPts val="600"/>
              </a:spcAft>
              <a:defRPr/>
            </a:pPr>
            <a:r>
              <a:rPr lang="en-US" sz="2800" dirty="0">
                <a:latin typeface="Arial" panose="020B0604020202020204" pitchFamily="34" charset="0"/>
              </a:rPr>
              <a:t>Jose Valencia, Migrant Student Information Network (MSIN) Lead, WestEd</a:t>
            </a:r>
          </a:p>
          <a:p>
            <a:pPr>
              <a:lnSpc>
                <a:spcPct val="110000"/>
              </a:lnSpc>
              <a:spcBef>
                <a:spcPts val="600"/>
              </a:spcBef>
              <a:spcAft>
                <a:spcPts val="600"/>
              </a:spcAft>
              <a:defRPr/>
            </a:pPr>
            <a:r>
              <a:rPr lang="en-US" sz="2800" dirty="0">
                <a:latin typeface="Arial" panose="020B0604020202020204" pitchFamily="34" charset="0"/>
              </a:rPr>
              <a:t>Victor Garibay, Senior MSIN Content Specialist, WestEd</a:t>
            </a:r>
          </a:p>
          <a:p>
            <a:pPr>
              <a:lnSpc>
                <a:spcPct val="110000"/>
              </a:lnSpc>
              <a:spcBef>
                <a:spcPts val="600"/>
              </a:spcBef>
              <a:spcAft>
                <a:spcPts val="600"/>
              </a:spcAft>
              <a:defRPr/>
            </a:pPr>
            <a:r>
              <a:rPr lang="en-US" sz="2800" dirty="0">
                <a:latin typeface="Arial" panose="020B0604020202020204" pitchFamily="34" charset="0"/>
              </a:rPr>
              <a:t>Meena Kaur, Data Analyst - Migrant Education Special Projects, WestEd</a:t>
            </a:r>
          </a:p>
          <a:p>
            <a:pPr>
              <a:lnSpc>
                <a:spcPct val="100000"/>
              </a:lnSpc>
              <a:spcBef>
                <a:spcPts val="1200"/>
              </a:spcBef>
              <a:defRPr/>
            </a:pPr>
            <a:r>
              <a:rPr lang="en-US" sz="2800" dirty="0">
                <a:latin typeface="Arial" panose="020B0604020202020204" pitchFamily="34" charset="0"/>
              </a:rPr>
              <a:t>Lorena Rodriguez, I&amp;R Specialist - Migrant Education Special Projects, WestEd</a:t>
            </a:r>
          </a:p>
          <a:p>
            <a:pPr marL="0" indent="0">
              <a:lnSpc>
                <a:spcPct val="100000"/>
              </a:lnSpc>
              <a:spcBef>
                <a:spcPts val="1200"/>
              </a:spcBef>
              <a:buNone/>
              <a:defRPr/>
            </a:pPr>
            <a:endParaRPr lang="en-US" sz="2800" dirty="0">
              <a:latin typeface="Arial" panose="020B0604020202020204" pitchFamily="34" charset="0"/>
            </a:endParaRPr>
          </a:p>
          <a:p>
            <a:pPr marL="0" indent="0">
              <a:lnSpc>
                <a:spcPct val="110000"/>
              </a:lnSpc>
              <a:spcBef>
                <a:spcPts val="600"/>
              </a:spcBef>
              <a:buFont typeface="Arial" panose="020B0604020202020204" pitchFamily="34" charset="0"/>
              <a:buNone/>
            </a:pPr>
            <a:endParaRPr lang="en-US" sz="3000" dirty="0">
              <a:latin typeface="Arial" panose="020B0604020202020204" pitchFamily="34" charset="0"/>
            </a:endParaRPr>
          </a:p>
        </p:txBody>
      </p:sp>
    </p:spTree>
    <p:extLst>
      <p:ext uri="{BB962C8B-B14F-4D97-AF65-F5344CB8AC3E}">
        <p14:creationId xmlns:p14="http://schemas.microsoft.com/office/powerpoint/2010/main" val="2633404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219B27F-A42C-46B0-8D64-742A542FA8CB}"/>
              </a:ext>
            </a:extLst>
          </p:cNvPr>
          <p:cNvSpPr>
            <a:spLocks noGrp="1"/>
          </p:cNvSpPr>
          <p:nvPr>
            <p:ph type="title"/>
          </p:nvPr>
        </p:nvSpPr>
        <p:spPr>
          <a:xfrm>
            <a:off x="447868" y="-5767"/>
            <a:ext cx="10220131" cy="1477962"/>
          </a:xfrm>
        </p:spPr>
        <p:txBody>
          <a:bodyPr>
            <a:noAutofit/>
          </a:bodyPr>
          <a:lstStyle/>
          <a:p>
            <a:r>
              <a:rPr lang="en-US" sz="3600" dirty="0">
                <a:cs typeface="Arial" pitchFamily="34" charset="0"/>
              </a:rPr>
              <a:t>Reminder #4: R</a:t>
            </a:r>
            <a:r>
              <a:rPr lang="en-US" sz="3600" dirty="0"/>
              <a:t>eview and process all COEs, especially for new families and youths</a:t>
            </a:r>
            <a:endParaRPr lang="en-US" sz="3600" dirty="0">
              <a:cs typeface="Arial" pitchFamily="34" charset="0"/>
            </a:endParaRPr>
          </a:p>
        </p:txBody>
      </p:sp>
      <p:sp>
        <p:nvSpPr>
          <p:cNvPr id="7" name="Content Placeholder 1">
            <a:extLst>
              <a:ext uri="{FF2B5EF4-FFF2-40B4-BE49-F238E27FC236}">
                <a16:creationId xmlns:a16="http://schemas.microsoft.com/office/drawing/2014/main" id="{5254895D-C3D8-44DF-8AE0-F2021E7F324A}"/>
              </a:ext>
            </a:extLst>
          </p:cNvPr>
          <p:cNvSpPr>
            <a:spLocks noGrp="1"/>
          </p:cNvSpPr>
          <p:nvPr>
            <p:ph idx="1"/>
          </p:nvPr>
        </p:nvSpPr>
        <p:spPr>
          <a:xfrm>
            <a:off x="604433" y="1588432"/>
            <a:ext cx="10608591" cy="4609291"/>
          </a:xfrm>
        </p:spPr>
        <p:txBody>
          <a:bodyPr>
            <a:normAutofit/>
          </a:bodyPr>
          <a:lstStyle/>
          <a:p>
            <a:pPr>
              <a:lnSpc>
                <a:spcPct val="100000"/>
              </a:lnSpc>
              <a:spcBef>
                <a:spcPts val="1200"/>
              </a:spcBef>
              <a:spcAft>
                <a:spcPts val="1200"/>
              </a:spcAft>
            </a:pPr>
            <a:r>
              <a:rPr lang="en-US" sz="2800" dirty="0"/>
              <a:t>It is very important to process all pending COEs by the Data Close Deadline, as the children with pending COEs may not be counted.</a:t>
            </a:r>
          </a:p>
          <a:p>
            <a:pPr>
              <a:lnSpc>
                <a:spcPct val="100000"/>
              </a:lnSpc>
              <a:spcBef>
                <a:spcPts val="1200"/>
              </a:spcBef>
              <a:spcAft>
                <a:spcPts val="1200"/>
              </a:spcAft>
            </a:pPr>
            <a:r>
              <a:rPr lang="en-US" sz="2800" dirty="0"/>
              <a:t>Strategize with your Designated SEA Reviewers to complete this work.</a:t>
            </a:r>
          </a:p>
          <a:p>
            <a:pPr lvl="1">
              <a:lnSpc>
                <a:spcPct val="100000"/>
              </a:lnSpc>
              <a:spcBef>
                <a:spcPts val="1200"/>
              </a:spcBef>
              <a:spcAft>
                <a:spcPts val="1200"/>
              </a:spcAft>
              <a:buFont typeface="Arial" panose="020B0604020202020204" pitchFamily="34" charset="0"/>
              <a:buChar char="•"/>
            </a:pPr>
            <a:r>
              <a:rPr lang="en-US" dirty="0"/>
              <a:t>For example, give priority to processing new COEs over COEs for requalifying families/Out-of-School Youths (OSYs), because “re-QADs” are probably already counted in the performance period.</a:t>
            </a:r>
          </a:p>
        </p:txBody>
      </p:sp>
    </p:spTree>
    <p:extLst>
      <p:ext uri="{BB962C8B-B14F-4D97-AF65-F5344CB8AC3E}">
        <p14:creationId xmlns:p14="http://schemas.microsoft.com/office/powerpoint/2010/main" val="2088067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219B27F-A42C-46B0-8D64-742A542FA8CB}"/>
              </a:ext>
            </a:extLst>
          </p:cNvPr>
          <p:cNvSpPr>
            <a:spLocks noGrp="1"/>
          </p:cNvSpPr>
          <p:nvPr>
            <p:ph type="title"/>
          </p:nvPr>
        </p:nvSpPr>
        <p:spPr>
          <a:xfrm>
            <a:off x="849088" y="-5767"/>
            <a:ext cx="9641633" cy="1477962"/>
          </a:xfrm>
        </p:spPr>
        <p:txBody>
          <a:bodyPr>
            <a:noAutofit/>
          </a:bodyPr>
          <a:lstStyle/>
          <a:p>
            <a:r>
              <a:rPr lang="en-US" sz="3600" dirty="0">
                <a:cs typeface="Arial" pitchFamily="34" charset="0"/>
              </a:rPr>
              <a:t>Reminder #5: Use the Certificate of Eligibility Search page to check for pending COEs</a:t>
            </a:r>
          </a:p>
        </p:txBody>
      </p:sp>
      <p:sp>
        <p:nvSpPr>
          <p:cNvPr id="8" name="Content Placeholder 1">
            <a:extLst>
              <a:ext uri="{FF2B5EF4-FFF2-40B4-BE49-F238E27FC236}">
                <a16:creationId xmlns:a16="http://schemas.microsoft.com/office/drawing/2014/main" id="{F71BD0DB-0F96-B6E1-7BAF-1729AAC62BAC}"/>
              </a:ext>
            </a:extLst>
          </p:cNvPr>
          <p:cNvSpPr>
            <a:spLocks noGrp="1"/>
          </p:cNvSpPr>
          <p:nvPr>
            <p:ph sz="half" idx="1"/>
          </p:nvPr>
        </p:nvSpPr>
        <p:spPr>
          <a:xfrm>
            <a:off x="329682" y="1581150"/>
            <a:ext cx="5852160" cy="4620260"/>
          </a:xfrm>
        </p:spPr>
        <p:txBody>
          <a:bodyPr>
            <a:normAutofit lnSpcReduction="10000"/>
          </a:bodyPr>
          <a:lstStyle/>
          <a:p>
            <a:pPr>
              <a:lnSpc>
                <a:spcPct val="100000"/>
              </a:lnSpc>
              <a:spcBef>
                <a:spcPts val="1200"/>
              </a:spcBef>
              <a:spcAft>
                <a:spcPts val="1200"/>
              </a:spcAft>
            </a:pPr>
            <a:r>
              <a:rPr lang="en-US" sz="2800" dirty="0"/>
              <a:t>To help you ensure all pending COEs are processed by the Data Close Deadline, you can use the COE Search feature in MSIN. </a:t>
            </a:r>
          </a:p>
          <a:p>
            <a:pPr>
              <a:lnSpc>
                <a:spcPct val="100000"/>
              </a:lnSpc>
              <a:spcBef>
                <a:spcPts val="1200"/>
              </a:spcBef>
              <a:spcAft>
                <a:spcPts val="1200"/>
              </a:spcAft>
            </a:pPr>
            <a:r>
              <a:rPr lang="en-US" sz="2800" dirty="0"/>
              <a:t>Enter the COE search parameters. </a:t>
            </a:r>
          </a:p>
          <a:p>
            <a:pPr lvl="1">
              <a:lnSpc>
                <a:spcPct val="100000"/>
              </a:lnSpc>
              <a:spcBef>
                <a:spcPts val="1200"/>
              </a:spcBef>
              <a:spcAft>
                <a:spcPts val="1200"/>
              </a:spcAft>
            </a:pPr>
            <a:r>
              <a:rPr lang="en-US" sz="2400" dirty="0"/>
              <a:t>For example, select COEs in Creation and Fix status to identify anything you may have to process before data close. </a:t>
            </a:r>
          </a:p>
        </p:txBody>
      </p:sp>
      <p:pic>
        <p:nvPicPr>
          <p:cNvPr id="9" name="Content Placeholder 3" descr="Screenshot showing the COE status options available in the Search COE screen.">
            <a:extLst>
              <a:ext uri="{FF2B5EF4-FFF2-40B4-BE49-F238E27FC236}">
                <a16:creationId xmlns:a16="http://schemas.microsoft.com/office/drawing/2014/main" id="{5B7B62E0-3F9E-13E6-D985-D5EB83342A5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40563" y="1950720"/>
            <a:ext cx="5034577" cy="3881120"/>
          </a:xfrm>
          <a:prstGeom prst="rect">
            <a:avLst/>
          </a:prstGeom>
        </p:spPr>
      </p:pic>
    </p:spTree>
    <p:extLst>
      <p:ext uri="{BB962C8B-B14F-4D97-AF65-F5344CB8AC3E}">
        <p14:creationId xmlns:p14="http://schemas.microsoft.com/office/powerpoint/2010/main" val="2469573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6216-5060-F02F-B468-633656974353}"/>
              </a:ext>
            </a:extLst>
          </p:cNvPr>
          <p:cNvSpPr>
            <a:spLocks noGrp="1"/>
          </p:cNvSpPr>
          <p:nvPr>
            <p:ph type="title"/>
          </p:nvPr>
        </p:nvSpPr>
        <p:spPr>
          <a:xfrm>
            <a:off x="0" y="1"/>
            <a:ext cx="12192000" cy="1313234"/>
          </a:xfrm>
        </p:spPr>
        <p:txBody>
          <a:bodyPr>
            <a:normAutofit/>
          </a:bodyPr>
          <a:lstStyle/>
          <a:p>
            <a:r>
              <a:rPr lang="en-US" sz="3600" dirty="0"/>
              <a:t>Reminder #6: Resolve SSIDs</a:t>
            </a:r>
          </a:p>
        </p:txBody>
      </p:sp>
      <p:sp>
        <p:nvSpPr>
          <p:cNvPr id="3" name="Content Placeholder 2">
            <a:extLst>
              <a:ext uri="{FF2B5EF4-FFF2-40B4-BE49-F238E27FC236}">
                <a16:creationId xmlns:a16="http://schemas.microsoft.com/office/drawing/2014/main" id="{0B5AB1E0-FA1C-69B9-80C5-2CD19EA0BEBE}"/>
              </a:ext>
            </a:extLst>
          </p:cNvPr>
          <p:cNvSpPr>
            <a:spLocks noGrp="1"/>
          </p:cNvSpPr>
          <p:nvPr>
            <p:ph idx="1"/>
          </p:nvPr>
        </p:nvSpPr>
        <p:spPr>
          <a:xfrm>
            <a:off x="398834" y="1313236"/>
            <a:ext cx="11449455" cy="4815192"/>
          </a:xfrm>
        </p:spPr>
        <p:txBody>
          <a:bodyPr/>
          <a:lstStyle/>
          <a:p>
            <a:pPr>
              <a:lnSpc>
                <a:spcPct val="100000"/>
              </a:lnSpc>
              <a:spcBef>
                <a:spcPts val="1200"/>
              </a:spcBef>
              <a:spcAft>
                <a:spcPts val="1200"/>
              </a:spcAft>
            </a:pPr>
            <a:r>
              <a:rPr lang="en-US" sz="2800" dirty="0"/>
              <a:t>Resolve match tasks in the Unresolved SSID Matches queue.</a:t>
            </a:r>
          </a:p>
          <a:p>
            <a:pPr>
              <a:lnSpc>
                <a:spcPct val="100000"/>
              </a:lnSpc>
              <a:spcBef>
                <a:spcPts val="1200"/>
              </a:spcBef>
              <a:spcAft>
                <a:spcPts val="1200"/>
              </a:spcAft>
            </a:pPr>
            <a:r>
              <a:rPr lang="en-US" sz="2800" dirty="0"/>
              <a:t>Having each child’s SSID number is critical because MSIN uses it as a “bridge” to match migratory children with their data in CALPADS and assessment files.</a:t>
            </a:r>
          </a:p>
          <a:p>
            <a:pPr>
              <a:lnSpc>
                <a:spcPct val="100000"/>
              </a:lnSpc>
              <a:spcBef>
                <a:spcPts val="1200"/>
              </a:spcBef>
              <a:spcAft>
                <a:spcPts val="1200"/>
              </a:spcAft>
            </a:pPr>
            <a:r>
              <a:rPr lang="en-US" sz="2800" dirty="0"/>
              <a:t>The MSIN team creates student lists with SSIDs to request specific data from CDE, such as which students are English learners, have disabilities, or have dropped out of school.</a:t>
            </a:r>
          </a:p>
          <a:p>
            <a:endParaRPr lang="en-US" dirty="0"/>
          </a:p>
        </p:txBody>
      </p:sp>
    </p:spTree>
    <p:extLst>
      <p:ext uri="{BB962C8B-B14F-4D97-AF65-F5344CB8AC3E}">
        <p14:creationId xmlns:p14="http://schemas.microsoft.com/office/powerpoint/2010/main" val="2215475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BF43D-6792-4AE4-90D6-C5A28F318A1C}"/>
              </a:ext>
            </a:extLst>
          </p:cNvPr>
          <p:cNvSpPr>
            <a:spLocks noGrp="1"/>
          </p:cNvSpPr>
          <p:nvPr>
            <p:ph type="title"/>
          </p:nvPr>
        </p:nvSpPr>
        <p:spPr>
          <a:xfrm>
            <a:off x="0" y="-1"/>
            <a:ext cx="12192000" cy="1731523"/>
          </a:xfrm>
        </p:spPr>
        <p:txBody>
          <a:bodyPr>
            <a:noAutofit/>
          </a:bodyPr>
          <a:lstStyle/>
          <a:p>
            <a:r>
              <a:rPr lang="en-US" sz="3600" dirty="0"/>
              <a:t>Reminder #7: Enter High School </a:t>
            </a:r>
            <a:br>
              <a:rPr lang="en-US" sz="3600" dirty="0"/>
            </a:br>
            <a:r>
              <a:rPr lang="en-US" sz="3600" dirty="0"/>
              <a:t>Graduation &amp; Equivalency Data</a:t>
            </a:r>
          </a:p>
        </p:txBody>
      </p:sp>
      <p:sp>
        <p:nvSpPr>
          <p:cNvPr id="2" name="Content Placeholder 1">
            <a:extLst>
              <a:ext uri="{FF2B5EF4-FFF2-40B4-BE49-F238E27FC236}">
                <a16:creationId xmlns:a16="http://schemas.microsoft.com/office/drawing/2014/main" id="{5BE42113-702C-4075-ABB9-CAB8E01F641A}"/>
              </a:ext>
            </a:extLst>
          </p:cNvPr>
          <p:cNvSpPr>
            <a:spLocks noGrp="1"/>
          </p:cNvSpPr>
          <p:nvPr>
            <p:ph idx="1"/>
          </p:nvPr>
        </p:nvSpPr>
        <p:spPr>
          <a:xfrm>
            <a:off x="706260" y="1731522"/>
            <a:ext cx="10217902" cy="4367721"/>
          </a:xfrm>
        </p:spPr>
        <p:txBody>
          <a:bodyPr>
            <a:normAutofit/>
          </a:bodyPr>
          <a:lstStyle/>
          <a:p>
            <a:pPr>
              <a:spcBef>
                <a:spcPts val="1200"/>
              </a:spcBef>
              <a:spcAft>
                <a:spcPts val="600"/>
              </a:spcAft>
              <a:defRPr/>
            </a:pPr>
            <a:r>
              <a:rPr lang="en-US" sz="2800" dirty="0"/>
              <a:t>Enter all student graduation information in MSIN, including students who obtained High School Equivalency (HSE) credentials (passed GED or </a:t>
            </a:r>
            <a:r>
              <a:rPr lang="en-US" sz="2800" dirty="0" err="1"/>
              <a:t>HiSET</a:t>
            </a:r>
            <a:r>
              <a:rPr lang="en-US" sz="2800" dirty="0"/>
              <a:t>).</a:t>
            </a:r>
          </a:p>
          <a:p>
            <a:pPr>
              <a:spcBef>
                <a:spcPts val="1200"/>
              </a:spcBef>
              <a:spcAft>
                <a:spcPts val="600"/>
              </a:spcAft>
              <a:defRPr/>
            </a:pPr>
            <a:r>
              <a:rPr lang="en-US" sz="2800" dirty="0"/>
              <a:t>HSE data is needed in the CSPR and for the Migrant Student Information Exchange (MSIX).</a:t>
            </a:r>
          </a:p>
          <a:p>
            <a:pPr marL="0" indent="0">
              <a:spcBef>
                <a:spcPts val="1200"/>
              </a:spcBef>
              <a:spcAft>
                <a:spcPts val="600"/>
              </a:spcAft>
              <a:buNone/>
              <a:defRPr/>
            </a:pPr>
            <a:endParaRPr lang="en-US" sz="2800" dirty="0"/>
          </a:p>
          <a:p>
            <a:endParaRPr lang="en-US" dirty="0"/>
          </a:p>
        </p:txBody>
      </p:sp>
    </p:spTree>
    <p:extLst>
      <p:ext uri="{BB962C8B-B14F-4D97-AF65-F5344CB8AC3E}">
        <p14:creationId xmlns:p14="http://schemas.microsoft.com/office/powerpoint/2010/main" val="3783175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6216-5060-F02F-B468-633656974353}"/>
              </a:ext>
            </a:extLst>
          </p:cNvPr>
          <p:cNvSpPr>
            <a:spLocks noGrp="1"/>
          </p:cNvSpPr>
          <p:nvPr>
            <p:ph type="title"/>
          </p:nvPr>
        </p:nvSpPr>
        <p:spPr>
          <a:xfrm>
            <a:off x="0" y="1"/>
            <a:ext cx="12192000" cy="1673156"/>
          </a:xfrm>
        </p:spPr>
        <p:txBody>
          <a:bodyPr>
            <a:normAutofit/>
          </a:bodyPr>
          <a:lstStyle/>
          <a:p>
            <a:r>
              <a:rPr lang="en-US" sz="3600" dirty="0"/>
              <a:t>Reminder #8: Do not enter future</a:t>
            </a:r>
            <a:br>
              <a:rPr lang="en-US" sz="3600" dirty="0"/>
            </a:br>
            <a:r>
              <a:rPr lang="en-US" sz="3600" dirty="0"/>
              <a:t> service dates</a:t>
            </a:r>
          </a:p>
        </p:txBody>
      </p:sp>
      <p:sp>
        <p:nvSpPr>
          <p:cNvPr id="3" name="Content Placeholder 2">
            <a:extLst>
              <a:ext uri="{FF2B5EF4-FFF2-40B4-BE49-F238E27FC236}">
                <a16:creationId xmlns:a16="http://schemas.microsoft.com/office/drawing/2014/main" id="{0B5AB1E0-FA1C-69B9-80C5-2CD19EA0BEBE}"/>
              </a:ext>
            </a:extLst>
          </p:cNvPr>
          <p:cNvSpPr>
            <a:spLocks noGrp="1"/>
          </p:cNvSpPr>
          <p:nvPr>
            <p:ph idx="1"/>
          </p:nvPr>
        </p:nvSpPr>
        <p:spPr>
          <a:xfrm>
            <a:off x="573933" y="1673157"/>
            <a:ext cx="10573966" cy="4445542"/>
          </a:xfrm>
        </p:spPr>
        <p:txBody>
          <a:bodyPr>
            <a:normAutofit/>
          </a:bodyPr>
          <a:lstStyle/>
          <a:p>
            <a:pPr>
              <a:lnSpc>
                <a:spcPct val="100000"/>
              </a:lnSpc>
              <a:spcBef>
                <a:spcPts val="1200"/>
              </a:spcBef>
              <a:spcAft>
                <a:spcPts val="1200"/>
              </a:spcAft>
            </a:pPr>
            <a:r>
              <a:rPr lang="en-US" sz="2800" dirty="0"/>
              <a:t>The Office of Migrant Education (OME) regularly audits the MSIX data for dates that do not make sense.</a:t>
            </a:r>
          </a:p>
          <a:p>
            <a:pPr>
              <a:lnSpc>
                <a:spcPct val="100000"/>
              </a:lnSpc>
              <a:spcBef>
                <a:spcPts val="1200"/>
              </a:spcBef>
              <a:spcAft>
                <a:spcPts val="1200"/>
              </a:spcAft>
            </a:pPr>
            <a:r>
              <a:rPr lang="en-US" sz="2800" dirty="0"/>
              <a:t>Last year, OME found that some subgrantees had entered future dates for their summer services.</a:t>
            </a:r>
          </a:p>
          <a:p>
            <a:pPr>
              <a:lnSpc>
                <a:spcPct val="100000"/>
              </a:lnSpc>
              <a:spcBef>
                <a:spcPts val="1200"/>
              </a:spcBef>
              <a:spcAft>
                <a:spcPts val="1200"/>
              </a:spcAft>
            </a:pPr>
            <a:r>
              <a:rPr lang="en-US" sz="2800" dirty="0"/>
              <a:t>For example, if a service is entered in June, it should NOT have an End Date in July or August.</a:t>
            </a:r>
          </a:p>
          <a:p>
            <a:pPr>
              <a:lnSpc>
                <a:spcPct val="100000"/>
              </a:lnSpc>
              <a:spcBef>
                <a:spcPts val="1200"/>
              </a:spcBef>
              <a:spcAft>
                <a:spcPts val="1200"/>
              </a:spcAft>
            </a:pPr>
            <a:r>
              <a:rPr lang="en-US" sz="2800" dirty="0"/>
              <a:t>Going forward, please do not enter future service dates.</a:t>
            </a:r>
          </a:p>
        </p:txBody>
      </p:sp>
    </p:spTree>
    <p:extLst>
      <p:ext uri="{BB962C8B-B14F-4D97-AF65-F5344CB8AC3E}">
        <p14:creationId xmlns:p14="http://schemas.microsoft.com/office/powerpoint/2010/main" val="175008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55066" y="2776834"/>
            <a:ext cx="3192112" cy="2096724"/>
          </a:xfrm>
        </p:spPr>
        <p:txBody>
          <a:bodyPr vert="horz" lIns="91440" tIns="45720" rIns="91440" bIns="45720" rtlCol="0" anchor="t">
            <a:normAutofit/>
          </a:bodyPr>
          <a:lstStyle/>
          <a:p>
            <a:pPr algn="l"/>
            <a:r>
              <a:rPr lang="en-US" sz="3600" kern="1200" dirty="0">
                <a:solidFill>
                  <a:srgbClr val="FFFFFF"/>
                </a:solidFill>
                <a:latin typeface="+mj-lt"/>
                <a:ea typeface="+mj-ea"/>
                <a:cs typeface="+mj-cs"/>
              </a:rPr>
              <a:t>Questions? (3)</a:t>
            </a:r>
          </a:p>
        </p:txBody>
      </p:sp>
      <p:pic>
        <p:nvPicPr>
          <p:cNvPr id="5" name="Content Placeholder 5">
            <a:extLst>
              <a:ext uri="{FF2B5EF4-FFF2-40B4-BE49-F238E27FC236}">
                <a16:creationId xmlns:a16="http://schemas.microsoft.com/office/drawing/2014/main" id="{C6C0AD5F-A56C-CC40-8B7B-4E8A683119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086" y="1378991"/>
            <a:ext cx="6188499" cy="4100018"/>
          </a:xfrm>
          <a:prstGeom prst="rect">
            <a:avLst/>
          </a:prstGeom>
        </p:spPr>
      </p:pic>
    </p:spTree>
    <p:extLst>
      <p:ext uri="{BB962C8B-B14F-4D97-AF65-F5344CB8AC3E}">
        <p14:creationId xmlns:p14="http://schemas.microsoft.com/office/powerpoint/2010/main" val="3230590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87464"/>
          </a:xfrm>
        </p:spPr>
        <p:txBody>
          <a:bodyPr>
            <a:normAutofit/>
          </a:bodyPr>
          <a:lstStyle/>
          <a:p>
            <a:r>
              <a:rPr lang="en-US" sz="3600" dirty="0"/>
              <a:t>Check for Understanding (3)</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991167" y="1197652"/>
            <a:ext cx="10209666"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t>
            </a:r>
            <a:r>
              <a:rPr lang="en-US">
                <a:solidFill>
                  <a:schemeClr val="bg1"/>
                </a:solidFill>
                <a:latin typeface="Arial" panose="020B0604020202020204" pitchFamily="34" charset="0"/>
              </a:rPr>
              <a:t>are four </a:t>
            </a:r>
            <a:r>
              <a:rPr lang="en-US" dirty="0">
                <a:solidFill>
                  <a:schemeClr val="bg1"/>
                </a:solidFill>
                <a:latin typeface="Arial" panose="020B0604020202020204" pitchFamily="34" charset="0"/>
              </a:rPr>
              <a:t>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If you are participating as a group, enter the option chosen by the majority of the group.</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1622151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77052" y="2752438"/>
            <a:ext cx="3684499" cy="1370941"/>
          </a:xfrm>
        </p:spPr>
        <p:txBody>
          <a:bodyPr vert="horz" lIns="91440" tIns="45720" rIns="91440" bIns="45720" rtlCol="0" anchor="t">
            <a:noAutofit/>
          </a:bodyPr>
          <a:lstStyle/>
          <a:p>
            <a:r>
              <a:rPr lang="en-US" sz="3600" kern="1200" dirty="0">
                <a:solidFill>
                  <a:srgbClr val="FFFFFF"/>
                </a:solidFill>
                <a:latin typeface="+mj-lt"/>
                <a:ea typeface="+mj-ea"/>
                <a:cs typeface="+mj-cs"/>
              </a:rPr>
              <a:t>Next Steps &amp; Considerations</a:t>
            </a:r>
          </a:p>
        </p:txBody>
      </p:sp>
      <p:pic>
        <p:nvPicPr>
          <p:cNvPr id="4" name="Picture 3">
            <a:extLst>
              <a:ext uri="{FF2B5EF4-FFF2-40B4-BE49-F238E27FC236}">
                <a16:creationId xmlns:a16="http://schemas.microsoft.com/office/drawing/2014/main" id="{D123F55B-A372-4EBB-8E61-418BDDC773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893" y="1070731"/>
            <a:ext cx="4716537" cy="4716537"/>
          </a:xfrm>
          <a:prstGeom prst="rect">
            <a:avLst/>
          </a:prstGeom>
        </p:spPr>
      </p:pic>
    </p:spTree>
    <p:extLst>
      <p:ext uri="{BB962C8B-B14F-4D97-AF65-F5344CB8AC3E}">
        <p14:creationId xmlns:p14="http://schemas.microsoft.com/office/powerpoint/2010/main" val="12946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F18765-7AF5-4B86-85EE-19DB7DB13478}"/>
              </a:ext>
            </a:extLst>
          </p:cNvPr>
          <p:cNvSpPr txBox="1">
            <a:spLocks noGrp="1"/>
          </p:cNvSpPr>
          <p:nvPr>
            <p:ph type="title" idx="4294967295"/>
          </p:nvPr>
        </p:nvSpPr>
        <p:spPr>
          <a:xfrm>
            <a:off x="0" y="1"/>
            <a:ext cx="12191999" cy="1278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defRPr/>
            </a:pPr>
            <a:r>
              <a:rPr lang="en-US" sz="3600" dirty="0">
                <a:solidFill>
                  <a:schemeClr val="bg1"/>
                </a:solidFill>
                <a:latin typeface="Arial" panose="020B0604020202020204" pitchFamily="34" charset="0"/>
                <a:cs typeface="Arial" panose="020B0604020202020204" pitchFamily="34" charset="0"/>
              </a:rPr>
              <a:t>MEP Data Close Next Steps</a:t>
            </a:r>
            <a:endParaRPr kumimoji="0" lang="en-US" sz="360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9138FAFA-DEB1-4638-BED1-D433F8CAC103}"/>
              </a:ext>
            </a:extLst>
          </p:cNvPr>
          <p:cNvSpPr txBox="1">
            <a:spLocks/>
          </p:cNvSpPr>
          <p:nvPr/>
        </p:nvSpPr>
        <p:spPr>
          <a:xfrm>
            <a:off x="741679" y="1463826"/>
            <a:ext cx="10421257" cy="393034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Assign staff to work on the Data Monitoring Reports.</a:t>
            </a:r>
          </a:p>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Train local staff on the information learned today.</a:t>
            </a:r>
          </a:p>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Implement the reminders/tips provided today.</a:t>
            </a:r>
          </a:p>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Review the webinar PowerPoint, as needed.</a:t>
            </a:r>
          </a:p>
          <a:p>
            <a:pPr marL="571500" lvl="1" indent="-457200" eaLnBrk="1" fontAlgn="auto" hangingPunct="1">
              <a:spcBef>
                <a:spcPts val="1200"/>
              </a:spcBef>
              <a:spcAft>
                <a:spcPts val="1200"/>
              </a:spcAft>
              <a:buFont typeface="Arial" charset="0"/>
              <a:buChar char="•"/>
              <a:defRPr/>
            </a:pPr>
            <a:r>
              <a:rPr lang="en-US" dirty="0">
                <a:solidFill>
                  <a:schemeClr val="bg1"/>
                </a:solidFill>
                <a:latin typeface="Arial" panose="020B0604020202020204" pitchFamily="34" charset="0"/>
                <a:cs typeface="Arial" panose="020B0604020202020204" pitchFamily="34" charset="0"/>
              </a:rPr>
              <a:t>Review the available user guides and tutorial videos on the California MEP Help Center, as needed.</a:t>
            </a:r>
          </a:p>
          <a:p>
            <a:pPr marL="571500" lvl="1" indent="-457200" eaLnBrk="1" fontAlgn="auto" hangingPunct="1">
              <a:spcAft>
                <a:spcPts val="0"/>
              </a:spcAft>
              <a:buFont typeface="Arial" charset="0"/>
              <a:buChar char="•"/>
              <a:defRPr/>
            </a:pP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733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59634"/>
          </a:xfrm>
        </p:spPr>
        <p:txBody>
          <a:bodyPr>
            <a:normAutofit/>
          </a:bodyPr>
          <a:lstStyle/>
          <a:p>
            <a:r>
              <a:rPr lang="en-US" sz="3600" dirty="0"/>
              <a:t>MSIN Data Privacy and Security</a:t>
            </a:r>
          </a:p>
        </p:txBody>
      </p:sp>
      <p:sp>
        <p:nvSpPr>
          <p:cNvPr id="12" name="Content Placeholder 4">
            <a:extLst>
              <a:ext uri="{FF2B5EF4-FFF2-40B4-BE49-F238E27FC236}">
                <a16:creationId xmlns:a16="http://schemas.microsoft.com/office/drawing/2014/main" id="{DBC0601D-AEAC-4AFA-9F6D-D6849C1C8DDC}"/>
              </a:ext>
            </a:extLst>
          </p:cNvPr>
          <p:cNvSpPr>
            <a:spLocks noGrp="1"/>
          </p:cNvSpPr>
          <p:nvPr>
            <p:ph idx="1"/>
          </p:nvPr>
        </p:nvSpPr>
        <p:spPr>
          <a:xfrm>
            <a:off x="731874" y="1362269"/>
            <a:ext cx="10728251" cy="4127465"/>
          </a:xfrm>
        </p:spPr>
        <p:txBody>
          <a:bodyPr>
            <a:noAutofit/>
          </a:bodyPr>
          <a:lstStyle/>
          <a:p>
            <a:pPr marL="0" indent="0">
              <a:lnSpc>
                <a:spcPct val="100000"/>
              </a:lnSpc>
              <a:buNone/>
            </a:pPr>
            <a:r>
              <a:rPr lang="en-US" sz="2800" dirty="0"/>
              <a:t>Every MSIN user must follow all local and state measures to protect child data, including (but not limited to) the following:</a:t>
            </a:r>
          </a:p>
          <a:p>
            <a:pPr>
              <a:lnSpc>
                <a:spcPct val="100000"/>
              </a:lnSpc>
              <a:spcBef>
                <a:spcPts val="1200"/>
              </a:spcBef>
            </a:pPr>
            <a:r>
              <a:rPr lang="en-US" sz="2800" dirty="0"/>
              <a:t>Never share access to MSIN (your username and password).</a:t>
            </a:r>
          </a:p>
          <a:p>
            <a:pPr>
              <a:lnSpc>
                <a:spcPct val="100000"/>
              </a:lnSpc>
              <a:spcBef>
                <a:spcPts val="1200"/>
              </a:spcBef>
            </a:pPr>
            <a:r>
              <a:rPr lang="en-US" sz="2800" dirty="0"/>
              <a:t>Consider your location when viewing confidential data (anything in MSIN); others should not be able to see what is on your screen.</a:t>
            </a:r>
          </a:p>
          <a:p>
            <a:pPr>
              <a:lnSpc>
                <a:spcPct val="100000"/>
              </a:lnSpc>
              <a:spcBef>
                <a:spcPts val="1200"/>
              </a:spcBef>
            </a:pPr>
            <a:r>
              <a:rPr lang="en-US" sz="2800" dirty="0"/>
              <a:t>Do not email electronic versions of forms and reports (e.g., PDFs, Excel files) unless they are encrypted per CDE standards.</a:t>
            </a:r>
          </a:p>
        </p:txBody>
      </p:sp>
    </p:spTree>
    <p:extLst>
      <p:ext uri="{BB962C8B-B14F-4D97-AF65-F5344CB8AC3E}">
        <p14:creationId xmlns:p14="http://schemas.microsoft.com/office/powerpoint/2010/main" val="125566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DAE-AFBA-473C-AC9B-20A82AACC655}"/>
              </a:ext>
            </a:extLst>
          </p:cNvPr>
          <p:cNvSpPr>
            <a:spLocks noGrp="1"/>
          </p:cNvSpPr>
          <p:nvPr>
            <p:ph type="title"/>
          </p:nvPr>
        </p:nvSpPr>
        <p:spPr>
          <a:xfrm>
            <a:off x="1" y="0"/>
            <a:ext cx="12191999" cy="1268963"/>
          </a:xfrm>
        </p:spPr>
        <p:txBody>
          <a:bodyPr>
            <a:normAutofit/>
          </a:bodyPr>
          <a:lstStyle/>
          <a:p>
            <a:r>
              <a:rPr lang="en-US" sz="3600" dirty="0"/>
              <a:t>Target Audience and Purpose</a:t>
            </a:r>
          </a:p>
        </p:txBody>
      </p:sp>
      <p:sp>
        <p:nvSpPr>
          <p:cNvPr id="3" name="Content Placeholder 2">
            <a:extLst>
              <a:ext uri="{FF2B5EF4-FFF2-40B4-BE49-F238E27FC236}">
                <a16:creationId xmlns:a16="http://schemas.microsoft.com/office/drawing/2014/main" id="{C35DF9D0-D0A9-4794-9D7A-B2209BDC842E}"/>
              </a:ext>
            </a:extLst>
          </p:cNvPr>
          <p:cNvSpPr>
            <a:spLocks noGrp="1"/>
          </p:cNvSpPr>
          <p:nvPr>
            <p:ph idx="1"/>
          </p:nvPr>
        </p:nvSpPr>
        <p:spPr>
          <a:xfrm>
            <a:off x="946348" y="1373787"/>
            <a:ext cx="10299301" cy="4429406"/>
          </a:xfrm>
        </p:spPr>
        <p:txBody>
          <a:bodyPr>
            <a:normAutofit/>
          </a:bodyPr>
          <a:lstStyle/>
          <a:p>
            <a:pPr marL="0" indent="0">
              <a:lnSpc>
                <a:spcPct val="100000"/>
              </a:lnSpc>
              <a:spcBef>
                <a:spcPts val="1200"/>
              </a:spcBef>
              <a:buNone/>
              <a:defRPr/>
            </a:pPr>
            <a:r>
              <a:rPr lang="en-US" sz="2800" dirty="0">
                <a:latin typeface="Arial" panose="020B0604020202020204" pitchFamily="34" charset="0"/>
                <a:cs typeface="Arial" panose="020B0604020202020204" pitchFamily="34" charset="0"/>
              </a:rPr>
              <a:t>This webinar will review topics related to the Data Close Deadline for the 2024-25 Performance Period. </a:t>
            </a:r>
          </a:p>
          <a:p>
            <a:pPr marL="0" indent="0">
              <a:lnSpc>
                <a:spcPct val="100000"/>
              </a:lnSpc>
              <a:spcBef>
                <a:spcPts val="1200"/>
              </a:spcBef>
              <a:buNone/>
              <a:defRPr/>
            </a:pPr>
            <a:r>
              <a:rPr lang="en-US" sz="2800" dirty="0">
                <a:latin typeface="Arial" panose="020B0604020202020204" pitchFamily="34" charset="0"/>
                <a:cs typeface="Arial" panose="020B0604020202020204" pitchFamily="34" charset="0"/>
              </a:rPr>
              <a:t>The target audience includes Migrant Education Program (MEP) Directors, Managers, MSIN Power Users, and Data Specialists.</a:t>
            </a:r>
          </a:p>
          <a:p>
            <a:pPr marL="0" indent="0">
              <a:lnSpc>
                <a:spcPct val="100000"/>
              </a:lnSpc>
              <a:spcBef>
                <a:spcPts val="1200"/>
              </a:spcBef>
              <a:buNone/>
              <a:defRPr/>
            </a:pPr>
            <a:r>
              <a:rPr lang="en-US" sz="2800" dirty="0">
                <a:latin typeface="Arial" panose="020B0604020202020204" pitchFamily="34" charset="0"/>
                <a:cs typeface="Arial" panose="020B0604020202020204" pitchFamily="34" charset="0"/>
              </a:rPr>
              <a:t>The webinar’s purpose is to ensure that subgrantees are familiar with the end-of-year timeline and the tools available in MSIN to help them submit accurate MEP data as well as maximize their child counts.</a:t>
            </a:r>
          </a:p>
        </p:txBody>
      </p:sp>
    </p:spTree>
    <p:extLst>
      <p:ext uri="{BB962C8B-B14F-4D97-AF65-F5344CB8AC3E}">
        <p14:creationId xmlns:p14="http://schemas.microsoft.com/office/powerpoint/2010/main" val="336137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263112"/>
          </a:xfrm>
        </p:spPr>
        <p:txBody>
          <a:bodyPr>
            <a:normAutofit/>
          </a:bodyPr>
          <a:lstStyle/>
          <a:p>
            <a:r>
              <a:rPr lang="en-US" sz="3600" dirty="0"/>
              <a:t>MSIN Data Privacy and Security (2)</a:t>
            </a:r>
          </a:p>
        </p:txBody>
      </p:sp>
      <p:sp>
        <p:nvSpPr>
          <p:cNvPr id="12" name="Content Placeholder 4">
            <a:extLst>
              <a:ext uri="{FF2B5EF4-FFF2-40B4-BE49-F238E27FC236}">
                <a16:creationId xmlns:a16="http://schemas.microsoft.com/office/drawing/2014/main" id="{DBC0601D-AEAC-4AFA-9F6D-D6849C1C8DDC}"/>
              </a:ext>
            </a:extLst>
          </p:cNvPr>
          <p:cNvSpPr>
            <a:spLocks noGrp="1"/>
          </p:cNvSpPr>
          <p:nvPr>
            <p:ph idx="1"/>
          </p:nvPr>
        </p:nvSpPr>
        <p:spPr>
          <a:xfrm>
            <a:off x="731874" y="1244009"/>
            <a:ext cx="10728251" cy="4350879"/>
          </a:xfrm>
        </p:spPr>
        <p:txBody>
          <a:bodyPr>
            <a:noAutofit/>
          </a:bodyPr>
          <a:lstStyle/>
          <a:p>
            <a:pPr>
              <a:lnSpc>
                <a:spcPct val="100000"/>
              </a:lnSpc>
              <a:spcBef>
                <a:spcPts val="1200"/>
              </a:spcBef>
            </a:pPr>
            <a:r>
              <a:rPr lang="en-US" sz="2800" dirty="0"/>
              <a:t>Store paper forms and reports in a secure location (locked cabinet).</a:t>
            </a:r>
          </a:p>
          <a:p>
            <a:pPr>
              <a:lnSpc>
                <a:spcPct val="100000"/>
              </a:lnSpc>
              <a:spcBef>
                <a:spcPts val="1200"/>
              </a:spcBef>
            </a:pPr>
            <a:r>
              <a:rPr lang="en-US" sz="2800" dirty="0"/>
              <a:t>Shred paper forms and reports that are no longer needed, as the MSIN system stores electronic versions of Certificates of Eligibility (COEs) and Individual Needs Assessments/Individual Learning Plans (INA/ILPs).</a:t>
            </a:r>
          </a:p>
          <a:p>
            <a:pPr>
              <a:lnSpc>
                <a:spcPct val="100000"/>
              </a:lnSpc>
              <a:spcBef>
                <a:spcPts val="1200"/>
              </a:spcBef>
            </a:pPr>
            <a:r>
              <a:rPr lang="en-US" sz="2800" dirty="0"/>
              <a:t>Routinely check your computer’s download folder(s) and delete any files that contain PII, whether they are from MSIN or any other student data system.</a:t>
            </a:r>
          </a:p>
          <a:p>
            <a:pPr>
              <a:lnSpc>
                <a:spcPct val="100000"/>
              </a:lnSpc>
              <a:spcBef>
                <a:spcPts val="1200"/>
              </a:spcBef>
            </a:pPr>
            <a:endParaRPr lang="en-US" sz="2800" dirty="0"/>
          </a:p>
        </p:txBody>
      </p:sp>
    </p:spTree>
    <p:extLst>
      <p:ext uri="{BB962C8B-B14F-4D97-AF65-F5344CB8AC3E}">
        <p14:creationId xmlns:p14="http://schemas.microsoft.com/office/powerpoint/2010/main" val="2000729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259632"/>
          </a:xfrm>
        </p:spPr>
        <p:txBody>
          <a:bodyPr>
            <a:normAutofit/>
          </a:bodyPr>
          <a:lstStyle/>
          <a:p>
            <a:r>
              <a:rPr lang="en-US" sz="3600" dirty="0"/>
              <a:t>Additional Resources</a:t>
            </a:r>
          </a:p>
        </p:txBody>
      </p:sp>
      <p:sp>
        <p:nvSpPr>
          <p:cNvPr id="9" name="Content Placeholder 8">
            <a:extLst>
              <a:ext uri="{FF2B5EF4-FFF2-40B4-BE49-F238E27FC236}">
                <a16:creationId xmlns:a16="http://schemas.microsoft.com/office/drawing/2014/main" id="{95394A73-AEAF-41B8-BA38-A0D9AF584319}"/>
              </a:ext>
            </a:extLst>
          </p:cNvPr>
          <p:cNvSpPr>
            <a:spLocks noGrp="1"/>
          </p:cNvSpPr>
          <p:nvPr>
            <p:ph idx="1"/>
          </p:nvPr>
        </p:nvSpPr>
        <p:spPr>
          <a:xfrm>
            <a:off x="1077876" y="1259633"/>
            <a:ext cx="10036248" cy="4630748"/>
          </a:xfrm>
        </p:spPr>
        <p:txBody>
          <a:bodyPr>
            <a:normAutofit fontScale="92500" lnSpcReduction="10000"/>
          </a:bodyPr>
          <a:lstStyle/>
          <a:p>
            <a:pPr>
              <a:lnSpc>
                <a:spcPct val="100000"/>
              </a:lnSpc>
              <a:spcBef>
                <a:spcPts val="0"/>
              </a:spcBef>
              <a:spcAft>
                <a:spcPts val="1800"/>
              </a:spcAft>
            </a:pPr>
            <a:r>
              <a:rPr lang="en-US" sz="2800" dirty="0"/>
              <a:t>Subgrantees may use this presentation to train or review with local MEP staff. </a:t>
            </a:r>
          </a:p>
          <a:p>
            <a:pPr>
              <a:lnSpc>
                <a:spcPct val="100000"/>
              </a:lnSpc>
              <a:spcBef>
                <a:spcPts val="0"/>
              </a:spcBef>
              <a:spcAft>
                <a:spcPts val="1800"/>
              </a:spcAft>
            </a:pPr>
            <a:r>
              <a:rPr lang="en-US" sz="2800" dirty="0"/>
              <a:t>User guides, reference documents, and “how-to” videos are found on the MSIN home page and on the </a:t>
            </a:r>
            <a:r>
              <a:rPr lang="en-US" sz="2800" dirty="0">
                <a:latin typeface="Arial" panose="020B0604020202020204" pitchFamily="34" charset="0"/>
                <a:cs typeface="Arial" panose="020B0604020202020204" pitchFamily="34" charset="0"/>
              </a:rPr>
              <a:t>California MEP Help Center (https://mephelpcenter.wested.org/)</a:t>
            </a:r>
            <a:r>
              <a:rPr lang="en-US" sz="2800" dirty="0"/>
              <a:t>. For data close, the user guides on the Data Monitoring Reports and on Entering Communication Events are especially useful.</a:t>
            </a:r>
          </a:p>
          <a:p>
            <a:pPr>
              <a:lnSpc>
                <a:spcPct val="100000"/>
              </a:lnSpc>
              <a:spcBef>
                <a:spcPts val="0"/>
              </a:spcBef>
              <a:spcAft>
                <a:spcPts val="1800"/>
              </a:spcAft>
            </a:pPr>
            <a:r>
              <a:rPr lang="en-US" sz="2800" dirty="0"/>
              <a:t>If you have any questions while working on data close tasks, please consult with your supervisor or local MSIN Power Users first. Remaining questions can be submitted to the MSIN Service Desk.</a:t>
            </a:r>
          </a:p>
        </p:txBody>
      </p:sp>
    </p:spTree>
    <p:extLst>
      <p:ext uri="{BB962C8B-B14F-4D97-AF65-F5344CB8AC3E}">
        <p14:creationId xmlns:p14="http://schemas.microsoft.com/office/powerpoint/2010/main" val="1959892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318833"/>
          </a:xfrm>
        </p:spPr>
        <p:txBody>
          <a:bodyPr>
            <a:normAutofit/>
          </a:bodyPr>
          <a:lstStyle/>
          <a:p>
            <a:r>
              <a:rPr lang="en-US" sz="3600" dirty="0"/>
              <a:t>Contact Information</a:t>
            </a:r>
          </a:p>
        </p:txBody>
      </p:sp>
      <p:sp>
        <p:nvSpPr>
          <p:cNvPr id="6" name="Text Placeholder 3">
            <a:extLst>
              <a:ext uri="{FF2B5EF4-FFF2-40B4-BE49-F238E27FC236}">
                <a16:creationId xmlns:a16="http://schemas.microsoft.com/office/drawing/2014/main" id="{A7E60D17-5754-4268-B45B-3FE9D8CB0049}"/>
              </a:ext>
            </a:extLst>
          </p:cNvPr>
          <p:cNvSpPr txBox="1">
            <a:spLocks/>
          </p:cNvSpPr>
          <p:nvPr/>
        </p:nvSpPr>
        <p:spPr>
          <a:xfrm>
            <a:off x="812376" y="1393481"/>
            <a:ext cx="10455275" cy="422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buFont typeface="Arial" panose="020B0604020202020204" pitchFamily="34" charset="0"/>
              <a:buNone/>
              <a:defRPr/>
            </a:pPr>
            <a:r>
              <a:rPr lang="en-US" sz="2800" b="1" dirty="0">
                <a:latin typeface="Arial" panose="020B0604020202020204" pitchFamily="34" charset="0"/>
                <a:cs typeface="Arial" panose="020B0604020202020204" pitchFamily="34" charset="0"/>
              </a:rPr>
              <a:t>Loan Tran</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Education Research and Evaluation Consultant</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California Department of Education</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LTran@cde.ca.gov</a:t>
            </a:r>
          </a:p>
          <a:p>
            <a:pPr marL="0" indent="0" algn="ctr">
              <a:spcBef>
                <a:spcPts val="0"/>
              </a:spcBef>
              <a:spcAft>
                <a:spcPts val="600"/>
              </a:spcAft>
              <a:buFont typeface="Arial" panose="020B0604020202020204" pitchFamily="34" charset="0"/>
              <a:buNone/>
              <a:defRPr/>
            </a:pPr>
            <a:r>
              <a:rPr lang="en-US" sz="2400">
                <a:latin typeface="Arial" panose="020B0604020202020204" pitchFamily="34" charset="0"/>
                <a:cs typeface="Arial" panose="020B0604020202020204" pitchFamily="34" charset="0"/>
              </a:rPr>
              <a:t>__________________________________________________</a:t>
            </a:r>
            <a:endParaRPr lang="en-US" sz="2400" dirty="0">
              <a:latin typeface="Arial" panose="020B0604020202020204" pitchFamily="34" charset="0"/>
              <a:cs typeface="Arial" panose="020B0604020202020204" pitchFamily="34" charset="0"/>
            </a:endParaRPr>
          </a:p>
          <a:p>
            <a:pPr marL="0" indent="0" algn="ctr">
              <a:spcBef>
                <a:spcPts val="1200"/>
              </a:spcBef>
              <a:spcAft>
                <a:spcPts val="600"/>
              </a:spcAft>
              <a:buFont typeface="Arial" panose="020B0604020202020204" pitchFamily="34" charset="0"/>
              <a:buNone/>
              <a:defRPr/>
            </a:pPr>
            <a:r>
              <a:rPr lang="en-US" sz="2800" b="1" dirty="0">
                <a:latin typeface="Arial" panose="020B0604020202020204" pitchFamily="34" charset="0"/>
                <a:cs typeface="Arial" panose="020B0604020202020204" pitchFamily="34" charset="0"/>
              </a:rPr>
              <a:t>MSIN Service Desk </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MSINsupport@wested.org</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1-800-342-2964, option 2</a:t>
            </a:r>
            <a:endParaRPr lang="en-US" sz="2800" dirty="0"/>
          </a:p>
        </p:txBody>
      </p:sp>
    </p:spTree>
    <p:extLst>
      <p:ext uri="{BB962C8B-B14F-4D97-AF65-F5344CB8AC3E}">
        <p14:creationId xmlns:p14="http://schemas.microsoft.com/office/powerpoint/2010/main" val="88763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219813"/>
          </a:xfrm>
        </p:spPr>
        <p:txBody>
          <a:bodyPr>
            <a:normAutofit/>
          </a:bodyPr>
          <a:lstStyle/>
          <a:p>
            <a:r>
              <a:rPr lang="en-US" sz="3600" dirty="0"/>
              <a:t>Session Objectives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721780" y="1154497"/>
            <a:ext cx="10748439" cy="4757737"/>
          </a:xfrm>
        </p:spPr>
        <p:txBody>
          <a:bodyPr>
            <a:normAutofit lnSpcReduction="10000"/>
          </a:bodyPr>
          <a:lstStyle/>
          <a:p>
            <a:pPr marL="0" indent="0">
              <a:lnSpc>
                <a:spcPct val="100000"/>
              </a:lnSpc>
              <a:spcBef>
                <a:spcPts val="0"/>
              </a:spcBef>
              <a:spcAft>
                <a:spcPts val="1800"/>
              </a:spcAft>
              <a:buNone/>
            </a:pPr>
            <a:r>
              <a:rPr lang="en-US" sz="2800" dirty="0"/>
              <a:t>Participants will:</a:t>
            </a:r>
          </a:p>
          <a:p>
            <a:pPr>
              <a:lnSpc>
                <a:spcPct val="100000"/>
              </a:lnSpc>
              <a:spcBef>
                <a:spcPts val="0"/>
              </a:spcBef>
              <a:spcAft>
                <a:spcPts val="1800"/>
              </a:spcAft>
            </a:pPr>
            <a:r>
              <a:rPr lang="en-US" sz="2800" dirty="0"/>
              <a:t>understand why having accurate MSIN data is important;</a:t>
            </a:r>
          </a:p>
          <a:p>
            <a:pPr>
              <a:lnSpc>
                <a:spcPct val="100000"/>
              </a:lnSpc>
              <a:spcBef>
                <a:spcPts val="0"/>
              </a:spcBef>
              <a:spcAft>
                <a:spcPts val="1800"/>
              </a:spcAft>
            </a:pPr>
            <a:r>
              <a:rPr lang="en-US" sz="2800" dirty="0"/>
              <a:t>know the MEP Data Calendar Data Entry/Close Deadlines for the 2024–25 Performance Period;</a:t>
            </a:r>
          </a:p>
          <a:p>
            <a:pPr>
              <a:lnSpc>
                <a:spcPct val="100000"/>
              </a:lnSpc>
              <a:spcBef>
                <a:spcPts val="0"/>
              </a:spcBef>
              <a:spcAft>
                <a:spcPts val="1800"/>
              </a:spcAft>
            </a:pPr>
            <a:r>
              <a:rPr lang="en-US" sz="2800" dirty="0"/>
              <a:t>review Frequently Asked Questions (FAQs) about the data close process;</a:t>
            </a:r>
          </a:p>
          <a:p>
            <a:pPr>
              <a:lnSpc>
                <a:spcPct val="100000"/>
              </a:lnSpc>
              <a:spcBef>
                <a:spcPts val="0"/>
              </a:spcBef>
              <a:spcAft>
                <a:spcPts val="1800"/>
              </a:spcAft>
            </a:pPr>
            <a:r>
              <a:rPr lang="en-US" sz="2800" dirty="0"/>
              <a:t>learn how to maximize migratory child counts (Category 1 and 2) using the Data Monitoring Reports; and</a:t>
            </a:r>
          </a:p>
          <a:p>
            <a:pPr>
              <a:lnSpc>
                <a:spcPct val="100000"/>
              </a:lnSpc>
              <a:spcBef>
                <a:spcPts val="0"/>
              </a:spcBef>
              <a:spcAft>
                <a:spcPts val="1800"/>
              </a:spcAft>
            </a:pPr>
            <a:r>
              <a:rPr lang="en-US" sz="2800" dirty="0"/>
              <a:t>receive tips and resources to train MSIN users locally.</a:t>
            </a:r>
          </a:p>
        </p:txBody>
      </p:sp>
    </p:spTree>
    <p:extLst>
      <p:ext uri="{BB962C8B-B14F-4D97-AF65-F5344CB8AC3E}">
        <p14:creationId xmlns:p14="http://schemas.microsoft.com/office/powerpoint/2010/main" val="209200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660041" y="2699010"/>
            <a:ext cx="2880828" cy="3071906"/>
          </a:xfrm>
        </p:spPr>
        <p:txBody>
          <a:bodyPr vert="horz" lIns="91440" tIns="45720" rIns="91440" bIns="45720" rtlCol="0" anchor="t">
            <a:normAutofit/>
          </a:bodyPr>
          <a:lstStyle/>
          <a:p>
            <a:pPr algn="l"/>
            <a:r>
              <a:rPr lang="en-US" sz="3600" kern="1200" dirty="0">
                <a:solidFill>
                  <a:srgbClr val="FFFFFF"/>
                </a:solidFill>
                <a:latin typeface="+mj-lt"/>
                <a:ea typeface="+mj-ea"/>
                <a:cs typeface="+mj-cs"/>
              </a:rPr>
              <a:t>Frequently </a:t>
            </a:r>
            <a:r>
              <a:rPr lang="en-US" sz="3600" dirty="0">
                <a:solidFill>
                  <a:srgbClr val="FFFFFF"/>
                </a:solidFill>
              </a:rPr>
              <a:t>A</a:t>
            </a:r>
            <a:r>
              <a:rPr lang="en-US" sz="3600" kern="1200" dirty="0">
                <a:solidFill>
                  <a:srgbClr val="FFFFFF"/>
                </a:solidFill>
                <a:latin typeface="+mj-lt"/>
                <a:ea typeface="+mj-ea"/>
                <a:cs typeface="+mj-cs"/>
              </a:rPr>
              <a:t>sked Questions</a:t>
            </a:r>
          </a:p>
        </p:txBody>
      </p:sp>
      <p:pic>
        <p:nvPicPr>
          <p:cNvPr id="9" name="Picture 8">
            <a:extLst>
              <a:ext uri="{FF2B5EF4-FFF2-40B4-BE49-F238E27FC236}">
                <a16:creationId xmlns:a16="http://schemas.microsoft.com/office/drawing/2014/main" id="{B901E604-BEB2-41E3-B66D-1536F4AE5FF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38604" y="5368"/>
            <a:ext cx="8140517" cy="6852632"/>
          </a:xfrm>
          <a:prstGeom prst="rect">
            <a:avLst/>
          </a:prstGeom>
        </p:spPr>
      </p:pic>
    </p:spTree>
    <p:extLst>
      <p:ext uri="{BB962C8B-B14F-4D97-AF65-F5344CB8AC3E}">
        <p14:creationId xmlns:p14="http://schemas.microsoft.com/office/powerpoint/2010/main" val="2111886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03874-582A-4424-BCAE-89930DFCC7C4}"/>
              </a:ext>
            </a:extLst>
          </p:cNvPr>
          <p:cNvSpPr>
            <a:spLocks noGrp="1"/>
          </p:cNvSpPr>
          <p:nvPr>
            <p:ph type="title"/>
          </p:nvPr>
        </p:nvSpPr>
        <p:spPr>
          <a:xfrm>
            <a:off x="0" y="21654"/>
            <a:ext cx="12192000" cy="1284632"/>
          </a:xfrm>
        </p:spPr>
        <p:txBody>
          <a:bodyPr>
            <a:normAutofit/>
          </a:bodyPr>
          <a:lstStyle/>
          <a:p>
            <a:r>
              <a:rPr lang="en-US" sz="3600" dirty="0"/>
              <a:t>Why is accurate MSIN data important?</a:t>
            </a:r>
          </a:p>
        </p:txBody>
      </p:sp>
      <p:sp>
        <p:nvSpPr>
          <p:cNvPr id="2" name="Content Placeholder 1">
            <a:extLst>
              <a:ext uri="{FF2B5EF4-FFF2-40B4-BE49-F238E27FC236}">
                <a16:creationId xmlns:a16="http://schemas.microsoft.com/office/drawing/2014/main" id="{0AE954DC-26C0-4747-AEF3-06D75E367D0F}"/>
              </a:ext>
            </a:extLst>
          </p:cNvPr>
          <p:cNvSpPr>
            <a:spLocks noGrp="1"/>
          </p:cNvSpPr>
          <p:nvPr>
            <p:ph idx="1"/>
          </p:nvPr>
        </p:nvSpPr>
        <p:spPr>
          <a:xfrm>
            <a:off x="769258" y="1306285"/>
            <a:ext cx="10406742" cy="4721291"/>
          </a:xfrm>
        </p:spPr>
        <p:txBody>
          <a:bodyPr>
            <a:noAutofit/>
          </a:bodyPr>
          <a:lstStyle/>
          <a:p>
            <a:pPr>
              <a:lnSpc>
                <a:spcPct val="100000"/>
              </a:lnSpc>
              <a:spcBef>
                <a:spcPts val="1200"/>
              </a:spcBef>
              <a:spcAft>
                <a:spcPts val="1200"/>
              </a:spcAft>
              <a:defRPr/>
            </a:pPr>
            <a:r>
              <a:rPr lang="en-US" sz="2600" dirty="0"/>
              <a:t>Code of Federal Regulations, Subpart C, 200.84(a) requires that each state determine the effectiveness of its MEP through a written evaluation that measures the implementation and results achieved by the program against the State’s performance targets.</a:t>
            </a:r>
          </a:p>
          <a:p>
            <a:pPr>
              <a:lnSpc>
                <a:spcPct val="100000"/>
              </a:lnSpc>
              <a:spcBef>
                <a:spcPts val="1200"/>
              </a:spcBef>
              <a:spcAft>
                <a:spcPts val="1200"/>
              </a:spcAft>
              <a:defRPr/>
            </a:pPr>
            <a:r>
              <a:rPr lang="en-US" sz="2600" dirty="0"/>
              <a:t>The Consolidated State Performance Report (CSPR) is the instrument the State uses to report to the U.S. Department of Education (ED) on the Migrant Education Program.</a:t>
            </a:r>
          </a:p>
          <a:p>
            <a:pPr>
              <a:lnSpc>
                <a:spcPct val="100000"/>
              </a:lnSpc>
              <a:spcBef>
                <a:spcPts val="1200"/>
              </a:spcBef>
              <a:spcAft>
                <a:spcPts val="1200"/>
              </a:spcAft>
              <a:defRPr/>
            </a:pPr>
            <a:r>
              <a:rPr lang="en-US" sz="2600" dirty="0"/>
              <a:t>ED’s Office of Migrant Education (OME) then uses this information to report to Congress on how the State is serving migratory children.</a:t>
            </a:r>
          </a:p>
        </p:txBody>
      </p:sp>
    </p:spTree>
    <p:extLst>
      <p:ext uri="{BB962C8B-B14F-4D97-AF65-F5344CB8AC3E}">
        <p14:creationId xmlns:p14="http://schemas.microsoft.com/office/powerpoint/2010/main" val="367756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9DABC0C-CFC1-4490-8941-AAB8E6C15506}"/>
              </a:ext>
            </a:extLst>
          </p:cNvPr>
          <p:cNvSpPr>
            <a:spLocks noGrp="1"/>
          </p:cNvSpPr>
          <p:nvPr>
            <p:ph type="title"/>
          </p:nvPr>
        </p:nvSpPr>
        <p:spPr>
          <a:xfrm>
            <a:off x="0" y="1"/>
            <a:ext cx="12192000" cy="1306286"/>
          </a:xfrm>
        </p:spPr>
        <p:txBody>
          <a:bodyPr>
            <a:normAutofit/>
          </a:bodyPr>
          <a:lstStyle/>
          <a:p>
            <a:r>
              <a:rPr lang="en-US" sz="3600" dirty="0"/>
              <a:t>When is the Data Close Deadline?</a:t>
            </a:r>
          </a:p>
        </p:txBody>
      </p:sp>
      <p:sp>
        <p:nvSpPr>
          <p:cNvPr id="7" name="Content Placeholder 1">
            <a:extLst>
              <a:ext uri="{FF2B5EF4-FFF2-40B4-BE49-F238E27FC236}">
                <a16:creationId xmlns:a16="http://schemas.microsoft.com/office/drawing/2014/main" id="{B604E0E8-C145-41FC-A3E3-BA8845877335}"/>
              </a:ext>
            </a:extLst>
          </p:cNvPr>
          <p:cNvSpPr>
            <a:spLocks noGrp="1"/>
          </p:cNvSpPr>
          <p:nvPr>
            <p:ph idx="1"/>
          </p:nvPr>
        </p:nvSpPr>
        <p:spPr>
          <a:xfrm>
            <a:off x="732625" y="1621282"/>
            <a:ext cx="10726749" cy="4637313"/>
          </a:xfrm>
        </p:spPr>
        <p:txBody>
          <a:bodyPr>
            <a:normAutofit/>
          </a:bodyPr>
          <a:lstStyle/>
          <a:p>
            <a:pPr eaLnBrk="1" fontAlgn="auto" hangingPunct="1">
              <a:lnSpc>
                <a:spcPct val="100000"/>
              </a:lnSpc>
              <a:spcBef>
                <a:spcPts val="1200"/>
              </a:spcBef>
              <a:spcAft>
                <a:spcPts val="0"/>
              </a:spcAft>
              <a:defRPr/>
            </a:pPr>
            <a:r>
              <a:rPr lang="en-US" sz="2800" dirty="0"/>
              <a:t>For the 2024–25 Performance Period, all pending Certificates of Eligibility (COE) with Qualifying Arrival Dates (QAD) within the Performance Period must be processed by September 19, 2025. </a:t>
            </a:r>
          </a:p>
          <a:p>
            <a:pPr eaLnBrk="1" fontAlgn="auto" hangingPunct="1">
              <a:lnSpc>
                <a:spcPct val="100000"/>
              </a:lnSpc>
              <a:spcBef>
                <a:spcPts val="1200"/>
              </a:spcBef>
              <a:spcAft>
                <a:spcPts val="0"/>
              </a:spcAft>
              <a:defRPr/>
            </a:pPr>
            <a:r>
              <a:rPr lang="en-US" sz="2800" dirty="0"/>
              <a:t>In addition, all enrollment and service data must be entered into MSIN by September 19, 2025. </a:t>
            </a:r>
          </a:p>
          <a:p>
            <a:pPr eaLnBrk="1" fontAlgn="auto" hangingPunct="1">
              <a:lnSpc>
                <a:spcPct val="100000"/>
              </a:lnSpc>
              <a:spcBef>
                <a:spcPts val="1200"/>
              </a:spcBef>
              <a:spcAft>
                <a:spcPts val="0"/>
              </a:spcAft>
              <a:defRPr/>
            </a:pPr>
            <a:r>
              <a:rPr lang="en-US" altLang="en-US" sz="2800" dirty="0"/>
              <a:t>This deadline cannot be extended because MSIN data is required by other offices at CDE to meet their EDFacts files due dates, as established by the US Department of Education.</a:t>
            </a:r>
            <a:endParaRPr lang="en-US" sz="2800" dirty="0"/>
          </a:p>
        </p:txBody>
      </p:sp>
    </p:spTree>
    <p:extLst>
      <p:ext uri="{BB962C8B-B14F-4D97-AF65-F5344CB8AC3E}">
        <p14:creationId xmlns:p14="http://schemas.microsoft.com/office/powerpoint/2010/main" val="24394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C40C0BE-9617-4AB9-B700-B773532C90FE}"/>
              </a:ext>
            </a:extLst>
          </p:cNvPr>
          <p:cNvSpPr>
            <a:spLocks noGrp="1"/>
          </p:cNvSpPr>
          <p:nvPr>
            <p:ph type="title"/>
          </p:nvPr>
        </p:nvSpPr>
        <p:spPr>
          <a:xfrm>
            <a:off x="0" y="0"/>
            <a:ext cx="12192000" cy="1052624"/>
          </a:xfrm>
        </p:spPr>
        <p:txBody>
          <a:bodyPr wrap="square" anchor="ctr">
            <a:normAutofit/>
          </a:bodyPr>
          <a:lstStyle/>
          <a:p>
            <a:r>
              <a:rPr lang="en-US" sz="3600" dirty="0"/>
              <a:t>MEP Data Calendar</a:t>
            </a:r>
          </a:p>
        </p:txBody>
      </p:sp>
      <p:graphicFrame>
        <p:nvGraphicFramePr>
          <p:cNvPr id="7" name="Table 4" descr="MEP Data Calendar">
            <a:extLst>
              <a:ext uri="{FF2B5EF4-FFF2-40B4-BE49-F238E27FC236}">
                <a16:creationId xmlns:a16="http://schemas.microsoft.com/office/drawing/2014/main" id="{C0416401-99A8-4145-A449-54F62BC3C3CF}"/>
              </a:ext>
            </a:extLst>
          </p:cNvPr>
          <p:cNvGraphicFramePr>
            <a:graphicFrameLocks noGrp="1"/>
          </p:cNvGraphicFramePr>
          <p:nvPr>
            <p:extLst>
              <p:ext uri="{D42A27DB-BD31-4B8C-83A1-F6EECF244321}">
                <p14:modId xmlns:p14="http://schemas.microsoft.com/office/powerpoint/2010/main" val="3703727128"/>
              </p:ext>
            </p:extLst>
          </p:nvPr>
        </p:nvGraphicFramePr>
        <p:xfrm>
          <a:off x="914400" y="1052624"/>
          <a:ext cx="9923929" cy="5050923"/>
        </p:xfrm>
        <a:graphic>
          <a:graphicData uri="http://schemas.openxmlformats.org/drawingml/2006/table">
            <a:tbl>
              <a:tblPr firstRow="1" bandRow="1">
                <a:tableStyleId>{69CF1AB2-1976-4502-BF36-3FF5EA218861}</a:tableStyleId>
              </a:tblPr>
              <a:tblGrid>
                <a:gridCol w="5044668">
                  <a:extLst>
                    <a:ext uri="{9D8B030D-6E8A-4147-A177-3AD203B41FA5}">
                      <a16:colId xmlns:a16="http://schemas.microsoft.com/office/drawing/2014/main" val="988216021"/>
                    </a:ext>
                  </a:extLst>
                </a:gridCol>
                <a:gridCol w="4879261">
                  <a:extLst>
                    <a:ext uri="{9D8B030D-6E8A-4147-A177-3AD203B41FA5}">
                      <a16:colId xmlns:a16="http://schemas.microsoft.com/office/drawing/2014/main" val="2897131538"/>
                    </a:ext>
                  </a:extLst>
                </a:gridCol>
              </a:tblGrid>
              <a:tr h="803431">
                <a:tc>
                  <a:txBody>
                    <a:bodyPr/>
                    <a:lstStyle/>
                    <a:p>
                      <a:pPr algn="ctr"/>
                      <a:r>
                        <a:rPr lang="en-US" sz="2400" dirty="0"/>
                        <a:t>Activity </a:t>
                      </a:r>
                    </a:p>
                  </a:txBody>
                  <a:tcPr anchor="ctr"/>
                </a:tc>
                <a:tc>
                  <a:txBody>
                    <a:bodyPr/>
                    <a:lstStyle/>
                    <a:p>
                      <a:pPr algn="ctr"/>
                      <a:r>
                        <a:rPr lang="en-US" sz="2400" dirty="0"/>
                        <a:t>Due Date</a:t>
                      </a:r>
                    </a:p>
                  </a:txBody>
                  <a:tcPr anchor="ctr"/>
                </a:tc>
                <a:extLst>
                  <a:ext uri="{0D108BD9-81ED-4DB2-BD59-A6C34878D82A}">
                    <a16:rowId xmlns:a16="http://schemas.microsoft.com/office/drawing/2014/main" val="2666793132"/>
                  </a:ext>
                </a:extLst>
              </a:tr>
              <a:tr h="803431">
                <a:tc>
                  <a:txBody>
                    <a:bodyPr/>
                    <a:lstStyle/>
                    <a:p>
                      <a:pPr marL="0" marR="0">
                        <a:lnSpc>
                          <a:spcPct val="107000"/>
                        </a:lnSpc>
                        <a:spcBef>
                          <a:spcPts val="0"/>
                        </a:spcBef>
                        <a:spcAft>
                          <a:spcPts val="0"/>
                        </a:spcAft>
                      </a:pPr>
                      <a:r>
                        <a:rPr lang="en-US" sz="2000" dirty="0">
                          <a:solidFill>
                            <a:srgbClr val="222222"/>
                          </a:solidFill>
                          <a:effectLst/>
                        </a:rPr>
                        <a:t>Fall term services entered into MSIN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January: 01/17/25</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589401176"/>
                  </a:ext>
                </a:extLst>
              </a:tr>
              <a:tr h="803431">
                <a:tc>
                  <a:txBody>
                    <a:bodyPr/>
                    <a:lstStyle/>
                    <a:p>
                      <a:pPr marL="0" marR="0">
                        <a:lnSpc>
                          <a:spcPct val="107000"/>
                        </a:lnSpc>
                        <a:spcBef>
                          <a:spcPts val="0"/>
                        </a:spcBef>
                        <a:spcAft>
                          <a:spcPts val="0"/>
                        </a:spcAft>
                      </a:pPr>
                      <a:r>
                        <a:rPr lang="en-US" sz="2000" dirty="0">
                          <a:solidFill>
                            <a:srgbClr val="222222"/>
                          </a:solidFill>
                          <a:effectLst/>
                        </a:rPr>
                        <a:t>Spring term services entered into MSIN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July: 07/18/25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2171323797"/>
                  </a:ext>
                </a:extLst>
              </a:tr>
              <a:tr h="803431">
                <a:tc>
                  <a:txBody>
                    <a:bodyPr/>
                    <a:lstStyle/>
                    <a:p>
                      <a:pPr marL="0" marR="0">
                        <a:lnSpc>
                          <a:spcPct val="107000"/>
                        </a:lnSpc>
                        <a:spcBef>
                          <a:spcPts val="0"/>
                        </a:spcBef>
                        <a:spcAft>
                          <a:spcPts val="0"/>
                        </a:spcAft>
                      </a:pPr>
                      <a:r>
                        <a:rPr lang="en-US" sz="2000" dirty="0">
                          <a:solidFill>
                            <a:srgbClr val="222222"/>
                          </a:solidFill>
                          <a:effectLst/>
                        </a:rPr>
                        <a:t>Summer term services entered into MSIN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September: 09/19/25</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3318036551"/>
                  </a:ext>
                </a:extLst>
              </a:tr>
              <a:tr h="803431">
                <a:tc>
                  <a:txBody>
                    <a:bodyPr/>
                    <a:lstStyle/>
                    <a:p>
                      <a:pPr marL="0" marR="0">
                        <a:lnSpc>
                          <a:spcPct val="107000"/>
                        </a:lnSpc>
                        <a:spcBef>
                          <a:spcPts val="0"/>
                        </a:spcBef>
                        <a:spcAft>
                          <a:spcPts val="0"/>
                        </a:spcAft>
                      </a:pPr>
                      <a:r>
                        <a:rPr lang="en-US" sz="2000" dirty="0">
                          <a:solidFill>
                            <a:srgbClr val="222222"/>
                          </a:solidFill>
                          <a:effectLst/>
                        </a:rPr>
                        <a:t>Data Monitoring Reports are reviewed, and issues are resolved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September: 09/19/25</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2389228609"/>
                  </a:ext>
                </a:extLst>
              </a:tr>
              <a:tr h="1033768">
                <a:tc>
                  <a:txBody>
                    <a:bodyPr/>
                    <a:lstStyle/>
                    <a:p>
                      <a:pPr marL="0" marR="0">
                        <a:lnSpc>
                          <a:spcPct val="107000"/>
                        </a:lnSpc>
                        <a:spcBef>
                          <a:spcPts val="0"/>
                        </a:spcBef>
                        <a:spcAft>
                          <a:spcPts val="0"/>
                        </a:spcAft>
                      </a:pPr>
                      <a:r>
                        <a:rPr lang="en-US" sz="2000" b="0" dirty="0">
                          <a:solidFill>
                            <a:srgbClr val="222222"/>
                          </a:solidFill>
                          <a:effectLst/>
                        </a:rPr>
                        <a:t>All </a:t>
                      </a:r>
                      <a:r>
                        <a:rPr lang="en-US" sz="2000" dirty="0">
                          <a:solidFill>
                            <a:srgbClr val="222222"/>
                          </a:solidFill>
                          <a:effectLst/>
                        </a:rPr>
                        <a:t>performance period data collection cutoff</a:t>
                      </a:r>
                    </a:p>
                    <a:p>
                      <a:pPr marL="0" marR="0">
                        <a:lnSpc>
                          <a:spcPct val="107000"/>
                        </a:lnSpc>
                        <a:spcBef>
                          <a:spcPts val="0"/>
                        </a:spcBef>
                        <a:spcAft>
                          <a:spcPts val="0"/>
                        </a:spcAft>
                      </a:pPr>
                      <a:r>
                        <a:rPr lang="en-US" sz="2000" dirty="0">
                          <a:solidFill>
                            <a:srgbClr val="222222"/>
                          </a:solidFill>
                          <a:effectLst/>
                        </a:rPr>
                        <a:t>(e.g., Enrollments, Services, COEs)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rPr>
                        <a:t>3rd Friday in September: 09/19/25</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2753505951"/>
                  </a:ext>
                </a:extLst>
              </a:tr>
            </a:tbl>
          </a:graphicData>
        </a:graphic>
      </p:graphicFrame>
    </p:spTree>
    <p:extLst>
      <p:ext uri="{BB962C8B-B14F-4D97-AF65-F5344CB8AC3E}">
        <p14:creationId xmlns:p14="http://schemas.microsoft.com/office/powerpoint/2010/main" val="2563504712"/>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ormAutofit/>
      </a:bodyPr>
      <a:lstStyle>
        <a:defPPr algn="l">
          <a:defRPr sz="3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68017</TotalTime>
  <Words>6251</Words>
  <Application>Microsoft Office PowerPoint</Application>
  <PresentationFormat>Widescreen</PresentationFormat>
  <Paragraphs>491</Paragraphs>
  <Slides>42</Slides>
  <Notes>42</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42</vt:i4>
      </vt:variant>
    </vt:vector>
  </HeadingPairs>
  <TitlesOfParts>
    <vt:vector size="51" baseType="lpstr">
      <vt:lpstr>Arial</vt:lpstr>
      <vt:lpstr>Calibri</vt:lpstr>
      <vt:lpstr>Segoe UI</vt:lpstr>
      <vt:lpstr>Wingdings</vt:lpstr>
      <vt:lpstr>CDE Set 1</vt:lpstr>
      <vt:lpstr>CDE Set 3</vt:lpstr>
      <vt:lpstr>CDE Set 5</vt:lpstr>
      <vt:lpstr>CDE Set 6</vt:lpstr>
      <vt:lpstr>CDE Set 7</vt:lpstr>
      <vt:lpstr>Welcome</vt:lpstr>
      <vt:lpstr>Migrant Student Information Network: Data Close and Data Monitoring Reports    August 19, 2025 10:00 a.m. – 12:00 p.m. </vt:lpstr>
      <vt:lpstr>Welcome and Introductions</vt:lpstr>
      <vt:lpstr>Target Audience and Purpose</vt:lpstr>
      <vt:lpstr>Session Objectives</vt:lpstr>
      <vt:lpstr>Frequently Asked Questions</vt:lpstr>
      <vt:lpstr>Why is accurate MSIN data important?</vt:lpstr>
      <vt:lpstr>When is the Data Close Deadline?</vt:lpstr>
      <vt:lpstr>MEP Data Calendar</vt:lpstr>
      <vt:lpstr>Questions?</vt:lpstr>
      <vt:lpstr>Check for Understanding</vt:lpstr>
      <vt:lpstr>Using the Data Monitoring Reports</vt:lpstr>
      <vt:lpstr>How should we use the Data Monitoring Reports?</vt:lpstr>
      <vt:lpstr>Grade Age Alignment</vt:lpstr>
      <vt:lpstr>Regular Enrollment &amp; No State Student Identifier</vt:lpstr>
      <vt:lpstr>Check for Missing Dates</vt:lpstr>
      <vt:lpstr>Identify Uncounted Children</vt:lpstr>
      <vt:lpstr>Check for Missing Enrollments</vt:lpstr>
      <vt:lpstr>Check for Duplicate Data</vt:lpstr>
      <vt:lpstr>Identify Unserved Children</vt:lpstr>
      <vt:lpstr>Questions? (2)</vt:lpstr>
      <vt:lpstr>Check for Understanding (2)</vt:lpstr>
      <vt:lpstr>Reminders</vt:lpstr>
      <vt:lpstr>Reminder #1: Add dates strategically; they are critically important for MEP child counts</vt:lpstr>
      <vt:lpstr>Rule of Thumb for Child Counts</vt:lpstr>
      <vt:lpstr>Child Counts Example</vt:lpstr>
      <vt:lpstr>Child Counts Example: Answers</vt:lpstr>
      <vt:lpstr>Reminder #2: Enter Communication Events,  especially for non-attending children</vt:lpstr>
      <vt:lpstr>Reminder #3: Resolve MSIN duplicates; children in unresolved duplicates do not get counted</vt:lpstr>
      <vt:lpstr>Reminder #4: Review and process all COEs, especially for new families and youths</vt:lpstr>
      <vt:lpstr>Reminder #5: Use the Certificate of Eligibility Search page to check for pending COEs</vt:lpstr>
      <vt:lpstr>Reminder #6: Resolve SSIDs</vt:lpstr>
      <vt:lpstr>Reminder #7: Enter High School  Graduation &amp; Equivalency Data</vt:lpstr>
      <vt:lpstr>Reminder #8: Do not enter future  service dates</vt:lpstr>
      <vt:lpstr>Questions? (3)</vt:lpstr>
      <vt:lpstr>Check for Understanding (3)</vt:lpstr>
      <vt:lpstr>Next Steps &amp; Considerations</vt:lpstr>
      <vt:lpstr>MEP Data Close Next Steps</vt:lpstr>
      <vt:lpstr>MSIN Data Privacy and Security</vt:lpstr>
      <vt:lpstr>MSIN Data Privacy and Security (2)</vt:lpstr>
      <vt:lpstr>Additional Resources</vt:lpstr>
      <vt:lpstr>Contact Information</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Jose Valencia</dc:creator>
  <cp:lastModifiedBy>Marc Greenfield</cp:lastModifiedBy>
  <cp:revision>1481</cp:revision>
  <dcterms:created xsi:type="dcterms:W3CDTF">2020-08-25T03:09:04Z</dcterms:created>
  <dcterms:modified xsi:type="dcterms:W3CDTF">2025-08-25T17:49:49Z</dcterms:modified>
</cp:coreProperties>
</file>