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1" r:id="rId3"/>
    <p:sldMasterId id="2147483676" r:id="rId4"/>
  </p:sldMasterIdLst>
  <p:notesMasterIdLst>
    <p:notesMasterId r:id="rId45"/>
  </p:notesMasterIdLst>
  <p:sldIdLst>
    <p:sldId id="256" r:id="rId5"/>
    <p:sldId id="419" r:id="rId6"/>
    <p:sldId id="358" r:id="rId7"/>
    <p:sldId id="302" r:id="rId8"/>
    <p:sldId id="299" r:id="rId9"/>
    <p:sldId id="364" r:id="rId10"/>
    <p:sldId id="468" r:id="rId11"/>
    <p:sldId id="474" r:id="rId12"/>
    <p:sldId id="422" r:id="rId13"/>
    <p:sldId id="425" r:id="rId14"/>
    <p:sldId id="469" r:id="rId15"/>
    <p:sldId id="470" r:id="rId16"/>
    <p:sldId id="475" r:id="rId17"/>
    <p:sldId id="269" r:id="rId18"/>
    <p:sldId id="270" r:id="rId19"/>
    <p:sldId id="271" r:id="rId20"/>
    <p:sldId id="275" r:id="rId21"/>
    <p:sldId id="273" r:id="rId22"/>
    <p:sldId id="276" r:id="rId23"/>
    <p:sldId id="360" r:id="rId24"/>
    <p:sldId id="421" r:id="rId25"/>
    <p:sldId id="359" r:id="rId26"/>
    <p:sldId id="279" r:id="rId27"/>
    <p:sldId id="280" r:id="rId28"/>
    <p:sldId id="281" r:id="rId29"/>
    <p:sldId id="282" r:id="rId30"/>
    <p:sldId id="363" r:id="rId31"/>
    <p:sldId id="361" r:id="rId32"/>
    <p:sldId id="362" r:id="rId33"/>
    <p:sldId id="476" r:id="rId34"/>
    <p:sldId id="477" r:id="rId35"/>
    <p:sldId id="478" r:id="rId36"/>
    <p:sldId id="420" r:id="rId37"/>
    <p:sldId id="479" r:id="rId38"/>
    <p:sldId id="480" r:id="rId39"/>
    <p:sldId id="482" r:id="rId40"/>
    <p:sldId id="484" r:id="rId41"/>
    <p:sldId id="485" r:id="rId42"/>
    <p:sldId id="481" r:id="rId43"/>
    <p:sldId id="483" r:id="rId44"/>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15554F-8865-00B9-5730-77BCCC9906E0}" name="Melissa Mallory" initials="MM" userId="S::MMallory@cde.ca.gov::2f0dc714-445c-4b9f-86c3-a37ca20c0a84" providerId="AD"/>
  <p188:author id="{6CA0F0D4-46D3-906B-B670-47A09E9E4549}" name="Alesha Moreno-Ramirez" initials="AM" userId="S::AMoreno-Ramirez@cde.ca.gov::639da9b5-0dc6-4fca-ac73-8f0a4ce96fb7" providerId="AD"/>
  <p188:author id="{F53609D6-9EC9-800F-0C6C-008C55FDBC18}" name="Juli Auld" initials="JA" userId="S::JAuld@cde.ca.gov::bf67a0d2-9162-4313-b4f4-3343a93b48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0756" autoAdjust="0"/>
  </p:normalViewPr>
  <p:slideViewPr>
    <p:cSldViewPr snapToGrid="0">
      <p:cViewPr varScale="1">
        <p:scale>
          <a:sx n="23" d="100"/>
          <a:sy n="23" d="100"/>
        </p:scale>
        <p:origin x="2252"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DB906-196A-4928-95F9-604320D615E2}" type="datetimeFigureOut">
              <a:rPr lang="es-MX" smtClean="0"/>
              <a:t>15/11/2024</a:t>
            </a:fld>
            <a:endParaRPr lang="es-MX"/>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83ACE2-BF8C-4FB9-B1FE-E7B6FA315AE9}" type="slidenum">
              <a:rPr lang="es-MX" smtClean="0"/>
              <a:t>‹#›</a:t>
            </a:fld>
            <a:endParaRPr lang="es-MX"/>
          </a:p>
        </p:txBody>
      </p:sp>
    </p:spTree>
    <p:extLst>
      <p:ext uri="{BB962C8B-B14F-4D97-AF65-F5344CB8AC3E}">
        <p14:creationId xmlns:p14="http://schemas.microsoft.com/office/powerpoint/2010/main" val="227703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Arial" panose="020B0604020202020204" pitchFamily="34" charset="0"/>
                <a:ea typeface="ＭＳ Ｐゴシック" panose="020B0600070205080204" pitchFamily="34" charset="-128"/>
                <a:cs typeface="Arial" panose="020B0604020202020204" pitchFamily="34" charset="0"/>
              </a:rPr>
              <a:t>Melissa</a:t>
            </a:r>
          </a:p>
          <a:p>
            <a:pPr defTabSz="931774">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[5 min. before start time] Good morning. We’ll get started in about five minutes. While we wait, please check the Chat for the link to today’s sign-in sheet.</a:t>
            </a:r>
          </a:p>
          <a:p>
            <a:pPr defTabSz="931774">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defTabSz="931774">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defTabSz="931774">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Good morning and thank you for joining us today. My name is Melissa Mallory, and I am a consultant with the Migrant Education Office, or MEO, here at the CA Department of Education, or CDE. Today we will review how to use the Individual Needs Assessment, or INA, Report data to plan local health services.</a:t>
            </a:r>
          </a:p>
          <a:p>
            <a:pPr defTabSz="931774">
              <a:defRPr/>
            </a:pP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1774">
              <a:defRPr/>
            </a:pPr>
            <a:fld id="{0852AC79-A108-4FDF-A0BE-96CEB0D6FF0B}"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79896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minutes</a:t>
            </a:r>
          </a:p>
          <a:p>
            <a:r>
              <a:rPr lang="en-US" b="1" dirty="0">
                <a:latin typeface="Arial"/>
                <a:cs typeface="Arial"/>
              </a:rPr>
              <a:t>Key Points: Figure data uses state codes services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2020-21: Of the 1,794 migratory children and youths with a vision need on the INA, only 208 were provided a service that aligned to the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2021-22: Although 2,264 migratory children and youths had a vision need on the INA, only 859 were provided a service that aligned to the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2022-23: 859 out of 2,307 migratory children and youths were provided a service that aligned to the identified vision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pPr defTabSz="931774">
              <a:defRPr/>
            </a:pPr>
            <a:fld id="{0852AC79-A108-4FDF-A0BE-96CEB0D6FF0B}"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673848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minutes</a:t>
            </a:r>
          </a:p>
          <a:p>
            <a:r>
              <a:rPr lang="en-US" b="1" dirty="0">
                <a:latin typeface="Arial"/>
                <a:cs typeface="Arial"/>
              </a:rPr>
              <a:t>Key Points: figure uses state code data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[Read data from figures]</a:t>
            </a:r>
            <a:r>
              <a:rPr lang="en-US" b="1" dirty="0">
                <a:latin typeface="Aria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2020-21: Of the 1,713 migratory children and youth with a dental need on the INA, only 190 were provided a service that aligned to the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2021-22: 1,479 migratory children and youth  had a dental need on the INA, but only 317 of those 1,479 children and youth were provided a service that aligned to the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2022-23: 363 out of 1,676 migratory children and youths with an identified dental need were provided a service that aligned to the need on the INA.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pPr defTabSz="931774">
              <a:defRPr/>
            </a:pPr>
            <a:fld id="{0852AC79-A108-4FDF-A0BE-96CEB0D6FF0B}"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409317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minutes</a:t>
            </a:r>
          </a:p>
          <a:p>
            <a:r>
              <a:rPr lang="en-US" b="1" dirty="0">
                <a:latin typeface="Arial"/>
                <a:cs typeface="Arial"/>
              </a:rPr>
              <a:t>Key Points: figure uses state code data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2020-21: 921 migratory students with a medical need on the INA; however, only 16 migratory children or youth were provided a service that aligned to the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2021-22: While 728 migratory students had a medical need on the INA, only 76 were provided a service that aligned to the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2022-23: 58 out of 711 migratory children and youths with an identified medical need were provided a service that aligned to the need.</a:t>
            </a:r>
          </a:p>
          <a:p>
            <a:endParaRPr lang="en-US" dirty="0">
              <a:latin typeface="Arial"/>
              <a:cs typeface="Arial"/>
            </a:endParaRPr>
          </a:p>
        </p:txBody>
      </p:sp>
      <p:sp>
        <p:nvSpPr>
          <p:cNvPr id="4" name="Slide Number Placeholder 3"/>
          <p:cNvSpPr>
            <a:spLocks noGrp="1"/>
          </p:cNvSpPr>
          <p:nvPr>
            <p:ph type="sldNum" sz="quarter" idx="5"/>
          </p:nvPr>
        </p:nvSpPr>
        <p:spPr/>
        <p:txBody>
          <a:bodyPr/>
          <a:lstStyle/>
          <a:p>
            <a:pPr defTabSz="931774">
              <a:defRPr/>
            </a:pPr>
            <a:fld id="{0852AC79-A108-4FDF-A0BE-96CEB0D6FF0B}"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515542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30</a:t>
            </a:r>
            <a:r>
              <a:rPr lang="en-US" dirty="0">
                <a:latin typeface="Arial" panose="020B0604020202020204" pitchFamily="34" charset="0"/>
                <a:cs typeface="Arial" panose="020B0604020202020204" pitchFamily="34" charset="0"/>
              </a:rPr>
              <a:t> seconds</a:t>
            </a:r>
          </a:p>
          <a:p>
            <a:r>
              <a:rPr lang="en-US" b="1" dirty="0">
                <a:latin typeface="Arial"/>
                <a:cs typeface="Arial"/>
              </a:rPr>
              <a:t>Key Points: </a:t>
            </a:r>
            <a:endParaRPr lang="en-US" dirty="0">
              <a:latin typeface="Arial"/>
              <a:cs typeface="Arial"/>
            </a:endParaRPr>
          </a:p>
          <a:p>
            <a:endParaRPr lang="es-MX" dirty="0"/>
          </a:p>
        </p:txBody>
      </p:sp>
      <p:sp>
        <p:nvSpPr>
          <p:cNvPr id="4" name="Slide Number Placeholder 3"/>
          <p:cNvSpPr>
            <a:spLocks noGrp="1"/>
          </p:cNvSpPr>
          <p:nvPr>
            <p:ph type="sldNum" sz="quarter" idx="5"/>
          </p:nvPr>
        </p:nvSpPr>
        <p:spPr/>
        <p:txBody>
          <a:bodyPr/>
          <a:lstStyle/>
          <a:p>
            <a:fld id="{ED83ACE2-BF8C-4FB9-B1FE-E7B6FA315AE9}" type="slidenum">
              <a:rPr lang="es-MX" smtClean="0"/>
              <a:t>13</a:t>
            </a:fld>
            <a:endParaRPr lang="es-MX"/>
          </a:p>
        </p:txBody>
      </p:sp>
    </p:spTree>
    <p:extLst>
      <p:ext uri="{BB962C8B-B14F-4D97-AF65-F5344CB8AC3E}">
        <p14:creationId xmlns:p14="http://schemas.microsoft.com/office/powerpoint/2010/main" val="222904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sz="1100" b="1" dirty="0">
                <a:latin typeface="Arial"/>
                <a:cs typeface="Arial"/>
              </a:rPr>
              <a:t>Facilitator: </a:t>
            </a:r>
            <a:r>
              <a:rPr lang="en-US" sz="1100" dirty="0">
                <a:latin typeface="Arial"/>
                <a:cs typeface="Arial"/>
              </a:rPr>
              <a:t>Loan</a:t>
            </a:r>
          </a:p>
          <a:p>
            <a:r>
              <a:rPr lang="en-US" sz="1100" b="1" dirty="0">
                <a:latin typeface="Arial"/>
                <a:cs typeface="Arial"/>
              </a:rPr>
              <a:t>Slide duration: </a:t>
            </a:r>
            <a:r>
              <a:rPr lang="en-US" sz="1100" dirty="0">
                <a:latin typeface="Arial" panose="020B0604020202020204" pitchFamily="34" charset="0"/>
                <a:cs typeface="Arial" panose="020B0604020202020204" pitchFamily="34" charset="0"/>
              </a:rPr>
              <a:t>1 minute</a:t>
            </a:r>
          </a:p>
          <a:p>
            <a:r>
              <a:rPr lang="en-US" sz="1100" b="1" dirty="0">
                <a:latin typeface="Arial"/>
                <a:cs typeface="Arial"/>
              </a:rPr>
              <a:t>Key Points: </a:t>
            </a:r>
            <a:endParaRPr lang="en-US" sz="1100" dirty="0">
              <a:latin typeface="Arial"/>
              <a:cs typeface="Arial"/>
            </a:endParaRPr>
          </a:p>
          <a:p>
            <a:r>
              <a:rPr lang="en-US" sz="1100" dirty="0">
                <a:latin typeface="Arial"/>
                <a:ea typeface="Arial"/>
                <a:cs typeface="Arial"/>
                <a:sym typeface="Arial"/>
              </a:rPr>
              <a:t>Before reviewing the report, I’m going to briefly discuss the INA requirements, how the CDE and WestEd MSIN team developed the INA and individual learning plan, or ILP, and best practices for implementing the INA during the next several slides.</a:t>
            </a:r>
            <a:endParaRPr dirty="0"/>
          </a:p>
          <a:p>
            <a:endParaRPr sz="1100" dirty="0">
              <a:latin typeface="Arial"/>
              <a:ea typeface="Arial"/>
              <a:cs typeface="Arial"/>
              <a:sym typeface="Arial"/>
            </a:endParaRPr>
          </a:p>
          <a:p>
            <a:r>
              <a:rPr lang="en-US" sz="1100" dirty="0">
                <a:latin typeface="Arial"/>
                <a:ea typeface="Arial"/>
                <a:cs typeface="Arial"/>
                <a:sym typeface="Arial"/>
              </a:rPr>
              <a:t>As mentioned during the INA/ILP webinar, non-regulatory guidance provides general reasons why individual needs assessments are useful to local operating agencies.</a:t>
            </a:r>
          </a:p>
          <a:p>
            <a:endParaRPr lang="en-US" sz="1100" dirty="0">
              <a:latin typeface="Arial"/>
              <a:cs typeface="Arial"/>
              <a:sym typeface="Arial"/>
            </a:endParaRPr>
          </a:p>
          <a:p>
            <a:r>
              <a:rPr lang="en-US" sz="1100" dirty="0">
                <a:latin typeface="Arial"/>
                <a:cs typeface="Arial"/>
                <a:sym typeface="Arial"/>
              </a:rPr>
              <a:t>[Read Slide]</a:t>
            </a:r>
            <a:endParaRPr dirty="0"/>
          </a:p>
        </p:txBody>
      </p:sp>
      <p:sp>
        <p:nvSpPr>
          <p:cNvPr id="217" name="Google Shape;217;p14: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US" sz="1400" kern="0">
                <a:solidFill>
                  <a:srgbClr val="000000"/>
                </a:solidFill>
                <a:latin typeface="Arial"/>
                <a:cs typeface="Arial"/>
                <a:sym typeface="Arial"/>
              </a:rPr>
              <a:pPr defTabSz="931774">
                <a:buClr>
                  <a:srgbClr val="000000"/>
                </a:buClr>
                <a:defRPr/>
              </a:pPr>
              <a:t>14</a:t>
            </a:fld>
            <a:endParaRPr sz="1400" kern="0">
              <a:solidFill>
                <a:srgbClr val="000000"/>
              </a:solidFill>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b="1" dirty="0">
                <a:latin typeface="Arial" panose="020B0604020202020204" pitchFamily="34" charset="0"/>
                <a:cs typeface="Arial" panose="020B0604020202020204" pitchFamily="34" charset="0"/>
              </a:rPr>
              <a:t>Facilitator: </a:t>
            </a:r>
            <a:r>
              <a:rPr lang="en-US" dirty="0">
                <a:latin typeface="Arial" panose="020B0604020202020204" pitchFamily="34" charset="0"/>
                <a:cs typeface="Arial" panose="020B0604020202020204" pitchFamily="34" charset="0"/>
              </a:rPr>
              <a:t>Loan</a:t>
            </a:r>
          </a:p>
          <a:p>
            <a:r>
              <a:rPr lang="en-US" b="1" dirty="0">
                <a:latin typeface="Arial" panose="020B0604020202020204" pitchFamily="34" charset="0"/>
                <a:cs typeface="Arial" panose="020B0604020202020204" pitchFamily="34" charset="0"/>
              </a:rPr>
              <a:t>Slide duration: </a:t>
            </a:r>
            <a:r>
              <a:rPr lang="en-US" dirty="0">
                <a:latin typeface="Arial" panose="020B0604020202020204" pitchFamily="34" charset="0"/>
                <a:cs typeface="Arial" panose="020B0604020202020204" pitchFamily="34" charset="0"/>
              </a:rPr>
              <a:t>1 minute</a:t>
            </a:r>
          </a:p>
          <a:p>
            <a:r>
              <a:rPr lang="en-US" b="1" dirty="0">
                <a:latin typeface="Arial" panose="020B0604020202020204" pitchFamily="34" charset="0"/>
                <a:cs typeface="Arial" panose="020B0604020202020204" pitchFamily="34" charset="0"/>
              </a:rPr>
              <a:t>Key Points: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ea typeface="Arial"/>
                <a:cs typeface="Arial" panose="020B0604020202020204" pitchFamily="34" charset="0"/>
                <a:sym typeface="Arial"/>
              </a:rPr>
              <a:t>California Ed Code establishes identifies the requirements for INAs:</a:t>
            </a:r>
            <a:endParaRPr dirty="0">
              <a:latin typeface="Arial" panose="020B0604020202020204" pitchFamily="34" charset="0"/>
              <a:cs typeface="Arial" panose="020B0604020202020204" pitchFamily="34" charset="0"/>
            </a:endParaRPr>
          </a:p>
          <a:p>
            <a:pPr marL="174708" indent="-174708">
              <a:buClr>
                <a:schemeClr val="dk1"/>
              </a:buClr>
              <a:buSzPts val="1100"/>
              <a:buFont typeface="Arial"/>
              <a:buChar char="•"/>
            </a:pPr>
            <a:r>
              <a:rPr lang="en-US" dirty="0">
                <a:latin typeface="Arial" panose="020B0604020202020204" pitchFamily="34" charset="0"/>
                <a:ea typeface="Arial"/>
                <a:cs typeface="Arial" panose="020B0604020202020204" pitchFamily="34" charset="0"/>
                <a:sym typeface="Arial"/>
              </a:rPr>
              <a:t>Specified both educational and relevant health needs</a:t>
            </a:r>
            <a:endParaRPr dirty="0">
              <a:latin typeface="Arial" panose="020B0604020202020204" pitchFamily="34" charset="0"/>
              <a:cs typeface="Arial" panose="020B0604020202020204" pitchFamily="34" charset="0"/>
            </a:endParaRPr>
          </a:p>
          <a:p>
            <a:pPr marL="174708" indent="-174708">
              <a:buClr>
                <a:schemeClr val="dk1"/>
              </a:buClr>
              <a:buSzPts val="1100"/>
              <a:buFont typeface="Arial"/>
              <a:buChar char="•"/>
            </a:pPr>
            <a:r>
              <a:rPr lang="en-US" dirty="0">
                <a:latin typeface="Arial" panose="020B0604020202020204" pitchFamily="34" charset="0"/>
                <a:ea typeface="Arial"/>
                <a:cs typeface="Arial" panose="020B0604020202020204" pitchFamily="34" charset="0"/>
                <a:sym typeface="Arial"/>
              </a:rPr>
              <a:t>Specified that the INA was for “participating pupils”</a:t>
            </a:r>
            <a:endParaRPr dirty="0">
              <a:latin typeface="Arial" panose="020B0604020202020204" pitchFamily="34" charset="0"/>
              <a:cs typeface="Arial" panose="020B0604020202020204" pitchFamily="34" charset="0"/>
            </a:endParaRPr>
          </a:p>
          <a:p>
            <a:pPr marL="174708" indent="-174708">
              <a:buClr>
                <a:schemeClr val="dk1"/>
              </a:buClr>
              <a:buSzPts val="1100"/>
              <a:buFont typeface="Arial"/>
              <a:buChar char="•"/>
            </a:pPr>
            <a:r>
              <a:rPr lang="en-US" dirty="0">
                <a:latin typeface="Arial" panose="020B0604020202020204" pitchFamily="34" charset="0"/>
                <a:ea typeface="Arial"/>
                <a:cs typeface="Arial" panose="020B0604020202020204" pitchFamily="34" charset="0"/>
                <a:sym typeface="Arial"/>
              </a:rPr>
              <a:t>Specified that the INA should be completed within 30 days of enrollment (into the MEP).</a:t>
            </a:r>
            <a:endParaRPr dirty="0">
              <a:latin typeface="Arial" panose="020B0604020202020204" pitchFamily="34" charset="0"/>
              <a:cs typeface="Arial" panose="020B0604020202020204" pitchFamily="34" charset="0"/>
            </a:endParaRPr>
          </a:p>
          <a:p>
            <a:pPr marL="174708" indent="-103530">
              <a:buClr>
                <a:schemeClr val="dk1"/>
              </a:buClr>
              <a:buSzPts val="1100"/>
            </a:pPr>
            <a:endParaRPr dirty="0">
              <a:latin typeface="Arial" panose="020B0604020202020204" pitchFamily="34" charset="0"/>
              <a:ea typeface="Arial"/>
              <a:cs typeface="Arial" panose="020B0604020202020204" pitchFamily="34" charset="0"/>
              <a:sym typeface="Arial"/>
            </a:endParaRPr>
          </a:p>
          <a:p>
            <a:pPr>
              <a:buClr>
                <a:schemeClr val="dk1"/>
              </a:buClr>
              <a:buSzPts val="1100"/>
            </a:pPr>
            <a:r>
              <a:rPr lang="en-US" dirty="0">
                <a:latin typeface="Arial" panose="020B0604020202020204" pitchFamily="34" charset="0"/>
                <a:ea typeface="Arial"/>
                <a:cs typeface="Arial" panose="020B0604020202020204" pitchFamily="34" charset="0"/>
                <a:sym typeface="Arial"/>
              </a:rPr>
              <a:t>An ILP is also required for each student:</a:t>
            </a:r>
            <a:endParaRPr dirty="0">
              <a:latin typeface="Arial" panose="020B0604020202020204" pitchFamily="34" charset="0"/>
              <a:cs typeface="Arial" panose="020B0604020202020204" pitchFamily="34" charset="0"/>
            </a:endParaRPr>
          </a:p>
          <a:p>
            <a:pPr marL="174708" indent="-174708">
              <a:buClr>
                <a:schemeClr val="dk1"/>
              </a:buClr>
              <a:buSzPts val="1100"/>
              <a:buFont typeface="Arial"/>
              <a:buChar char="•"/>
            </a:pPr>
            <a:r>
              <a:rPr lang="en-US" dirty="0">
                <a:latin typeface="Arial" panose="020B0604020202020204" pitchFamily="34" charset="0"/>
                <a:ea typeface="Arial"/>
                <a:cs typeface="Arial" panose="020B0604020202020204" pitchFamily="34" charset="0"/>
                <a:sym typeface="Arial"/>
              </a:rPr>
              <a:t>Annually if the student remains in the same program area or each time the student moves,</a:t>
            </a:r>
            <a:endParaRPr dirty="0">
              <a:latin typeface="Arial" panose="020B0604020202020204" pitchFamily="34" charset="0"/>
              <a:cs typeface="Arial" panose="020B0604020202020204" pitchFamily="34" charset="0"/>
            </a:endParaRPr>
          </a:p>
          <a:p>
            <a:pPr marL="174708" indent="-174708">
              <a:buClr>
                <a:schemeClr val="dk1"/>
              </a:buClr>
              <a:buSzPts val="1100"/>
              <a:buFont typeface="Arial"/>
              <a:buChar char="•"/>
            </a:pPr>
            <a:r>
              <a:rPr lang="en-US" dirty="0">
                <a:latin typeface="Arial" panose="020B0604020202020204" pitchFamily="34" charset="0"/>
                <a:ea typeface="Arial"/>
                <a:cs typeface="Arial" panose="020B0604020202020204" pitchFamily="34" charset="0"/>
                <a:sym typeface="Arial"/>
              </a:rPr>
              <a:t>And provide a copy to the parent/guardian.</a:t>
            </a:r>
            <a:endParaRPr dirty="0">
              <a:latin typeface="Arial" panose="020B0604020202020204" pitchFamily="34" charset="0"/>
              <a:cs typeface="Arial" panose="020B0604020202020204" pitchFamily="34" charset="0"/>
            </a:endParaRPr>
          </a:p>
          <a:p>
            <a:endParaRPr dirty="0">
              <a:latin typeface="Arial" panose="020B0604020202020204" pitchFamily="34" charset="0"/>
              <a:ea typeface="Arial"/>
              <a:cs typeface="Arial" panose="020B0604020202020204" pitchFamily="34" charset="0"/>
              <a:sym typeface="Arial"/>
            </a:endParaRPr>
          </a:p>
        </p:txBody>
      </p:sp>
      <p:sp>
        <p:nvSpPr>
          <p:cNvPr id="225" name="Google Shape;225;p15: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US" sz="1400" kern="0">
                <a:solidFill>
                  <a:srgbClr val="000000"/>
                </a:solidFill>
                <a:latin typeface="Arial"/>
                <a:cs typeface="Arial"/>
                <a:sym typeface="Arial"/>
              </a:rPr>
              <a:pPr defTabSz="931774">
                <a:buClr>
                  <a:srgbClr val="000000"/>
                </a:buClr>
                <a:defRPr/>
              </a:pPr>
              <a:t>15</a:t>
            </a:fld>
            <a:endParaRPr sz="1400" kern="0">
              <a:solidFill>
                <a:srgbClr val="000000"/>
              </a:solidFill>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b="1" dirty="0">
                <a:latin typeface="Arial" panose="020B0604020202020204" pitchFamily="34" charset="0"/>
                <a:cs typeface="Arial" panose="020B0604020202020204" pitchFamily="34" charset="0"/>
              </a:rPr>
              <a:t>Facilitator: </a:t>
            </a:r>
            <a:r>
              <a:rPr lang="en-US" dirty="0">
                <a:latin typeface="Arial" panose="020B0604020202020204" pitchFamily="34" charset="0"/>
                <a:cs typeface="Arial" panose="020B0604020202020204" pitchFamily="34" charset="0"/>
              </a:rPr>
              <a:t>Loan</a:t>
            </a:r>
          </a:p>
          <a:p>
            <a:r>
              <a:rPr lang="en-US" b="1" dirty="0">
                <a:latin typeface="Arial" panose="020B0604020202020204" pitchFamily="34" charset="0"/>
                <a:cs typeface="Arial" panose="020B0604020202020204" pitchFamily="34" charset="0"/>
              </a:rPr>
              <a:t>Slide duration: </a:t>
            </a:r>
            <a:r>
              <a:rPr lang="en-US" dirty="0">
                <a:latin typeface="Arial" panose="020B0604020202020204" pitchFamily="34" charset="0"/>
                <a:cs typeface="Arial" panose="020B0604020202020204" pitchFamily="34" charset="0"/>
              </a:rPr>
              <a:t>2 minutes</a:t>
            </a:r>
          </a:p>
          <a:p>
            <a:r>
              <a:rPr lang="en-US" b="1" dirty="0">
                <a:latin typeface="Arial" panose="020B0604020202020204" pitchFamily="34" charset="0"/>
                <a:cs typeface="Arial" panose="020B0604020202020204" pitchFamily="34" charset="0"/>
              </a:rPr>
              <a:t>Key Points: </a:t>
            </a:r>
            <a:endParaRPr lang="en-US" dirty="0">
              <a:latin typeface="Arial" panose="020B0604020202020204" pitchFamily="34" charset="0"/>
              <a:cs typeface="Arial" panose="020B0604020202020204" pitchFamily="34" charset="0"/>
            </a:endParaRPr>
          </a:p>
          <a:p>
            <a:pPr marL="174708" lvl="1" indent="-174708">
              <a:spcBef>
                <a:spcPts val="1223"/>
              </a:spcBef>
              <a:buClr>
                <a:schemeClr val="lt1"/>
              </a:buClr>
              <a:buSzPts val="2400"/>
              <a:buFont typeface="Arial" panose="020B0604020202020204" pitchFamily="34" charset="0"/>
              <a:buChar char="•"/>
            </a:pPr>
            <a:r>
              <a:rPr lang="en-US" dirty="0">
                <a:latin typeface="Arial" panose="020B0604020202020204" pitchFamily="34" charset="0"/>
                <a:ea typeface="Arial"/>
                <a:cs typeface="Arial" panose="020B0604020202020204" pitchFamily="34" charset="0"/>
                <a:sym typeface="Arial"/>
              </a:rPr>
              <a:t>While developing the Comprehensive Needs Assessment (CNA) and State Service Delivery Plan (SSDP). The CNA SSDP Committee identified a need for a standardized INA/ILP.</a:t>
            </a:r>
            <a:endParaRPr lang="en-US" dirty="0">
              <a:latin typeface="Arial" panose="020B0604020202020204" pitchFamily="34" charset="0"/>
              <a:cs typeface="Arial" panose="020B0604020202020204" pitchFamily="34" charset="0"/>
            </a:endParaRPr>
          </a:p>
          <a:p>
            <a:pPr marL="174708" lvl="1" indent="-174708">
              <a:spcBef>
                <a:spcPts val="1223"/>
              </a:spcBef>
              <a:buClr>
                <a:schemeClr val="lt1"/>
              </a:buClr>
              <a:buSzPts val="2400"/>
              <a:buFont typeface="Arial" panose="020B0604020202020204" pitchFamily="34" charset="0"/>
              <a:buChar char="•"/>
            </a:pPr>
            <a:r>
              <a:rPr lang="en-US" dirty="0">
                <a:latin typeface="Arial" panose="020B0604020202020204" pitchFamily="34" charset="0"/>
                <a:ea typeface="Arial"/>
                <a:cs typeface="Arial" panose="020B0604020202020204" pitchFamily="34" charset="0"/>
                <a:sym typeface="Arial"/>
              </a:rPr>
              <a:t>The CDE staff gathered existing INAs and ILPs from subgrantees, including versions for PreK children, attending children (i.e., students), and non-attending youths (i.e., Out-of-School Youths [OSY]).</a:t>
            </a:r>
            <a:endParaRPr lang="en-US" dirty="0">
              <a:latin typeface="Arial" panose="020B0604020202020204" pitchFamily="34" charset="0"/>
              <a:cs typeface="Arial" panose="020B0604020202020204" pitchFamily="34" charset="0"/>
            </a:endParaRPr>
          </a:p>
          <a:p>
            <a:pPr marL="174708" lvl="1" indent="-174708">
              <a:spcBef>
                <a:spcPts val="1223"/>
              </a:spcBef>
              <a:buClr>
                <a:schemeClr val="lt1"/>
              </a:buClr>
              <a:buSzPts val="2400"/>
              <a:buFont typeface="Arial" panose="020B0604020202020204" pitchFamily="34" charset="0"/>
              <a:buChar char="•"/>
            </a:pPr>
            <a:r>
              <a:rPr lang="en-US" dirty="0">
                <a:latin typeface="Arial" panose="020B0604020202020204" pitchFamily="34" charset="0"/>
                <a:ea typeface="Arial"/>
                <a:cs typeface="Arial" panose="020B0604020202020204" pitchFamily="34" charset="0"/>
                <a:sym typeface="Arial"/>
              </a:rPr>
              <a:t>The CDE staff consolidated elements from the subgrantee versions to form a single document with the INA and ILP components together (i.e., INA/ILP).</a:t>
            </a:r>
            <a:endParaRPr lang="en-US" dirty="0">
              <a:latin typeface="Arial" panose="020B0604020202020204" pitchFamily="34" charset="0"/>
              <a:cs typeface="Arial" panose="020B0604020202020204" pitchFamily="34" charset="0"/>
            </a:endParaRPr>
          </a:p>
          <a:p>
            <a:pPr marL="174708" lvl="1" indent="-174708">
              <a:spcBef>
                <a:spcPts val="1223"/>
              </a:spcBef>
              <a:buClr>
                <a:schemeClr val="lt1"/>
              </a:buClr>
              <a:buSzPts val="2400"/>
              <a:buFont typeface="Arial" panose="020B0604020202020204" pitchFamily="34" charset="0"/>
              <a:buChar char="•"/>
            </a:pPr>
            <a:r>
              <a:rPr lang="en-US" dirty="0">
                <a:latin typeface="Arial" panose="020B0604020202020204" pitchFamily="34" charset="0"/>
                <a:ea typeface="Arial"/>
                <a:cs typeface="Arial" panose="020B0604020202020204" pitchFamily="34" charset="0"/>
                <a:sym typeface="Arial"/>
              </a:rPr>
              <a:t>The CDE proposed a statewide version of the INA/ILP and solicited additional feedback from the subgrantee committee before finalizing it.</a:t>
            </a:r>
            <a:endParaRPr lang="en-US" dirty="0">
              <a:latin typeface="Arial" panose="020B0604020202020204" pitchFamily="34" charset="0"/>
              <a:cs typeface="Arial" panose="020B0604020202020204" pitchFamily="34" charset="0"/>
            </a:endParaRPr>
          </a:p>
          <a:p>
            <a:pPr marL="174708" lvl="1" indent="-174708">
              <a:spcBef>
                <a:spcPts val="1223"/>
              </a:spcBef>
              <a:buClr>
                <a:schemeClr val="lt1"/>
              </a:buClr>
              <a:buSzPts val="2400"/>
              <a:buFont typeface="Arial" panose="020B0604020202020204" pitchFamily="34" charset="0"/>
              <a:buChar char="•"/>
            </a:pPr>
            <a:r>
              <a:rPr lang="en-US" dirty="0">
                <a:latin typeface="Arial" panose="020B0604020202020204" pitchFamily="34" charset="0"/>
                <a:ea typeface="Arial"/>
                <a:cs typeface="Arial" panose="020B0604020202020204" pitchFamily="34" charset="0"/>
                <a:sym typeface="Arial"/>
              </a:rPr>
              <a:t>WestEd used the paper version of the Statewide INA/ILP as a template to create the web-form version in MSIN.</a:t>
            </a:r>
            <a:endParaRPr lang="en-US" dirty="0">
              <a:latin typeface="Arial" panose="020B0604020202020204" pitchFamily="34" charset="0"/>
              <a:cs typeface="Arial" panose="020B0604020202020204" pitchFamily="34" charset="0"/>
            </a:endParaRPr>
          </a:p>
          <a:p>
            <a:pPr>
              <a:spcBef>
                <a:spcPts val="611"/>
              </a:spcBef>
            </a:pPr>
            <a:endParaRPr dirty="0">
              <a:latin typeface="Arial" panose="020B0604020202020204" pitchFamily="34" charset="0"/>
              <a:ea typeface="Arial"/>
              <a:cs typeface="Arial" panose="020B0604020202020204" pitchFamily="34" charset="0"/>
              <a:sym typeface="Arial"/>
            </a:endParaRPr>
          </a:p>
        </p:txBody>
      </p:sp>
      <p:sp>
        <p:nvSpPr>
          <p:cNvPr id="233" name="Google Shape;233;p1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US" sz="1400" kern="0">
                <a:solidFill>
                  <a:srgbClr val="000000"/>
                </a:solidFill>
                <a:latin typeface="Arial"/>
                <a:cs typeface="Arial"/>
                <a:sym typeface="Arial"/>
              </a:rPr>
              <a:pPr defTabSz="931774">
                <a:buClr>
                  <a:srgbClr val="000000"/>
                </a:buClr>
                <a:defRPr/>
              </a:pPr>
              <a:t>16</a:t>
            </a:fld>
            <a:endParaRPr sz="1400" kern="0">
              <a:solidFill>
                <a:srgbClr val="000000"/>
              </a:solidFill>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b="1" dirty="0">
                <a:latin typeface="Arial"/>
                <a:cs typeface="Arial"/>
              </a:rPr>
              <a:t>Facilitator: </a:t>
            </a:r>
            <a:r>
              <a:rPr lang="en-US" b="0" dirty="0">
                <a:latin typeface="Arial"/>
                <a:cs typeface="Arial"/>
              </a:rPr>
              <a:t>Loan</a:t>
            </a:r>
            <a:endParaRPr lang="en-US" dirty="0">
              <a:latin typeface="Arial"/>
              <a:cs typeface="Arial"/>
            </a:endParaRPr>
          </a:p>
          <a:p>
            <a:r>
              <a:rPr lang="en-US" b="1" dirty="0">
                <a:latin typeface="Arial"/>
                <a:cs typeface="Arial"/>
              </a:rPr>
              <a:t>Slide duration: </a:t>
            </a:r>
            <a:r>
              <a:rPr lang="en-US" dirty="0">
                <a:latin typeface="Arial" panose="020B0604020202020204" pitchFamily="34" charset="0"/>
                <a:cs typeface="Arial" panose="020B0604020202020204" pitchFamily="34" charset="0"/>
              </a:rPr>
              <a:t>1 minute</a:t>
            </a:r>
          </a:p>
          <a:p>
            <a:r>
              <a:rPr lang="en-US" b="1" dirty="0">
                <a:latin typeface="Arial"/>
                <a:cs typeface="Arial"/>
              </a:rPr>
              <a:t>Key Points: </a:t>
            </a:r>
            <a:endParaRPr lang="en-US" dirty="0">
              <a:latin typeface="Arial"/>
              <a:cs typeface="Arial"/>
            </a:endParaRPr>
          </a:p>
          <a:p>
            <a:r>
              <a:rPr lang="en-US" dirty="0">
                <a:solidFill>
                  <a:schemeClr val="dk1"/>
                </a:solidFill>
                <a:latin typeface="Arial"/>
                <a:ea typeface="Arial"/>
                <a:cs typeface="Arial"/>
                <a:sym typeface="Arial"/>
              </a:rPr>
              <a:t>Note that there are 4 distinct INA/ILP forms for different grade ranges, as follows: </a:t>
            </a:r>
            <a:endParaRPr dirty="0"/>
          </a:p>
          <a:p>
            <a:r>
              <a:rPr lang="en-US" dirty="0">
                <a:solidFill>
                  <a:schemeClr val="dk1"/>
                </a:solidFill>
                <a:latin typeface="Arial"/>
                <a:ea typeface="Arial"/>
                <a:cs typeface="Arial"/>
                <a:sym typeface="Arial"/>
              </a:rPr>
              <a:t>• Form for preschool-age children, covering grades P3-P5, </a:t>
            </a:r>
            <a:endParaRPr dirty="0"/>
          </a:p>
          <a:p>
            <a:r>
              <a:rPr lang="en-US" dirty="0">
                <a:solidFill>
                  <a:schemeClr val="dk1"/>
                </a:solidFill>
                <a:latin typeface="Arial"/>
                <a:ea typeface="Arial"/>
                <a:cs typeface="Arial"/>
                <a:sym typeface="Arial"/>
              </a:rPr>
              <a:t>• Form for primary school students, covering grades K-8, </a:t>
            </a:r>
            <a:endParaRPr dirty="0"/>
          </a:p>
          <a:p>
            <a:r>
              <a:rPr lang="en-US" dirty="0">
                <a:solidFill>
                  <a:schemeClr val="dk1"/>
                </a:solidFill>
                <a:latin typeface="Arial"/>
                <a:ea typeface="Arial"/>
                <a:cs typeface="Arial"/>
                <a:sym typeface="Arial"/>
              </a:rPr>
              <a:t>• Form for secondary school students, covering grades 9-12, and </a:t>
            </a:r>
            <a:endParaRPr dirty="0"/>
          </a:p>
          <a:p>
            <a:r>
              <a:rPr lang="en-US" dirty="0">
                <a:solidFill>
                  <a:schemeClr val="dk1"/>
                </a:solidFill>
                <a:latin typeface="Arial"/>
                <a:ea typeface="Arial"/>
                <a:cs typeface="Arial"/>
                <a:sym typeface="Arial"/>
              </a:rPr>
              <a:t>• Form for youths, covering grades NA (Out-of-School Youth) and AD (Adult Education). </a:t>
            </a:r>
            <a:endParaRPr dirty="0"/>
          </a:p>
          <a:p>
            <a:endParaRPr dirty="0">
              <a:solidFill>
                <a:schemeClr val="dk1"/>
              </a:solidFill>
              <a:latin typeface="Arial"/>
              <a:ea typeface="Arial"/>
              <a:cs typeface="Arial"/>
              <a:sym typeface="Arial"/>
            </a:endParaRPr>
          </a:p>
          <a:p>
            <a:r>
              <a:rPr lang="en-US" dirty="0">
                <a:solidFill>
                  <a:schemeClr val="dk1"/>
                </a:solidFill>
                <a:latin typeface="Arial"/>
                <a:ea typeface="Arial"/>
                <a:cs typeface="Arial"/>
                <a:sym typeface="Arial"/>
              </a:rPr>
              <a:t>Some data elements are unique to each grade range. Keep this in mind as we describe the report contents. </a:t>
            </a:r>
            <a:endParaRPr dirty="0">
              <a:latin typeface="Arial"/>
              <a:ea typeface="Arial"/>
              <a:cs typeface="Arial"/>
              <a:sym typeface="Arial"/>
            </a:endParaRPr>
          </a:p>
        </p:txBody>
      </p:sp>
      <p:sp>
        <p:nvSpPr>
          <p:cNvPr id="261" name="Google Shape;261;p20: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US" sz="1400" kern="0">
                <a:solidFill>
                  <a:srgbClr val="000000"/>
                </a:solidFill>
                <a:latin typeface="Arial"/>
                <a:cs typeface="Arial"/>
                <a:sym typeface="Arial"/>
              </a:rPr>
              <a:pPr defTabSz="931774">
                <a:buClr>
                  <a:srgbClr val="000000"/>
                </a:buClr>
                <a:defRPr/>
              </a:pPr>
              <a:t>17</a:t>
            </a:fld>
            <a:endParaRPr sz="1400" kern="0">
              <a:solidFill>
                <a:srgbClr val="000000"/>
              </a:solidFill>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8: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b="1" dirty="0">
                <a:latin typeface="Arial" panose="020B0604020202020204" pitchFamily="34" charset="0"/>
                <a:cs typeface="Arial" panose="020B0604020202020204" pitchFamily="34" charset="0"/>
              </a:rPr>
              <a:t>Facilitator: </a:t>
            </a:r>
            <a:r>
              <a:rPr lang="en-US" dirty="0">
                <a:latin typeface="Arial" panose="020B0604020202020204" pitchFamily="34" charset="0"/>
                <a:cs typeface="Arial" panose="020B0604020202020204" pitchFamily="34" charset="0"/>
              </a:rPr>
              <a:t>Loan</a:t>
            </a:r>
          </a:p>
          <a:p>
            <a:r>
              <a:rPr lang="en-US" b="1" dirty="0">
                <a:latin typeface="Arial" panose="020B0604020202020204" pitchFamily="34" charset="0"/>
                <a:cs typeface="Arial" panose="020B0604020202020204" pitchFamily="34" charset="0"/>
              </a:rPr>
              <a:t>Slide duration: </a:t>
            </a:r>
            <a:r>
              <a:rPr lang="en-US" dirty="0">
                <a:latin typeface="Arial" panose="020B0604020202020204" pitchFamily="34" charset="0"/>
                <a:cs typeface="Arial" panose="020B0604020202020204" pitchFamily="34" charset="0"/>
              </a:rPr>
              <a:t>1 minute</a:t>
            </a:r>
          </a:p>
          <a:p>
            <a:r>
              <a:rPr lang="en-US" b="1" dirty="0">
                <a:latin typeface="Arial" panose="020B0604020202020204" pitchFamily="34" charset="0"/>
                <a:cs typeface="Arial" panose="020B0604020202020204" pitchFamily="34" charset="0"/>
              </a:rPr>
              <a:t>Key Points: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New Student</a:t>
            </a:r>
            <a:endParaRPr dirty="0">
              <a:latin typeface="Arial" panose="020B0604020202020204" pitchFamily="34" charset="0"/>
              <a:cs typeface="Arial" panose="020B0604020202020204" pitchFamily="34" charset="0"/>
            </a:endParaRPr>
          </a:p>
          <a:p>
            <a:pPr marL="465887" lvl="1" indent="-142354">
              <a:buClr>
                <a:schemeClr val="dk1"/>
              </a:buClr>
              <a:buSzPts val="2200"/>
              <a:buFont typeface="Arial"/>
              <a:buChar char="•"/>
            </a:pPr>
            <a:r>
              <a:rPr lang="en-US" dirty="0">
                <a:latin typeface="Arial" panose="020B0604020202020204" pitchFamily="34" charset="0"/>
                <a:cs typeface="Arial" panose="020B0604020202020204" pitchFamily="34" charset="0"/>
              </a:rPr>
              <a:t>Within 30 days of identifying a migrant student, complete an INA by recording any relevant student data from student records and by contacting the student and family.</a:t>
            </a:r>
            <a:endParaRPr dirty="0">
              <a:latin typeface="Arial" panose="020B0604020202020204" pitchFamily="34" charset="0"/>
              <a:cs typeface="Arial" panose="020B0604020202020204" pitchFamily="34" charset="0"/>
            </a:endParaRPr>
          </a:p>
          <a:p>
            <a:pPr marL="465887" lvl="1" indent="-142354">
              <a:buClr>
                <a:schemeClr val="dk1"/>
              </a:buClr>
              <a:buSzPts val="2200"/>
              <a:buFont typeface="Arial"/>
              <a:buChar char="•"/>
            </a:pPr>
            <a:r>
              <a:rPr lang="en-US" dirty="0">
                <a:latin typeface="Arial" panose="020B0604020202020204" pitchFamily="34" charset="0"/>
                <a:cs typeface="Arial" panose="020B0604020202020204" pitchFamily="34" charset="0"/>
              </a:rPr>
              <a:t>Use the INA to determine what services to provide to the student and family. Complete the ILP. </a:t>
            </a:r>
            <a:endParaRPr dirty="0">
              <a:latin typeface="Arial" panose="020B0604020202020204" pitchFamily="34" charset="0"/>
              <a:cs typeface="Arial" panose="020B0604020202020204" pitchFamily="34" charset="0"/>
            </a:endParaRPr>
          </a:p>
          <a:p>
            <a:pPr marL="465887" lvl="1" indent="-142354">
              <a:buClr>
                <a:schemeClr val="dk1"/>
              </a:buClr>
              <a:buSzPts val="2200"/>
              <a:buFont typeface="Arial"/>
              <a:buChar char="•"/>
            </a:pPr>
            <a:r>
              <a:rPr lang="en-US" dirty="0">
                <a:latin typeface="Arial" panose="020B0604020202020204" pitchFamily="34" charset="0"/>
                <a:cs typeface="Arial" panose="020B0604020202020204" pitchFamily="34" charset="0"/>
              </a:rPr>
              <a:t>Once the INA/ILP is complete, provide parents with a copy of the ILP.</a:t>
            </a:r>
            <a:endParaRPr dirty="0">
              <a:latin typeface="Arial" panose="020B0604020202020204" pitchFamily="34" charset="0"/>
              <a:cs typeface="Arial" panose="020B0604020202020204" pitchFamily="34" charset="0"/>
            </a:endParaRPr>
          </a:p>
          <a:p>
            <a:endParaRP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Returning Student</a:t>
            </a:r>
            <a:endParaRPr dirty="0">
              <a:latin typeface="Arial" panose="020B0604020202020204" pitchFamily="34" charset="0"/>
              <a:cs typeface="Arial" panose="020B0604020202020204" pitchFamily="34" charset="0"/>
            </a:endParaRPr>
          </a:p>
          <a:p>
            <a:pPr marL="465887" lvl="1" indent="-142354">
              <a:buClr>
                <a:schemeClr val="dk1"/>
              </a:buClr>
              <a:buSzPts val="2200"/>
              <a:buFont typeface="Arial"/>
              <a:buChar char="•"/>
            </a:pPr>
            <a:r>
              <a:rPr lang="en-US" dirty="0">
                <a:latin typeface="Arial" panose="020B0604020202020204" pitchFamily="34" charset="0"/>
                <a:cs typeface="Arial" panose="020B0604020202020204" pitchFamily="34" charset="0"/>
              </a:rPr>
              <a:t>Create a new INA for the new school year. Contact student and family prior to the start of school year.</a:t>
            </a:r>
            <a:endParaRPr dirty="0">
              <a:latin typeface="Arial" panose="020B0604020202020204" pitchFamily="34" charset="0"/>
              <a:cs typeface="Arial" panose="020B0604020202020204" pitchFamily="34" charset="0"/>
            </a:endParaRPr>
          </a:p>
          <a:p>
            <a:pPr marL="465887" lvl="1" indent="-142354">
              <a:buClr>
                <a:schemeClr val="dk1"/>
              </a:buClr>
              <a:buSzPts val="2200"/>
              <a:buFont typeface="Arial"/>
              <a:buChar char="•"/>
            </a:pPr>
            <a:r>
              <a:rPr lang="en-US" dirty="0">
                <a:latin typeface="Arial" panose="020B0604020202020204" pitchFamily="34" charset="0"/>
                <a:cs typeface="Arial" panose="020B0604020202020204" pitchFamily="34" charset="0"/>
              </a:rPr>
              <a:t>Use the INA data to determine and create services to provide to the student and family. Develop the ILP. </a:t>
            </a:r>
            <a:endParaRPr dirty="0">
              <a:latin typeface="Arial" panose="020B0604020202020204" pitchFamily="34" charset="0"/>
              <a:cs typeface="Arial" panose="020B0604020202020204" pitchFamily="34" charset="0"/>
            </a:endParaRPr>
          </a:p>
          <a:p>
            <a:pPr marL="465887" lvl="1" indent="-142354">
              <a:buClr>
                <a:schemeClr val="dk1"/>
              </a:buClr>
              <a:buSzPts val="2200"/>
              <a:buFont typeface="Arial"/>
              <a:buChar char="•"/>
            </a:pPr>
            <a:r>
              <a:rPr lang="en-US" dirty="0">
                <a:latin typeface="Arial" panose="020B0604020202020204" pitchFamily="34" charset="0"/>
                <a:cs typeface="Arial" panose="020B0604020202020204" pitchFamily="34" charset="0"/>
              </a:rPr>
              <a:t>Once the INA/ILP is complete, provide parents with a copy of the ILP.</a:t>
            </a:r>
            <a:endParaRPr dirty="0">
              <a:latin typeface="Arial" panose="020B0604020202020204" pitchFamily="34" charset="0"/>
              <a:cs typeface="Arial" panose="020B0604020202020204" pitchFamily="34" charset="0"/>
            </a:endParaRPr>
          </a:p>
        </p:txBody>
      </p:sp>
      <p:sp>
        <p:nvSpPr>
          <p:cNvPr id="247" name="Google Shape;247;p18: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US" sz="1400" kern="0">
                <a:solidFill>
                  <a:srgbClr val="000000"/>
                </a:solidFill>
                <a:latin typeface="Arial"/>
                <a:cs typeface="Arial"/>
                <a:sym typeface="Arial"/>
              </a:rPr>
              <a:pPr defTabSz="931774">
                <a:buClr>
                  <a:srgbClr val="000000"/>
                </a:buClr>
                <a:defRPr/>
              </a:pPr>
              <a:t>18</a:t>
            </a:fld>
            <a:endParaRPr sz="1400" kern="0">
              <a:solidFill>
                <a:srgbClr val="000000"/>
              </a:solidFill>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b="1" dirty="0">
                <a:latin typeface="Arial"/>
                <a:cs typeface="Arial"/>
              </a:rPr>
              <a:t>Facilitator: </a:t>
            </a:r>
            <a:r>
              <a:rPr lang="en-US" b="0" dirty="0">
                <a:latin typeface="Arial"/>
                <a:cs typeface="Arial"/>
              </a:rPr>
              <a:t>Loan</a:t>
            </a:r>
            <a:endParaRPr lang="en-US" dirty="0">
              <a:latin typeface="Arial"/>
              <a:cs typeface="Arial"/>
            </a:endParaRPr>
          </a:p>
          <a:p>
            <a:r>
              <a:rPr lang="en-US" b="1" dirty="0">
                <a:latin typeface="Arial"/>
                <a:cs typeface="Arial"/>
              </a:rPr>
              <a:t>Slide duration: </a:t>
            </a:r>
            <a:r>
              <a:rPr lang="en-US" dirty="0">
                <a:latin typeface="Arial" panose="020B0604020202020204" pitchFamily="34" charset="0"/>
                <a:cs typeface="Arial" panose="020B0604020202020204" pitchFamily="34" charset="0"/>
              </a:rPr>
              <a:t>1 minute</a:t>
            </a:r>
          </a:p>
          <a:p>
            <a:r>
              <a:rPr lang="en-US" b="1" dirty="0">
                <a:latin typeface="Arial"/>
                <a:cs typeface="Arial"/>
              </a:rPr>
              <a:t>Key Points: </a:t>
            </a:r>
            <a:endParaRPr lang="en-US" dirty="0">
              <a:latin typeface="Arial"/>
              <a:cs typeface="Arial"/>
            </a:endParaRPr>
          </a:p>
          <a:p>
            <a:r>
              <a:rPr lang="en-US" b="0" dirty="0"/>
              <a:t>Please remember that the annual parent notification must be sent home every year per CA Ed Code. The letter should inform parents about the INA/ILP process and can be a form letter that is sent home with a copy of the completed INA/ILP or the letter can inform parents about the INA/ILP process and have checkboxes for the region’s or district’s services. The boxes that are checked should be the services identified in the ILP. Please send these letters home at the beginning of the year, so parents know what services are being provided.</a:t>
            </a:r>
            <a:endParaRPr dirty="0"/>
          </a:p>
        </p:txBody>
      </p:sp>
      <p:sp>
        <p:nvSpPr>
          <p:cNvPr id="268" name="Google Shape;268;p2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defTabSz="931774">
              <a:buClr>
                <a:srgbClr val="000000"/>
              </a:buClr>
              <a:defRPr/>
            </a:pPr>
            <a:fld id="{00000000-1234-1234-1234-123412341234}" type="slidenum">
              <a:rPr lang="en-US" sz="1400" kern="0">
                <a:solidFill>
                  <a:srgbClr val="000000"/>
                </a:solidFill>
                <a:latin typeface="Arial"/>
                <a:cs typeface="Arial"/>
                <a:sym typeface="Arial"/>
              </a:rPr>
              <a:pPr defTabSz="931774">
                <a:buClr>
                  <a:srgbClr val="000000"/>
                </a:buClr>
                <a:defRPr/>
              </a:pPr>
              <a:t>19</a:t>
            </a:fld>
            <a:endParaRPr sz="1400" kern="0">
              <a:solidFill>
                <a:srgbClr val="000000"/>
              </a:solidFill>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dirty="0">
                <a:latin typeface="Arial" panose="020B0604020202020204" pitchFamily="34" charset="0"/>
                <a:cs typeface="Arial" panose="020B0604020202020204" pitchFamily="34" charset="0"/>
              </a:rPr>
              <a:t>30 seconds</a:t>
            </a:r>
          </a:p>
          <a:p>
            <a:r>
              <a:rPr lang="en-US" b="1" dirty="0">
                <a:latin typeface="Arial"/>
                <a:cs typeface="Arial"/>
              </a:rPr>
              <a:t>Key Points: </a:t>
            </a:r>
            <a:endParaRPr lang="en-US" dirty="0">
              <a:latin typeface="Arial"/>
              <a:cs typeface="Arial"/>
            </a:endParaRPr>
          </a:p>
          <a:p>
            <a:pPr defTabSz="931774">
              <a:defRPr/>
            </a:pPr>
            <a:endParaRPr lang="en-US" b="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pPr defTabSz="931774">
              <a:defRPr/>
            </a:pPr>
            <a:fld id="{0852AC79-A108-4FDF-A0BE-96CEB0D6FF0B}"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445945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dirty="0">
                <a:latin typeface="Arial" panose="020B0604020202020204" pitchFamily="34" charset="0"/>
                <a:cs typeface="Arial" panose="020B0604020202020204" pitchFamily="34" charset="0"/>
              </a:rPr>
              <a:t>1 minute</a:t>
            </a:r>
          </a:p>
          <a:p>
            <a:r>
              <a:rPr lang="en-US" b="1" dirty="0">
                <a:latin typeface="Arial"/>
                <a:cs typeface="Arial"/>
              </a:rPr>
              <a:t>Key Points: </a:t>
            </a:r>
            <a:endParaRPr lang="en-US" dirty="0">
              <a:latin typeface="Arial"/>
              <a:cs typeface="Arial"/>
            </a:endParaRPr>
          </a:p>
          <a:p>
            <a:endParaRPr lang="es-MX" dirty="0"/>
          </a:p>
        </p:txBody>
      </p:sp>
      <p:sp>
        <p:nvSpPr>
          <p:cNvPr id="4" name="Slide Number Placeholder 3"/>
          <p:cNvSpPr>
            <a:spLocks noGrp="1"/>
          </p:cNvSpPr>
          <p:nvPr>
            <p:ph type="sldNum" sz="quarter" idx="5"/>
          </p:nvPr>
        </p:nvSpPr>
        <p:spPr/>
        <p:txBody>
          <a:bodyPr/>
          <a:lstStyle/>
          <a:p>
            <a:fld id="{ED83ACE2-BF8C-4FB9-B1FE-E7B6FA315AE9}" type="slidenum">
              <a:rPr lang="es-MX" smtClean="0"/>
              <a:t>20</a:t>
            </a:fld>
            <a:endParaRPr lang="es-MX"/>
          </a:p>
        </p:txBody>
      </p:sp>
    </p:spTree>
    <p:extLst>
      <p:ext uri="{BB962C8B-B14F-4D97-AF65-F5344CB8AC3E}">
        <p14:creationId xmlns:p14="http://schemas.microsoft.com/office/powerpoint/2010/main" val="4005893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dirty="0">
                <a:latin typeface="Arial"/>
                <a:cs typeface="Arial"/>
              </a:rPr>
              <a:t>Loan</a:t>
            </a:r>
          </a:p>
          <a:p>
            <a:r>
              <a:rPr lang="en-US" b="1" dirty="0">
                <a:latin typeface="Arial"/>
                <a:cs typeface="Arial"/>
              </a:rPr>
              <a:t>Slide duration: </a:t>
            </a:r>
            <a:r>
              <a:rPr lang="en-US" dirty="0">
                <a:latin typeface="Arial" panose="020B0604020202020204" pitchFamily="34" charset="0"/>
                <a:cs typeface="Arial" panose="020B0604020202020204" pitchFamily="34" charset="0"/>
              </a:rPr>
              <a:t>5 minutes</a:t>
            </a:r>
          </a:p>
          <a:p>
            <a:r>
              <a:rPr lang="en-US" b="1" dirty="0">
                <a:latin typeface="Arial"/>
                <a:cs typeface="Arial"/>
              </a:rPr>
              <a:t>Key Points: </a:t>
            </a:r>
            <a:endParaRPr lang="en-US" dirty="0">
              <a:latin typeface="Arial"/>
              <a:cs typeface="Arial"/>
            </a:endParaRPr>
          </a:p>
          <a:p>
            <a:endParaRPr lang="es-MX" dirty="0"/>
          </a:p>
          <a:p>
            <a:pPr marL="232943" indent="-232943">
              <a:buAutoNum type="arabicPeriod"/>
            </a:pPr>
            <a:r>
              <a:rPr lang="es-MX" dirty="0"/>
              <a:t>True </a:t>
            </a:r>
            <a:r>
              <a:rPr lang="es-MX" dirty="0" err="1"/>
              <a:t>or</a:t>
            </a:r>
            <a:r>
              <a:rPr lang="es-MX" dirty="0"/>
              <a:t> False: </a:t>
            </a:r>
            <a:r>
              <a:rPr lang="es-MX" dirty="0" err="1"/>
              <a:t>The</a:t>
            </a:r>
            <a:r>
              <a:rPr lang="es-MX" dirty="0"/>
              <a:t> INA </a:t>
            </a:r>
            <a:r>
              <a:rPr lang="es-MX" dirty="0" err="1"/>
              <a:t>was</a:t>
            </a:r>
            <a:r>
              <a:rPr lang="es-MX" dirty="0"/>
              <a:t> </a:t>
            </a:r>
            <a:r>
              <a:rPr lang="es-MX" dirty="0" err="1"/>
              <a:t>created</a:t>
            </a:r>
            <a:r>
              <a:rPr lang="es-MX" dirty="0"/>
              <a:t> in </a:t>
            </a:r>
            <a:r>
              <a:rPr lang="es-MX" dirty="0" err="1"/>
              <a:t>collaboration</a:t>
            </a:r>
            <a:r>
              <a:rPr lang="es-MX" dirty="0"/>
              <a:t> </a:t>
            </a:r>
            <a:r>
              <a:rPr lang="es-MX" dirty="0" err="1"/>
              <a:t>with</a:t>
            </a:r>
            <a:r>
              <a:rPr lang="es-MX" dirty="0"/>
              <a:t> </a:t>
            </a:r>
            <a:r>
              <a:rPr lang="es-MX" dirty="0" err="1"/>
              <a:t>the</a:t>
            </a:r>
            <a:r>
              <a:rPr lang="es-MX" dirty="0"/>
              <a:t> </a:t>
            </a:r>
            <a:r>
              <a:rPr lang="es-MX" dirty="0" err="1"/>
              <a:t>field</a:t>
            </a:r>
            <a:r>
              <a:rPr lang="es-MX" dirty="0"/>
              <a:t>.</a:t>
            </a:r>
          </a:p>
          <a:p>
            <a:pPr marL="698830" lvl="1" indent="-232943">
              <a:buFont typeface="+mj-lt"/>
              <a:buAutoNum type="alphaLcPeriod"/>
            </a:pPr>
            <a:r>
              <a:rPr lang="es-MX" dirty="0"/>
              <a:t>True (</a:t>
            </a:r>
            <a:r>
              <a:rPr lang="es-MX" dirty="0" err="1"/>
              <a:t>correct</a:t>
            </a:r>
            <a:r>
              <a:rPr lang="es-MX" dirty="0"/>
              <a:t>)</a:t>
            </a:r>
          </a:p>
          <a:p>
            <a:pPr marL="698830" lvl="1" indent="-232943">
              <a:buFont typeface="+mj-lt"/>
              <a:buAutoNum type="alphaLcPeriod"/>
            </a:pPr>
            <a:r>
              <a:rPr lang="es-MX" dirty="0"/>
              <a:t>False</a:t>
            </a:r>
          </a:p>
          <a:p>
            <a:pPr marL="698830" lvl="1" indent="-232943">
              <a:buFont typeface="+mj-lt"/>
              <a:buAutoNum type="alphaLcPeriod"/>
            </a:pPr>
            <a:endParaRPr lang="es-MX" dirty="0"/>
          </a:p>
          <a:p>
            <a:pPr marL="232943" indent="-232943">
              <a:buAutoNum type="arabicPeriod"/>
            </a:pPr>
            <a:r>
              <a:rPr lang="es-MX" dirty="0"/>
              <a:t>True </a:t>
            </a:r>
            <a:r>
              <a:rPr lang="es-MX" dirty="0" err="1"/>
              <a:t>or</a:t>
            </a:r>
            <a:r>
              <a:rPr lang="es-MX" dirty="0"/>
              <a:t> False: </a:t>
            </a:r>
            <a:r>
              <a:rPr lang="es-MX" dirty="0" err="1"/>
              <a:t>Parents</a:t>
            </a:r>
            <a:r>
              <a:rPr lang="es-MX" dirty="0"/>
              <a:t> </a:t>
            </a:r>
            <a:r>
              <a:rPr lang="es-MX" dirty="0" err="1"/>
              <a:t>of</a:t>
            </a:r>
            <a:r>
              <a:rPr lang="es-MX" dirty="0"/>
              <a:t> </a:t>
            </a:r>
            <a:r>
              <a:rPr lang="es-MX" dirty="0" err="1"/>
              <a:t>migratory</a:t>
            </a:r>
            <a:r>
              <a:rPr lang="es-MX" dirty="0"/>
              <a:t> </a:t>
            </a:r>
            <a:r>
              <a:rPr lang="es-MX" dirty="0" err="1"/>
              <a:t>children</a:t>
            </a:r>
            <a:r>
              <a:rPr lang="es-MX" dirty="0"/>
              <a:t> </a:t>
            </a:r>
            <a:r>
              <a:rPr lang="es-MX" dirty="0" err="1"/>
              <a:t>should</a:t>
            </a:r>
            <a:r>
              <a:rPr lang="es-MX" dirty="0"/>
              <a:t> </a:t>
            </a:r>
            <a:r>
              <a:rPr lang="es-MX" dirty="0" err="1"/>
              <a:t>receive</a:t>
            </a:r>
            <a:r>
              <a:rPr lang="es-MX" dirty="0"/>
              <a:t> a </a:t>
            </a:r>
            <a:r>
              <a:rPr lang="es-MX" dirty="0" err="1"/>
              <a:t>notification</a:t>
            </a:r>
            <a:r>
              <a:rPr lang="es-MX" dirty="0"/>
              <a:t> </a:t>
            </a:r>
            <a:r>
              <a:rPr lang="es-MX" dirty="0" err="1"/>
              <a:t>identifying</a:t>
            </a:r>
            <a:r>
              <a:rPr lang="es-MX" dirty="0"/>
              <a:t> </a:t>
            </a:r>
            <a:r>
              <a:rPr lang="es-MX" dirty="0" err="1"/>
              <a:t>the</a:t>
            </a:r>
            <a:r>
              <a:rPr lang="es-MX" dirty="0"/>
              <a:t> MEP </a:t>
            </a:r>
            <a:r>
              <a:rPr lang="es-MX" dirty="0" err="1"/>
              <a:t>services</a:t>
            </a:r>
            <a:r>
              <a:rPr lang="es-MX" dirty="0"/>
              <a:t> </a:t>
            </a:r>
            <a:r>
              <a:rPr lang="es-MX" dirty="0" err="1"/>
              <a:t>to</a:t>
            </a:r>
            <a:r>
              <a:rPr lang="es-MX" dirty="0"/>
              <a:t> be </a:t>
            </a:r>
            <a:r>
              <a:rPr lang="es-MX" dirty="0" err="1"/>
              <a:t>provided</a:t>
            </a:r>
            <a:r>
              <a:rPr lang="es-MX" dirty="0"/>
              <a:t> </a:t>
            </a:r>
            <a:r>
              <a:rPr lang="es-MX" dirty="0" err="1"/>
              <a:t>only</a:t>
            </a:r>
            <a:r>
              <a:rPr lang="es-MX" dirty="0"/>
              <a:t> </a:t>
            </a:r>
            <a:r>
              <a:rPr lang="es-MX" dirty="0" err="1"/>
              <a:t>when</a:t>
            </a:r>
            <a:r>
              <a:rPr lang="es-MX" dirty="0"/>
              <a:t> </a:t>
            </a:r>
            <a:r>
              <a:rPr lang="es-MX" dirty="0" err="1"/>
              <a:t>the</a:t>
            </a:r>
            <a:r>
              <a:rPr lang="es-MX" dirty="0"/>
              <a:t> </a:t>
            </a:r>
            <a:r>
              <a:rPr lang="es-MX" dirty="0" err="1"/>
              <a:t>child</a:t>
            </a:r>
            <a:r>
              <a:rPr lang="es-MX" dirty="0"/>
              <a:t> </a:t>
            </a:r>
            <a:r>
              <a:rPr lang="es-MX" dirty="0" err="1"/>
              <a:t>moves</a:t>
            </a:r>
            <a:r>
              <a:rPr lang="es-MX" dirty="0"/>
              <a:t> </a:t>
            </a:r>
            <a:r>
              <a:rPr lang="es-MX" dirty="0" err="1"/>
              <a:t>to</a:t>
            </a:r>
            <a:r>
              <a:rPr lang="es-MX" dirty="0"/>
              <a:t> a new </a:t>
            </a:r>
            <a:r>
              <a:rPr lang="es-MX" dirty="0" err="1"/>
              <a:t>program</a:t>
            </a:r>
            <a:r>
              <a:rPr lang="es-MX" dirty="0"/>
              <a:t> </a:t>
            </a:r>
            <a:r>
              <a:rPr lang="es-MX" dirty="0" err="1"/>
              <a:t>area</a:t>
            </a:r>
            <a:r>
              <a:rPr lang="es-MX" dirty="0"/>
              <a:t>. </a:t>
            </a:r>
          </a:p>
          <a:p>
            <a:pPr marL="698830" lvl="1" indent="-232943">
              <a:buFont typeface="+mj-lt"/>
              <a:buAutoNum type="alphaLcPeriod"/>
            </a:pPr>
            <a:r>
              <a:rPr lang="es-MX" dirty="0"/>
              <a:t>True</a:t>
            </a:r>
          </a:p>
          <a:p>
            <a:pPr marL="698830" lvl="1" indent="-232943">
              <a:buFont typeface="+mj-lt"/>
              <a:buAutoNum type="alphaLcPeriod"/>
            </a:pPr>
            <a:r>
              <a:rPr lang="es-MX" dirty="0"/>
              <a:t>False (</a:t>
            </a:r>
            <a:r>
              <a:rPr lang="es-MX" dirty="0" err="1"/>
              <a:t>correct</a:t>
            </a:r>
            <a:r>
              <a:rPr lang="es-MX" dirty="0"/>
              <a:t> </a:t>
            </a:r>
            <a:r>
              <a:rPr lang="es-MX" dirty="0" err="1"/>
              <a:t>answer</a:t>
            </a:r>
            <a:r>
              <a:rPr lang="es-MX" dirty="0"/>
              <a:t>; </a:t>
            </a:r>
            <a:r>
              <a:rPr lang="es-MX" dirty="0" err="1"/>
              <a:t>parents</a:t>
            </a:r>
            <a:r>
              <a:rPr lang="es-MX" dirty="0"/>
              <a:t> </a:t>
            </a:r>
            <a:r>
              <a:rPr lang="es-MX" dirty="0" err="1"/>
              <a:t>need</a:t>
            </a:r>
            <a:r>
              <a:rPr lang="es-MX" dirty="0"/>
              <a:t> </a:t>
            </a:r>
            <a:r>
              <a:rPr lang="es-MX" dirty="0" err="1"/>
              <a:t>to</a:t>
            </a:r>
            <a:r>
              <a:rPr lang="es-MX" dirty="0"/>
              <a:t> be </a:t>
            </a:r>
            <a:r>
              <a:rPr lang="es-MX" dirty="0" err="1"/>
              <a:t>provided</a:t>
            </a:r>
            <a:r>
              <a:rPr lang="es-MX" dirty="0"/>
              <a:t> </a:t>
            </a:r>
            <a:r>
              <a:rPr lang="es-MX" dirty="0" err="1"/>
              <a:t>annual</a:t>
            </a:r>
            <a:r>
              <a:rPr lang="es-MX" dirty="0"/>
              <a:t> </a:t>
            </a:r>
            <a:r>
              <a:rPr lang="es-MX" dirty="0" err="1"/>
              <a:t>notification</a:t>
            </a:r>
            <a:r>
              <a:rPr lang="es-MX" dirty="0"/>
              <a:t> </a:t>
            </a:r>
            <a:r>
              <a:rPr lang="es-MX" dirty="0" err="1"/>
              <a:t>of</a:t>
            </a:r>
            <a:r>
              <a:rPr lang="es-MX" dirty="0"/>
              <a:t> MEP </a:t>
            </a:r>
            <a:r>
              <a:rPr lang="es-MX" dirty="0" err="1"/>
              <a:t>services</a:t>
            </a:r>
            <a:r>
              <a:rPr lang="es-MX" dirty="0"/>
              <a:t> </a:t>
            </a:r>
            <a:r>
              <a:rPr lang="es-MX" dirty="0" err="1"/>
              <a:t>being</a:t>
            </a:r>
            <a:r>
              <a:rPr lang="es-MX" dirty="0"/>
              <a:t> </a:t>
            </a:r>
            <a:r>
              <a:rPr lang="es-MX" dirty="0" err="1"/>
              <a:t>provided</a:t>
            </a:r>
            <a:r>
              <a:rPr lang="es-MX" dirty="0"/>
              <a:t> </a:t>
            </a:r>
            <a:r>
              <a:rPr lang="es-MX" dirty="0" err="1"/>
              <a:t>to</a:t>
            </a:r>
            <a:r>
              <a:rPr lang="es-MX" dirty="0"/>
              <a:t> </a:t>
            </a:r>
            <a:r>
              <a:rPr lang="es-MX" dirty="0" err="1"/>
              <a:t>their</a:t>
            </a:r>
            <a:r>
              <a:rPr lang="es-MX" dirty="0"/>
              <a:t> </a:t>
            </a:r>
            <a:r>
              <a:rPr lang="es-MX" dirty="0" err="1"/>
              <a:t>children</a:t>
            </a:r>
            <a:r>
              <a:rPr lang="es-MX" dirty="0"/>
              <a:t>)</a:t>
            </a:r>
          </a:p>
          <a:p>
            <a:pPr marL="465887" lvl="1"/>
            <a:endParaRPr lang="es-MX" dirty="0"/>
          </a:p>
          <a:p>
            <a:pPr marL="232943" indent="-232943">
              <a:buAutoNum type="arabicPeriod"/>
            </a:pPr>
            <a:r>
              <a:rPr lang="es-MX" dirty="0" err="1"/>
              <a:t>Why</a:t>
            </a:r>
            <a:r>
              <a:rPr lang="es-MX" dirty="0"/>
              <a:t> do </a:t>
            </a:r>
            <a:r>
              <a:rPr lang="es-MX" dirty="0" err="1"/>
              <a:t>we</a:t>
            </a:r>
            <a:r>
              <a:rPr lang="es-MX" dirty="0"/>
              <a:t> complete </a:t>
            </a:r>
            <a:r>
              <a:rPr lang="es-MX" dirty="0" err="1"/>
              <a:t>INAs</a:t>
            </a:r>
            <a:r>
              <a:rPr lang="es-MX" dirty="0"/>
              <a:t>?</a:t>
            </a:r>
          </a:p>
          <a:p>
            <a:pPr marL="698830" lvl="1" indent="-232943">
              <a:buFont typeface="+mj-lt"/>
              <a:buAutoNum type="alphaLcPeriod"/>
            </a:pPr>
            <a:r>
              <a:rPr lang="en-US" kern="0" dirty="0">
                <a:solidFill>
                  <a:schemeClr val="bg1"/>
                </a:solidFill>
                <a:latin typeface="Arial"/>
                <a:ea typeface="Arial"/>
                <a:cs typeface="Arial"/>
                <a:sym typeface="Arial"/>
              </a:rPr>
              <a:t>To develop local services based on the needs of migratory students</a:t>
            </a:r>
            <a:endParaRPr lang="en-US" sz="800" kern="0" dirty="0">
              <a:solidFill>
                <a:schemeClr val="bg1"/>
              </a:solidFill>
              <a:latin typeface="Arial"/>
              <a:cs typeface="Arial"/>
              <a:sym typeface="Arial"/>
            </a:endParaRPr>
          </a:p>
          <a:p>
            <a:pPr marL="698830" lvl="1" indent="-232943">
              <a:buFont typeface="+mj-lt"/>
              <a:buAutoNum type="alphaLcPeriod"/>
            </a:pPr>
            <a:r>
              <a:rPr lang="en-US" kern="0" dirty="0">
                <a:solidFill>
                  <a:schemeClr val="bg1"/>
                </a:solidFill>
                <a:latin typeface="Arial"/>
                <a:ea typeface="Arial"/>
                <a:cs typeface="Arial"/>
                <a:sym typeface="Arial"/>
              </a:rPr>
              <a:t>To enroll students in services that address their needs</a:t>
            </a:r>
          </a:p>
          <a:p>
            <a:pPr marL="698830" lvl="1" indent="-232943" defTabSz="931774">
              <a:buFont typeface="+mj-lt"/>
              <a:buAutoNum type="alphaLcPeriod"/>
              <a:defRPr/>
            </a:pPr>
            <a:r>
              <a:rPr lang="en-US" kern="0" dirty="0">
                <a:solidFill>
                  <a:schemeClr val="bg1"/>
                </a:solidFill>
                <a:latin typeface="Arial"/>
                <a:ea typeface="Arial"/>
                <a:cs typeface="Arial"/>
                <a:sym typeface="Arial"/>
              </a:rPr>
              <a:t>Besides being a best practice, it </a:t>
            </a:r>
            <a:r>
              <a:rPr lang="en-US" kern="0">
                <a:solidFill>
                  <a:schemeClr val="bg1"/>
                </a:solidFill>
                <a:latin typeface="Arial"/>
                <a:ea typeface="Arial"/>
                <a:cs typeface="Arial"/>
                <a:sym typeface="Arial"/>
              </a:rPr>
              <a:t>is required by law</a:t>
            </a:r>
            <a:endParaRPr lang="en-US" kern="0" dirty="0">
              <a:solidFill>
                <a:schemeClr val="bg1"/>
              </a:solidFill>
              <a:latin typeface="Arial"/>
              <a:ea typeface="Arial"/>
              <a:cs typeface="Arial"/>
              <a:sym typeface="Arial"/>
            </a:endParaRPr>
          </a:p>
          <a:p>
            <a:pPr marL="698830" lvl="1" indent="-232943">
              <a:buFont typeface="+mj-lt"/>
              <a:buAutoNum type="alphaLcPeriod"/>
            </a:pPr>
            <a:r>
              <a:rPr lang="en-US" kern="0" dirty="0">
                <a:solidFill>
                  <a:schemeClr val="bg1"/>
                </a:solidFill>
                <a:latin typeface="Arial"/>
                <a:cs typeface="Arial"/>
                <a:sym typeface="Arial"/>
              </a:rPr>
              <a:t>All of the above (correct answer)</a:t>
            </a:r>
          </a:p>
          <a:p>
            <a:pPr marL="465887" lvl="1"/>
            <a:endParaRPr lang="en-US" kern="0" dirty="0">
              <a:solidFill>
                <a:schemeClr val="bg1"/>
              </a:solidFill>
              <a:latin typeface="Arial"/>
              <a:cs typeface="Arial"/>
              <a:sym typeface="Arial"/>
            </a:endParaRPr>
          </a:p>
          <a:p>
            <a:pPr marL="465887" lvl="1"/>
            <a:endParaRPr lang="en-US" kern="0" dirty="0">
              <a:solidFill>
                <a:schemeClr val="bg1"/>
              </a:solidFill>
              <a:latin typeface="Arial"/>
              <a:cs typeface="Arial"/>
              <a:sym typeface="Arial"/>
            </a:endParaRPr>
          </a:p>
        </p:txBody>
      </p:sp>
      <p:sp>
        <p:nvSpPr>
          <p:cNvPr id="4" name="Slide Number Placeholder 3"/>
          <p:cNvSpPr>
            <a:spLocks noGrp="1"/>
          </p:cNvSpPr>
          <p:nvPr>
            <p:ph type="sldNum" sz="quarter" idx="5"/>
          </p:nvPr>
        </p:nvSpPr>
        <p:spPr/>
        <p:txBody>
          <a:bodyPr/>
          <a:lstStyle/>
          <a:p>
            <a:fld id="{ED83ACE2-BF8C-4FB9-B1FE-E7B6FA315AE9}" type="slidenum">
              <a:rPr lang="es-MX" smtClean="0"/>
              <a:t>21</a:t>
            </a:fld>
            <a:endParaRPr lang="es-MX"/>
          </a:p>
        </p:txBody>
      </p:sp>
    </p:spTree>
    <p:extLst>
      <p:ext uri="{BB962C8B-B14F-4D97-AF65-F5344CB8AC3E}">
        <p14:creationId xmlns:p14="http://schemas.microsoft.com/office/powerpoint/2010/main" val="2089683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dirty="0">
                <a:latin typeface="Arial" panose="020B0604020202020204" pitchFamily="34" charset="0"/>
                <a:cs typeface="Arial" panose="020B0604020202020204" pitchFamily="34" charset="0"/>
              </a:rPr>
              <a:t>1 minute</a:t>
            </a:r>
          </a:p>
          <a:p>
            <a:r>
              <a:rPr lang="en-US" b="1" dirty="0">
                <a:latin typeface="Arial"/>
                <a:cs typeface="Arial"/>
              </a:rPr>
              <a:t>Key Points: </a:t>
            </a:r>
            <a:endParaRPr lang="en-US" dirty="0">
              <a:latin typeface="Arial"/>
              <a:cs typeface="Arial"/>
            </a:endParaRPr>
          </a:p>
          <a:p>
            <a:endParaRPr lang="es-MX" dirty="0"/>
          </a:p>
        </p:txBody>
      </p:sp>
      <p:sp>
        <p:nvSpPr>
          <p:cNvPr id="4" name="Slide Number Placeholder 3"/>
          <p:cNvSpPr>
            <a:spLocks noGrp="1"/>
          </p:cNvSpPr>
          <p:nvPr>
            <p:ph type="sldNum" sz="quarter" idx="5"/>
          </p:nvPr>
        </p:nvSpPr>
        <p:spPr/>
        <p:txBody>
          <a:bodyPr/>
          <a:lstStyle/>
          <a:p>
            <a:fld id="{ED83ACE2-BF8C-4FB9-B1FE-E7B6FA315AE9}" type="slidenum">
              <a:rPr lang="es-MX" smtClean="0"/>
              <a:t>22</a:t>
            </a:fld>
            <a:endParaRPr lang="es-MX"/>
          </a:p>
        </p:txBody>
      </p:sp>
    </p:spTree>
    <p:extLst>
      <p:ext uri="{BB962C8B-B14F-4D97-AF65-F5344CB8AC3E}">
        <p14:creationId xmlns:p14="http://schemas.microsoft.com/office/powerpoint/2010/main" val="1845845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4: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2 m</a:t>
            </a:r>
            <a:r>
              <a:rPr lang="en-US" dirty="0">
                <a:latin typeface="Arial" panose="020B0604020202020204" pitchFamily="34" charset="0"/>
                <a:cs typeface="Arial" panose="020B0604020202020204" pitchFamily="34" charset="0"/>
              </a:rPr>
              <a:t>inutes</a:t>
            </a:r>
          </a:p>
          <a:p>
            <a:r>
              <a:rPr lang="en-US" b="1" dirty="0">
                <a:latin typeface="Arial"/>
                <a:cs typeface="Arial"/>
              </a:rPr>
              <a:t>Key Points: </a:t>
            </a:r>
            <a:endParaRPr lang="en-US" dirty="0">
              <a:latin typeface="Arial"/>
              <a:cs typeface="Arial"/>
            </a:endParaRPr>
          </a:p>
          <a:p>
            <a:r>
              <a:rPr lang="en-US" dirty="0">
                <a:latin typeface="Arial"/>
                <a:ea typeface="Arial"/>
                <a:cs typeface="Arial"/>
                <a:sym typeface="Arial"/>
              </a:rPr>
              <a:t>Initially this radio button was going to be used to support the enrollment of preschool aged children in non-MEP preschools. The MEP is charged with providing opportunities to meet the state’s challenging academic standards. Part of that includes informing parents of the resources available to their students. The earlier students begin their educational journey, the more they are ready for Tk and Kindergarten. However, as a tip, PLEASE use the Enrollment Report instead. The Enrollment report identifies all </a:t>
            </a:r>
            <a:r>
              <a:rPr lang="en-US" dirty="0" err="1">
                <a:latin typeface="Arial"/>
                <a:ea typeface="Arial"/>
                <a:cs typeface="Arial"/>
                <a:sym typeface="Arial"/>
              </a:rPr>
              <a:t>preK</a:t>
            </a:r>
            <a:r>
              <a:rPr lang="en-US" dirty="0">
                <a:latin typeface="Arial"/>
                <a:ea typeface="Arial"/>
                <a:cs typeface="Arial"/>
                <a:sym typeface="Arial"/>
              </a:rPr>
              <a:t> students regardless of whether their INA is completed, while the INA Report only includes children who have an INA. You can also filter the Enrollment report for non-attending children by age, so it is much quicker than using this radio button.  </a:t>
            </a:r>
            <a:endParaRPr dirty="0"/>
          </a:p>
        </p:txBody>
      </p:sp>
      <p:sp>
        <p:nvSpPr>
          <p:cNvPr id="290" name="Google Shape;290;p24: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US"/>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5: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minutes</a:t>
            </a:r>
          </a:p>
          <a:p>
            <a:r>
              <a:rPr lang="en-US" b="1" dirty="0">
                <a:latin typeface="Arial"/>
                <a:cs typeface="Arial"/>
              </a:rPr>
              <a:t>Key Points: </a:t>
            </a:r>
            <a:endParaRPr lang="en-US" dirty="0">
              <a:latin typeface="Arial"/>
              <a:cs typeface="Arial"/>
            </a:endParaRPr>
          </a:p>
          <a:p>
            <a:pPr>
              <a:buClr>
                <a:schemeClr val="dk1"/>
              </a:buClr>
              <a:buSzPts val="1200"/>
            </a:pPr>
            <a:r>
              <a:rPr lang="en-US" dirty="0">
                <a:latin typeface="Arial"/>
                <a:ea typeface="Arial"/>
                <a:cs typeface="Arial"/>
                <a:sym typeface="Arial"/>
              </a:rPr>
              <a:t>The second radio button filter only includes secondary students who are credit deficient. This filter supports </a:t>
            </a:r>
            <a:r>
              <a:rPr lang="en-US" b="0" dirty="0"/>
              <a:t>MEP subgrantees in meeting students’ needs and MPOs 5.1/6.1 by </a:t>
            </a:r>
            <a:r>
              <a:rPr lang="en-US" dirty="0"/>
              <a:t>identifying high school students who are credit deficient by district and/or school which streamlines student outreach and enrollment to quickly address credit deficiency.</a:t>
            </a:r>
            <a:endParaRPr dirty="0"/>
          </a:p>
          <a:p>
            <a:endParaRPr dirty="0">
              <a:latin typeface="Arial"/>
              <a:ea typeface="Arial"/>
              <a:cs typeface="Arial"/>
              <a:sym typeface="Arial"/>
            </a:endParaRPr>
          </a:p>
        </p:txBody>
      </p:sp>
      <p:sp>
        <p:nvSpPr>
          <p:cNvPr id="297" name="Google Shape;297;p25: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US"/>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dirty="0">
                <a:latin typeface="Arial" panose="020B0604020202020204" pitchFamily="34" charset="0"/>
                <a:cs typeface="Arial" panose="020B0604020202020204" pitchFamily="34" charset="0"/>
              </a:rPr>
              <a:t>1 minute</a:t>
            </a:r>
          </a:p>
          <a:p>
            <a:r>
              <a:rPr lang="en-US" b="1" dirty="0">
                <a:latin typeface="Arial"/>
                <a:cs typeface="Arial"/>
              </a:rPr>
              <a:t>Key Points: </a:t>
            </a:r>
            <a:endParaRPr lang="en-US" dirty="0">
              <a:latin typeface="Arial"/>
              <a:cs typeface="Arial"/>
            </a:endParaRPr>
          </a:p>
          <a:p>
            <a:pPr>
              <a:buClr>
                <a:schemeClr val="dk1"/>
              </a:buClr>
              <a:buSzPts val="1200"/>
            </a:pPr>
            <a:r>
              <a:rPr lang="en-US" dirty="0">
                <a:latin typeface="Arial"/>
                <a:ea typeface="Arial"/>
                <a:cs typeface="Arial"/>
                <a:sym typeface="Arial"/>
              </a:rPr>
              <a:t>The third radio button filter only includes youths who dropped out of school. While this filter may not be used towards meeting the MPOs, it is extremely helpful in identifying students under the age of 18 who may need to re-enroll due to California’s compensatory education law.	</a:t>
            </a:r>
            <a:endParaRPr dirty="0"/>
          </a:p>
        </p:txBody>
      </p:sp>
      <p:sp>
        <p:nvSpPr>
          <p:cNvPr id="304" name="Google Shape;304;p2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US"/>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7: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minutes</a:t>
            </a:r>
          </a:p>
          <a:p>
            <a:r>
              <a:rPr lang="en-US" b="1" dirty="0">
                <a:latin typeface="Arial"/>
                <a:cs typeface="Arial"/>
              </a:rPr>
              <a:t>Key Points: </a:t>
            </a:r>
            <a:endParaRPr lang="en-US" dirty="0">
              <a:latin typeface="Arial"/>
              <a:cs typeface="Arial"/>
            </a:endParaRPr>
          </a:p>
          <a:p>
            <a:r>
              <a:rPr lang="en-US" dirty="0">
                <a:latin typeface="Arial"/>
                <a:ea typeface="Arial"/>
                <a:cs typeface="Arial"/>
                <a:sym typeface="Arial"/>
              </a:rPr>
              <a:t>There are two radio button filters for health information. The first includes children/youths without health insurance. If the MEP subgrantee refers parents to different health insurance options, this filter would support those efforts.</a:t>
            </a:r>
            <a:endParaRPr dirty="0"/>
          </a:p>
          <a:p>
            <a:endParaRPr dirty="0">
              <a:latin typeface="Arial"/>
              <a:ea typeface="Arial"/>
              <a:cs typeface="Arial"/>
              <a:sym typeface="Arial"/>
            </a:endParaRPr>
          </a:p>
        </p:txBody>
      </p:sp>
      <p:sp>
        <p:nvSpPr>
          <p:cNvPr id="311" name="Google Shape;311;p27: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US"/>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a:extLst>
            <a:ext uri="{FF2B5EF4-FFF2-40B4-BE49-F238E27FC236}">
              <a16:creationId xmlns:a16="http://schemas.microsoft.com/office/drawing/2014/main" id="{4A998B8A-9BAF-DAE4-7A33-61A4A2EB080F}"/>
            </a:ext>
          </a:extLst>
        </p:cNvPr>
        <p:cNvGrpSpPr/>
        <p:nvPr/>
      </p:nvGrpSpPr>
      <p:grpSpPr>
        <a:xfrm>
          <a:off x="0" y="0"/>
          <a:ext cx="0" cy="0"/>
          <a:chOff x="0" y="0"/>
          <a:chExt cx="0" cy="0"/>
        </a:xfrm>
      </p:grpSpPr>
      <p:sp>
        <p:nvSpPr>
          <p:cNvPr id="309" name="Google Shape;309;p27:notes">
            <a:extLst>
              <a:ext uri="{FF2B5EF4-FFF2-40B4-BE49-F238E27FC236}">
                <a16:creationId xmlns:a16="http://schemas.microsoft.com/office/drawing/2014/main" id="{9A1C7354-AAC9-E152-B84C-C41906BF79F1}"/>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7:notes">
            <a:extLst>
              <a:ext uri="{FF2B5EF4-FFF2-40B4-BE49-F238E27FC236}">
                <a16:creationId xmlns:a16="http://schemas.microsoft.com/office/drawing/2014/main" id="{3B0975E4-8A8A-5885-7C17-A61784CD1156}"/>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a:t>
            </a:r>
            <a:r>
              <a:rPr lang="en-US" b="0" dirty="0">
                <a:latin typeface="Arial"/>
                <a:cs typeface="Arial"/>
              </a:rPr>
              <a:t> 1</a:t>
            </a:r>
            <a:r>
              <a:rPr lang="en-US" dirty="0">
                <a:latin typeface="Arial" panose="020B0604020202020204" pitchFamily="34" charset="0"/>
                <a:cs typeface="Arial" panose="020B0604020202020204" pitchFamily="34" charset="0"/>
              </a:rPr>
              <a:t> minute</a:t>
            </a:r>
          </a:p>
          <a:p>
            <a:r>
              <a:rPr lang="en-US" b="1" dirty="0">
                <a:latin typeface="Arial"/>
                <a:cs typeface="Arial"/>
              </a:rPr>
              <a:t>Key Points: </a:t>
            </a:r>
            <a:endParaRPr lang="en-US" dirty="0">
              <a:latin typeface="Arial"/>
              <a:cs typeface="Arial"/>
            </a:endParaRPr>
          </a:p>
          <a:p>
            <a:r>
              <a:rPr lang="en-US" dirty="0">
                <a:latin typeface="Arial"/>
                <a:ea typeface="Arial"/>
                <a:cs typeface="Arial"/>
                <a:sym typeface="Arial"/>
              </a:rPr>
              <a:t>The second filter includes children/youths with health concerns. This filter may be helpful to the MEP subgrantee in planning health services or other services for students with health concerns.</a:t>
            </a:r>
            <a:endParaRPr dirty="0"/>
          </a:p>
        </p:txBody>
      </p:sp>
      <p:sp>
        <p:nvSpPr>
          <p:cNvPr id="311" name="Google Shape;311;p27:notes">
            <a:extLst>
              <a:ext uri="{FF2B5EF4-FFF2-40B4-BE49-F238E27FC236}">
                <a16:creationId xmlns:a16="http://schemas.microsoft.com/office/drawing/2014/main" id="{B6C202EA-9E04-7E9A-7D47-B71323BA01ED}"/>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fld id="{00000000-1234-1234-1234-123412341234}" type="slidenum">
              <a:rPr lang="en-US"/>
              <a:pPr/>
              <a:t>27</a:t>
            </a:fld>
            <a:endParaRPr/>
          </a:p>
        </p:txBody>
      </p:sp>
    </p:spTree>
    <p:extLst>
      <p:ext uri="{BB962C8B-B14F-4D97-AF65-F5344CB8AC3E}">
        <p14:creationId xmlns:p14="http://schemas.microsoft.com/office/powerpoint/2010/main" val="1014267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minute</a:t>
            </a:r>
          </a:p>
          <a:p>
            <a:r>
              <a:rPr lang="en-US" b="1" dirty="0">
                <a:latin typeface="Arial"/>
                <a:cs typeface="Arial"/>
              </a:rPr>
              <a:t>Key Points: </a:t>
            </a:r>
            <a:endParaRPr lang="en-US" dirty="0">
              <a:latin typeface="Arial"/>
              <a:cs typeface="Arial"/>
            </a:endParaRPr>
          </a:p>
          <a:p>
            <a:r>
              <a:rPr lang="es-MX" dirty="0"/>
              <a:t>[</a:t>
            </a:r>
            <a:r>
              <a:rPr lang="es-MX" dirty="0" err="1"/>
              <a:t>Read</a:t>
            </a:r>
            <a:r>
              <a:rPr lang="es-MX" dirty="0"/>
              <a:t> </a:t>
            </a:r>
            <a:r>
              <a:rPr lang="es-MX" dirty="0" err="1"/>
              <a:t>slide</a:t>
            </a:r>
            <a:r>
              <a:rPr lang="es-MX" dirty="0"/>
              <a:t>]</a:t>
            </a:r>
          </a:p>
        </p:txBody>
      </p:sp>
      <p:sp>
        <p:nvSpPr>
          <p:cNvPr id="4" name="Slide Number Placeholder 3"/>
          <p:cNvSpPr>
            <a:spLocks noGrp="1"/>
          </p:cNvSpPr>
          <p:nvPr>
            <p:ph type="sldNum" sz="quarter" idx="5"/>
          </p:nvPr>
        </p:nvSpPr>
        <p:spPr/>
        <p:txBody>
          <a:bodyPr/>
          <a:lstStyle/>
          <a:p>
            <a:fld id="{ED83ACE2-BF8C-4FB9-B1FE-E7B6FA315AE9}" type="slidenum">
              <a:rPr lang="es-MX" smtClean="0"/>
              <a:t>28</a:t>
            </a:fld>
            <a:endParaRPr lang="es-MX"/>
          </a:p>
        </p:txBody>
      </p:sp>
    </p:spTree>
    <p:extLst>
      <p:ext uri="{BB962C8B-B14F-4D97-AF65-F5344CB8AC3E}">
        <p14:creationId xmlns:p14="http://schemas.microsoft.com/office/powerpoint/2010/main" val="2711201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minute</a:t>
            </a:r>
          </a:p>
          <a:p>
            <a:r>
              <a:rPr lang="en-US" b="1" dirty="0">
                <a:latin typeface="Arial"/>
                <a:cs typeface="Arial"/>
              </a:rPr>
              <a:t>Key Points: </a:t>
            </a: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t>
            </a:r>
            <a:r>
              <a:rPr lang="es-MX" dirty="0" err="1"/>
              <a:t>Read</a:t>
            </a:r>
            <a:r>
              <a:rPr lang="es-MX" dirty="0"/>
              <a:t> </a:t>
            </a:r>
            <a:r>
              <a:rPr lang="es-MX" dirty="0" err="1"/>
              <a:t>slide</a:t>
            </a:r>
            <a:r>
              <a:rPr lang="es-MX" dirty="0"/>
              <a:t>]</a:t>
            </a:r>
          </a:p>
          <a:p>
            <a:endParaRPr lang="es-MX" dirty="0"/>
          </a:p>
        </p:txBody>
      </p:sp>
      <p:sp>
        <p:nvSpPr>
          <p:cNvPr id="4" name="Slide Number Placeholder 3"/>
          <p:cNvSpPr>
            <a:spLocks noGrp="1"/>
          </p:cNvSpPr>
          <p:nvPr>
            <p:ph type="sldNum" sz="quarter" idx="5"/>
          </p:nvPr>
        </p:nvSpPr>
        <p:spPr/>
        <p:txBody>
          <a:bodyPr/>
          <a:lstStyle/>
          <a:p>
            <a:fld id="{ED83ACE2-BF8C-4FB9-B1FE-E7B6FA315AE9}" type="slidenum">
              <a:rPr lang="es-MX" smtClean="0"/>
              <a:t>29</a:t>
            </a:fld>
            <a:endParaRPr lang="es-MX"/>
          </a:p>
        </p:txBody>
      </p:sp>
    </p:spTree>
    <p:extLst>
      <p:ext uri="{BB962C8B-B14F-4D97-AF65-F5344CB8AC3E}">
        <p14:creationId xmlns:p14="http://schemas.microsoft.com/office/powerpoint/2010/main" val="131150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Loan</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1 minute</a:t>
            </a:r>
          </a:p>
          <a:p>
            <a:r>
              <a:rPr lang="en-US" b="1" dirty="0">
                <a:latin typeface="Arial"/>
                <a:cs typeface="Arial"/>
              </a:rPr>
              <a:t>Key Points: </a:t>
            </a:r>
            <a:endParaRPr lang="en-US" dirty="0">
              <a:latin typeface="Arial"/>
              <a:cs typeface="Arial"/>
            </a:endParaRPr>
          </a:p>
          <a:p>
            <a:r>
              <a:rPr lang="en-US" dirty="0">
                <a:latin typeface="Arial" panose="020B0604020202020204" pitchFamily="34" charset="0"/>
                <a:cs typeface="Arial" panose="020B0604020202020204" pitchFamily="34" charset="0"/>
              </a:rPr>
              <a:t>Read slide</a:t>
            </a:r>
          </a:p>
        </p:txBody>
      </p:sp>
      <p:sp>
        <p:nvSpPr>
          <p:cNvPr id="4" name="Footer Placeholder 3"/>
          <p:cNvSpPr>
            <a:spLocks noGrp="1"/>
          </p:cNvSpPr>
          <p:nvPr>
            <p:ph type="ftr" sz="quarter" idx="4"/>
          </p:nvPr>
        </p:nvSpPr>
        <p:spPr/>
        <p:txBody>
          <a:bodyPr/>
          <a:lstStyle/>
          <a:p>
            <a:pPr defTabSz="931774">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31774">
              <a:defRPr/>
            </a:pPr>
            <a:fld id="{F25FC2BA-ADC2-40C8-B4CF-85532695F219}" type="slidenum">
              <a:rPr lang="en-US">
                <a:solidFill>
                  <a:prstClr val="black"/>
                </a:solidFill>
                <a:latin typeface="Calibri" panose="020F0502020204030204"/>
              </a:rPr>
              <a:pPr defTabSz="931774">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78538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30 seconds</a:t>
            </a:r>
            <a:endParaRPr lang="en-US" dirty="0">
              <a:latin typeface="Arial" panose="020B0604020202020204" pitchFamily="34" charset="0"/>
              <a:cs typeface="Arial" panose="020B0604020202020204" pitchFamily="34" charset="0"/>
            </a:endParaRPr>
          </a:p>
          <a:p>
            <a:r>
              <a:rPr lang="en-US" b="1" dirty="0">
                <a:latin typeface="Arial"/>
                <a:cs typeface="Arial"/>
              </a:rPr>
              <a:t>Key Points: </a:t>
            </a:r>
            <a:endParaRPr lang="en-US" dirty="0">
              <a:latin typeface="Arial"/>
              <a:cs typeface="Arial"/>
            </a:endParaRPr>
          </a:p>
          <a:p>
            <a:r>
              <a:rPr lang="en-US" dirty="0"/>
              <a:t>Report screenshot shows that of the 2,870 kids who have a completed INA, 197 of them have dental needs.</a:t>
            </a:r>
            <a:endParaRPr lang="es-MX" dirty="0"/>
          </a:p>
        </p:txBody>
      </p:sp>
      <p:sp>
        <p:nvSpPr>
          <p:cNvPr id="4" name="Slide Number Placeholder 3"/>
          <p:cNvSpPr>
            <a:spLocks noGrp="1"/>
          </p:cNvSpPr>
          <p:nvPr>
            <p:ph type="sldNum" sz="quarter" idx="5"/>
          </p:nvPr>
        </p:nvSpPr>
        <p:spPr/>
        <p:txBody>
          <a:bodyPr/>
          <a:lstStyle/>
          <a:p>
            <a:fld id="{ED83ACE2-BF8C-4FB9-B1FE-E7B6FA315AE9}" type="slidenum">
              <a:rPr lang="es-MX" smtClean="0"/>
              <a:t>30</a:t>
            </a:fld>
            <a:endParaRPr lang="es-MX"/>
          </a:p>
        </p:txBody>
      </p:sp>
    </p:spTree>
    <p:extLst>
      <p:ext uri="{BB962C8B-B14F-4D97-AF65-F5344CB8AC3E}">
        <p14:creationId xmlns:p14="http://schemas.microsoft.com/office/powerpoint/2010/main" val="3322006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minutes</a:t>
            </a:r>
          </a:p>
          <a:p>
            <a:r>
              <a:rPr lang="en-US" b="1" dirty="0">
                <a:latin typeface="Arial"/>
                <a:cs typeface="Arial"/>
              </a:rPr>
              <a:t>Key Points: </a:t>
            </a: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t>
            </a:r>
            <a:r>
              <a:rPr lang="es-MX" dirty="0" err="1"/>
              <a:t>Read</a:t>
            </a:r>
            <a:r>
              <a:rPr lang="es-MX" dirty="0"/>
              <a:t> </a:t>
            </a:r>
            <a:r>
              <a:rPr lang="es-MX" dirty="0" err="1"/>
              <a:t>slide</a:t>
            </a:r>
            <a:r>
              <a:rPr lang="es-MX" dirty="0"/>
              <a:t>]</a:t>
            </a:r>
          </a:p>
          <a:p>
            <a:r>
              <a:rPr lang="es-MX" dirty="0" err="1"/>
              <a:t>Remind</a:t>
            </a:r>
            <a:r>
              <a:rPr lang="es-MX" dirty="0"/>
              <a:t> </a:t>
            </a:r>
            <a:r>
              <a:rPr lang="es-MX" dirty="0" err="1"/>
              <a:t>participants</a:t>
            </a:r>
            <a:r>
              <a:rPr lang="es-MX" dirty="0"/>
              <a:t> </a:t>
            </a:r>
            <a:r>
              <a:rPr lang="es-MX" dirty="0" err="1"/>
              <a:t>to</a:t>
            </a:r>
            <a:r>
              <a:rPr lang="es-MX" dirty="0"/>
              <a:t> use </a:t>
            </a:r>
            <a:r>
              <a:rPr lang="es-MX" dirty="0" err="1"/>
              <a:t>the</a:t>
            </a:r>
            <a:r>
              <a:rPr lang="es-MX" dirty="0"/>
              <a:t> INA </a:t>
            </a:r>
            <a:r>
              <a:rPr lang="es-MX" dirty="0" err="1"/>
              <a:t>Report</a:t>
            </a:r>
            <a:r>
              <a:rPr lang="es-MX" dirty="0"/>
              <a:t> </a:t>
            </a:r>
            <a:r>
              <a:rPr lang="es-MX" dirty="0" err="1"/>
              <a:t>Notetaker</a:t>
            </a:r>
            <a:r>
              <a:rPr lang="es-MX" dirty="0"/>
              <a:t> </a:t>
            </a:r>
            <a:r>
              <a:rPr lang="es-MX" dirty="0" err="1"/>
              <a:t>to</a:t>
            </a:r>
            <a:r>
              <a:rPr lang="es-MX" dirty="0"/>
              <a:t> </a:t>
            </a:r>
            <a:r>
              <a:rPr lang="es-MX" dirty="0" err="1"/>
              <a:t>help</a:t>
            </a:r>
            <a:r>
              <a:rPr lang="es-MX" dirty="0"/>
              <a:t> </a:t>
            </a:r>
            <a:r>
              <a:rPr lang="es-MX" dirty="0" err="1"/>
              <a:t>them</a:t>
            </a:r>
            <a:r>
              <a:rPr lang="es-MX" dirty="0"/>
              <a:t> </a:t>
            </a:r>
            <a:r>
              <a:rPr lang="es-MX" dirty="0" err="1"/>
              <a:t>organize</a:t>
            </a:r>
            <a:r>
              <a:rPr lang="es-MX" dirty="0"/>
              <a:t> </a:t>
            </a:r>
            <a:r>
              <a:rPr lang="es-MX" dirty="0" err="1"/>
              <a:t>their</a:t>
            </a:r>
            <a:r>
              <a:rPr lang="es-MX" dirty="0"/>
              <a:t> data. </a:t>
            </a:r>
            <a:r>
              <a:rPr lang="es-MX" dirty="0" err="1"/>
              <a:t>This</a:t>
            </a:r>
            <a:r>
              <a:rPr lang="es-MX" dirty="0"/>
              <a:t> can be </a:t>
            </a:r>
            <a:r>
              <a:rPr lang="es-MX" dirty="0" err="1"/>
              <a:t>found</a:t>
            </a:r>
            <a:r>
              <a:rPr lang="es-MX" dirty="0"/>
              <a:t> in </a:t>
            </a:r>
            <a:r>
              <a:rPr lang="es-MX" dirty="0" err="1"/>
              <a:t>the</a:t>
            </a:r>
            <a:r>
              <a:rPr lang="es-MX" dirty="0"/>
              <a:t> Google SSDP </a:t>
            </a:r>
            <a:r>
              <a:rPr lang="es-MX" dirty="0" err="1"/>
              <a:t>Continuous</a:t>
            </a:r>
            <a:r>
              <a:rPr lang="es-MX" dirty="0"/>
              <a:t> </a:t>
            </a:r>
            <a:r>
              <a:rPr lang="es-MX" dirty="0" err="1"/>
              <a:t>Improvement</a:t>
            </a:r>
            <a:r>
              <a:rPr lang="es-MX" dirty="0"/>
              <a:t> file </a:t>
            </a:r>
            <a:r>
              <a:rPr lang="es-MX" dirty="0" err="1"/>
              <a:t>within</a:t>
            </a:r>
            <a:r>
              <a:rPr lang="es-MX" dirty="0"/>
              <a:t> </a:t>
            </a:r>
            <a:r>
              <a:rPr lang="es-MX" dirty="0" err="1"/>
              <a:t>the</a:t>
            </a:r>
            <a:r>
              <a:rPr lang="es-MX" dirty="0"/>
              <a:t> INA </a:t>
            </a:r>
            <a:r>
              <a:rPr lang="es-MX" dirty="0" err="1"/>
              <a:t>Report</a:t>
            </a:r>
            <a:r>
              <a:rPr lang="es-MX" dirty="0"/>
              <a:t> folder.</a:t>
            </a:r>
          </a:p>
        </p:txBody>
      </p:sp>
      <p:sp>
        <p:nvSpPr>
          <p:cNvPr id="4" name="Slide Number Placeholder 3"/>
          <p:cNvSpPr>
            <a:spLocks noGrp="1"/>
          </p:cNvSpPr>
          <p:nvPr>
            <p:ph type="sldNum" sz="quarter" idx="5"/>
          </p:nvPr>
        </p:nvSpPr>
        <p:spPr/>
        <p:txBody>
          <a:bodyPr/>
          <a:lstStyle/>
          <a:p>
            <a:fld id="{ED83ACE2-BF8C-4FB9-B1FE-E7B6FA315AE9}" type="slidenum">
              <a:rPr lang="es-MX" smtClean="0"/>
              <a:t>31</a:t>
            </a:fld>
            <a:endParaRPr lang="es-MX"/>
          </a:p>
        </p:txBody>
      </p:sp>
    </p:spTree>
    <p:extLst>
      <p:ext uri="{BB962C8B-B14F-4D97-AF65-F5344CB8AC3E}">
        <p14:creationId xmlns:p14="http://schemas.microsoft.com/office/powerpoint/2010/main" val="3260716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minutes</a:t>
            </a:r>
          </a:p>
          <a:p>
            <a:r>
              <a:rPr lang="en-US" b="1" dirty="0">
                <a:latin typeface="Arial"/>
                <a:cs typeface="Arial"/>
              </a:rPr>
              <a:t>Key Points: </a:t>
            </a: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t>
            </a:r>
            <a:r>
              <a:rPr lang="es-MX" dirty="0" err="1"/>
              <a:t>Read</a:t>
            </a:r>
            <a:r>
              <a:rPr lang="es-MX" dirty="0"/>
              <a:t> </a:t>
            </a:r>
            <a:r>
              <a:rPr lang="es-MX" dirty="0" err="1"/>
              <a:t>slide</a:t>
            </a:r>
            <a:r>
              <a:rPr lang="es-MX" dirty="0"/>
              <a:t>]</a:t>
            </a:r>
          </a:p>
          <a:p>
            <a:endParaRPr lang="es-MX" dirty="0"/>
          </a:p>
        </p:txBody>
      </p:sp>
      <p:sp>
        <p:nvSpPr>
          <p:cNvPr id="4" name="Slide Number Placeholder 3"/>
          <p:cNvSpPr>
            <a:spLocks noGrp="1"/>
          </p:cNvSpPr>
          <p:nvPr>
            <p:ph type="sldNum" sz="quarter" idx="5"/>
          </p:nvPr>
        </p:nvSpPr>
        <p:spPr/>
        <p:txBody>
          <a:bodyPr/>
          <a:lstStyle/>
          <a:p>
            <a:fld id="{ED83ACE2-BF8C-4FB9-B1FE-E7B6FA315AE9}" type="slidenum">
              <a:rPr lang="es-MX" smtClean="0"/>
              <a:t>32</a:t>
            </a:fld>
            <a:endParaRPr lang="es-MX"/>
          </a:p>
        </p:txBody>
      </p:sp>
    </p:spTree>
    <p:extLst>
      <p:ext uri="{BB962C8B-B14F-4D97-AF65-F5344CB8AC3E}">
        <p14:creationId xmlns:p14="http://schemas.microsoft.com/office/powerpoint/2010/main" val="1313515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168FD-4895-3C78-404C-CAD8FB961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B9A99-00A8-B9A2-66AF-4AA451358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25C485-0E2F-9685-D819-AB29D90E84D6}"/>
              </a:ext>
            </a:extLst>
          </p:cNvPr>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dirty="0">
                <a:latin typeface="Arial" panose="020B0604020202020204" pitchFamily="34" charset="0"/>
                <a:cs typeface="Arial" panose="020B0604020202020204" pitchFamily="34" charset="0"/>
              </a:rPr>
              <a:t>1 minute</a:t>
            </a:r>
          </a:p>
          <a:p>
            <a:r>
              <a:rPr lang="en-US" b="1" dirty="0">
                <a:latin typeface="Arial"/>
                <a:cs typeface="Arial"/>
              </a:rPr>
              <a:t>Key Points: </a:t>
            </a:r>
            <a:endParaRPr lang="en-US" dirty="0">
              <a:latin typeface="Arial"/>
              <a:cs typeface="Arial"/>
            </a:endParaRPr>
          </a:p>
          <a:p>
            <a:endParaRPr lang="es-MX" dirty="0"/>
          </a:p>
        </p:txBody>
      </p:sp>
      <p:sp>
        <p:nvSpPr>
          <p:cNvPr id="4" name="Slide Number Placeholder 3">
            <a:extLst>
              <a:ext uri="{FF2B5EF4-FFF2-40B4-BE49-F238E27FC236}">
                <a16:creationId xmlns:a16="http://schemas.microsoft.com/office/drawing/2014/main" id="{CF723EC7-C1D1-95A6-E551-19581327943D}"/>
              </a:ext>
            </a:extLst>
          </p:cNvPr>
          <p:cNvSpPr>
            <a:spLocks noGrp="1"/>
          </p:cNvSpPr>
          <p:nvPr>
            <p:ph type="sldNum" sz="quarter" idx="5"/>
          </p:nvPr>
        </p:nvSpPr>
        <p:spPr/>
        <p:txBody>
          <a:bodyPr/>
          <a:lstStyle/>
          <a:p>
            <a:fld id="{ED83ACE2-BF8C-4FB9-B1FE-E7B6FA315AE9}" type="slidenum">
              <a:rPr lang="es-MX" smtClean="0"/>
              <a:t>33</a:t>
            </a:fld>
            <a:endParaRPr lang="es-MX"/>
          </a:p>
        </p:txBody>
      </p:sp>
    </p:spTree>
    <p:extLst>
      <p:ext uri="{BB962C8B-B14F-4D97-AF65-F5344CB8AC3E}">
        <p14:creationId xmlns:p14="http://schemas.microsoft.com/office/powerpoint/2010/main" val="3030492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5ED90-5173-C632-CB65-9A83FC0B4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3A68F-140E-7EA0-B221-1EA464C3B5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4DC6C-136E-F28B-3425-7E104018F8CC}"/>
              </a:ext>
            </a:extLst>
          </p:cNvPr>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minute</a:t>
            </a:r>
          </a:p>
          <a:p>
            <a:r>
              <a:rPr lang="en-US" b="1" dirty="0">
                <a:latin typeface="Arial"/>
                <a:cs typeface="Arial"/>
              </a:rPr>
              <a:t>Key Points: </a:t>
            </a: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err="1"/>
              <a:t>It’s</a:t>
            </a:r>
            <a:r>
              <a:rPr lang="es-MX" dirty="0"/>
              <a:t> </a:t>
            </a:r>
            <a:r>
              <a:rPr lang="es-MX" dirty="0" err="1"/>
              <a:t>important</a:t>
            </a:r>
            <a:r>
              <a:rPr lang="es-MX" dirty="0"/>
              <a:t> </a:t>
            </a:r>
            <a:r>
              <a:rPr lang="es-MX" dirty="0" err="1"/>
              <a:t>that</a:t>
            </a:r>
            <a:r>
              <a:rPr lang="es-MX" dirty="0"/>
              <a:t> </a:t>
            </a:r>
            <a:r>
              <a:rPr lang="es-MX" dirty="0" err="1"/>
              <a:t>all</a:t>
            </a:r>
            <a:r>
              <a:rPr lang="es-MX" dirty="0"/>
              <a:t> </a:t>
            </a:r>
            <a:r>
              <a:rPr lang="es-MX" dirty="0" err="1"/>
              <a:t>of</a:t>
            </a:r>
            <a:r>
              <a:rPr lang="es-MX" dirty="0"/>
              <a:t> </a:t>
            </a:r>
            <a:r>
              <a:rPr lang="es-MX" dirty="0" err="1"/>
              <a:t>your</a:t>
            </a:r>
            <a:r>
              <a:rPr lang="es-MX" dirty="0"/>
              <a:t> </a:t>
            </a:r>
            <a:r>
              <a:rPr lang="es-MX" dirty="0" err="1"/>
              <a:t>INAs</a:t>
            </a:r>
            <a:r>
              <a:rPr lang="es-MX" dirty="0"/>
              <a:t> are </a:t>
            </a:r>
            <a:r>
              <a:rPr lang="es-MX" dirty="0" err="1"/>
              <a:t>completed</a:t>
            </a:r>
            <a:r>
              <a:rPr lang="es-MX" dirty="0"/>
              <a:t>. </a:t>
            </a:r>
            <a:r>
              <a:rPr lang="es-MX" dirty="0" err="1"/>
              <a:t>If</a:t>
            </a:r>
            <a:r>
              <a:rPr lang="es-MX" dirty="0"/>
              <a:t> </a:t>
            </a:r>
            <a:r>
              <a:rPr lang="es-MX" dirty="0" err="1"/>
              <a:t>they</a:t>
            </a:r>
            <a:r>
              <a:rPr lang="es-MX" dirty="0"/>
              <a:t> </a:t>
            </a:r>
            <a:r>
              <a:rPr lang="es-MX" dirty="0" err="1"/>
              <a:t>aren’t</a:t>
            </a:r>
            <a:r>
              <a:rPr lang="es-MX" dirty="0"/>
              <a:t> </a:t>
            </a:r>
            <a:r>
              <a:rPr lang="es-MX" dirty="0" err="1"/>
              <a:t>then</a:t>
            </a:r>
            <a:r>
              <a:rPr lang="es-MX" dirty="0"/>
              <a:t> </a:t>
            </a:r>
            <a:r>
              <a:rPr lang="es-MX" dirty="0" err="1"/>
              <a:t>there</a:t>
            </a:r>
            <a:r>
              <a:rPr lang="es-MX" dirty="0"/>
              <a:t> </a:t>
            </a:r>
            <a:r>
              <a:rPr lang="es-MX" dirty="0" err="1"/>
              <a:t>may</a:t>
            </a:r>
            <a:r>
              <a:rPr lang="es-MX" dirty="0"/>
              <a:t> be </a:t>
            </a:r>
            <a:r>
              <a:rPr lang="es-MX" dirty="0" err="1"/>
              <a:t>some</a:t>
            </a:r>
            <a:r>
              <a:rPr lang="es-MX" dirty="0"/>
              <a:t> </a:t>
            </a:r>
            <a:r>
              <a:rPr lang="es-MX" dirty="0" err="1"/>
              <a:t>students</a:t>
            </a:r>
            <a:r>
              <a:rPr lang="es-MX" dirty="0"/>
              <a:t> </a:t>
            </a:r>
            <a:r>
              <a:rPr lang="es-MX" dirty="0" err="1"/>
              <a:t>with</a:t>
            </a:r>
            <a:r>
              <a:rPr lang="es-MX" dirty="0"/>
              <a:t> </a:t>
            </a:r>
            <a:r>
              <a:rPr lang="es-MX" dirty="0" err="1"/>
              <a:t>needs</a:t>
            </a:r>
            <a:r>
              <a:rPr lang="es-MX" dirty="0"/>
              <a:t> </a:t>
            </a:r>
            <a:r>
              <a:rPr lang="es-MX" dirty="0" err="1"/>
              <a:t>for</a:t>
            </a:r>
            <a:r>
              <a:rPr lang="es-MX" dirty="0"/>
              <a:t> </a:t>
            </a:r>
            <a:r>
              <a:rPr lang="es-MX" dirty="0" err="1"/>
              <a:t>which</a:t>
            </a:r>
            <a:r>
              <a:rPr lang="es-MX" dirty="0"/>
              <a:t> </a:t>
            </a:r>
            <a:r>
              <a:rPr lang="es-MX" dirty="0" err="1"/>
              <a:t>the</a:t>
            </a:r>
            <a:r>
              <a:rPr lang="es-MX" dirty="0"/>
              <a:t> MEP </a:t>
            </a:r>
            <a:r>
              <a:rPr lang="es-MX" dirty="0" err="1"/>
              <a:t>is</a:t>
            </a:r>
            <a:r>
              <a:rPr lang="es-MX" dirty="0"/>
              <a:t> </a:t>
            </a:r>
            <a:r>
              <a:rPr lang="es-MX" dirty="0" err="1"/>
              <a:t>unaware</a:t>
            </a:r>
            <a:r>
              <a:rPr lang="es-MX" dirty="0"/>
              <a:t>. </a:t>
            </a:r>
            <a:r>
              <a:rPr lang="es-MX" dirty="0" err="1"/>
              <a:t>If</a:t>
            </a:r>
            <a:r>
              <a:rPr lang="es-MX" dirty="0"/>
              <a:t> </a:t>
            </a:r>
            <a:r>
              <a:rPr lang="es-MX" dirty="0" err="1"/>
              <a:t>that’s</a:t>
            </a:r>
            <a:r>
              <a:rPr lang="es-MX" dirty="0"/>
              <a:t> </a:t>
            </a:r>
            <a:r>
              <a:rPr lang="es-MX" dirty="0" err="1"/>
              <a:t>the</a:t>
            </a:r>
            <a:r>
              <a:rPr lang="es-MX" dirty="0"/>
              <a:t> case, </a:t>
            </a:r>
            <a:r>
              <a:rPr lang="es-MX" dirty="0" err="1"/>
              <a:t>your</a:t>
            </a:r>
            <a:r>
              <a:rPr lang="es-MX" dirty="0"/>
              <a:t> data </a:t>
            </a:r>
            <a:r>
              <a:rPr lang="es-MX" dirty="0" err="1"/>
              <a:t>is</a:t>
            </a:r>
            <a:r>
              <a:rPr lang="es-MX" dirty="0"/>
              <a:t> incomplete. </a:t>
            </a:r>
            <a:r>
              <a:rPr lang="es-MX" dirty="0" err="1"/>
              <a:t>You</a:t>
            </a:r>
            <a:r>
              <a:rPr lang="es-MX" dirty="0"/>
              <a:t> </a:t>
            </a:r>
            <a:r>
              <a:rPr lang="es-MX" dirty="0" err="1"/>
              <a:t>need</a:t>
            </a:r>
            <a:r>
              <a:rPr lang="es-MX" dirty="0"/>
              <a:t> </a:t>
            </a:r>
            <a:r>
              <a:rPr lang="es-MX" dirty="0" err="1"/>
              <a:t>to</a:t>
            </a:r>
            <a:r>
              <a:rPr lang="es-MX" dirty="0"/>
              <a:t> </a:t>
            </a:r>
            <a:r>
              <a:rPr lang="es-MX" dirty="0" err="1"/>
              <a:t>check</a:t>
            </a:r>
            <a:r>
              <a:rPr lang="es-MX" dirty="0"/>
              <a:t> </a:t>
            </a:r>
            <a:r>
              <a:rPr lang="es-MX" dirty="0" err="1"/>
              <a:t>the</a:t>
            </a:r>
            <a:r>
              <a:rPr lang="es-MX" dirty="0"/>
              <a:t> INA </a:t>
            </a:r>
            <a:r>
              <a:rPr lang="es-MX" dirty="0" err="1"/>
              <a:t>Report</a:t>
            </a:r>
            <a:r>
              <a:rPr lang="es-MX" dirty="0"/>
              <a:t> </a:t>
            </a:r>
            <a:r>
              <a:rPr lang="es-MX" dirty="0" err="1"/>
              <a:t>regularly</a:t>
            </a:r>
            <a:r>
              <a:rPr lang="es-MX" dirty="0"/>
              <a:t> </a:t>
            </a:r>
            <a:r>
              <a:rPr lang="es-MX" dirty="0" err="1"/>
              <a:t>to</a:t>
            </a:r>
            <a:r>
              <a:rPr lang="es-MX" dirty="0"/>
              <a:t> </a:t>
            </a:r>
            <a:r>
              <a:rPr lang="es-MX" dirty="0" err="1"/>
              <a:t>identify</a:t>
            </a:r>
            <a:r>
              <a:rPr lang="es-MX" dirty="0"/>
              <a:t> </a:t>
            </a:r>
            <a:r>
              <a:rPr lang="es-MX" dirty="0" err="1"/>
              <a:t>which</a:t>
            </a:r>
            <a:r>
              <a:rPr lang="es-MX" dirty="0"/>
              <a:t> </a:t>
            </a:r>
            <a:r>
              <a:rPr lang="es-MX" dirty="0" err="1"/>
              <a:t>INAs</a:t>
            </a:r>
            <a:r>
              <a:rPr lang="es-MX" dirty="0"/>
              <a:t> </a:t>
            </a:r>
            <a:r>
              <a:rPr lang="es-MX" dirty="0" err="1"/>
              <a:t>still</a:t>
            </a:r>
            <a:r>
              <a:rPr lang="es-MX" dirty="0"/>
              <a:t> </a:t>
            </a:r>
            <a:r>
              <a:rPr lang="es-MX" dirty="0" err="1"/>
              <a:t>need</a:t>
            </a:r>
            <a:r>
              <a:rPr lang="es-MX" dirty="0"/>
              <a:t> </a:t>
            </a:r>
            <a:r>
              <a:rPr lang="es-MX" dirty="0" err="1"/>
              <a:t>to</a:t>
            </a:r>
            <a:r>
              <a:rPr lang="es-MX" dirty="0"/>
              <a:t> be </a:t>
            </a:r>
            <a:r>
              <a:rPr lang="es-MX" dirty="0" err="1"/>
              <a:t>completed</a:t>
            </a:r>
            <a:r>
              <a:rPr lang="es-MX"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t>
            </a:r>
            <a:r>
              <a:rPr lang="es-MX" dirty="0" err="1"/>
              <a:t>Read</a:t>
            </a:r>
            <a:r>
              <a:rPr lang="es-MX" dirty="0"/>
              <a:t> </a:t>
            </a:r>
            <a:r>
              <a:rPr lang="es-MX" dirty="0" err="1"/>
              <a:t>slide</a:t>
            </a:r>
            <a:r>
              <a:rPr lang="es-MX" dirty="0"/>
              <a:t>]</a:t>
            </a:r>
          </a:p>
          <a:p>
            <a:endParaRPr lang="es-MX" dirty="0"/>
          </a:p>
        </p:txBody>
      </p:sp>
      <p:sp>
        <p:nvSpPr>
          <p:cNvPr id="4" name="Slide Number Placeholder 3">
            <a:extLst>
              <a:ext uri="{FF2B5EF4-FFF2-40B4-BE49-F238E27FC236}">
                <a16:creationId xmlns:a16="http://schemas.microsoft.com/office/drawing/2014/main" id="{0595FAAC-28EF-2523-3ED7-415D22E61675}"/>
              </a:ext>
            </a:extLst>
          </p:cNvPr>
          <p:cNvSpPr>
            <a:spLocks noGrp="1"/>
          </p:cNvSpPr>
          <p:nvPr>
            <p:ph type="sldNum" sz="quarter" idx="5"/>
          </p:nvPr>
        </p:nvSpPr>
        <p:spPr/>
        <p:txBody>
          <a:bodyPr/>
          <a:lstStyle/>
          <a:p>
            <a:fld id="{ED83ACE2-BF8C-4FB9-B1FE-E7B6FA315AE9}" type="slidenum">
              <a:rPr lang="es-MX" smtClean="0"/>
              <a:t>34</a:t>
            </a:fld>
            <a:endParaRPr lang="es-MX"/>
          </a:p>
        </p:txBody>
      </p:sp>
    </p:spTree>
    <p:extLst>
      <p:ext uri="{BB962C8B-B14F-4D97-AF65-F5344CB8AC3E}">
        <p14:creationId xmlns:p14="http://schemas.microsoft.com/office/powerpoint/2010/main" val="2465299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EC531-6B75-4C30-A576-9A347CB27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5BFD5-D0EC-3923-88A9-0B670FE1D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6FD2C-6FC0-3FF8-D46C-5AB4FCDE7195}"/>
              </a:ext>
            </a:extLst>
          </p:cNvPr>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minute</a:t>
            </a:r>
          </a:p>
          <a:p>
            <a:r>
              <a:rPr lang="en-US" b="1" dirty="0">
                <a:latin typeface="Arial"/>
                <a:cs typeface="Arial"/>
              </a:rPr>
              <a:t>Key Points: </a:t>
            </a: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t>
            </a:r>
            <a:r>
              <a:rPr lang="es-MX" dirty="0" err="1"/>
              <a:t>Read</a:t>
            </a:r>
            <a:r>
              <a:rPr lang="es-MX" dirty="0"/>
              <a:t> </a:t>
            </a:r>
            <a:r>
              <a:rPr lang="es-MX" dirty="0" err="1"/>
              <a:t>slide</a:t>
            </a:r>
            <a:r>
              <a:rPr lang="es-MX" dirty="0"/>
              <a:t>]</a:t>
            </a:r>
          </a:p>
          <a:p>
            <a:endParaRPr lang="es-MX" dirty="0"/>
          </a:p>
        </p:txBody>
      </p:sp>
      <p:sp>
        <p:nvSpPr>
          <p:cNvPr id="4" name="Slide Number Placeholder 3">
            <a:extLst>
              <a:ext uri="{FF2B5EF4-FFF2-40B4-BE49-F238E27FC236}">
                <a16:creationId xmlns:a16="http://schemas.microsoft.com/office/drawing/2014/main" id="{AC0B9BCD-27FF-C632-4E32-33B82F467B2B}"/>
              </a:ext>
            </a:extLst>
          </p:cNvPr>
          <p:cNvSpPr>
            <a:spLocks noGrp="1"/>
          </p:cNvSpPr>
          <p:nvPr>
            <p:ph type="sldNum" sz="quarter" idx="5"/>
          </p:nvPr>
        </p:nvSpPr>
        <p:spPr/>
        <p:txBody>
          <a:bodyPr/>
          <a:lstStyle/>
          <a:p>
            <a:fld id="{ED83ACE2-BF8C-4FB9-B1FE-E7B6FA315AE9}" type="slidenum">
              <a:rPr lang="es-MX" smtClean="0"/>
              <a:t>35</a:t>
            </a:fld>
            <a:endParaRPr lang="es-MX"/>
          </a:p>
        </p:txBody>
      </p:sp>
    </p:spTree>
    <p:extLst>
      <p:ext uri="{BB962C8B-B14F-4D97-AF65-F5344CB8AC3E}">
        <p14:creationId xmlns:p14="http://schemas.microsoft.com/office/powerpoint/2010/main" val="3089151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DA30C-F3BF-E065-B599-736F66C97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FF4D68-3329-B176-7932-0CB891302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A6EC9-9A5D-6206-598C-A8AD86BA94BC}"/>
              </a:ext>
            </a:extLst>
          </p:cNvPr>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 minutes</a:t>
            </a:r>
          </a:p>
          <a:p>
            <a:r>
              <a:rPr lang="en-US" b="1" dirty="0">
                <a:latin typeface="Arial"/>
                <a:cs typeface="Arial"/>
              </a:rPr>
              <a:t>Key Points: </a:t>
            </a:r>
            <a:endParaRPr lang="en-US" dirty="0">
              <a:latin typeface="Arial"/>
              <a:cs typeface="Arial"/>
            </a:endParaRPr>
          </a:p>
          <a:p>
            <a:r>
              <a:rPr lang="es-MX" dirty="0" err="1"/>
              <a:t>Now</a:t>
            </a:r>
            <a:r>
              <a:rPr lang="es-MX" dirty="0"/>
              <a:t> </a:t>
            </a:r>
            <a:r>
              <a:rPr lang="es-MX" dirty="0" err="1"/>
              <a:t>we</a:t>
            </a:r>
            <a:r>
              <a:rPr lang="es-MX" dirty="0"/>
              <a:t> are </a:t>
            </a:r>
            <a:r>
              <a:rPr lang="es-MX" dirty="0" err="1"/>
              <a:t>going</a:t>
            </a:r>
            <a:r>
              <a:rPr lang="es-MX" dirty="0"/>
              <a:t> </a:t>
            </a:r>
            <a:r>
              <a:rPr lang="es-MX" dirty="0" err="1"/>
              <a:t>to</a:t>
            </a:r>
            <a:r>
              <a:rPr lang="es-MX" dirty="0"/>
              <a:t> run </a:t>
            </a:r>
            <a:r>
              <a:rPr lang="es-MX" dirty="0" err="1"/>
              <a:t>the</a:t>
            </a:r>
            <a:r>
              <a:rPr lang="es-MX" dirty="0"/>
              <a:t> INA </a:t>
            </a:r>
            <a:r>
              <a:rPr lang="es-MX" dirty="0" err="1"/>
              <a:t>Report</a:t>
            </a:r>
            <a:r>
              <a:rPr lang="es-MX" dirty="0"/>
              <a:t> </a:t>
            </a:r>
            <a:r>
              <a:rPr lang="es-MX" dirty="0" err="1"/>
              <a:t>to</a:t>
            </a:r>
            <a:r>
              <a:rPr lang="es-MX" dirty="0"/>
              <a:t> </a:t>
            </a:r>
            <a:r>
              <a:rPr lang="es-MX" dirty="0" err="1"/>
              <a:t>identify</a:t>
            </a:r>
            <a:r>
              <a:rPr lang="es-MX" dirty="0"/>
              <a:t> </a:t>
            </a:r>
            <a:r>
              <a:rPr lang="es-MX" dirty="0" err="1"/>
              <a:t>how</a:t>
            </a:r>
            <a:r>
              <a:rPr lang="es-MX" dirty="0"/>
              <a:t> </a:t>
            </a:r>
            <a:r>
              <a:rPr lang="es-MX" dirty="0" err="1"/>
              <a:t>many</a:t>
            </a:r>
            <a:r>
              <a:rPr lang="es-MX" dirty="0"/>
              <a:t> </a:t>
            </a:r>
            <a:r>
              <a:rPr lang="es-MX" dirty="0" err="1"/>
              <a:t>children</a:t>
            </a:r>
            <a:r>
              <a:rPr lang="es-MX" dirty="0"/>
              <a:t> and </a:t>
            </a:r>
            <a:r>
              <a:rPr lang="es-MX" dirty="0" err="1"/>
              <a:t>youths</a:t>
            </a:r>
            <a:r>
              <a:rPr lang="es-MX" dirty="0"/>
              <a:t> do </a:t>
            </a:r>
            <a:r>
              <a:rPr lang="es-MX" dirty="0" err="1"/>
              <a:t>not</a:t>
            </a:r>
            <a:r>
              <a:rPr lang="es-MX" dirty="0"/>
              <a:t> </a:t>
            </a:r>
            <a:r>
              <a:rPr lang="es-MX" dirty="0" err="1"/>
              <a:t>have</a:t>
            </a:r>
            <a:r>
              <a:rPr lang="es-MX" dirty="0"/>
              <a:t> </a:t>
            </a:r>
            <a:r>
              <a:rPr lang="es-MX" dirty="0" err="1"/>
              <a:t>an</a:t>
            </a:r>
            <a:r>
              <a:rPr lang="es-MX" dirty="0"/>
              <a:t> INA in </a:t>
            </a:r>
            <a:r>
              <a:rPr lang="es-MX" dirty="0" err="1"/>
              <a:t>your</a:t>
            </a:r>
            <a:r>
              <a:rPr lang="es-MX" dirty="0"/>
              <a:t> </a:t>
            </a:r>
            <a:r>
              <a:rPr lang="es-MX" dirty="0" err="1"/>
              <a:t>program</a:t>
            </a:r>
            <a:r>
              <a:rPr lang="es-MX" dirty="0"/>
              <a:t> área.</a:t>
            </a:r>
          </a:p>
          <a:p>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t>
            </a:r>
            <a:r>
              <a:rPr lang="es-MX" dirty="0" err="1"/>
              <a:t>Read</a:t>
            </a:r>
            <a:r>
              <a:rPr lang="es-MX" dirty="0"/>
              <a:t> </a:t>
            </a:r>
            <a:r>
              <a:rPr lang="es-MX" dirty="0" err="1"/>
              <a:t>slide</a:t>
            </a:r>
            <a:r>
              <a:rPr lang="es-MX" dirty="0"/>
              <a:t>]</a:t>
            </a:r>
          </a:p>
          <a:p>
            <a:endParaRPr lang="es-MX" dirty="0"/>
          </a:p>
        </p:txBody>
      </p:sp>
      <p:sp>
        <p:nvSpPr>
          <p:cNvPr id="4" name="Slide Number Placeholder 3">
            <a:extLst>
              <a:ext uri="{FF2B5EF4-FFF2-40B4-BE49-F238E27FC236}">
                <a16:creationId xmlns:a16="http://schemas.microsoft.com/office/drawing/2014/main" id="{EBBBADF0-0537-141E-9269-84482633660C}"/>
              </a:ext>
            </a:extLst>
          </p:cNvPr>
          <p:cNvSpPr>
            <a:spLocks noGrp="1"/>
          </p:cNvSpPr>
          <p:nvPr>
            <p:ph type="sldNum" sz="quarter" idx="5"/>
          </p:nvPr>
        </p:nvSpPr>
        <p:spPr/>
        <p:txBody>
          <a:bodyPr/>
          <a:lstStyle/>
          <a:p>
            <a:fld id="{ED83ACE2-BF8C-4FB9-B1FE-E7B6FA315AE9}" type="slidenum">
              <a:rPr lang="es-MX" smtClean="0"/>
              <a:t>36</a:t>
            </a:fld>
            <a:endParaRPr lang="es-MX"/>
          </a:p>
        </p:txBody>
      </p:sp>
    </p:spTree>
    <p:extLst>
      <p:ext uri="{BB962C8B-B14F-4D97-AF65-F5344CB8AC3E}">
        <p14:creationId xmlns:p14="http://schemas.microsoft.com/office/powerpoint/2010/main" val="2282692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minutes</a:t>
            </a:r>
          </a:p>
          <a:p>
            <a:r>
              <a:rPr lang="en-US" b="1" dirty="0">
                <a:latin typeface="Arial"/>
                <a:cs typeface="Arial"/>
              </a:rPr>
              <a:t>Key Points: </a:t>
            </a:r>
            <a:endParaRPr lang="en-US" dirty="0">
              <a:latin typeface="Arial"/>
              <a:cs typeface="Arial"/>
            </a:endParaRPr>
          </a:p>
          <a:p>
            <a:endParaRPr lang="es-MX" dirty="0"/>
          </a:p>
        </p:txBody>
      </p:sp>
      <p:sp>
        <p:nvSpPr>
          <p:cNvPr id="4" name="Slide Number Placeholder 3"/>
          <p:cNvSpPr>
            <a:spLocks noGrp="1"/>
          </p:cNvSpPr>
          <p:nvPr>
            <p:ph type="sldNum" sz="quarter" idx="5"/>
          </p:nvPr>
        </p:nvSpPr>
        <p:spPr/>
        <p:txBody>
          <a:bodyPr/>
          <a:lstStyle/>
          <a:p>
            <a:fld id="{ED83ACE2-BF8C-4FB9-B1FE-E7B6FA315AE9}" type="slidenum">
              <a:rPr lang="es-MX" smtClean="0"/>
              <a:t>37</a:t>
            </a:fld>
            <a:endParaRPr lang="es-MX"/>
          </a:p>
        </p:txBody>
      </p:sp>
    </p:spTree>
    <p:extLst>
      <p:ext uri="{BB962C8B-B14F-4D97-AF65-F5344CB8AC3E}">
        <p14:creationId xmlns:p14="http://schemas.microsoft.com/office/powerpoint/2010/main" val="2754661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minutes</a:t>
            </a:r>
          </a:p>
          <a:p>
            <a:r>
              <a:rPr lang="en-US" b="1" dirty="0">
                <a:latin typeface="Arial"/>
                <a:cs typeface="Arial"/>
              </a:rPr>
              <a:t>Key Points: </a:t>
            </a:r>
            <a:endParaRPr lang="en-US" dirty="0">
              <a:latin typeface="Arial"/>
              <a:cs typeface="Arial"/>
            </a:endParaRPr>
          </a:p>
          <a:p>
            <a:endParaRPr lang="es-MX" dirty="0"/>
          </a:p>
        </p:txBody>
      </p:sp>
      <p:sp>
        <p:nvSpPr>
          <p:cNvPr id="4" name="Slide Number Placeholder 3"/>
          <p:cNvSpPr>
            <a:spLocks noGrp="1"/>
          </p:cNvSpPr>
          <p:nvPr>
            <p:ph type="sldNum" sz="quarter" idx="5"/>
          </p:nvPr>
        </p:nvSpPr>
        <p:spPr/>
        <p:txBody>
          <a:bodyPr/>
          <a:lstStyle/>
          <a:p>
            <a:fld id="{ED83ACE2-BF8C-4FB9-B1FE-E7B6FA315AE9}" type="slidenum">
              <a:rPr lang="es-MX" smtClean="0"/>
              <a:t>38</a:t>
            </a:fld>
            <a:endParaRPr lang="es-MX"/>
          </a:p>
        </p:txBody>
      </p:sp>
    </p:spTree>
    <p:extLst>
      <p:ext uri="{BB962C8B-B14F-4D97-AF65-F5344CB8AC3E}">
        <p14:creationId xmlns:p14="http://schemas.microsoft.com/office/powerpoint/2010/main" val="8798156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EE89A-5FE0-B227-5000-D4B3A9955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C071A-FEFA-3A22-7498-D7351CE1C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8D54C-BEC8-BC31-DCDC-6DA84C416DED}"/>
              </a:ext>
            </a:extLst>
          </p:cNvPr>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minutes</a:t>
            </a:r>
          </a:p>
          <a:p>
            <a:r>
              <a:rPr lang="en-US" b="1" dirty="0">
                <a:latin typeface="Arial"/>
                <a:cs typeface="Arial"/>
              </a:rPr>
              <a:t>Key Points: </a:t>
            </a:r>
            <a:endParaRPr lang="en-US" dirty="0">
              <a:latin typeface="Arial"/>
              <a:cs typeface="Arial"/>
            </a:endParaRPr>
          </a:p>
          <a:p>
            <a:endParaRPr lang="es-MX" dirty="0"/>
          </a:p>
        </p:txBody>
      </p:sp>
      <p:sp>
        <p:nvSpPr>
          <p:cNvPr id="4" name="Slide Number Placeholder 3">
            <a:extLst>
              <a:ext uri="{FF2B5EF4-FFF2-40B4-BE49-F238E27FC236}">
                <a16:creationId xmlns:a16="http://schemas.microsoft.com/office/drawing/2014/main" id="{9C09EEA3-E2F0-82B9-11E9-4F4ACDA9C5BB}"/>
              </a:ext>
            </a:extLst>
          </p:cNvPr>
          <p:cNvSpPr>
            <a:spLocks noGrp="1"/>
          </p:cNvSpPr>
          <p:nvPr>
            <p:ph type="sldNum" sz="quarter" idx="5"/>
          </p:nvPr>
        </p:nvSpPr>
        <p:spPr/>
        <p:txBody>
          <a:bodyPr/>
          <a:lstStyle/>
          <a:p>
            <a:fld id="{ED83ACE2-BF8C-4FB9-B1FE-E7B6FA315AE9}" type="slidenum">
              <a:rPr lang="es-MX" smtClean="0"/>
              <a:t>39</a:t>
            </a:fld>
            <a:endParaRPr lang="es-MX"/>
          </a:p>
        </p:txBody>
      </p:sp>
    </p:spTree>
    <p:extLst>
      <p:ext uri="{BB962C8B-B14F-4D97-AF65-F5344CB8AC3E}">
        <p14:creationId xmlns:p14="http://schemas.microsoft.com/office/powerpoint/2010/main" val="19288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Loan</a:t>
            </a:r>
            <a:endParaRPr lang="en-US" dirty="0">
              <a:latin typeface="Arial"/>
              <a:cs typeface="Arial"/>
            </a:endParaRPr>
          </a:p>
          <a:p>
            <a:r>
              <a:rPr lang="en-US" b="1" dirty="0">
                <a:latin typeface="Arial"/>
                <a:cs typeface="Arial"/>
              </a:rPr>
              <a:t>Slide duration: </a:t>
            </a:r>
            <a:r>
              <a:rPr lang="en-US" dirty="0">
                <a:latin typeface="Arial" panose="020B0604020202020204" pitchFamily="34" charset="0"/>
                <a:cs typeface="Arial" panose="020B0604020202020204" pitchFamily="34" charset="0"/>
              </a:rPr>
              <a:t>1 minute</a:t>
            </a:r>
          </a:p>
          <a:p>
            <a:r>
              <a:rPr lang="en-US" b="1" dirty="0">
                <a:latin typeface="Arial"/>
                <a:cs typeface="Arial"/>
              </a:rPr>
              <a:t>Key Points: </a:t>
            </a:r>
            <a:endParaRPr lang="en-US" dirty="0">
              <a:latin typeface="Arial"/>
              <a:cs typeface="Arial"/>
            </a:endParaRPr>
          </a:p>
          <a:p>
            <a:pPr defTabSz="984978">
              <a:defRPr/>
            </a:pPr>
            <a:r>
              <a:rPr lang="en-US" sz="1800" dirty="0">
                <a:effectLst/>
                <a:latin typeface="Aptos" panose="020B0004020202020204" pitchFamily="34" charset="0"/>
                <a:ea typeface="Aptos" panose="020B0004020202020204" pitchFamily="34" charset="0"/>
                <a:cs typeface="Aptos" panose="020B0004020202020204" pitchFamily="34" charset="0"/>
              </a:rPr>
              <a:t>Data from the California Department of Education (CDE) has shown huge increases in meeting the needs of students when we intentionally plan processes to meet those needs. In this webinar, the CDE reviews measurable program objective (MPO) 11.1 over a three-year period to illustrate the importance of intentionally planned processes. In 2020-21, California only met  approximately 16 percent of migratory children and youths’ mental health needs. However, with continued training on the importance of using the MPO reports to register students for services connected to their individual needs and annual individual meetings with subgrantees focused on continuous improvement, 80 percent of migratory children and youths’ mental health needs were met in 2022-23. This focus on mental health can serve as a model for the MEP to increase it’s ability and effectiveness in meeting the dental, vision, and medical needs of migratory children and youths. The CDE encourages the use of the INA Report, similar to that of the MPO Report for mental health, to connect students with dental, vision, and medical services aligned to that need. This webinar provides instruction and practice for using the INA Report to identify dental, vision, and medical needs to plan local services. </a:t>
            </a:r>
            <a:endParaRPr lang="en-US"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94499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dirty="0">
                <a:latin typeface="Arial" panose="020B0604020202020204" pitchFamily="34" charset="0"/>
                <a:cs typeface="Arial" panose="020B0604020202020204" pitchFamily="34" charset="0"/>
              </a:rPr>
              <a:t>30 seconds</a:t>
            </a:r>
          </a:p>
          <a:p>
            <a:r>
              <a:rPr lang="en-US" b="1" dirty="0">
                <a:latin typeface="Arial"/>
                <a:cs typeface="Arial"/>
              </a:rPr>
              <a:t>Key Points: </a:t>
            </a:r>
            <a:endParaRPr lang="en-US" dirty="0">
              <a:latin typeface="Arial"/>
              <a:cs typeface="Arial"/>
            </a:endParaRPr>
          </a:p>
          <a:p>
            <a:endParaRPr lang="es-MX" dirty="0"/>
          </a:p>
        </p:txBody>
      </p:sp>
      <p:sp>
        <p:nvSpPr>
          <p:cNvPr id="4" name="Slide Number Placeholder 3"/>
          <p:cNvSpPr>
            <a:spLocks noGrp="1"/>
          </p:cNvSpPr>
          <p:nvPr>
            <p:ph type="sldNum" sz="quarter" idx="5"/>
          </p:nvPr>
        </p:nvSpPr>
        <p:spPr/>
        <p:txBody>
          <a:bodyPr/>
          <a:lstStyle/>
          <a:p>
            <a:fld id="{ED83ACE2-BF8C-4FB9-B1FE-E7B6FA315AE9}" type="slidenum">
              <a:rPr lang="es-MX" smtClean="0"/>
              <a:t>40</a:t>
            </a:fld>
            <a:endParaRPr lang="es-MX"/>
          </a:p>
        </p:txBody>
      </p:sp>
    </p:spTree>
    <p:extLst>
      <p:ext uri="{BB962C8B-B14F-4D97-AF65-F5344CB8AC3E}">
        <p14:creationId xmlns:p14="http://schemas.microsoft.com/office/powerpoint/2010/main" val="168717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Loan</a:t>
            </a:r>
            <a:endParaRPr lang="en-US" dirty="0">
              <a:latin typeface="Arial"/>
              <a:cs typeface="Arial"/>
            </a:endParaRPr>
          </a:p>
          <a:p>
            <a:r>
              <a:rPr lang="en-US" b="1" dirty="0">
                <a:latin typeface="Arial"/>
                <a:cs typeface="Arial"/>
              </a:rPr>
              <a:t>Slide duration: </a:t>
            </a:r>
            <a:r>
              <a:rPr lang="en-US" dirty="0">
                <a:latin typeface="Arial" panose="020B0604020202020204" pitchFamily="34" charset="0"/>
                <a:cs typeface="Arial" panose="020B0604020202020204" pitchFamily="34" charset="0"/>
              </a:rPr>
              <a:t>1 minute</a:t>
            </a:r>
          </a:p>
          <a:p>
            <a:r>
              <a:rPr lang="en-US" b="1" dirty="0">
                <a:latin typeface="Arial"/>
                <a:cs typeface="Arial"/>
              </a:rPr>
              <a:t>Key Points: </a:t>
            </a:r>
            <a:endParaRPr lang="en-US" dirty="0">
              <a:latin typeface="Arial"/>
              <a:cs typeface="Arial"/>
            </a:endParaRPr>
          </a:p>
          <a:p>
            <a:r>
              <a:rPr lang="en-US"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4571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Loan</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30 seconds</a:t>
            </a:r>
            <a:endParaRPr lang="en-US" dirty="0">
              <a:latin typeface="Arial" panose="020B0604020202020204" pitchFamily="34" charset="0"/>
              <a:cs typeface="Arial" panose="020B0604020202020204" pitchFamily="34" charset="0"/>
            </a:endParaRPr>
          </a:p>
          <a:p>
            <a:r>
              <a:rPr lang="en-US" b="1" dirty="0">
                <a:latin typeface="Arial"/>
                <a:cs typeface="Arial"/>
              </a:rPr>
              <a:t>Key Points: </a:t>
            </a:r>
            <a:endParaRPr lang="en-US" dirty="0">
              <a:latin typeface="Arial"/>
              <a:cs typeface="Arial"/>
            </a:endParaRPr>
          </a:p>
          <a:p>
            <a:r>
              <a:rPr lang="en-US" b="0" dirty="0">
                <a:latin typeface="Arial" panose="020B0604020202020204" pitchFamily="34" charset="0"/>
                <a:cs typeface="Arial" panose="020B0604020202020204" pitchFamily="34" charset="0"/>
              </a:rPr>
              <a:t>The Migratory Student Profile, or MSP, is a collection of student achievement data, programmatic data, and qualitative data on the needs and strengths of California’s migratory children, youth, and families. This profile was used in the development of the new comprehensive needs assessment and is the foundation for the next service delivery plan. In order to identify the needs of California’s migratory families, the CDE solicited feedback from MEP parents, staff, and Out-of-School Youth in the form of surveys, interviews and focus groups. Today, Melissa will take us through the health data from the surveys within the MSP to illustrate a need for additional attention to ensuring students health needs are met.</a:t>
            </a:r>
          </a:p>
        </p:txBody>
      </p:sp>
      <p:sp>
        <p:nvSpPr>
          <p:cNvPr id="4" name="Slide Number Placeholder 3"/>
          <p:cNvSpPr>
            <a:spLocks noGrp="1"/>
          </p:cNvSpPr>
          <p:nvPr>
            <p:ph type="sldNum" sz="quarter" idx="5"/>
          </p:nvPr>
        </p:nvSpPr>
        <p:spPr/>
        <p:txBody>
          <a:bodyPr/>
          <a:lstStyle/>
          <a:p>
            <a:pPr defTabSz="931774">
              <a:defRPr/>
            </a:pPr>
            <a:fld id="{0852AC79-A108-4FDF-A0BE-96CEB0D6FF0B}"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20932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minute</a:t>
            </a:r>
          </a:p>
          <a:p>
            <a:r>
              <a:rPr lang="en-US" b="1" dirty="0">
                <a:latin typeface="Arial"/>
                <a:cs typeface="Arial"/>
              </a:rPr>
              <a:t>Key Points:</a:t>
            </a:r>
          </a:p>
          <a:p>
            <a:r>
              <a:rPr lang="en-US" b="0" dirty="0">
                <a:latin typeface="Arial"/>
                <a:cs typeface="Arial"/>
              </a:rPr>
              <a:t>[Read data from figures]</a:t>
            </a:r>
            <a:r>
              <a:rPr lang="en-US" b="1" dirty="0">
                <a:latin typeface="Arial"/>
                <a:cs typeface="Arial"/>
              </a:rPr>
              <a:t> </a:t>
            </a:r>
            <a:endParaRPr lang="en-US" dirty="0">
              <a:latin typeface="Arial"/>
              <a:cs typeface="Arial"/>
            </a:endParaRPr>
          </a:p>
        </p:txBody>
      </p:sp>
      <p:sp>
        <p:nvSpPr>
          <p:cNvPr id="4" name="Slide Number Placeholder 3"/>
          <p:cNvSpPr>
            <a:spLocks noGrp="1"/>
          </p:cNvSpPr>
          <p:nvPr>
            <p:ph type="sldNum" sz="quarter" idx="5"/>
          </p:nvPr>
        </p:nvSpPr>
        <p:spPr/>
        <p:txBody>
          <a:bodyPr/>
          <a:lstStyle/>
          <a:p>
            <a:pPr defTabSz="931774">
              <a:defRPr/>
            </a:pPr>
            <a:fld id="{0852AC79-A108-4FDF-A0BE-96CEB0D6FF0B}"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82923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minutes</a:t>
            </a:r>
          </a:p>
          <a:p>
            <a:r>
              <a:rPr lang="en-US" b="1" dirty="0">
                <a:latin typeface="Arial"/>
                <a:cs typeface="Arial"/>
              </a:rPr>
              <a:t>Key Points: figure data uses state codes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[Read data from figures]</a:t>
            </a:r>
            <a:r>
              <a:rPr lang="en-US" b="1" dirty="0">
                <a:latin typeface="Arial"/>
                <a:cs typeface="Arial"/>
              </a:rPr>
              <a:t> </a:t>
            </a:r>
            <a:endParaRPr lang="en-US" b="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In 2020-21: Of the 435 migratory children and youths who identified a mental health need on the INA, only 68 were provided a service that aligned to the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In 2021-22, we saw more of an increase: Of the 453 migratory students who identified a mental health need on the INA, only 188 were provided a service that aligned to the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In 2022-23 we see a huge increase: Of the 507 migratory students who identified a mental health need on the INA, 408 were provided a service that aligned to the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Arial"/>
              <a:cs typeface="Arial"/>
            </a:endParaRPr>
          </a:p>
          <a:p>
            <a:r>
              <a:rPr lang="en-US" b="0" dirty="0">
                <a:latin typeface="Arial"/>
                <a:cs typeface="Arial"/>
              </a:rPr>
              <a:t>For health needs that are being measured like mental health, more intentionality is being used to address these needs because mental health is included in the SSDP (MPO 11.1). Here we see that once we got the MPO Report 11.1 up and running and provided training for 21-22, we saw an increase. With more training and MEPs revising their processes to link student needs to services by using the MPO Report to identify exactly the students who had mental health needs, we saw an even greater increase in 22-23. Ideally, we’d like to see the same process for identifying and addressing mental health needs applied to all other health areas. And instead of using the MPO Report to focus services on student needs, we can use the INA Report to streamline enrollment or even develop new services based on need.</a:t>
            </a:r>
          </a:p>
        </p:txBody>
      </p:sp>
      <p:sp>
        <p:nvSpPr>
          <p:cNvPr id="4" name="Slide Number Placeholder 3"/>
          <p:cNvSpPr>
            <a:spLocks noGrp="1"/>
          </p:cNvSpPr>
          <p:nvPr>
            <p:ph type="sldNum" sz="quarter" idx="5"/>
          </p:nvPr>
        </p:nvSpPr>
        <p:spPr/>
        <p:txBody>
          <a:bodyPr/>
          <a:lstStyle/>
          <a:p>
            <a:pPr defTabSz="931774">
              <a:defRPr/>
            </a:pPr>
            <a:fld id="{2F33F758-44AF-47F0-993F-F569D92ED15B}" type="slidenum">
              <a:rPr lang="es-MX">
                <a:solidFill>
                  <a:prstClr val="black"/>
                </a:solidFill>
                <a:latin typeface="Calibri" panose="020F0502020204030204"/>
              </a:rPr>
              <a:pPr defTabSz="931774">
                <a:defRPr/>
              </a:pPr>
              <a:t>8</a:t>
            </a:fld>
            <a:endParaRPr lang="es-MX">
              <a:solidFill>
                <a:prstClr val="black"/>
              </a:solidFill>
              <a:latin typeface="Calibri" panose="020F0502020204030204"/>
            </a:endParaRPr>
          </a:p>
        </p:txBody>
      </p:sp>
    </p:spTree>
    <p:extLst>
      <p:ext uri="{BB962C8B-B14F-4D97-AF65-F5344CB8AC3E}">
        <p14:creationId xmlns:p14="http://schemas.microsoft.com/office/powerpoint/2010/main" val="109020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Facilitator: </a:t>
            </a:r>
            <a:r>
              <a:rPr lang="en-US" b="0" dirty="0">
                <a:latin typeface="Arial"/>
                <a:cs typeface="Arial"/>
              </a:rPr>
              <a:t>Melissa</a:t>
            </a:r>
            <a:endParaRPr lang="en-US" dirty="0">
              <a:latin typeface="Arial"/>
              <a:cs typeface="Arial"/>
            </a:endParaRPr>
          </a:p>
          <a:p>
            <a:r>
              <a:rPr lang="en-US" b="1" dirty="0">
                <a:latin typeface="Arial"/>
                <a:cs typeface="Arial"/>
              </a:rPr>
              <a:t>Slide duration: </a:t>
            </a:r>
            <a:r>
              <a:rPr lang="en-US" b="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minute</a:t>
            </a:r>
          </a:p>
          <a:p>
            <a:r>
              <a:rPr lang="en-US" b="1" dirty="0">
                <a:latin typeface="Arial"/>
                <a:cs typeface="Arial"/>
              </a:rPr>
              <a:t>Key Points: </a:t>
            </a:r>
          </a:p>
          <a:p>
            <a:endParaRPr lang="en-US" b="1"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a:cs typeface="Arial"/>
              </a:rPr>
              <a:t>[Read data from figures]</a:t>
            </a:r>
            <a:r>
              <a:rPr lang="en-US" b="1" dirty="0">
                <a:latin typeface="Arial"/>
                <a:cs typeface="Arial"/>
              </a:rPr>
              <a:t> </a:t>
            </a:r>
            <a:endParaRPr lang="en-US" dirty="0">
              <a:latin typeface="Arial"/>
              <a:cs typeface="Arial"/>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pPr defTabSz="931774">
              <a:defRPr/>
            </a:pPr>
            <a:fld id="{0852AC79-A108-4FDF-A0BE-96CEB0D6FF0B}"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29762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499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3"/>
        <p:cNvGrpSpPr/>
        <p:nvPr/>
      </p:nvGrpSpPr>
      <p:grpSpPr>
        <a:xfrm>
          <a:off x="0" y="0"/>
          <a:ext cx="0" cy="0"/>
          <a:chOff x="0" y="0"/>
          <a:chExt cx="0" cy="0"/>
        </a:xfrm>
      </p:grpSpPr>
      <p:sp>
        <p:nvSpPr>
          <p:cNvPr id="14" name="Google Shape;14;p47"/>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Google Shape;15;p47"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16" name="Google Shape;16;p47"/>
          <p:cNvSpPr txBox="1"/>
          <p:nvPr/>
        </p:nvSpPr>
        <p:spPr>
          <a:xfrm>
            <a:off x="3500437" y="5705051"/>
            <a:ext cx="8477250"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i="0" u="none" strike="noStrike" cap="none">
                <a:solidFill>
                  <a:schemeClr val="lt1"/>
                </a:solidFill>
                <a:latin typeface="Arial"/>
                <a:ea typeface="Arial"/>
                <a:cs typeface="Arial"/>
                <a:sym typeface="Arial"/>
              </a:rPr>
              <a:t>CALIFORNIA DEPARTMENT OF EDUCATION</a:t>
            </a:r>
            <a:endParaRPr/>
          </a:p>
          <a:p>
            <a:pPr marL="0" marR="0" lvl="0" indent="0" algn="r" rtl="0">
              <a:spcBef>
                <a:spcPts val="0"/>
              </a:spcBef>
              <a:spcAft>
                <a:spcPts val="0"/>
              </a:spcAft>
              <a:buNone/>
            </a:pPr>
            <a:r>
              <a:rPr lang="en-US" sz="2400" b="0" i="0" u="none" strike="noStrike" cap="none">
                <a:solidFill>
                  <a:schemeClr val="lt1"/>
                </a:solidFill>
                <a:latin typeface="Arial"/>
                <a:ea typeface="Arial"/>
                <a:cs typeface="Arial"/>
                <a:sym typeface="Arial"/>
              </a:rPr>
              <a:t>Tony Thurmond, State Superintendent of Public Instruction</a:t>
            </a:r>
            <a:endParaRPr/>
          </a:p>
        </p:txBody>
      </p:sp>
      <p:sp>
        <p:nvSpPr>
          <p:cNvPr id="17" name="Google Shape;17;p47"/>
          <p:cNvSpPr txBox="1">
            <a:spLocks noGrp="1"/>
          </p:cNvSpPr>
          <p:nvPr>
            <p:ph type="ctrTitle"/>
          </p:nvPr>
        </p:nvSpPr>
        <p:spPr>
          <a:xfrm>
            <a:off x="2867816" y="1390650"/>
            <a:ext cx="9153525" cy="33478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4181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48"/>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8"/>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69674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49"/>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9"/>
          <p:cNvSpPr txBox="1">
            <a:spLocks noGrp="1"/>
          </p:cNvSpPr>
          <p:nvPr>
            <p:ph type="body" idx="1"/>
          </p:nvPr>
        </p:nvSpPr>
        <p:spPr>
          <a:xfrm>
            <a:off x="152400" y="1638300"/>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9"/>
          <p:cNvSpPr txBox="1">
            <a:spLocks noGrp="1"/>
          </p:cNvSpPr>
          <p:nvPr>
            <p:ph type="body" idx="2"/>
          </p:nvPr>
        </p:nvSpPr>
        <p:spPr>
          <a:xfrm>
            <a:off x="6187440" y="1638299"/>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55568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5"/>
        <p:cNvGrpSpPr/>
        <p:nvPr/>
      </p:nvGrpSpPr>
      <p:grpSpPr>
        <a:xfrm>
          <a:off x="0" y="0"/>
          <a:ext cx="0" cy="0"/>
          <a:chOff x="0" y="0"/>
          <a:chExt cx="0" cy="0"/>
        </a:xfrm>
      </p:grpSpPr>
      <p:sp>
        <p:nvSpPr>
          <p:cNvPr id="26" name="Google Shape;26;p50"/>
          <p:cNvSpPr txBox="1">
            <a:spLocks noGrp="1"/>
          </p:cNvSpPr>
          <p:nvPr>
            <p:ph type="title"/>
          </p:nvPr>
        </p:nvSpPr>
        <p:spPr>
          <a:xfrm>
            <a:off x="152400" y="83244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50" descr="The official seal of the California Department of Education"/>
          <p:cNvPicPr preferRelativeResize="0"/>
          <p:nvPr/>
        </p:nvPicPr>
        <p:blipFill rotWithShape="1">
          <a:blip r:embed="rId2">
            <a:alphaModFix/>
          </a:blip>
          <a:srcRect/>
          <a:stretch/>
        </p:blipFill>
        <p:spPr>
          <a:xfrm>
            <a:off x="4918081" y="2448361"/>
            <a:ext cx="2355839" cy="2380379"/>
          </a:xfrm>
          <a:prstGeom prst="rect">
            <a:avLst/>
          </a:prstGeom>
          <a:noFill/>
          <a:ln>
            <a:noFill/>
          </a:ln>
        </p:spPr>
      </p:pic>
    </p:spTree>
    <p:extLst>
      <p:ext uri="{BB962C8B-B14F-4D97-AF65-F5344CB8AC3E}">
        <p14:creationId xmlns:p14="http://schemas.microsoft.com/office/powerpoint/2010/main" val="1456334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72460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07244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92554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20927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402C237-C4CD-4324-8043-78DE9ACEB666}" type="slidenum">
              <a:rPr lang="en-US" smtClean="0"/>
              <a:pPr>
                <a:defRPr/>
              </a:pPr>
              <a:t>‹#›</a:t>
            </a:fld>
            <a:endParaRPr lang="en-US" dirty="0"/>
          </a:p>
        </p:txBody>
      </p:sp>
    </p:spTree>
    <p:extLst>
      <p:ext uri="{BB962C8B-B14F-4D97-AF65-F5344CB8AC3E}">
        <p14:creationId xmlns:p14="http://schemas.microsoft.com/office/powerpoint/2010/main" val="1706058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2725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3131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19794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extLst>
      <p:ext uri="{BB962C8B-B14F-4D97-AF65-F5344CB8AC3E}">
        <p14:creationId xmlns:p14="http://schemas.microsoft.com/office/powerpoint/2010/main" val="1139138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3129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880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001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3298089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701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7168322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Shape 9"/>
        <p:cNvGrpSpPr/>
        <p:nvPr/>
      </p:nvGrpSpPr>
      <p:grpSpPr>
        <a:xfrm>
          <a:off x="0" y="0"/>
          <a:ext cx="0" cy="0"/>
          <a:chOff x="0" y="0"/>
          <a:chExt cx="0" cy="0"/>
        </a:xfrm>
      </p:grpSpPr>
      <p:sp>
        <p:nvSpPr>
          <p:cNvPr id="10" name="Google Shape;10;p46"/>
          <p:cNvSpPr/>
          <p:nvPr/>
        </p:nvSpPr>
        <p:spPr>
          <a:xfrm rot="5400000">
            <a:off x="5730240" y="396240"/>
            <a:ext cx="731520" cy="12191998"/>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46"/>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6"/>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12880967"/>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245106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www.dhcs.ca.gov/services/medi-cal/eligibility/Pages/Adult-Expansion.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drive/folders/1XbK2v4eNbv4Wg2O4tLZe5AjZkiGacrKx?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phelpcenter.wested.org/hc/en-u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mmallory@cde.ca.gov"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mailto:msinsupport@wested.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689810" y="975871"/>
            <a:ext cx="11245811" cy="3347821"/>
          </a:xfrm>
        </p:spPr>
        <p:txBody>
          <a:bodyPr>
            <a:normAutofit fontScale="90000"/>
          </a:bodyPr>
          <a:lstStyle/>
          <a:p>
            <a:pPr>
              <a:lnSpc>
                <a:spcPct val="100000"/>
              </a:lnSpc>
              <a:spcAft>
                <a:spcPts val="3600"/>
              </a:spcAft>
            </a:pPr>
            <a:r>
              <a:rPr lang="en-US" sz="4400" dirty="0"/>
              <a:t>Planning Local Health Services Using Data from the Individual Needs Assessment (INA) Report</a:t>
            </a:r>
            <a:br>
              <a:rPr lang="en-US" sz="2700" dirty="0"/>
            </a:br>
            <a:br>
              <a:rPr lang="en-US" sz="2700" dirty="0"/>
            </a:br>
            <a:r>
              <a:rPr lang="en-US" sz="2900" dirty="0"/>
              <a:t>November 14, 2024</a:t>
            </a:r>
            <a:br>
              <a:rPr lang="en-US" sz="2900" dirty="0"/>
            </a:br>
            <a:br>
              <a:rPr lang="en-US" sz="2900" dirty="0"/>
            </a:br>
            <a:r>
              <a:rPr lang="en-US" sz="2900" dirty="0"/>
              <a:t>Melissa Mallory, Education Programs Consultant</a:t>
            </a:r>
            <a:br>
              <a:rPr lang="en-US" sz="2900" dirty="0"/>
            </a:br>
            <a:r>
              <a:rPr lang="en-US" sz="2900" dirty="0"/>
              <a:t>Migrant Education Office</a:t>
            </a:r>
            <a:br>
              <a:rPr lang="en-US" sz="2900" dirty="0"/>
            </a:br>
            <a:br>
              <a:rPr lang="en-US" sz="2900" dirty="0"/>
            </a:br>
            <a:r>
              <a:rPr lang="en-US" sz="2900" dirty="0"/>
              <a:t>		</a:t>
            </a:r>
            <a:r>
              <a:rPr lang="en-US" sz="2900" b="1" dirty="0">
                <a:solidFill>
                  <a:schemeClr val="accent2"/>
                </a:solidFill>
              </a:rPr>
              <a:t>As you arrive, please respond to the prompt in the Chat: 		In what ways do you use the INA Report?</a:t>
            </a:r>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graph showing Migratory Children with an Indicated Need for Vision Services and the Number Who Received Services​">
            <a:extLst>
              <a:ext uri="{FF2B5EF4-FFF2-40B4-BE49-F238E27FC236}">
                <a16:creationId xmlns:a16="http://schemas.microsoft.com/office/drawing/2014/main" id="{2BDF4ECA-C7E0-5EC6-7CE4-8B0A04F160F9}"/>
              </a:ext>
            </a:extLst>
          </p:cNvPr>
          <p:cNvSpPr>
            <a:spLocks noGrp="1"/>
          </p:cNvSpPr>
          <p:nvPr>
            <p:ph type="title"/>
          </p:nvPr>
        </p:nvSpPr>
        <p:spPr>
          <a:xfrm>
            <a:off x="-63500" y="599"/>
            <a:ext cx="12293600" cy="1528763"/>
          </a:xfrm>
        </p:spPr>
        <p:txBody>
          <a:bodyPr>
            <a:normAutofit/>
          </a:bodyPr>
          <a:lstStyle/>
          <a:p>
            <a:r>
              <a:rPr lang="en-US" sz="4000" dirty="0">
                <a:cs typeface="Arial"/>
              </a:rPr>
              <a:t>Migratory Children with an Indicated Need for Vision Services and the Number Who Received Services</a:t>
            </a:r>
          </a:p>
        </p:txBody>
      </p:sp>
      <p:sp>
        <p:nvSpPr>
          <p:cNvPr id="3" name="Content Placeholder 2">
            <a:extLst>
              <a:ext uri="{FF2B5EF4-FFF2-40B4-BE49-F238E27FC236}">
                <a16:creationId xmlns:a16="http://schemas.microsoft.com/office/drawing/2014/main" id="{61FEE78E-B0C3-CFA3-79DA-00E800D0CE35}"/>
              </a:ext>
            </a:extLst>
          </p:cNvPr>
          <p:cNvSpPr>
            <a:spLocks noGrp="1"/>
          </p:cNvSpPr>
          <p:nvPr>
            <p:ph idx="1"/>
          </p:nvPr>
        </p:nvSpPr>
        <p:spPr>
          <a:xfrm>
            <a:off x="152400" y="1524000"/>
            <a:ext cx="11887200" cy="5104801"/>
          </a:xfrm>
        </p:spPr>
        <p:txBody>
          <a:bodyPr vert="horz" lIns="91440" tIns="45720" rIns="91440" bIns="45720" rtlCol="0" anchor="t">
            <a:normAutofit/>
          </a:bodyPr>
          <a:lstStyle/>
          <a:p>
            <a:pPr marL="0" indent="0">
              <a:lnSpc>
                <a:spcPct val="100000"/>
              </a:lnSpc>
              <a:spcBef>
                <a:spcPts val="0"/>
              </a:spcBef>
              <a:buNone/>
            </a:pPr>
            <a:r>
              <a:rPr lang="en-US" sz="2400" dirty="0">
                <a:latin typeface="Arial"/>
                <a:cs typeface="Times New Roman"/>
              </a:rPr>
              <a:t>Figure 8. Number of Migratory Children with an Indicated Need for Vision Services and the Number Who Received Services Aligned to That Need, 2020–21 Through 2022–23 Performance Periods</a:t>
            </a:r>
          </a:p>
          <a:p>
            <a:pPr marL="0" indent="0">
              <a:lnSpc>
                <a:spcPct val="100000"/>
              </a:lnSpc>
              <a:spcBef>
                <a:spcPts val="0"/>
              </a:spcBef>
              <a:buNone/>
            </a:pPr>
            <a:r>
              <a:rPr lang="en-US" sz="2400" dirty="0">
                <a:latin typeface="Arial"/>
                <a:cs typeface="Times New Roman"/>
              </a:rPr>
              <a:t>(MSP - Exhibit 60) </a:t>
            </a:r>
          </a:p>
        </p:txBody>
      </p:sp>
      <p:sp>
        <p:nvSpPr>
          <p:cNvPr id="5" name="TextBox 5">
            <a:extLst>
              <a:ext uri="{FF2B5EF4-FFF2-40B4-BE49-F238E27FC236}">
                <a16:creationId xmlns:a16="http://schemas.microsoft.com/office/drawing/2014/main" id="{878F278E-A0C7-22BD-297C-162A7B3CA857}"/>
              </a:ext>
            </a:extLst>
          </p:cNvPr>
          <p:cNvSpPr txBox="1"/>
          <p:nvPr/>
        </p:nvSpPr>
        <p:spPr>
          <a:xfrm>
            <a:off x="-211282" y="6095934"/>
            <a:ext cx="12403282" cy="83099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Arial"/>
              </a:rPr>
              <a:t>Source: </a:t>
            </a:r>
            <a:r>
              <a:rPr kumimoji="0" lang="en-US" sz="2400" b="0" i="0" u="none" strike="noStrike" kern="1200" cap="none" spc="0" normalizeH="0" baseline="0" noProof="0" dirty="0">
                <a:ln>
                  <a:noFill/>
                </a:ln>
                <a:solidFill>
                  <a:prstClr val="white"/>
                </a:solidFill>
                <a:effectLst/>
                <a:uLnTx/>
                <a:uFillTx/>
                <a:latin typeface="Arial"/>
                <a:ea typeface="+mn-lt"/>
                <a:cs typeface="Times New Roman"/>
              </a:rPr>
              <a:t>The </a:t>
            </a:r>
            <a:r>
              <a:rPr kumimoji="0" lang="en-US" sz="2400" b="0" i="0" u="none" strike="noStrike" kern="1200" cap="none" spc="0" normalizeH="0" baseline="0" noProof="0" dirty="0" err="1">
                <a:ln>
                  <a:noFill/>
                </a:ln>
                <a:solidFill>
                  <a:prstClr val="white"/>
                </a:solidFill>
                <a:effectLst/>
                <a:uLnTx/>
                <a:uFillTx/>
                <a:latin typeface="Arial"/>
                <a:ea typeface="+mn-lt"/>
                <a:cs typeface="Times New Roman"/>
              </a:rPr>
              <a:t>MSIN</a:t>
            </a:r>
            <a:r>
              <a:rPr kumimoji="0" lang="en-US" sz="2400" b="0" i="0" u="none" strike="noStrike" kern="1200" cap="none" spc="0" normalizeH="0" baseline="0" noProof="0" dirty="0">
                <a:ln>
                  <a:noFill/>
                </a:ln>
                <a:solidFill>
                  <a:prstClr val="white"/>
                </a:solidFill>
                <a:effectLst/>
                <a:uLnTx/>
                <a:uFillTx/>
                <a:latin typeface="Arial"/>
                <a:ea typeface="+mn-lt"/>
                <a:cs typeface="Times New Roman"/>
              </a:rPr>
              <a:t> Databases for the MEP, 2020–21 through 2022–23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lt"/>
                <a:cs typeface="Times New Roman"/>
              </a:rPr>
              <a:t>performance periods</a:t>
            </a:r>
            <a:endParaRPr kumimoji="0" lang="en-US" sz="2400" b="0" i="0" u="none" strike="noStrike" kern="1200" cap="none" spc="0" normalizeH="0" baseline="0" noProof="0" dirty="0">
              <a:ln>
                <a:noFill/>
              </a:ln>
              <a:solidFill>
                <a:prstClr val="white"/>
              </a:solidFill>
              <a:effectLst/>
              <a:uLnTx/>
              <a:uFillTx/>
              <a:latin typeface="Arial"/>
              <a:ea typeface="+mn-ea"/>
              <a:cs typeface="Times New Roman"/>
            </a:endParaRPr>
          </a:p>
        </p:txBody>
      </p:sp>
      <p:pic>
        <p:nvPicPr>
          <p:cNvPr id="6" name="Picture 5" descr="Number of Migratory Children with an Indicated Need for Vision Services and the Number Who Received Services Aligned to That Need, 2020–21 Through 2022–23 Performance Periods. In 2022-23 2,307 children indicated a vision need, but only 859 children received services.">
            <a:extLst>
              <a:ext uri="{FF2B5EF4-FFF2-40B4-BE49-F238E27FC236}">
                <a16:creationId xmlns:a16="http://schemas.microsoft.com/office/drawing/2014/main" id="{986A780B-4B68-5EDA-C12C-97D75B5B95A0}"/>
              </a:ext>
            </a:extLst>
          </p:cNvPr>
          <p:cNvPicPr>
            <a:picLocks noChangeAspect="1"/>
          </p:cNvPicPr>
          <p:nvPr/>
        </p:nvPicPr>
        <p:blipFill>
          <a:blip r:embed="rId3"/>
          <a:stretch>
            <a:fillRect/>
          </a:stretch>
        </p:blipFill>
        <p:spPr>
          <a:xfrm>
            <a:off x="3608607" y="2448909"/>
            <a:ext cx="7837159" cy="3641593"/>
          </a:xfrm>
          <a:prstGeom prst="rect">
            <a:avLst/>
          </a:prstGeom>
        </p:spPr>
      </p:pic>
    </p:spTree>
    <p:extLst>
      <p:ext uri="{BB962C8B-B14F-4D97-AF65-F5344CB8AC3E}">
        <p14:creationId xmlns:p14="http://schemas.microsoft.com/office/powerpoint/2010/main" val="266698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graph showing Migratory Children with an Indicated Need for Dental Services and the Number Who Received Services​">
            <a:extLst>
              <a:ext uri="{FF2B5EF4-FFF2-40B4-BE49-F238E27FC236}">
                <a16:creationId xmlns:a16="http://schemas.microsoft.com/office/drawing/2014/main" id="{2BDF4ECA-C7E0-5EC6-7CE4-8B0A04F160F9}"/>
              </a:ext>
            </a:extLst>
          </p:cNvPr>
          <p:cNvSpPr>
            <a:spLocks noGrp="1"/>
          </p:cNvSpPr>
          <p:nvPr>
            <p:ph type="title"/>
          </p:nvPr>
        </p:nvSpPr>
        <p:spPr>
          <a:xfrm>
            <a:off x="-63500" y="599"/>
            <a:ext cx="12293600" cy="1528763"/>
          </a:xfrm>
        </p:spPr>
        <p:txBody>
          <a:bodyPr>
            <a:normAutofit/>
          </a:bodyPr>
          <a:lstStyle/>
          <a:p>
            <a:r>
              <a:rPr lang="en-US" sz="4000" dirty="0">
                <a:cs typeface="Arial"/>
              </a:rPr>
              <a:t>Migratory Children with an Indicated Need for Dental Services and the Number Who Received Services</a:t>
            </a:r>
          </a:p>
        </p:txBody>
      </p:sp>
      <p:sp>
        <p:nvSpPr>
          <p:cNvPr id="3" name="Content Placeholder 2">
            <a:extLst>
              <a:ext uri="{FF2B5EF4-FFF2-40B4-BE49-F238E27FC236}">
                <a16:creationId xmlns:a16="http://schemas.microsoft.com/office/drawing/2014/main" id="{61FEE78E-B0C3-CFA3-79DA-00E800D0CE35}"/>
              </a:ext>
            </a:extLst>
          </p:cNvPr>
          <p:cNvSpPr>
            <a:spLocks noGrp="1"/>
          </p:cNvSpPr>
          <p:nvPr>
            <p:ph idx="1"/>
          </p:nvPr>
        </p:nvSpPr>
        <p:spPr>
          <a:xfrm>
            <a:off x="152400" y="1524000"/>
            <a:ext cx="11887200" cy="5104801"/>
          </a:xfrm>
        </p:spPr>
        <p:txBody>
          <a:bodyPr vert="horz" lIns="91440" tIns="45720" rIns="91440" bIns="45720" rtlCol="0" anchor="t">
            <a:normAutofit/>
          </a:bodyPr>
          <a:lstStyle/>
          <a:p>
            <a:pPr marL="0" indent="0">
              <a:lnSpc>
                <a:spcPct val="100000"/>
              </a:lnSpc>
              <a:spcBef>
                <a:spcPts val="0"/>
              </a:spcBef>
              <a:buNone/>
            </a:pPr>
            <a:r>
              <a:rPr lang="en-US" sz="2400" dirty="0">
                <a:latin typeface="Arial"/>
                <a:cs typeface="Times New Roman"/>
              </a:rPr>
              <a:t>Figure 9. Number of Migratory Children with an Indicated Need for Dental Services and the Number Who Received Services Aligned to That Need, 2020–21 Through 2022–23 Performance Periods</a:t>
            </a:r>
          </a:p>
          <a:p>
            <a:pPr marL="0" indent="0">
              <a:lnSpc>
                <a:spcPct val="100000"/>
              </a:lnSpc>
              <a:spcBef>
                <a:spcPts val="0"/>
              </a:spcBef>
              <a:buNone/>
            </a:pPr>
            <a:r>
              <a:rPr lang="en-US" sz="2400" dirty="0">
                <a:latin typeface="Arial"/>
                <a:cs typeface="Times New Roman"/>
              </a:rPr>
              <a:t>(MSP - Exhibit 61) </a:t>
            </a:r>
          </a:p>
        </p:txBody>
      </p:sp>
      <p:sp>
        <p:nvSpPr>
          <p:cNvPr id="5" name="TextBox 5">
            <a:extLst>
              <a:ext uri="{FF2B5EF4-FFF2-40B4-BE49-F238E27FC236}">
                <a16:creationId xmlns:a16="http://schemas.microsoft.com/office/drawing/2014/main" id="{878F278E-A0C7-22BD-297C-162A7B3CA857}"/>
              </a:ext>
            </a:extLst>
          </p:cNvPr>
          <p:cNvSpPr txBox="1"/>
          <p:nvPr/>
        </p:nvSpPr>
        <p:spPr>
          <a:xfrm>
            <a:off x="-175491" y="6090503"/>
            <a:ext cx="12403282" cy="83099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Arial"/>
              </a:rPr>
              <a:t>Source: </a:t>
            </a:r>
            <a:r>
              <a:rPr kumimoji="0" lang="en-US" sz="2400" b="0" i="0" u="none" strike="noStrike" kern="1200" cap="none" spc="0" normalizeH="0" baseline="0" noProof="0" dirty="0">
                <a:ln>
                  <a:noFill/>
                </a:ln>
                <a:solidFill>
                  <a:prstClr val="white"/>
                </a:solidFill>
                <a:effectLst/>
                <a:uLnTx/>
                <a:uFillTx/>
                <a:latin typeface="Arial"/>
                <a:ea typeface="+mn-lt"/>
                <a:cs typeface="Times New Roman"/>
              </a:rPr>
              <a:t>The MSIN Databases for the MEP, 2020–21 through 2022–23 performance periods</a:t>
            </a:r>
            <a:endParaRPr kumimoji="0" lang="en-US" sz="2400" b="0" i="0" u="none" strike="noStrike" kern="1200" cap="none" spc="0" normalizeH="0" baseline="0" noProof="0" dirty="0">
              <a:ln>
                <a:noFill/>
              </a:ln>
              <a:solidFill>
                <a:prstClr val="white"/>
              </a:solidFill>
              <a:effectLst/>
              <a:uLnTx/>
              <a:uFillTx/>
              <a:latin typeface="Arial"/>
              <a:ea typeface="+mn-ea"/>
              <a:cs typeface="Times New Roman"/>
            </a:endParaRPr>
          </a:p>
        </p:txBody>
      </p:sp>
      <p:pic>
        <p:nvPicPr>
          <p:cNvPr id="4" name="Picture 3" descr="Number of Migratory Children with an Indicated Need for Dental Services and the Number Who Received Services Aligned to That Need, 2020–21 Through 2022–23 Performance Periods. In 2022-23, 1,676 children indicated a dental need, but only 363 children received services.">
            <a:extLst>
              <a:ext uri="{FF2B5EF4-FFF2-40B4-BE49-F238E27FC236}">
                <a16:creationId xmlns:a16="http://schemas.microsoft.com/office/drawing/2014/main" id="{378BBA43-54DB-B3A3-DD7E-5FB89A4D88DC}"/>
              </a:ext>
            </a:extLst>
          </p:cNvPr>
          <p:cNvPicPr>
            <a:picLocks noChangeAspect="1"/>
          </p:cNvPicPr>
          <p:nvPr/>
        </p:nvPicPr>
        <p:blipFill>
          <a:blip r:embed="rId3"/>
          <a:stretch>
            <a:fillRect/>
          </a:stretch>
        </p:blipFill>
        <p:spPr>
          <a:xfrm>
            <a:off x="4814285" y="2333297"/>
            <a:ext cx="5797550" cy="3700490"/>
          </a:xfrm>
          <a:prstGeom prst="rect">
            <a:avLst/>
          </a:prstGeom>
        </p:spPr>
      </p:pic>
    </p:spTree>
    <p:extLst>
      <p:ext uri="{BB962C8B-B14F-4D97-AF65-F5344CB8AC3E}">
        <p14:creationId xmlns:p14="http://schemas.microsoft.com/office/powerpoint/2010/main" val="1424690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graph showing Migratory Children with an Indicated Need for Medical Services and the Number Who Received Services​">
            <a:extLst>
              <a:ext uri="{FF2B5EF4-FFF2-40B4-BE49-F238E27FC236}">
                <a16:creationId xmlns:a16="http://schemas.microsoft.com/office/drawing/2014/main" id="{2BDF4ECA-C7E0-5EC6-7CE4-8B0A04F160F9}"/>
              </a:ext>
            </a:extLst>
          </p:cNvPr>
          <p:cNvSpPr>
            <a:spLocks noGrp="1"/>
          </p:cNvSpPr>
          <p:nvPr>
            <p:ph type="title"/>
          </p:nvPr>
        </p:nvSpPr>
        <p:spPr>
          <a:xfrm>
            <a:off x="-63500" y="599"/>
            <a:ext cx="12293600" cy="1528763"/>
          </a:xfrm>
        </p:spPr>
        <p:txBody>
          <a:bodyPr>
            <a:normAutofit/>
          </a:bodyPr>
          <a:lstStyle/>
          <a:p>
            <a:r>
              <a:rPr lang="en-US" sz="4000" dirty="0">
                <a:cs typeface="Arial"/>
              </a:rPr>
              <a:t>Migratory Children with an Indicated Need for Medical Services and the Number Who Received Services</a:t>
            </a:r>
          </a:p>
        </p:txBody>
      </p:sp>
      <p:sp>
        <p:nvSpPr>
          <p:cNvPr id="3" name="Content Placeholder 2">
            <a:extLst>
              <a:ext uri="{FF2B5EF4-FFF2-40B4-BE49-F238E27FC236}">
                <a16:creationId xmlns:a16="http://schemas.microsoft.com/office/drawing/2014/main" id="{61FEE78E-B0C3-CFA3-79DA-00E800D0CE35}"/>
              </a:ext>
            </a:extLst>
          </p:cNvPr>
          <p:cNvSpPr>
            <a:spLocks noGrp="1"/>
          </p:cNvSpPr>
          <p:nvPr>
            <p:ph idx="1"/>
          </p:nvPr>
        </p:nvSpPr>
        <p:spPr>
          <a:xfrm>
            <a:off x="152400" y="1524000"/>
            <a:ext cx="11887200" cy="5104801"/>
          </a:xfrm>
        </p:spPr>
        <p:txBody>
          <a:bodyPr vert="horz" lIns="91440" tIns="45720" rIns="91440" bIns="45720" rtlCol="0" anchor="t">
            <a:normAutofit/>
          </a:bodyPr>
          <a:lstStyle/>
          <a:p>
            <a:pPr marL="0" indent="0">
              <a:lnSpc>
                <a:spcPct val="100000"/>
              </a:lnSpc>
              <a:spcBef>
                <a:spcPts val="0"/>
              </a:spcBef>
              <a:buNone/>
            </a:pPr>
            <a:r>
              <a:rPr lang="en-US" sz="2400" dirty="0">
                <a:latin typeface="Arial"/>
                <a:cs typeface="Times New Roman"/>
              </a:rPr>
              <a:t>Figure 10. Number of Migratory Children with an Indicated Need for Medical Services and the Number Who Received Services Aligned to That Need, 2020–21 Through 2022–23 Performance Periods</a:t>
            </a:r>
          </a:p>
          <a:p>
            <a:pPr marL="0" indent="0">
              <a:lnSpc>
                <a:spcPct val="100000"/>
              </a:lnSpc>
              <a:spcBef>
                <a:spcPts val="0"/>
              </a:spcBef>
              <a:buNone/>
            </a:pPr>
            <a:r>
              <a:rPr lang="en-US" sz="2400" dirty="0">
                <a:latin typeface="Arial"/>
                <a:cs typeface="Times New Roman"/>
              </a:rPr>
              <a:t>(MSP - Exhibit 62) </a:t>
            </a:r>
          </a:p>
        </p:txBody>
      </p:sp>
      <p:sp>
        <p:nvSpPr>
          <p:cNvPr id="5" name="TextBox 5">
            <a:extLst>
              <a:ext uri="{FF2B5EF4-FFF2-40B4-BE49-F238E27FC236}">
                <a16:creationId xmlns:a16="http://schemas.microsoft.com/office/drawing/2014/main" id="{878F278E-A0C7-22BD-297C-162A7B3CA857}"/>
              </a:ext>
            </a:extLst>
          </p:cNvPr>
          <p:cNvSpPr txBox="1"/>
          <p:nvPr/>
        </p:nvSpPr>
        <p:spPr>
          <a:xfrm>
            <a:off x="-175491" y="6090503"/>
            <a:ext cx="12403282" cy="83099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Arial"/>
              </a:rPr>
              <a:t>Source: </a:t>
            </a:r>
            <a:r>
              <a:rPr kumimoji="0" lang="en-US" sz="2400" b="0" i="0" u="none" strike="noStrike" kern="1200" cap="none" spc="0" normalizeH="0" baseline="0" noProof="0" dirty="0">
                <a:ln>
                  <a:noFill/>
                </a:ln>
                <a:solidFill>
                  <a:prstClr val="white"/>
                </a:solidFill>
                <a:effectLst/>
                <a:uLnTx/>
                <a:uFillTx/>
                <a:latin typeface="Arial"/>
                <a:ea typeface="+mn-lt"/>
                <a:cs typeface="Times New Roman"/>
              </a:rPr>
              <a:t>The MSIN Databases for the MEP, 2020–21 through 2022–23 performance periods</a:t>
            </a:r>
            <a:endParaRPr kumimoji="0" lang="en-US" sz="2400" b="0" i="0" u="none" strike="noStrike" kern="1200" cap="none" spc="0" normalizeH="0" baseline="0" noProof="0" dirty="0">
              <a:ln>
                <a:noFill/>
              </a:ln>
              <a:solidFill>
                <a:prstClr val="white"/>
              </a:solidFill>
              <a:effectLst/>
              <a:uLnTx/>
              <a:uFillTx/>
              <a:latin typeface="Arial"/>
              <a:ea typeface="+mn-ea"/>
              <a:cs typeface="Times New Roman"/>
            </a:endParaRPr>
          </a:p>
        </p:txBody>
      </p:sp>
      <p:pic>
        <p:nvPicPr>
          <p:cNvPr id="6" name="Picture 5" descr="Number of Migratory Children with an Indicated Need for Medical Services and the Number Who Received Services Aligned to That Need, 2020–21 Through 2022–23 Performance Periods. In 2022-23, 711 children indicated a medical need, but only 58 children received services.">
            <a:extLst>
              <a:ext uri="{FF2B5EF4-FFF2-40B4-BE49-F238E27FC236}">
                <a16:creationId xmlns:a16="http://schemas.microsoft.com/office/drawing/2014/main" id="{97679E2F-471D-8135-F199-BB05D8CBB947}"/>
              </a:ext>
            </a:extLst>
          </p:cNvPr>
          <p:cNvPicPr>
            <a:picLocks noChangeAspect="1"/>
          </p:cNvPicPr>
          <p:nvPr/>
        </p:nvPicPr>
        <p:blipFill rotWithShape="1">
          <a:blip r:embed="rId3"/>
          <a:srcRect t="1709" r="-200" b="-399"/>
          <a:stretch/>
        </p:blipFill>
        <p:spPr>
          <a:xfrm>
            <a:off x="4968875" y="2438400"/>
            <a:ext cx="5810269" cy="3656332"/>
          </a:xfrm>
          <a:prstGeom prst="rect">
            <a:avLst/>
          </a:prstGeom>
        </p:spPr>
      </p:pic>
    </p:spTree>
    <p:extLst>
      <p:ext uri="{BB962C8B-B14F-4D97-AF65-F5344CB8AC3E}">
        <p14:creationId xmlns:p14="http://schemas.microsoft.com/office/powerpoint/2010/main" val="567649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170B-5961-B874-8B76-619B98476F20}"/>
              </a:ext>
            </a:extLst>
          </p:cNvPr>
          <p:cNvSpPr>
            <a:spLocks noGrp="1"/>
          </p:cNvSpPr>
          <p:nvPr>
            <p:ph type="title"/>
          </p:nvPr>
        </p:nvSpPr>
        <p:spPr/>
        <p:txBody>
          <a:bodyPr/>
          <a:lstStyle/>
          <a:p>
            <a:r>
              <a:rPr lang="en-US" dirty="0"/>
              <a:t>The INA/ILP</a:t>
            </a:r>
            <a:endParaRPr lang="es-MX" dirty="0"/>
          </a:p>
        </p:txBody>
      </p:sp>
      <p:pic>
        <p:nvPicPr>
          <p:cNvPr id="4" name="Content Placeholder 3">
            <a:extLst>
              <a:ext uri="{FF2B5EF4-FFF2-40B4-BE49-F238E27FC236}">
                <a16:creationId xmlns:a16="http://schemas.microsoft.com/office/drawing/2014/main" id="{0BA4169B-01EC-E63A-9FB2-AE57ED36F05B}"/>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192696" y="1637999"/>
            <a:ext cx="3856382" cy="4815681"/>
          </a:xfrm>
          <a:prstGeom prst="rect">
            <a:avLst/>
          </a:prstGeom>
        </p:spPr>
      </p:pic>
      <p:pic>
        <p:nvPicPr>
          <p:cNvPr id="6" name="Picture 5">
            <a:extLst>
              <a:ext uri="{FF2B5EF4-FFF2-40B4-BE49-F238E27FC236}">
                <a16:creationId xmlns:a16="http://schemas.microsoft.com/office/drawing/2014/main" id="{38E812D3-94D2-FA00-8800-D295F3BD998B}"/>
              </a:ext>
            </a:extLst>
          </p:cNvPr>
          <p:cNvPicPr>
            <a:picLocks noChangeAspect="1"/>
          </p:cNvPicPr>
          <p:nvPr/>
        </p:nvPicPr>
        <p:blipFill>
          <a:blip r:embed="rId4"/>
          <a:stretch>
            <a:fillRect/>
          </a:stretch>
        </p:blipFill>
        <p:spPr>
          <a:xfrm>
            <a:off x="5585791" y="1659374"/>
            <a:ext cx="5844210" cy="4905375"/>
          </a:xfrm>
          <a:prstGeom prst="rect">
            <a:avLst/>
          </a:prstGeom>
          <a:ln w="19050">
            <a:solidFill>
              <a:schemeClr val="accent1"/>
            </a:solidFill>
          </a:ln>
        </p:spPr>
      </p:pic>
    </p:spTree>
    <p:extLst>
      <p:ext uri="{BB962C8B-B14F-4D97-AF65-F5344CB8AC3E}">
        <p14:creationId xmlns:p14="http://schemas.microsoft.com/office/powerpoint/2010/main" val="2466960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i="0" u="none" strike="noStrike" cap="none">
                <a:latin typeface="Arial"/>
                <a:ea typeface="Arial"/>
                <a:cs typeface="Arial"/>
                <a:sym typeface="Arial"/>
              </a:rPr>
              <a:t>Federal Guidance on Needs Assessments</a:t>
            </a:r>
            <a:endParaRPr lang="en-US" dirty="0"/>
          </a:p>
        </p:txBody>
      </p:sp>
      <p:sp>
        <p:nvSpPr>
          <p:cNvPr id="220" name="Google Shape;220;p14"/>
          <p:cNvSpPr txBox="1"/>
          <p:nvPr/>
        </p:nvSpPr>
        <p:spPr>
          <a:xfrm>
            <a:off x="836891" y="1451021"/>
            <a:ext cx="10518218" cy="2743907"/>
          </a:xfrm>
          <a:prstGeom prst="rect">
            <a:avLst/>
          </a:prstGeom>
          <a:noFill/>
          <a:ln>
            <a:noFill/>
          </a:ln>
        </p:spPr>
        <p:txBody>
          <a:bodyPr spcFirstLastPara="1" wrap="square" lIns="91425" tIns="45700" rIns="91425" bIns="45700" anchor="t" anchorCtr="0">
            <a:noAutofit/>
          </a:bodyPr>
          <a:lstStyle/>
          <a:p>
            <a:pPr marL="0" marR="0" lvl="1" indent="0" algn="l" defTabSz="914400" rtl="0" eaLnBrk="1" fontAlgn="auto" latinLnBrk="0" hangingPunct="1">
              <a:lnSpc>
                <a:spcPct val="100000"/>
              </a:lnSpc>
              <a:spcBef>
                <a:spcPts val="0"/>
              </a:spcBef>
              <a:spcAft>
                <a:spcPts val="0"/>
              </a:spcAft>
              <a:buClr>
                <a:srgbClr val="FFFFFF"/>
              </a:buClr>
              <a:buSzPts val="2600"/>
              <a:buFont typeface="Arial"/>
              <a:buNone/>
              <a:tabLst/>
              <a:defRPr/>
            </a:pPr>
            <a:r>
              <a:rPr kumimoji="0" lang="en-US" sz="2600" b="0" i="0" u="none" strike="noStrike" kern="0" cap="none" spc="0" normalizeH="0" baseline="0" noProof="0" dirty="0">
                <a:ln>
                  <a:noFill/>
                </a:ln>
                <a:solidFill>
                  <a:srgbClr val="002060"/>
                </a:solidFill>
                <a:effectLst/>
                <a:uLnTx/>
                <a:uFillTx/>
                <a:latin typeface="Arial"/>
                <a:ea typeface="Arial"/>
                <a:cs typeface="Arial"/>
                <a:sym typeface="Arial"/>
              </a:rPr>
              <a:t>“Local operating agencies conduct individual needs assessments to: </a:t>
            </a:r>
            <a:endParaRPr kumimoji="0" lang="en-US" sz="1400" b="0" i="0" u="none" strike="noStrike" kern="0" cap="none" spc="0" normalizeH="0" baseline="0" noProof="0" dirty="0">
              <a:ln>
                <a:noFill/>
              </a:ln>
              <a:solidFill>
                <a:srgbClr val="002060"/>
              </a:solidFill>
              <a:effectLst/>
              <a:uLnTx/>
              <a:uFillTx/>
              <a:latin typeface="Arial"/>
              <a:cs typeface="Arial"/>
              <a:sym typeface="Arial"/>
            </a:endParaRPr>
          </a:p>
          <a:p>
            <a:pPr marL="0" marR="0" lvl="1" indent="0" algn="l" defTabSz="914400" rtl="0" eaLnBrk="1" fontAlgn="auto" latinLnBrk="0" hangingPunct="1">
              <a:lnSpc>
                <a:spcPct val="100000"/>
              </a:lnSpc>
              <a:spcBef>
                <a:spcPts val="600"/>
              </a:spcBef>
              <a:spcAft>
                <a:spcPts val="0"/>
              </a:spcAft>
              <a:buClr>
                <a:srgbClr val="000000"/>
              </a:buClr>
              <a:buSzPts val="1200"/>
              <a:buFont typeface="Arial"/>
              <a:buNone/>
              <a:tabLst/>
              <a:defRPr/>
            </a:pPr>
            <a:endParaRPr kumimoji="0" lang="en-US" sz="1200" b="0" i="0" u="none" strike="noStrike" kern="0" cap="none" spc="0" normalizeH="0" baseline="0" noProof="0" dirty="0">
              <a:ln>
                <a:noFill/>
              </a:ln>
              <a:solidFill>
                <a:srgbClr val="002060"/>
              </a:solidFill>
              <a:effectLst/>
              <a:uLnTx/>
              <a:uFillTx/>
              <a:latin typeface="Arial"/>
              <a:ea typeface="Arial"/>
              <a:cs typeface="Arial"/>
              <a:sym typeface="Arial"/>
            </a:endParaRPr>
          </a:p>
          <a:p>
            <a:pPr marL="514350" marR="0" lvl="1" indent="-514350" algn="l" defTabSz="914400" rtl="0" eaLnBrk="1" fontAlgn="auto" latinLnBrk="0" hangingPunct="1">
              <a:lnSpc>
                <a:spcPct val="100000"/>
              </a:lnSpc>
              <a:spcBef>
                <a:spcPts val="600"/>
              </a:spcBef>
              <a:spcAft>
                <a:spcPts val="0"/>
              </a:spcAft>
              <a:buClr>
                <a:srgbClr val="FFFFFF"/>
              </a:buClr>
              <a:buSzPts val="2600"/>
              <a:buFont typeface="Arial"/>
              <a:buAutoNum type="arabicParenBoth"/>
              <a:tabLst/>
              <a:defRPr/>
            </a:pPr>
            <a:r>
              <a:rPr kumimoji="0" lang="en-US" sz="2600" b="0" i="0" u="none" strike="noStrike" kern="0" cap="none" spc="0" normalizeH="0" baseline="0" noProof="0" dirty="0">
                <a:ln>
                  <a:noFill/>
                </a:ln>
                <a:solidFill>
                  <a:srgbClr val="002060"/>
                </a:solidFill>
                <a:effectLst/>
                <a:uLnTx/>
                <a:uFillTx/>
                <a:latin typeface="Arial"/>
                <a:ea typeface="Arial"/>
                <a:cs typeface="Arial"/>
                <a:sym typeface="Arial"/>
              </a:rPr>
              <a:t>determine the needs of migrant students and how those needs relate to the priorities established by the State; </a:t>
            </a:r>
            <a:endParaRPr kumimoji="0" lang="en-US" sz="1400" b="0" i="0" u="none" strike="noStrike" kern="0" cap="none" spc="0" normalizeH="0" baseline="0" noProof="0" dirty="0">
              <a:ln>
                <a:noFill/>
              </a:ln>
              <a:solidFill>
                <a:srgbClr val="002060"/>
              </a:solidFill>
              <a:effectLst/>
              <a:uLnTx/>
              <a:uFillTx/>
              <a:latin typeface="Arial"/>
              <a:cs typeface="Arial"/>
              <a:sym typeface="Arial"/>
            </a:endParaRPr>
          </a:p>
          <a:p>
            <a:pPr marL="514350" marR="0" lvl="1" indent="-514350" algn="l" defTabSz="914400" rtl="0" eaLnBrk="1" fontAlgn="auto" latinLnBrk="0" hangingPunct="1">
              <a:lnSpc>
                <a:spcPct val="100000"/>
              </a:lnSpc>
              <a:spcBef>
                <a:spcPts val="600"/>
              </a:spcBef>
              <a:spcAft>
                <a:spcPts val="0"/>
              </a:spcAft>
              <a:buClr>
                <a:srgbClr val="FFFFFF"/>
              </a:buClr>
              <a:buSzPts val="2600"/>
              <a:buFont typeface="Arial"/>
              <a:buAutoNum type="arabicParenBoth"/>
              <a:tabLst/>
              <a:defRPr/>
            </a:pPr>
            <a:r>
              <a:rPr kumimoji="0" lang="en-US" sz="2600" b="0" i="0" u="none" strike="noStrike" kern="0" cap="none" spc="0" normalizeH="0" baseline="0" noProof="0" dirty="0">
                <a:ln>
                  <a:noFill/>
                </a:ln>
                <a:solidFill>
                  <a:srgbClr val="002060"/>
                </a:solidFill>
                <a:effectLst/>
                <a:uLnTx/>
                <a:uFillTx/>
                <a:latin typeface="Arial"/>
                <a:ea typeface="Arial"/>
                <a:cs typeface="Arial"/>
                <a:sym typeface="Arial"/>
              </a:rPr>
              <a:t>Design local services; and </a:t>
            </a:r>
            <a:endParaRPr kumimoji="0" lang="en-US" sz="1400" b="0" i="0" u="none" strike="noStrike" kern="0" cap="none" spc="0" normalizeH="0" baseline="0" noProof="0" dirty="0">
              <a:ln>
                <a:noFill/>
              </a:ln>
              <a:solidFill>
                <a:srgbClr val="002060"/>
              </a:solidFill>
              <a:effectLst/>
              <a:uLnTx/>
              <a:uFillTx/>
              <a:latin typeface="Arial"/>
              <a:cs typeface="Arial"/>
              <a:sym typeface="Arial"/>
            </a:endParaRPr>
          </a:p>
          <a:p>
            <a:pPr marL="514350" marR="0" lvl="1" indent="-514350" algn="l" defTabSz="914400" rtl="0" eaLnBrk="1" fontAlgn="auto" latinLnBrk="0" hangingPunct="1">
              <a:lnSpc>
                <a:spcPct val="100000"/>
              </a:lnSpc>
              <a:spcBef>
                <a:spcPts val="600"/>
              </a:spcBef>
              <a:spcAft>
                <a:spcPts val="0"/>
              </a:spcAft>
              <a:buClr>
                <a:srgbClr val="FFFFFF"/>
              </a:buClr>
              <a:buSzPts val="2600"/>
              <a:buFont typeface="Arial"/>
              <a:buAutoNum type="arabicParenBoth"/>
              <a:tabLst/>
              <a:defRPr/>
            </a:pPr>
            <a:r>
              <a:rPr kumimoji="0" lang="en-US" sz="2600" b="0" i="0" u="none" strike="noStrike" kern="0" cap="none" spc="0" normalizeH="0" baseline="0" noProof="0" dirty="0">
                <a:ln>
                  <a:noFill/>
                </a:ln>
                <a:solidFill>
                  <a:srgbClr val="002060"/>
                </a:solidFill>
                <a:effectLst/>
                <a:uLnTx/>
                <a:uFillTx/>
                <a:latin typeface="Arial"/>
                <a:ea typeface="Arial"/>
                <a:cs typeface="Arial"/>
                <a:sym typeface="Arial"/>
              </a:rPr>
              <a:t>select students for the receipt of those services.”</a:t>
            </a:r>
            <a:endParaRPr kumimoji="0" lang="en-US" sz="1400" b="0" i="0" u="none" strike="noStrike" kern="0" cap="none" spc="0" normalizeH="0" baseline="0" noProof="0" dirty="0">
              <a:ln>
                <a:noFill/>
              </a:ln>
              <a:solidFill>
                <a:srgbClr val="002060"/>
              </a:solidFill>
              <a:effectLst/>
              <a:uLnTx/>
              <a:uFillTx/>
              <a:latin typeface="Arial"/>
              <a:cs typeface="Arial"/>
              <a:sym typeface="Arial"/>
            </a:endParaRPr>
          </a:p>
        </p:txBody>
      </p:sp>
      <p:sp>
        <p:nvSpPr>
          <p:cNvPr id="221" name="Google Shape;221;p14"/>
          <p:cNvSpPr txBox="1"/>
          <p:nvPr/>
        </p:nvSpPr>
        <p:spPr>
          <a:xfrm>
            <a:off x="596873" y="4736309"/>
            <a:ext cx="10998251" cy="159105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400" b="0" i="0" u="none" strike="noStrike" kern="0" cap="none" spc="0" normalizeH="0" baseline="0" noProof="0">
                <a:ln>
                  <a:noFill/>
                </a:ln>
                <a:solidFill>
                  <a:srgbClr val="002060"/>
                </a:solidFill>
                <a:effectLst/>
                <a:uLnTx/>
                <a:uFillTx/>
                <a:latin typeface="Arial"/>
                <a:ea typeface="Arial"/>
                <a:cs typeface="Arial"/>
                <a:sym typeface="Arial"/>
              </a:rPr>
              <a:t>U.S. Department of Education, Office of Elementary and Secondary Education, Office of Migrant Education, Non-Regulatory Guidance for the Title I, Part C Education of Migratory Children, Washington, D.C., 2017. Pg. 43.</a:t>
            </a:r>
            <a:endParaRPr kumimoji="0" lang="en-US" sz="2400" b="1" i="0" u="none" strike="noStrike" kern="0" cap="none" spc="0" normalizeH="0" baseline="0" noProof="0" dirty="0">
              <a:ln>
                <a:noFill/>
              </a:ln>
              <a:solidFill>
                <a:srgbClr val="002060"/>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i="0" u="none" strike="noStrike" cap="none" dirty="0">
                <a:solidFill>
                  <a:srgbClr val="002060"/>
                </a:solidFill>
                <a:latin typeface="Arial"/>
                <a:ea typeface="Arial"/>
                <a:cs typeface="Arial"/>
                <a:sym typeface="Arial"/>
              </a:rPr>
              <a:t>California </a:t>
            </a:r>
            <a:r>
              <a:rPr lang="en-US" i="1" u="none" strike="noStrike" cap="none" dirty="0">
                <a:solidFill>
                  <a:srgbClr val="002060"/>
                </a:solidFill>
                <a:latin typeface="Arial"/>
                <a:ea typeface="Arial"/>
                <a:cs typeface="Arial"/>
                <a:sym typeface="Arial"/>
              </a:rPr>
              <a:t>Education Code</a:t>
            </a:r>
            <a:endParaRPr lang="en-US" i="1" dirty="0">
              <a:solidFill>
                <a:srgbClr val="002060"/>
              </a:solidFill>
            </a:endParaRPr>
          </a:p>
        </p:txBody>
      </p:sp>
      <p:sp>
        <p:nvSpPr>
          <p:cNvPr id="228" name="Google Shape;228;p15"/>
          <p:cNvSpPr txBox="1"/>
          <p:nvPr/>
        </p:nvSpPr>
        <p:spPr>
          <a:xfrm>
            <a:off x="401053" y="1707368"/>
            <a:ext cx="11043064" cy="3973068"/>
          </a:xfrm>
          <a:prstGeom prst="rect">
            <a:avLst/>
          </a:prstGeom>
          <a:noFill/>
          <a:ln>
            <a:noFill/>
          </a:ln>
        </p:spPr>
        <p:txBody>
          <a:bodyPr spcFirstLastPara="1" wrap="square" lIns="91425" tIns="45700" rIns="91425" bIns="45700" anchor="t" anchorCtr="0">
            <a:noAutofit/>
          </a:bodyPr>
          <a:lstStyle/>
          <a:p>
            <a:pPr marL="0" marR="0" lvl="1" indent="0" algn="l" defTabSz="914400" rtl="0" eaLnBrk="1" fontAlgn="auto" latinLnBrk="0" hangingPunct="1">
              <a:lnSpc>
                <a:spcPct val="100000"/>
              </a:lnSpc>
              <a:spcBef>
                <a:spcPts val="0"/>
              </a:spcBef>
              <a:spcAft>
                <a:spcPts val="0"/>
              </a:spcAft>
              <a:buClr>
                <a:srgbClr val="FFFFFF"/>
              </a:buClr>
              <a:buSzPts val="2600"/>
              <a:buFont typeface="Arial"/>
              <a:buNone/>
              <a:tabLst/>
              <a:defRPr/>
            </a:pPr>
            <a:r>
              <a:rPr kumimoji="0" lang="en-US" sz="2800" b="0" i="0" u="none" strike="noStrike" kern="0" cap="none" spc="0" normalizeH="0" baseline="0" noProof="0" dirty="0">
                <a:ln>
                  <a:noFill/>
                </a:ln>
                <a:solidFill>
                  <a:srgbClr val="002060"/>
                </a:solidFill>
                <a:effectLst/>
                <a:uLnTx/>
                <a:uFillTx/>
                <a:latin typeface="Arial"/>
                <a:ea typeface="Arial"/>
                <a:cs typeface="Arial"/>
                <a:sym typeface="Arial"/>
              </a:rPr>
              <a:t>“54443.1. Migrant education programs shall include all the following:</a:t>
            </a:r>
            <a:endParaRPr kumimoji="0" lang="en-US" sz="2800" b="0" i="0" u="none" strike="noStrike" kern="0" cap="none" spc="0" normalizeH="0" baseline="0" noProof="0" dirty="0">
              <a:ln>
                <a:noFill/>
              </a:ln>
              <a:solidFill>
                <a:srgbClr val="002060"/>
              </a:solidFill>
              <a:effectLst/>
              <a:uLnTx/>
              <a:uFillTx/>
              <a:latin typeface="Arial"/>
              <a:cs typeface="Arial"/>
              <a:sym typeface="Arial"/>
            </a:endParaRPr>
          </a:p>
          <a:p>
            <a:pPr marL="0" marR="0" lvl="1" indent="0" algn="l" defTabSz="914400" rtl="0" eaLnBrk="1" fontAlgn="auto" latinLnBrk="0" hangingPunct="1">
              <a:lnSpc>
                <a:spcPct val="100000"/>
              </a:lnSpc>
              <a:spcBef>
                <a:spcPts val="600"/>
              </a:spcBef>
              <a:spcAft>
                <a:spcPts val="0"/>
              </a:spcAft>
              <a:buClr>
                <a:srgbClr val="000000"/>
              </a:buClr>
              <a:buSzPts val="2600"/>
              <a:buFont typeface="Arial"/>
              <a:buNone/>
              <a:tabLst/>
              <a:defRPr/>
            </a:pPr>
            <a:endParaRPr kumimoji="0" lang="en-US" sz="2800" b="0" i="0" u="none" strike="noStrike" kern="0" cap="none" spc="0" normalizeH="0" baseline="0" noProof="0" dirty="0">
              <a:ln>
                <a:noFill/>
              </a:ln>
              <a:solidFill>
                <a:srgbClr val="002060"/>
              </a:solidFill>
              <a:effectLst/>
              <a:uLnTx/>
              <a:uFillTx/>
              <a:latin typeface="Arial"/>
              <a:ea typeface="Arial"/>
              <a:cs typeface="Arial"/>
              <a:sym typeface="Arial"/>
            </a:endParaRPr>
          </a:p>
          <a:p>
            <a:pPr marL="514350" marR="0" lvl="1" indent="-514350" algn="l" defTabSz="914400" rtl="0" eaLnBrk="1" fontAlgn="auto" latinLnBrk="0" hangingPunct="1">
              <a:lnSpc>
                <a:spcPct val="100000"/>
              </a:lnSpc>
              <a:spcBef>
                <a:spcPts val="600"/>
              </a:spcBef>
              <a:spcAft>
                <a:spcPts val="0"/>
              </a:spcAft>
              <a:buClr>
                <a:srgbClr val="FFFFFF"/>
              </a:buClr>
              <a:buSzPts val="2600"/>
              <a:buFont typeface="Arial"/>
              <a:buAutoNum type="alphaLcParenBoth"/>
              <a:tabLst/>
              <a:defRPr/>
            </a:pPr>
            <a:r>
              <a:rPr kumimoji="0" lang="en-US" sz="2800" b="0" i="0" u="none" strike="noStrike" kern="0" cap="none" spc="0" normalizeH="0" baseline="0" noProof="0" dirty="0">
                <a:ln>
                  <a:noFill/>
                </a:ln>
                <a:solidFill>
                  <a:srgbClr val="002060"/>
                </a:solidFill>
                <a:effectLst/>
                <a:uLnTx/>
                <a:uFillTx/>
                <a:latin typeface="Arial"/>
                <a:ea typeface="Arial"/>
                <a:cs typeface="Arial"/>
                <a:sym typeface="Arial"/>
              </a:rPr>
              <a:t>An individual assessment of the educational and relevant health needs of each participating pupil within 30 days of enrollment... </a:t>
            </a:r>
            <a:endParaRPr kumimoji="0" lang="en-US" sz="2800" b="0" i="0" u="none" strike="noStrike" kern="0" cap="none" spc="0" normalizeH="0" baseline="0" noProof="0" dirty="0">
              <a:ln>
                <a:noFill/>
              </a:ln>
              <a:solidFill>
                <a:srgbClr val="002060"/>
              </a:solidFill>
              <a:effectLst/>
              <a:uLnTx/>
              <a:uFillTx/>
              <a:latin typeface="Arial"/>
              <a:cs typeface="Arial"/>
              <a:sym typeface="Arial"/>
            </a:endParaRPr>
          </a:p>
          <a:p>
            <a:pPr marL="0" marR="0" lvl="1" indent="0" algn="l" defTabSz="914400" rtl="0" eaLnBrk="1" fontAlgn="auto" latinLnBrk="0" hangingPunct="1">
              <a:lnSpc>
                <a:spcPct val="100000"/>
              </a:lnSpc>
              <a:spcBef>
                <a:spcPts val="600"/>
              </a:spcBef>
              <a:spcAft>
                <a:spcPts val="0"/>
              </a:spcAft>
              <a:buClr>
                <a:srgbClr val="000000"/>
              </a:buClr>
              <a:buSzPts val="2600"/>
              <a:buFont typeface="Arial"/>
              <a:buNone/>
              <a:tabLst/>
              <a:defRPr/>
            </a:pPr>
            <a:endParaRPr kumimoji="0" lang="en-US" sz="2800" b="0" i="0" u="none" strike="noStrike" kern="0" cap="none" spc="0" normalizeH="0" baseline="0" noProof="0" dirty="0">
              <a:ln>
                <a:noFill/>
              </a:ln>
              <a:solidFill>
                <a:srgbClr val="002060"/>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600"/>
              </a:spcBef>
              <a:spcAft>
                <a:spcPts val="0"/>
              </a:spcAft>
              <a:buClr>
                <a:srgbClr val="FFFFFF"/>
              </a:buClr>
              <a:buSzPts val="2600"/>
              <a:buFont typeface="Arial"/>
              <a:buNone/>
              <a:tabLst/>
              <a:defRPr/>
            </a:pPr>
            <a:r>
              <a:rPr kumimoji="0" lang="en-US" sz="2800" b="0" i="0" u="none" strike="noStrike" kern="0" cap="none" spc="0" normalizeH="0" baseline="0" noProof="0" dirty="0">
                <a:ln>
                  <a:noFill/>
                </a:ln>
                <a:solidFill>
                  <a:srgbClr val="002060"/>
                </a:solidFill>
                <a:effectLst/>
                <a:uLnTx/>
                <a:uFillTx/>
                <a:latin typeface="Arial"/>
                <a:ea typeface="Arial"/>
                <a:cs typeface="Arial"/>
                <a:sym typeface="Arial"/>
              </a:rPr>
              <a:t>(d) A brief individual learning plan listing the services to be provided to each pupil shall be provided in writing or at a parent conference to the parent or guardian of each participating pupil, annually and each time the pupil moves to a new district.”</a:t>
            </a:r>
            <a:endParaRPr kumimoji="0" lang="en-US" sz="2800" b="0" i="0" u="none" strike="noStrike" kern="0" cap="none" spc="0" normalizeH="0" baseline="0" noProof="0" dirty="0">
              <a:ln>
                <a:noFill/>
              </a:ln>
              <a:solidFill>
                <a:srgbClr val="002060"/>
              </a:solidFill>
              <a:effectLst/>
              <a:uLnTx/>
              <a:uFillTx/>
              <a:latin typeface="Arial"/>
              <a:cs typeface="Arial"/>
              <a:sym typeface="Arial"/>
            </a:endParaRPr>
          </a:p>
          <a:p>
            <a:pPr marL="0" marR="0" lvl="1" indent="0" algn="l" defTabSz="914400" rtl="0" eaLnBrk="1" fontAlgn="auto" latinLnBrk="0" hangingPunct="1">
              <a:lnSpc>
                <a:spcPct val="100000"/>
              </a:lnSpc>
              <a:spcBef>
                <a:spcPts val="600"/>
              </a:spcBef>
              <a:spcAft>
                <a:spcPts val="0"/>
              </a:spcAft>
              <a:buClr>
                <a:srgbClr val="000000"/>
              </a:buClr>
              <a:buSzPts val="2800"/>
              <a:buFont typeface="Arial"/>
              <a:buNone/>
              <a:tabLst/>
              <a:defRPr/>
            </a:pPr>
            <a:endParaRPr kumimoji="0" lang="en-US" sz="2800" b="0" i="0" u="none" strike="noStrike" kern="0" cap="none" spc="0" normalizeH="0" baseline="0" noProof="0" dirty="0">
              <a:ln>
                <a:noFill/>
              </a:ln>
              <a:solidFill>
                <a:srgbClr val="002060"/>
              </a:solidFill>
              <a:effectLst/>
              <a:uLnTx/>
              <a:uFillTx/>
              <a:latin typeface="Arial"/>
              <a:ea typeface="Arial"/>
              <a:cs typeface="Arial"/>
              <a:sym typeface="Arial"/>
            </a:endParaRPr>
          </a:p>
        </p:txBody>
      </p:sp>
      <p:sp>
        <p:nvSpPr>
          <p:cNvPr id="229" name="Google Shape;229;p15"/>
          <p:cNvSpPr txBox="1"/>
          <p:nvPr/>
        </p:nvSpPr>
        <p:spPr>
          <a:xfrm>
            <a:off x="5606320" y="5858443"/>
            <a:ext cx="6354687" cy="1124712"/>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2400"/>
              <a:buFont typeface="Arial"/>
              <a:buNone/>
              <a:tabLst/>
              <a:defRPr/>
            </a:pPr>
            <a:r>
              <a:rPr kumimoji="0" lang="en-US" sz="2400" b="0" i="0" u="none" strike="noStrike" kern="0" cap="none" spc="0" normalizeH="0" baseline="0" noProof="0">
                <a:ln>
                  <a:noFill/>
                </a:ln>
                <a:solidFill>
                  <a:srgbClr val="002060"/>
                </a:solidFill>
                <a:effectLst/>
                <a:uLnTx/>
                <a:uFillTx/>
                <a:latin typeface="Arial"/>
                <a:ea typeface="Arial"/>
                <a:cs typeface="Arial"/>
                <a:sym typeface="Arial"/>
              </a:rPr>
              <a:t>Source: California </a:t>
            </a:r>
            <a:r>
              <a:rPr kumimoji="0" lang="en-US" sz="2400" b="0" i="1" u="none" strike="noStrike" kern="0" cap="none" spc="0" normalizeH="0" baseline="0" noProof="0">
                <a:ln>
                  <a:noFill/>
                </a:ln>
                <a:solidFill>
                  <a:srgbClr val="002060"/>
                </a:solidFill>
                <a:effectLst/>
                <a:uLnTx/>
                <a:uFillTx/>
                <a:latin typeface="Arial"/>
                <a:ea typeface="Arial"/>
                <a:cs typeface="Arial"/>
                <a:sym typeface="Arial"/>
              </a:rPr>
              <a:t>Education Code </a:t>
            </a:r>
            <a:r>
              <a:rPr kumimoji="0" lang="en-US" sz="2400" b="0" i="0" u="none" strike="noStrike" kern="0" cap="none" spc="0" normalizeH="0" baseline="0" noProof="0">
                <a:ln>
                  <a:noFill/>
                </a:ln>
                <a:solidFill>
                  <a:srgbClr val="002060"/>
                </a:solidFill>
                <a:effectLst/>
                <a:uLnTx/>
                <a:uFillTx/>
                <a:latin typeface="Arial"/>
                <a:ea typeface="Arial"/>
                <a:cs typeface="Arial"/>
                <a:sym typeface="Arial"/>
              </a:rPr>
              <a:t>§ 54443</a:t>
            </a:r>
            <a:endParaRPr kumimoji="0" lang="en-US" sz="2400" b="1" i="0" u="none" strike="noStrike" kern="0" cap="none" spc="0" normalizeH="0" baseline="0" noProof="0" dirty="0">
              <a:ln>
                <a:noFill/>
              </a:ln>
              <a:solidFill>
                <a:srgbClr val="002060"/>
              </a:solidFill>
              <a:effectLst/>
              <a:uLnTx/>
              <a:uFillTx/>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title"/>
          </p:nvPr>
        </p:nvSpPr>
        <p:spPr>
          <a:xfrm>
            <a:off x="162560" y="16146"/>
            <a:ext cx="11684000" cy="105733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600"/>
              <a:buFont typeface="Arial"/>
              <a:buNone/>
            </a:pPr>
            <a:r>
              <a:rPr lang="en-US" i="0" u="none" strike="noStrike" cap="none" dirty="0">
                <a:solidFill>
                  <a:schemeClr val="lt1"/>
                </a:solidFill>
                <a:latin typeface="Arial"/>
                <a:ea typeface="Arial"/>
                <a:cs typeface="Arial"/>
                <a:sym typeface="Arial"/>
              </a:rPr>
              <a:t>How the Statewide INA/ILP was Created</a:t>
            </a:r>
            <a:endParaRPr dirty="0"/>
          </a:p>
        </p:txBody>
      </p:sp>
      <p:sp>
        <p:nvSpPr>
          <p:cNvPr id="236" name="Google Shape;236;p16"/>
          <p:cNvSpPr txBox="1"/>
          <p:nvPr/>
        </p:nvSpPr>
        <p:spPr>
          <a:xfrm>
            <a:off x="162560" y="1006426"/>
            <a:ext cx="11684000" cy="5570346"/>
          </a:xfrm>
          <a:prstGeom prst="rect">
            <a:avLst/>
          </a:prstGeom>
          <a:noFill/>
          <a:ln>
            <a:noFill/>
          </a:ln>
        </p:spPr>
        <p:txBody>
          <a:bodyPr spcFirstLastPara="1" wrap="square" lIns="91425" tIns="45700" rIns="91425" bIns="45700" anchor="t" anchorCtr="0">
            <a:noAutofit/>
          </a:bodyPr>
          <a:lstStyle/>
          <a:p>
            <a:pPr marL="457200" marR="0" lvl="1" indent="-457200" algn="l" defTabSz="914400" rtl="0" eaLnBrk="1" fontAlgn="auto" latinLnBrk="0" hangingPunct="1">
              <a:lnSpc>
                <a:spcPct val="100000"/>
              </a:lnSpc>
              <a:spcBef>
                <a:spcPts val="0"/>
              </a:spcBef>
              <a:spcAft>
                <a:spcPts val="0"/>
              </a:spcAft>
              <a:buClr>
                <a:srgbClr val="FFFFFF"/>
              </a:buClr>
              <a:buSzPts val="2400"/>
              <a:buFont typeface="Arial"/>
              <a:buChar char="•"/>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While developing the Comprehensive Needs Assessment (CNA) and SSDP, the CNA</a:t>
            </a:r>
            <a:r>
              <a:rPr lang="en-US" sz="2400" kern="0" dirty="0">
                <a:solidFill>
                  <a:srgbClr val="FFFFFF"/>
                </a:solidFill>
                <a:latin typeface="Arial"/>
                <a:ea typeface="Arial"/>
                <a:cs typeface="Arial"/>
                <a:sym typeface="Arial"/>
              </a:rPr>
              <a:t> </a:t>
            </a: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SSDP Committee identified a need for a standardized INA/ILP.</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457200" algn="l" defTabSz="914400" rtl="0" eaLnBrk="1" fontAlgn="auto" latinLnBrk="0" hangingPunct="1">
              <a:lnSpc>
                <a:spcPct val="100000"/>
              </a:lnSpc>
              <a:spcBef>
                <a:spcPts val="1200"/>
              </a:spcBef>
              <a:spcAft>
                <a:spcPts val="0"/>
              </a:spcAft>
              <a:buClr>
                <a:srgbClr val="FFFFFF"/>
              </a:buClr>
              <a:buSzPts val="2400"/>
              <a:buFont typeface="Arial"/>
              <a:buChar char="•"/>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The CDE staff gathered existing INAs and ILPs from subgrantees, including versions for PreK children, attending children (i.e., students), and non-attending youths (i.e., Out-of-School Youths [OSY]).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457200" algn="l" defTabSz="914400" rtl="0" eaLnBrk="1" fontAlgn="auto" latinLnBrk="0" hangingPunct="1">
              <a:lnSpc>
                <a:spcPct val="100000"/>
              </a:lnSpc>
              <a:spcBef>
                <a:spcPts val="1200"/>
              </a:spcBef>
              <a:spcAft>
                <a:spcPts val="0"/>
              </a:spcAft>
              <a:buClr>
                <a:srgbClr val="FFFFFF"/>
              </a:buClr>
              <a:buSzPts val="2400"/>
              <a:buFont typeface="Arial"/>
              <a:buChar char="•"/>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The CDE staff consolidated elements from the subgrantee versions to form a single document with the INA and ILP components together (i.e., INA/ILP).</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457200" algn="l" defTabSz="914400" rtl="0" eaLnBrk="1" fontAlgn="auto" latinLnBrk="0" hangingPunct="1">
              <a:lnSpc>
                <a:spcPct val="100000"/>
              </a:lnSpc>
              <a:spcBef>
                <a:spcPts val="1200"/>
              </a:spcBef>
              <a:spcAft>
                <a:spcPts val="0"/>
              </a:spcAft>
              <a:buClr>
                <a:srgbClr val="FFFFFF"/>
              </a:buClr>
              <a:buSzPts val="2400"/>
              <a:buFont typeface="Arial"/>
              <a:buChar char="•"/>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The CDE proposed a statewide version of the INA/ILP and solicited additional feedback from the subgrantee committee before finalizing it.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457200" algn="l" defTabSz="914400" rtl="0" eaLnBrk="1" fontAlgn="auto" latinLnBrk="0" hangingPunct="1">
              <a:lnSpc>
                <a:spcPct val="100000"/>
              </a:lnSpc>
              <a:spcBef>
                <a:spcPts val="1200"/>
              </a:spcBef>
              <a:spcAft>
                <a:spcPts val="0"/>
              </a:spcAft>
              <a:buClr>
                <a:srgbClr val="FFFFFF"/>
              </a:buClr>
              <a:buSzPts val="2400"/>
              <a:buFont typeface="Arial"/>
              <a:buChar char="•"/>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WestEd used the paper version of the Statewide INA/ILP as a template to create the web-form version in MSIN.</a:t>
            </a: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1" indent="0" algn="l" defTabSz="914400" rtl="0" eaLnBrk="1" fontAlgn="auto" latinLnBrk="0" hangingPunct="1">
              <a:lnSpc>
                <a:spcPct val="100000"/>
              </a:lnSpc>
              <a:spcBef>
                <a:spcPts val="1200"/>
              </a:spcBef>
              <a:spcAft>
                <a:spcPts val="0"/>
              </a:spcAft>
              <a:buClr>
                <a:srgbClr val="FFFFFF"/>
              </a:buClr>
              <a:buSzPts val="2400"/>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Arial"/>
                <a:cs typeface="Arial"/>
                <a:sym typeface="Arial"/>
              </a:rPr>
              <a:t> </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t>Four Distinct INA/ILP Forms</a:t>
            </a:r>
            <a:endParaRPr/>
          </a:p>
        </p:txBody>
      </p:sp>
      <p:sp>
        <p:nvSpPr>
          <p:cNvPr id="264" name="Google Shape;264;p20"/>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200"/>
              <a:buChar char="•"/>
            </a:pPr>
            <a:r>
              <a:rPr lang="en-US" dirty="0">
                <a:latin typeface="Arial"/>
                <a:ea typeface="Arial"/>
                <a:cs typeface="Arial"/>
                <a:sym typeface="Arial"/>
              </a:rPr>
              <a:t>Form for preschool-age children, covering grades P3-P5;</a:t>
            </a:r>
            <a:endParaRPr dirty="0"/>
          </a:p>
          <a:p>
            <a:pPr marL="0" lvl="0" indent="0" algn="l" rtl="0">
              <a:lnSpc>
                <a:spcPct val="90000"/>
              </a:lnSpc>
              <a:spcBef>
                <a:spcPts val="1000"/>
              </a:spcBef>
              <a:spcAft>
                <a:spcPts val="0"/>
              </a:spcAft>
              <a:buClr>
                <a:schemeClr val="lt1"/>
              </a:buClr>
              <a:buSzPts val="800"/>
              <a:buNone/>
            </a:pPr>
            <a:endParaRPr sz="800" dirty="0">
              <a:latin typeface="Arial"/>
              <a:ea typeface="Arial"/>
              <a:cs typeface="Arial"/>
              <a:sym typeface="Arial"/>
            </a:endParaRPr>
          </a:p>
          <a:p>
            <a:pPr marL="228600" lvl="0" indent="-228600" algn="l" rtl="0">
              <a:lnSpc>
                <a:spcPct val="90000"/>
              </a:lnSpc>
              <a:spcBef>
                <a:spcPts val="1000"/>
              </a:spcBef>
              <a:spcAft>
                <a:spcPts val="0"/>
              </a:spcAft>
              <a:buClr>
                <a:schemeClr val="lt1"/>
              </a:buClr>
              <a:buSzPts val="3200"/>
              <a:buChar char="•"/>
            </a:pPr>
            <a:r>
              <a:rPr lang="en-US" dirty="0">
                <a:latin typeface="Arial"/>
                <a:ea typeface="Arial"/>
                <a:cs typeface="Arial"/>
                <a:sym typeface="Arial"/>
              </a:rPr>
              <a:t>Form for primary school students, covering grades K-8;</a:t>
            </a:r>
            <a:endParaRPr dirty="0"/>
          </a:p>
          <a:p>
            <a:pPr marL="0" lvl="0" indent="0" algn="l" rtl="0">
              <a:lnSpc>
                <a:spcPct val="90000"/>
              </a:lnSpc>
              <a:spcBef>
                <a:spcPts val="1000"/>
              </a:spcBef>
              <a:spcAft>
                <a:spcPts val="0"/>
              </a:spcAft>
              <a:buClr>
                <a:schemeClr val="lt1"/>
              </a:buClr>
              <a:buSzPts val="800"/>
              <a:buNone/>
            </a:pPr>
            <a:endParaRPr sz="800" dirty="0">
              <a:latin typeface="Arial"/>
              <a:ea typeface="Arial"/>
              <a:cs typeface="Arial"/>
              <a:sym typeface="Arial"/>
            </a:endParaRPr>
          </a:p>
          <a:p>
            <a:pPr marL="228600" lvl="0" indent="-228600" algn="l" rtl="0">
              <a:lnSpc>
                <a:spcPct val="90000"/>
              </a:lnSpc>
              <a:spcBef>
                <a:spcPts val="1000"/>
              </a:spcBef>
              <a:spcAft>
                <a:spcPts val="0"/>
              </a:spcAft>
              <a:buClr>
                <a:schemeClr val="lt1"/>
              </a:buClr>
              <a:buSzPts val="3200"/>
              <a:buChar char="•"/>
            </a:pPr>
            <a:r>
              <a:rPr lang="en-US" dirty="0">
                <a:latin typeface="Arial"/>
                <a:ea typeface="Arial"/>
                <a:cs typeface="Arial"/>
                <a:sym typeface="Arial"/>
              </a:rPr>
              <a:t>Form for secondary school students, covering grades 9-12; and </a:t>
            </a:r>
            <a:endParaRPr dirty="0"/>
          </a:p>
          <a:p>
            <a:pPr marL="0" lvl="0" indent="0" algn="l" rtl="0">
              <a:lnSpc>
                <a:spcPct val="90000"/>
              </a:lnSpc>
              <a:spcBef>
                <a:spcPts val="1000"/>
              </a:spcBef>
              <a:spcAft>
                <a:spcPts val="0"/>
              </a:spcAft>
              <a:buClr>
                <a:schemeClr val="lt1"/>
              </a:buClr>
              <a:buSzPts val="800"/>
              <a:buNone/>
            </a:pPr>
            <a:endParaRPr sz="800" dirty="0">
              <a:latin typeface="Arial"/>
              <a:ea typeface="Arial"/>
              <a:cs typeface="Arial"/>
              <a:sym typeface="Arial"/>
            </a:endParaRPr>
          </a:p>
          <a:p>
            <a:pPr marL="228600" lvl="0" indent="-228600" algn="l" rtl="0">
              <a:lnSpc>
                <a:spcPct val="90000"/>
              </a:lnSpc>
              <a:spcBef>
                <a:spcPts val="1000"/>
              </a:spcBef>
              <a:spcAft>
                <a:spcPts val="0"/>
              </a:spcAft>
              <a:buClr>
                <a:schemeClr val="lt1"/>
              </a:buClr>
              <a:buSzPts val="3200"/>
              <a:buChar char="•"/>
            </a:pPr>
            <a:r>
              <a:rPr lang="en-US" dirty="0">
                <a:latin typeface="Arial"/>
                <a:ea typeface="Arial"/>
                <a:cs typeface="Arial"/>
                <a:sym typeface="Arial"/>
              </a:rPr>
              <a:t>Form for youths, covering grades NA – </a:t>
            </a:r>
            <a:r>
              <a:rPr lang="en-US" dirty="0" err="1">
                <a:latin typeface="Arial"/>
                <a:ea typeface="Arial"/>
                <a:cs typeface="Arial"/>
                <a:sym typeface="Arial"/>
              </a:rPr>
              <a:t>OSY</a:t>
            </a:r>
            <a:r>
              <a:rPr lang="en-US" dirty="0">
                <a:latin typeface="Arial"/>
                <a:ea typeface="Arial"/>
                <a:cs typeface="Arial"/>
                <a:sym typeface="Arial"/>
              </a:rPr>
              <a:t> and AD (Adult Education). </a:t>
            </a:r>
            <a:endParaRPr dirty="0"/>
          </a:p>
          <a:p>
            <a:pPr marL="228600" lvl="0" indent="-25400" algn="l" rtl="0">
              <a:lnSpc>
                <a:spcPct val="90000"/>
              </a:lnSpc>
              <a:spcBef>
                <a:spcPts val="1000"/>
              </a:spcBef>
              <a:spcAft>
                <a:spcPts val="0"/>
              </a:spcAft>
              <a:buClr>
                <a:schemeClr val="lt1"/>
              </a:buClr>
              <a:buSzPts val="3200"/>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body" idx="1"/>
          </p:nvPr>
        </p:nvSpPr>
        <p:spPr>
          <a:xfrm>
            <a:off x="152400" y="1325563"/>
            <a:ext cx="11887200" cy="507098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accent2"/>
              </a:buClr>
              <a:buSzPct val="100000"/>
              <a:buChar char="•"/>
            </a:pPr>
            <a:r>
              <a:rPr lang="en-US" sz="2600" b="1" dirty="0">
                <a:solidFill>
                  <a:schemeClr val="accent2"/>
                </a:solidFill>
              </a:rPr>
              <a:t>New Student</a:t>
            </a:r>
            <a:endParaRPr dirty="0"/>
          </a:p>
          <a:p>
            <a:pPr marL="685800" lvl="1" indent="-228600" algn="l" rtl="0">
              <a:lnSpc>
                <a:spcPct val="90000"/>
              </a:lnSpc>
              <a:spcBef>
                <a:spcPts val="500"/>
              </a:spcBef>
              <a:spcAft>
                <a:spcPts val="0"/>
              </a:spcAft>
              <a:buClr>
                <a:schemeClr val="lt1"/>
              </a:buClr>
              <a:buSzPct val="100000"/>
              <a:buFont typeface="Arial"/>
              <a:buChar char="•"/>
            </a:pPr>
            <a:r>
              <a:rPr lang="en-US" sz="2600" dirty="0"/>
              <a:t>Within 30 days of identifying a migrant student, complete an INA by recording any relevant student data from student records and by contacting the student and family.</a:t>
            </a:r>
            <a:endParaRPr dirty="0"/>
          </a:p>
          <a:p>
            <a:pPr marL="457200" lvl="1" indent="0" algn="l" rtl="0">
              <a:lnSpc>
                <a:spcPct val="90000"/>
              </a:lnSpc>
              <a:spcBef>
                <a:spcPts val="500"/>
              </a:spcBef>
              <a:spcAft>
                <a:spcPts val="0"/>
              </a:spcAft>
              <a:buClr>
                <a:schemeClr val="lt1"/>
              </a:buClr>
              <a:buSzPct val="100000"/>
              <a:buNone/>
            </a:pPr>
            <a:endParaRPr sz="900" dirty="0"/>
          </a:p>
          <a:p>
            <a:pPr marL="685800" lvl="1" indent="-228600" algn="l" rtl="0">
              <a:lnSpc>
                <a:spcPct val="90000"/>
              </a:lnSpc>
              <a:spcBef>
                <a:spcPts val="500"/>
              </a:spcBef>
              <a:spcAft>
                <a:spcPts val="0"/>
              </a:spcAft>
              <a:buClr>
                <a:schemeClr val="lt1"/>
              </a:buClr>
              <a:buSzPct val="100000"/>
              <a:buFont typeface="Arial"/>
              <a:buChar char="•"/>
            </a:pPr>
            <a:r>
              <a:rPr lang="en-US" sz="2600" dirty="0"/>
              <a:t>Use the INA to determine what services to provide to the student and family. Complete the ILP. </a:t>
            </a:r>
            <a:endParaRPr dirty="0"/>
          </a:p>
          <a:p>
            <a:pPr marL="457200" lvl="1" indent="0" algn="l" rtl="0">
              <a:lnSpc>
                <a:spcPct val="90000"/>
              </a:lnSpc>
              <a:spcBef>
                <a:spcPts val="500"/>
              </a:spcBef>
              <a:spcAft>
                <a:spcPts val="0"/>
              </a:spcAft>
              <a:buClr>
                <a:schemeClr val="lt1"/>
              </a:buClr>
              <a:buSzPct val="100000"/>
              <a:buNone/>
            </a:pPr>
            <a:endParaRPr sz="1000" dirty="0"/>
          </a:p>
          <a:p>
            <a:pPr marL="685800" lvl="1" indent="-228600" algn="l" rtl="0">
              <a:lnSpc>
                <a:spcPct val="90000"/>
              </a:lnSpc>
              <a:spcBef>
                <a:spcPts val="500"/>
              </a:spcBef>
              <a:spcAft>
                <a:spcPts val="0"/>
              </a:spcAft>
              <a:buClr>
                <a:schemeClr val="lt1"/>
              </a:buClr>
              <a:buSzPct val="100000"/>
              <a:buFont typeface="Arial"/>
              <a:buChar char="•"/>
            </a:pPr>
            <a:r>
              <a:rPr lang="en-US" sz="2600" dirty="0"/>
              <a:t>Once the INA/ILP is complete, provide parents with a copy of the ILP.</a:t>
            </a:r>
            <a:endParaRPr dirty="0"/>
          </a:p>
          <a:p>
            <a:pPr marL="457200" lvl="1" indent="0" algn="l" rtl="0">
              <a:lnSpc>
                <a:spcPct val="90000"/>
              </a:lnSpc>
              <a:spcBef>
                <a:spcPts val="500"/>
              </a:spcBef>
              <a:spcAft>
                <a:spcPts val="0"/>
              </a:spcAft>
              <a:buClr>
                <a:schemeClr val="lt1"/>
              </a:buClr>
              <a:buSzPct val="100000"/>
              <a:buNone/>
            </a:pPr>
            <a:endParaRPr sz="1300" dirty="0"/>
          </a:p>
          <a:p>
            <a:pPr marL="228600" lvl="0" indent="-228600" algn="l" rtl="0">
              <a:lnSpc>
                <a:spcPct val="90000"/>
              </a:lnSpc>
              <a:spcBef>
                <a:spcPts val="1000"/>
              </a:spcBef>
              <a:spcAft>
                <a:spcPts val="0"/>
              </a:spcAft>
              <a:buClr>
                <a:schemeClr val="accent2"/>
              </a:buClr>
              <a:buSzPct val="100000"/>
              <a:buChar char="•"/>
            </a:pPr>
            <a:r>
              <a:rPr lang="en-US" sz="2600" b="1" dirty="0">
                <a:solidFill>
                  <a:schemeClr val="accent2"/>
                </a:solidFill>
              </a:rPr>
              <a:t>Returning Student</a:t>
            </a:r>
            <a:endParaRPr dirty="0"/>
          </a:p>
          <a:p>
            <a:pPr marL="685800" lvl="1" indent="-228600" algn="l" rtl="0">
              <a:lnSpc>
                <a:spcPct val="90000"/>
              </a:lnSpc>
              <a:spcBef>
                <a:spcPts val="500"/>
              </a:spcBef>
              <a:spcAft>
                <a:spcPts val="0"/>
              </a:spcAft>
              <a:buClr>
                <a:schemeClr val="lt1"/>
              </a:buClr>
              <a:buSzPct val="100000"/>
              <a:buFont typeface="Arial"/>
              <a:buChar char="•"/>
            </a:pPr>
            <a:r>
              <a:rPr lang="en-US" sz="2600" dirty="0"/>
              <a:t>Create a new INA for the new school year. Contact student and family prior to or close the start of school year.</a:t>
            </a:r>
            <a:endParaRPr dirty="0"/>
          </a:p>
          <a:p>
            <a:pPr marL="457200" lvl="1" indent="0" algn="l" rtl="0">
              <a:lnSpc>
                <a:spcPct val="90000"/>
              </a:lnSpc>
              <a:spcBef>
                <a:spcPts val="500"/>
              </a:spcBef>
              <a:spcAft>
                <a:spcPts val="0"/>
              </a:spcAft>
              <a:buClr>
                <a:schemeClr val="lt1"/>
              </a:buClr>
              <a:buSzPct val="100000"/>
              <a:buNone/>
            </a:pPr>
            <a:endParaRPr sz="1000" dirty="0"/>
          </a:p>
          <a:p>
            <a:pPr marL="685800" lvl="1" indent="-228600" algn="l" rtl="0">
              <a:lnSpc>
                <a:spcPct val="90000"/>
              </a:lnSpc>
              <a:spcBef>
                <a:spcPts val="500"/>
              </a:spcBef>
              <a:spcAft>
                <a:spcPts val="0"/>
              </a:spcAft>
              <a:buClr>
                <a:schemeClr val="lt1"/>
              </a:buClr>
              <a:buSzPct val="100000"/>
              <a:buFont typeface="Arial"/>
              <a:buChar char="•"/>
            </a:pPr>
            <a:r>
              <a:rPr lang="en-US" sz="2600" dirty="0"/>
              <a:t>Use the INA data to determine and create services to provide to the student and family. Develop the ILP. </a:t>
            </a:r>
            <a:endParaRPr dirty="0"/>
          </a:p>
          <a:p>
            <a:pPr marL="457200" lvl="1" indent="0" algn="l" rtl="0">
              <a:lnSpc>
                <a:spcPct val="90000"/>
              </a:lnSpc>
              <a:spcBef>
                <a:spcPts val="500"/>
              </a:spcBef>
              <a:spcAft>
                <a:spcPts val="0"/>
              </a:spcAft>
              <a:buClr>
                <a:schemeClr val="lt1"/>
              </a:buClr>
              <a:buSzPct val="100000"/>
              <a:buNone/>
            </a:pPr>
            <a:endParaRPr sz="1000" dirty="0"/>
          </a:p>
          <a:p>
            <a:pPr marL="685800" lvl="1" indent="-228600" algn="l" rtl="0">
              <a:lnSpc>
                <a:spcPct val="90000"/>
              </a:lnSpc>
              <a:spcBef>
                <a:spcPts val="500"/>
              </a:spcBef>
              <a:spcAft>
                <a:spcPts val="0"/>
              </a:spcAft>
              <a:buClr>
                <a:schemeClr val="lt1"/>
              </a:buClr>
              <a:buSzPct val="100000"/>
              <a:buFont typeface="Arial"/>
              <a:buChar char="•"/>
            </a:pPr>
            <a:r>
              <a:rPr lang="en-US" sz="2600" dirty="0"/>
              <a:t>Once the INA/ILP is complete, provide parents with a copy of the ILP.</a:t>
            </a:r>
            <a:endParaRPr dirty="0"/>
          </a:p>
          <a:p>
            <a:pPr marL="685800" lvl="1" indent="-87630" algn="l" rtl="0">
              <a:lnSpc>
                <a:spcPct val="90000"/>
              </a:lnSpc>
              <a:spcBef>
                <a:spcPts val="500"/>
              </a:spcBef>
              <a:spcAft>
                <a:spcPts val="0"/>
              </a:spcAft>
              <a:buClr>
                <a:schemeClr val="lt1"/>
              </a:buClr>
              <a:buSzPct val="100000"/>
              <a:buNone/>
            </a:pPr>
            <a:endParaRPr sz="2400" dirty="0"/>
          </a:p>
          <a:p>
            <a:pPr marL="228600" lvl="0" indent="-40639" algn="l" rtl="0">
              <a:lnSpc>
                <a:spcPct val="90000"/>
              </a:lnSpc>
              <a:spcBef>
                <a:spcPts val="1000"/>
              </a:spcBef>
              <a:spcAft>
                <a:spcPts val="0"/>
              </a:spcAft>
              <a:buClr>
                <a:schemeClr val="lt1"/>
              </a:buClr>
              <a:buSzPct val="100000"/>
              <a:buNone/>
            </a:pPr>
            <a:endParaRPr dirty="0"/>
          </a:p>
        </p:txBody>
      </p:sp>
      <p:sp>
        <p:nvSpPr>
          <p:cNvPr id="250" name="Google Shape;250;p18"/>
          <p:cNvSpPr txBox="1">
            <a:spLocks noGrp="1"/>
          </p:cNvSpPr>
          <p:nvPr>
            <p:ph type="title"/>
          </p:nvPr>
        </p:nvSpPr>
        <p:spPr>
          <a:xfrm>
            <a:off x="152400" y="0"/>
            <a:ext cx="118872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t>Best Practices for INA/ILP Implementation</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152400" y="203799"/>
            <a:ext cx="11887200" cy="10419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t>Annual Parent Notification</a:t>
            </a:r>
            <a:endParaRPr/>
          </a:p>
        </p:txBody>
      </p:sp>
      <p:pic>
        <p:nvPicPr>
          <p:cNvPr id="271" name="Google Shape;271;p21" descr="Picture of and example of the annual individual learning plan (ILP) notification sent to parents."/>
          <p:cNvPicPr preferRelativeResize="0"/>
          <p:nvPr/>
        </p:nvPicPr>
        <p:blipFill rotWithShape="1">
          <a:blip r:embed="rId3">
            <a:alphaModFix/>
          </a:blip>
          <a:srcRect/>
          <a:stretch/>
        </p:blipFill>
        <p:spPr>
          <a:xfrm>
            <a:off x="6477125" y="1187403"/>
            <a:ext cx="4467728" cy="5415740"/>
          </a:xfrm>
          <a:prstGeom prst="rect">
            <a:avLst/>
          </a:prstGeom>
          <a:noFill/>
          <a:ln>
            <a:noFill/>
          </a:ln>
        </p:spPr>
      </p:pic>
      <p:pic>
        <p:nvPicPr>
          <p:cNvPr id="272" name="Google Shape;272;p21" descr="Picture of and example of the annual individual learning plan (ILP) notification sent to parents."/>
          <p:cNvPicPr preferRelativeResize="0"/>
          <p:nvPr/>
        </p:nvPicPr>
        <p:blipFill rotWithShape="1">
          <a:blip r:embed="rId4">
            <a:alphaModFix/>
          </a:blip>
          <a:srcRect/>
          <a:stretch/>
        </p:blipFill>
        <p:spPr>
          <a:xfrm>
            <a:off x="657726" y="1192637"/>
            <a:ext cx="4467728" cy="5309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24CE-12BE-4796-B358-4D3F854BD80A}"/>
              </a:ext>
            </a:extLst>
          </p:cNvPr>
          <p:cNvSpPr>
            <a:spLocks noGrp="1"/>
          </p:cNvSpPr>
          <p:nvPr>
            <p:ph type="title"/>
          </p:nvPr>
        </p:nvSpPr>
        <p:spPr/>
        <p:txBody>
          <a:bodyPr>
            <a:normAutofit/>
          </a:bodyPr>
          <a:lstStyle/>
          <a:p>
            <a:r>
              <a:rPr lang="en-US" sz="4000" dirty="0"/>
              <a:t>Facilitation Team</a:t>
            </a:r>
          </a:p>
        </p:txBody>
      </p:sp>
      <p:sp>
        <p:nvSpPr>
          <p:cNvPr id="11" name="TextBox 10">
            <a:extLst>
              <a:ext uri="{FF2B5EF4-FFF2-40B4-BE49-F238E27FC236}">
                <a16:creationId xmlns:a16="http://schemas.microsoft.com/office/drawing/2014/main" id="{30C8FC8E-82D5-A989-D92B-7C1A019C9951}"/>
              </a:ext>
            </a:extLst>
          </p:cNvPr>
          <p:cNvSpPr txBox="1"/>
          <p:nvPr/>
        </p:nvSpPr>
        <p:spPr>
          <a:xfrm>
            <a:off x="7591369" y="3712324"/>
            <a:ext cx="325845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Loan Tran,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Education Research and Evaluation Consultant, MEO</a:t>
            </a:r>
            <a:endParaRPr kumimoji="0" lang="es-MX"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Picture 3" descr="Picture of Melissa Mallory">
            <a:extLst>
              <a:ext uri="{FF2B5EF4-FFF2-40B4-BE49-F238E27FC236}">
                <a16:creationId xmlns:a16="http://schemas.microsoft.com/office/drawing/2014/main" id="{40CFB4EA-D4F5-4B18-8ABC-9E73CBF46D31}"/>
              </a:ext>
            </a:extLst>
          </p:cNvPr>
          <p:cNvPicPr>
            <a:picLocks noChangeAspect="1"/>
          </p:cNvPicPr>
          <p:nvPr/>
        </p:nvPicPr>
        <p:blipFill>
          <a:blip r:embed="rId3"/>
          <a:stretch>
            <a:fillRect/>
          </a:stretch>
        </p:blipFill>
        <p:spPr>
          <a:xfrm>
            <a:off x="2108898" y="1564812"/>
            <a:ext cx="1960181" cy="1969187"/>
          </a:xfrm>
          <a:prstGeom prst="rect">
            <a:avLst/>
          </a:prstGeom>
          <a:ln w="53975">
            <a:solidFill>
              <a:schemeClr val="tx1"/>
            </a:solidFill>
          </a:ln>
          <a:effectLst/>
        </p:spPr>
      </p:pic>
      <p:sp>
        <p:nvSpPr>
          <p:cNvPr id="9" name="TextBox 8">
            <a:extLst>
              <a:ext uri="{FF2B5EF4-FFF2-40B4-BE49-F238E27FC236}">
                <a16:creationId xmlns:a16="http://schemas.microsoft.com/office/drawing/2014/main" id="{723F8B50-65EE-9663-1D2D-9B30002487A6}"/>
              </a:ext>
            </a:extLst>
          </p:cNvPr>
          <p:cNvSpPr txBox="1"/>
          <p:nvPr/>
        </p:nvSpPr>
        <p:spPr>
          <a:xfrm>
            <a:off x="964807" y="3767048"/>
            <a:ext cx="405167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Melissa Mallory, </a:t>
            </a:r>
            <a:r>
              <a:rPr lang="en-US" sz="2400" dirty="0">
                <a:solidFill>
                  <a:prstClr val="black"/>
                </a:solidFill>
                <a:latin typeface="Arial" panose="020B0604020202020204"/>
              </a:rPr>
              <a:t>Education Programs Consultant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a:rPr>
              <a:t>Migrant Education Office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MEO)</a:t>
            </a:r>
            <a:endParaRPr kumimoji="0" lang="es-MX"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Picture 2" descr="Picture of Loan Tran">
            <a:extLst>
              <a:ext uri="{FF2B5EF4-FFF2-40B4-BE49-F238E27FC236}">
                <a16:creationId xmlns:a16="http://schemas.microsoft.com/office/drawing/2014/main" id="{0FF88ECC-53C3-E1A6-DE81-B057B0030E99}"/>
              </a:ext>
            </a:extLst>
          </p:cNvPr>
          <p:cNvPicPr>
            <a:picLocks noChangeAspect="1"/>
          </p:cNvPicPr>
          <p:nvPr/>
        </p:nvPicPr>
        <p:blipFill rotWithShape="1">
          <a:blip r:embed="rId4"/>
          <a:srcRect l="6449" t="5948" r="5948" b="7034"/>
          <a:stretch/>
        </p:blipFill>
        <p:spPr>
          <a:xfrm>
            <a:off x="8319615" y="1689235"/>
            <a:ext cx="1763486" cy="1793974"/>
          </a:xfrm>
          <a:prstGeom prst="rect">
            <a:avLst/>
          </a:prstGeom>
          <a:ln w="53975">
            <a:solidFill>
              <a:schemeClr val="tx1"/>
            </a:solidFill>
          </a:ln>
          <a:effectLst/>
        </p:spPr>
      </p:pic>
    </p:spTree>
    <p:extLst>
      <p:ext uri="{BB962C8B-B14F-4D97-AF65-F5344CB8AC3E}">
        <p14:creationId xmlns:p14="http://schemas.microsoft.com/office/powerpoint/2010/main" val="311700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2FDC-8CD6-F5AE-41B8-A5AB948F2DED}"/>
              </a:ext>
            </a:extLst>
          </p:cNvPr>
          <p:cNvSpPr>
            <a:spLocks noGrp="1"/>
          </p:cNvSpPr>
          <p:nvPr>
            <p:ph type="title"/>
          </p:nvPr>
        </p:nvSpPr>
        <p:spPr/>
        <p:txBody>
          <a:bodyPr/>
          <a:lstStyle/>
          <a:p>
            <a:r>
              <a:rPr lang="en-US" dirty="0"/>
              <a:t>Questions?</a:t>
            </a:r>
            <a:endParaRPr lang="es-MX" dirty="0"/>
          </a:p>
        </p:txBody>
      </p:sp>
      <p:pic>
        <p:nvPicPr>
          <p:cNvPr id="4" name="Content Placeholder 3" descr="Picture of a question mark in the center surrounded by question words (e.g., how, why, where, when, what, etc.).">
            <a:extLst>
              <a:ext uri="{FF2B5EF4-FFF2-40B4-BE49-F238E27FC236}">
                <a16:creationId xmlns:a16="http://schemas.microsoft.com/office/drawing/2014/main" id="{6EA41929-FFB9-EB2F-F92E-BFD2330DE296}"/>
              </a:ext>
            </a:extLst>
          </p:cNvPr>
          <p:cNvPicPr>
            <a:picLocks noGrp="1" noChangeAspect="1"/>
          </p:cNvPicPr>
          <p:nvPr>
            <p:ph idx="1"/>
          </p:nvPr>
        </p:nvPicPr>
        <p:blipFill>
          <a:blip r:embed="rId3"/>
          <a:stretch>
            <a:fillRect/>
          </a:stretch>
        </p:blipFill>
        <p:spPr>
          <a:xfrm>
            <a:off x="2981771" y="1806340"/>
            <a:ext cx="6228457" cy="4144755"/>
          </a:xfrm>
          <a:prstGeom prst="rect">
            <a:avLst/>
          </a:prstGeom>
        </p:spPr>
      </p:pic>
    </p:spTree>
    <p:extLst>
      <p:ext uri="{BB962C8B-B14F-4D97-AF65-F5344CB8AC3E}">
        <p14:creationId xmlns:p14="http://schemas.microsoft.com/office/powerpoint/2010/main" val="181633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E573CD-93F8-9F44-4296-D261B6BA3CB3}"/>
              </a:ext>
            </a:extLst>
          </p:cNvPr>
          <p:cNvSpPr>
            <a:spLocks noGrp="1"/>
          </p:cNvSpPr>
          <p:nvPr>
            <p:ph type="title"/>
          </p:nvPr>
        </p:nvSpPr>
        <p:spPr/>
        <p:txBody>
          <a:bodyPr/>
          <a:lstStyle/>
          <a:p>
            <a:r>
              <a:rPr lang="en-US" dirty="0"/>
              <a:t>The Poll You Know…</a:t>
            </a:r>
            <a:endParaRPr lang="es-MX" dirty="0"/>
          </a:p>
        </p:txBody>
      </p:sp>
      <p:pic>
        <p:nvPicPr>
          <p:cNvPr id="7" name="Content Placeholder 6" descr="A cat holding a rainbow saying, &quot;The More You Know.&quot;">
            <a:extLst>
              <a:ext uri="{FF2B5EF4-FFF2-40B4-BE49-F238E27FC236}">
                <a16:creationId xmlns:a16="http://schemas.microsoft.com/office/drawing/2014/main" id="{C2FF51D0-A5EC-C4D6-4039-FE69E90C30E1}"/>
              </a:ext>
            </a:extLst>
          </p:cNvPr>
          <p:cNvPicPr>
            <a:picLocks noGrp="1" noChangeAspect="1"/>
          </p:cNvPicPr>
          <p:nvPr>
            <p:ph sz="half" idx="1"/>
          </p:nvPr>
        </p:nvPicPr>
        <p:blipFill>
          <a:blip r:embed="rId3"/>
          <a:stretch>
            <a:fillRect/>
          </a:stretch>
        </p:blipFill>
        <p:spPr>
          <a:xfrm>
            <a:off x="924877" y="2418398"/>
            <a:ext cx="4587875" cy="2569210"/>
          </a:xfrm>
          <a:prstGeom prst="rect">
            <a:avLst/>
          </a:prstGeom>
        </p:spPr>
      </p:pic>
      <p:sp>
        <p:nvSpPr>
          <p:cNvPr id="8" name="Content Placeholder 7">
            <a:extLst>
              <a:ext uri="{FF2B5EF4-FFF2-40B4-BE49-F238E27FC236}">
                <a16:creationId xmlns:a16="http://schemas.microsoft.com/office/drawing/2014/main" id="{BD81053E-BD9C-2553-0940-B51AC5789848}"/>
              </a:ext>
            </a:extLst>
          </p:cNvPr>
          <p:cNvSpPr>
            <a:spLocks noGrp="1"/>
          </p:cNvSpPr>
          <p:nvPr>
            <p:ph sz="half" idx="2"/>
          </p:nvPr>
        </p:nvSpPr>
        <p:spPr>
          <a:xfrm>
            <a:off x="6096000" y="2499042"/>
            <a:ext cx="5852160" cy="2407921"/>
          </a:xfrm>
        </p:spPr>
        <p:txBody>
          <a:bodyPr/>
          <a:lstStyle/>
          <a:p>
            <a:pPr marL="0" indent="0">
              <a:buNone/>
            </a:pPr>
            <a:r>
              <a:rPr lang="en-US" dirty="0"/>
              <a:t>Please select the best answer to the three questions identified in the poll.</a:t>
            </a:r>
            <a:endParaRPr lang="es-MX" dirty="0"/>
          </a:p>
        </p:txBody>
      </p:sp>
    </p:spTree>
    <p:extLst>
      <p:ext uri="{BB962C8B-B14F-4D97-AF65-F5344CB8AC3E}">
        <p14:creationId xmlns:p14="http://schemas.microsoft.com/office/powerpoint/2010/main" val="3615571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5067-E31B-9372-0568-73C528BA3ABF}"/>
              </a:ext>
            </a:extLst>
          </p:cNvPr>
          <p:cNvSpPr>
            <a:spLocks noGrp="1"/>
          </p:cNvSpPr>
          <p:nvPr>
            <p:ph type="title"/>
          </p:nvPr>
        </p:nvSpPr>
        <p:spPr/>
        <p:txBody>
          <a:bodyPr/>
          <a:lstStyle/>
          <a:p>
            <a:r>
              <a:rPr lang="en-US" dirty="0"/>
              <a:t>The INA Report</a:t>
            </a:r>
            <a:endParaRPr lang="es-MX" dirty="0"/>
          </a:p>
        </p:txBody>
      </p:sp>
      <p:pic>
        <p:nvPicPr>
          <p:cNvPr id="5" name="Picture 4" descr="Picture of the INA Report Search Criteria and Filters.">
            <a:extLst>
              <a:ext uri="{FF2B5EF4-FFF2-40B4-BE49-F238E27FC236}">
                <a16:creationId xmlns:a16="http://schemas.microsoft.com/office/drawing/2014/main" id="{3A347B20-7E2B-8EAB-A993-1963E7D805BA}"/>
              </a:ext>
            </a:extLst>
          </p:cNvPr>
          <p:cNvPicPr>
            <a:picLocks noChangeAspect="1"/>
          </p:cNvPicPr>
          <p:nvPr/>
        </p:nvPicPr>
        <p:blipFill>
          <a:blip r:embed="rId3"/>
          <a:stretch>
            <a:fillRect/>
          </a:stretch>
        </p:blipFill>
        <p:spPr>
          <a:xfrm>
            <a:off x="1285875" y="1529361"/>
            <a:ext cx="10753725" cy="5124839"/>
          </a:xfrm>
          <a:prstGeom prst="rect">
            <a:avLst/>
          </a:prstGeom>
        </p:spPr>
      </p:pic>
      <p:sp>
        <p:nvSpPr>
          <p:cNvPr id="6" name="Arrow: Right 5" descr="Arrow pointing to Child Reports in the MSIN menu.">
            <a:extLst>
              <a:ext uri="{FF2B5EF4-FFF2-40B4-BE49-F238E27FC236}">
                <a16:creationId xmlns:a16="http://schemas.microsoft.com/office/drawing/2014/main" id="{2A0D4C13-D094-DB50-7D1E-195894E94626}"/>
              </a:ext>
            </a:extLst>
          </p:cNvPr>
          <p:cNvSpPr/>
          <p:nvPr/>
        </p:nvSpPr>
        <p:spPr>
          <a:xfrm>
            <a:off x="370604" y="2859604"/>
            <a:ext cx="915271" cy="334535"/>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Arrow: Right 6" descr="Arrow pointing to the INA/ILP Report on the MSIN menu.">
            <a:extLst>
              <a:ext uri="{FF2B5EF4-FFF2-40B4-BE49-F238E27FC236}">
                <a16:creationId xmlns:a16="http://schemas.microsoft.com/office/drawing/2014/main" id="{67B39E95-5918-F0CC-B1EA-EA5F1D798957}"/>
              </a:ext>
            </a:extLst>
          </p:cNvPr>
          <p:cNvSpPr/>
          <p:nvPr/>
        </p:nvSpPr>
        <p:spPr>
          <a:xfrm>
            <a:off x="525850" y="5434575"/>
            <a:ext cx="915271" cy="334535"/>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2397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t>Radio Button Filter: Preschool</a:t>
            </a:r>
            <a:endParaRPr dirty="0"/>
          </a:p>
        </p:txBody>
      </p:sp>
      <p:sp>
        <p:nvSpPr>
          <p:cNvPr id="293" name="Google Shape;293;p24"/>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US" b="1" dirty="0"/>
              <a:t>Radio Button Filter: </a:t>
            </a:r>
            <a:r>
              <a:rPr lang="en-US" dirty="0"/>
              <a:t>Only include P3-P5 children enrolled in non-MEP preschools 	</a:t>
            </a:r>
            <a:endParaRPr dirty="0"/>
          </a:p>
          <a:p>
            <a:pPr marL="0" lvl="0" indent="0" algn="l" rtl="0">
              <a:lnSpc>
                <a:spcPct val="90000"/>
              </a:lnSpc>
              <a:spcBef>
                <a:spcPts val="1000"/>
              </a:spcBef>
              <a:spcAft>
                <a:spcPts val="0"/>
              </a:spcAft>
              <a:buClr>
                <a:schemeClr val="lt1"/>
              </a:buClr>
              <a:buSzPts val="3200"/>
              <a:buNone/>
            </a:pPr>
            <a:endParaRPr dirty="0"/>
          </a:p>
        </p:txBody>
      </p:sp>
      <p:pic>
        <p:nvPicPr>
          <p:cNvPr id="3" name="Picture 2" descr="Snapshot of the filters for the INA Report to include only: 1) P3-P5 children enrolled in non-MEP preschools, 2) credit deficient high school students, 3) youths who've dropped out, 4) youths without health insurance, and 5) youth with health concerns.">
            <a:extLst>
              <a:ext uri="{FF2B5EF4-FFF2-40B4-BE49-F238E27FC236}">
                <a16:creationId xmlns:a16="http://schemas.microsoft.com/office/drawing/2014/main" id="{0299E4D0-F4D4-B124-E1C2-548376720B7E}"/>
              </a:ext>
            </a:extLst>
          </p:cNvPr>
          <p:cNvPicPr>
            <a:picLocks noChangeAspect="1"/>
          </p:cNvPicPr>
          <p:nvPr/>
        </p:nvPicPr>
        <p:blipFill>
          <a:blip r:embed="rId3"/>
          <a:stretch>
            <a:fillRect/>
          </a:stretch>
        </p:blipFill>
        <p:spPr>
          <a:xfrm>
            <a:off x="6096000" y="1903608"/>
            <a:ext cx="5890561" cy="4114225"/>
          </a:xfrm>
          <a:prstGeom prst="rect">
            <a:avLst/>
          </a:prstGeom>
          <a:ln w="19050">
            <a:solidFill>
              <a:srgbClr val="002060"/>
            </a:solidFill>
          </a:ln>
        </p:spPr>
      </p:pic>
      <p:sp>
        <p:nvSpPr>
          <p:cNvPr id="4" name="Arrow: Right 3" descr="Arrow pointing to only include P3-P5 children enrolled in non-MEP preschools">
            <a:extLst>
              <a:ext uri="{FF2B5EF4-FFF2-40B4-BE49-F238E27FC236}">
                <a16:creationId xmlns:a16="http://schemas.microsoft.com/office/drawing/2014/main" id="{0E7104DA-A754-06DC-B088-D40F72625972}"/>
              </a:ext>
            </a:extLst>
          </p:cNvPr>
          <p:cNvSpPr/>
          <p:nvPr/>
        </p:nvSpPr>
        <p:spPr>
          <a:xfrm>
            <a:off x="5298709" y="3429000"/>
            <a:ext cx="888733" cy="338563"/>
          </a:xfrm>
          <a:prstGeom prst="rightArrow">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t>Radio Button Filter: </a:t>
            </a:r>
            <a:br>
              <a:rPr lang="en-US"/>
            </a:br>
            <a:r>
              <a:rPr lang="en-US"/>
              <a:t>Secondary Students who are Credit Deficient</a:t>
            </a:r>
            <a:endParaRPr/>
          </a:p>
        </p:txBody>
      </p:sp>
      <p:sp>
        <p:nvSpPr>
          <p:cNvPr id="300" name="Google Shape;300;p25"/>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1800"/>
              </a:spcAft>
              <a:buClr>
                <a:schemeClr val="lt1"/>
              </a:buClr>
              <a:buSzPts val="3200"/>
              <a:buNone/>
            </a:pPr>
            <a:r>
              <a:rPr lang="en-US" sz="2600" b="1" dirty="0"/>
              <a:t>Radio Button Filter: </a:t>
            </a:r>
            <a:r>
              <a:rPr lang="en-US" sz="2600" dirty="0"/>
              <a:t>Only include secondary students who are credit deficient 	</a:t>
            </a:r>
            <a:endParaRPr sz="2000" dirty="0"/>
          </a:p>
          <a:p>
            <a:pPr marL="0" lvl="0" indent="0" algn="l" rtl="0">
              <a:lnSpc>
                <a:spcPct val="90000"/>
              </a:lnSpc>
              <a:spcBef>
                <a:spcPts val="1000"/>
              </a:spcBef>
              <a:spcAft>
                <a:spcPts val="0"/>
              </a:spcAft>
              <a:buClr>
                <a:schemeClr val="lt1"/>
              </a:buClr>
              <a:buSzPts val="3200"/>
              <a:buNone/>
            </a:pPr>
            <a:r>
              <a:rPr lang="en-US" sz="2600" b="1" dirty="0"/>
              <a:t>Remember, this filter supports the MEP in meeting students’ needs and measurable program objectives (MPOs) 5.1/6.1:</a:t>
            </a:r>
            <a:endParaRPr sz="2600" dirty="0"/>
          </a:p>
          <a:p>
            <a:pPr marL="228600" lvl="0" indent="-228600" algn="l" rtl="0">
              <a:lnSpc>
                <a:spcPct val="90000"/>
              </a:lnSpc>
              <a:spcBef>
                <a:spcPts val="1000"/>
              </a:spcBef>
              <a:spcAft>
                <a:spcPts val="0"/>
              </a:spcAft>
              <a:buClr>
                <a:schemeClr val="lt1"/>
              </a:buClr>
              <a:buSzPts val="3200"/>
              <a:buChar char="•"/>
            </a:pPr>
            <a:r>
              <a:rPr lang="en-US" sz="2600" dirty="0"/>
              <a:t>Identifies students who are credit deficient by district and/or school which streamlines student outreach and enrollment to quickly address credit deficiency.</a:t>
            </a:r>
            <a:endParaRPr sz="2600" dirty="0"/>
          </a:p>
        </p:txBody>
      </p:sp>
      <p:pic>
        <p:nvPicPr>
          <p:cNvPr id="3" name="Picture 2" descr="Snapshot of the filters for the INA Report to include only: 1) P3-P5 children enrolled in non-MEP preschools, 2) credit deficient high school students, 3) youths who've dropped out, 4) youths without health insurance, and 5) youth with health concerns.">
            <a:extLst>
              <a:ext uri="{FF2B5EF4-FFF2-40B4-BE49-F238E27FC236}">
                <a16:creationId xmlns:a16="http://schemas.microsoft.com/office/drawing/2014/main" id="{2C2E44D6-26F1-9019-D086-3EDBBAFE46B7}"/>
              </a:ext>
            </a:extLst>
          </p:cNvPr>
          <p:cNvPicPr>
            <a:picLocks noChangeAspect="1"/>
          </p:cNvPicPr>
          <p:nvPr/>
        </p:nvPicPr>
        <p:blipFill>
          <a:blip r:embed="rId3"/>
          <a:stretch>
            <a:fillRect/>
          </a:stretch>
        </p:blipFill>
        <p:spPr>
          <a:xfrm>
            <a:off x="6096001" y="1751206"/>
            <a:ext cx="5943600" cy="4328929"/>
          </a:xfrm>
          <a:prstGeom prst="rect">
            <a:avLst/>
          </a:prstGeom>
          <a:noFill/>
          <a:ln w="19050">
            <a:solidFill>
              <a:srgbClr val="002060"/>
            </a:solidFill>
          </a:ln>
        </p:spPr>
      </p:pic>
      <p:pic>
        <p:nvPicPr>
          <p:cNvPr id="4" name="Picture 3" descr="Arrow pointing at the filter for secondary school students who are credit deficient. ">
            <a:extLst>
              <a:ext uri="{FF2B5EF4-FFF2-40B4-BE49-F238E27FC236}">
                <a16:creationId xmlns:a16="http://schemas.microsoft.com/office/drawing/2014/main" id="{01A1BAC1-A46D-2E1E-9A17-749577F0BCD7}"/>
              </a:ext>
            </a:extLst>
          </p:cNvPr>
          <p:cNvPicPr>
            <a:picLocks noChangeAspect="1"/>
          </p:cNvPicPr>
          <p:nvPr/>
        </p:nvPicPr>
        <p:blipFill>
          <a:blip r:embed="rId4"/>
          <a:stretch>
            <a:fillRect/>
          </a:stretch>
        </p:blipFill>
        <p:spPr>
          <a:xfrm rot="10800000">
            <a:off x="10175750" y="3717535"/>
            <a:ext cx="920576" cy="39627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t>Radio Button Filter: Dropped Out</a:t>
            </a:r>
            <a:endParaRPr/>
          </a:p>
        </p:txBody>
      </p:sp>
      <p:sp>
        <p:nvSpPr>
          <p:cNvPr id="307" name="Google Shape;307;p26"/>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3200"/>
              <a:buChar char="•"/>
            </a:pPr>
            <a:r>
              <a:rPr lang="en-US" b="1" dirty="0"/>
              <a:t>Radio Button Filter: </a:t>
            </a:r>
          </a:p>
          <a:p>
            <a:pPr marL="223838" lvl="0" indent="0" algn="l" rtl="0">
              <a:lnSpc>
                <a:spcPct val="90000"/>
              </a:lnSpc>
              <a:spcBef>
                <a:spcPts val="0"/>
              </a:spcBef>
              <a:spcAft>
                <a:spcPts val="0"/>
              </a:spcAft>
              <a:buClr>
                <a:schemeClr val="lt1"/>
              </a:buClr>
              <a:buSzPts val="3200"/>
              <a:buNone/>
            </a:pPr>
            <a:r>
              <a:rPr lang="en-US" dirty="0"/>
              <a:t>Only include youths who dropped out of school 	</a:t>
            </a:r>
            <a:endParaRPr dirty="0"/>
          </a:p>
          <a:p>
            <a:pPr marL="0" lvl="0" indent="0" algn="l" rtl="0">
              <a:lnSpc>
                <a:spcPct val="90000"/>
              </a:lnSpc>
              <a:spcBef>
                <a:spcPts val="1000"/>
              </a:spcBef>
              <a:spcAft>
                <a:spcPts val="0"/>
              </a:spcAft>
              <a:buClr>
                <a:schemeClr val="lt1"/>
              </a:buClr>
              <a:buSzPts val="3200"/>
              <a:buNone/>
            </a:pPr>
            <a:endParaRPr dirty="0"/>
          </a:p>
          <a:p>
            <a:pPr marL="0" lvl="0" indent="0" algn="l" rtl="0">
              <a:lnSpc>
                <a:spcPct val="90000"/>
              </a:lnSpc>
              <a:spcBef>
                <a:spcPts val="1000"/>
              </a:spcBef>
              <a:spcAft>
                <a:spcPts val="0"/>
              </a:spcAft>
              <a:buClr>
                <a:schemeClr val="lt1"/>
              </a:buClr>
              <a:buSzPts val="3200"/>
              <a:buNone/>
            </a:pPr>
            <a:endParaRPr dirty="0"/>
          </a:p>
        </p:txBody>
      </p:sp>
      <p:pic>
        <p:nvPicPr>
          <p:cNvPr id="2" name="Picture 1" descr="Snapshot of the filters for the INA Report to include only: 1) P3-P5 children enrolled in non-MEP preschools, 2) credit deficient high school students, 3) youths who've dropped out, 4) youths without health insurance, and 5) youth with health concerns.">
            <a:extLst>
              <a:ext uri="{FF2B5EF4-FFF2-40B4-BE49-F238E27FC236}">
                <a16:creationId xmlns:a16="http://schemas.microsoft.com/office/drawing/2014/main" id="{089BC9E6-1D13-0091-DDA4-964AC1E733A7}"/>
              </a:ext>
            </a:extLst>
          </p:cNvPr>
          <p:cNvPicPr>
            <a:picLocks noChangeAspect="1"/>
          </p:cNvPicPr>
          <p:nvPr/>
        </p:nvPicPr>
        <p:blipFill>
          <a:blip r:embed="rId3"/>
          <a:stretch>
            <a:fillRect/>
          </a:stretch>
        </p:blipFill>
        <p:spPr>
          <a:xfrm>
            <a:off x="5385214" y="1524243"/>
            <a:ext cx="6457844" cy="4512469"/>
          </a:xfrm>
          <a:prstGeom prst="rect">
            <a:avLst/>
          </a:prstGeom>
          <a:ln>
            <a:solidFill>
              <a:srgbClr val="002060"/>
            </a:solidFill>
          </a:ln>
        </p:spPr>
      </p:pic>
      <p:pic>
        <p:nvPicPr>
          <p:cNvPr id="3" name="Picture 2" descr="Arrow pointing at the filter for youth who've dropped out of school.">
            <a:extLst>
              <a:ext uri="{FF2B5EF4-FFF2-40B4-BE49-F238E27FC236}">
                <a16:creationId xmlns:a16="http://schemas.microsoft.com/office/drawing/2014/main" id="{EF17C975-D5AF-4C07-5509-44900C047EA8}"/>
              </a:ext>
            </a:extLst>
          </p:cNvPr>
          <p:cNvPicPr>
            <a:picLocks noChangeAspect="1"/>
          </p:cNvPicPr>
          <p:nvPr/>
        </p:nvPicPr>
        <p:blipFill>
          <a:blip r:embed="rId4"/>
          <a:stretch>
            <a:fillRect/>
          </a:stretch>
        </p:blipFill>
        <p:spPr>
          <a:xfrm>
            <a:off x="4728384" y="3780477"/>
            <a:ext cx="920576" cy="39627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a:t>Radio Button Filters: Health</a:t>
            </a:r>
            <a:endParaRPr/>
          </a:p>
        </p:txBody>
      </p:sp>
      <p:sp>
        <p:nvSpPr>
          <p:cNvPr id="314" name="Google Shape;314;p27"/>
          <p:cNvSpPr txBox="1">
            <a:spLocks noGrp="1"/>
          </p:cNvSpPr>
          <p:nvPr>
            <p:ph idx="1"/>
          </p:nvPr>
        </p:nvSpPr>
        <p:spPr>
          <a:xfrm>
            <a:off x="152400" y="1638300"/>
            <a:ext cx="5810461" cy="5817577"/>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00000"/>
              </a:lnSpc>
              <a:spcBef>
                <a:spcPts val="0"/>
              </a:spcBef>
              <a:spcAft>
                <a:spcPts val="2400"/>
              </a:spcAft>
              <a:buClr>
                <a:schemeClr val="lt1"/>
              </a:buClr>
              <a:buSzPts val="3200"/>
              <a:buNone/>
            </a:pPr>
            <a:r>
              <a:rPr lang="en-US" sz="5300" b="1" dirty="0">
                <a:latin typeface="Arial" panose="020B0604020202020204" pitchFamily="34" charset="0"/>
                <a:cs typeface="Arial" panose="020B0604020202020204" pitchFamily="34" charset="0"/>
              </a:rPr>
              <a:t>Radio Button Filter: </a:t>
            </a:r>
            <a:r>
              <a:rPr lang="en-US" sz="5300" dirty="0">
                <a:latin typeface="Arial" panose="020B0604020202020204" pitchFamily="34" charset="0"/>
                <a:cs typeface="Arial" panose="020B0604020202020204" pitchFamily="34" charset="0"/>
              </a:rPr>
              <a:t>Only include children/youths without health insurance </a:t>
            </a:r>
          </a:p>
          <a:p>
            <a:pPr>
              <a:lnSpc>
                <a:spcPct val="120000"/>
              </a:lnSpc>
              <a:spcBef>
                <a:spcPts val="0"/>
              </a:spcBef>
              <a:spcAft>
                <a:spcPts val="2400"/>
              </a:spcAft>
            </a:pPr>
            <a:r>
              <a:rPr lang="en-US" sz="4800" dirty="0"/>
              <a:t>Beginning January 1, 2024, a new law in California allows adults ages 26 through 49 to qualify for full-scope Medi-Cal, regardless of immigration status. All other Medi-Cal eligibility rules, including income limits, will still apply.​​ Resources available in several languages (e.g., Spanish, Punjabi, Hmong, etc.) on the </a:t>
            </a:r>
            <a:r>
              <a:rPr lang="en-US" sz="4800" dirty="0">
                <a:hlinkClick r:id="rId3">
                  <a:extLst>
                    <a:ext uri="{A12FA001-AC4F-418D-AE19-62706E023703}">
                      <ahyp:hlinkClr xmlns:ahyp="http://schemas.microsoft.com/office/drawing/2018/hyperlinkcolor" val="tx"/>
                    </a:ext>
                  </a:extLst>
                </a:hlinkClick>
              </a:rPr>
              <a:t>Department of Health Care Services website</a:t>
            </a:r>
            <a:r>
              <a:rPr lang="en-US" sz="4800" dirty="0"/>
              <a:t>.</a:t>
            </a:r>
            <a:endParaRPr sz="4800" dirty="0"/>
          </a:p>
          <a:p>
            <a:pPr marL="228600" lvl="0" indent="-25400" algn="l" rtl="0">
              <a:lnSpc>
                <a:spcPct val="90000"/>
              </a:lnSpc>
              <a:spcBef>
                <a:spcPts val="1000"/>
              </a:spcBef>
              <a:spcAft>
                <a:spcPts val="0"/>
              </a:spcAft>
              <a:buClr>
                <a:schemeClr val="lt1"/>
              </a:buClr>
              <a:buSzPts val="3200"/>
              <a:buNone/>
            </a:pPr>
            <a:endParaRPr dirty="0"/>
          </a:p>
          <a:p>
            <a:pPr marL="228600" lvl="0" indent="-25400" algn="l" rtl="0">
              <a:lnSpc>
                <a:spcPct val="90000"/>
              </a:lnSpc>
              <a:spcBef>
                <a:spcPts val="1000"/>
              </a:spcBef>
              <a:spcAft>
                <a:spcPts val="0"/>
              </a:spcAft>
              <a:buClr>
                <a:schemeClr val="lt1"/>
              </a:buClr>
              <a:buSzPts val="3200"/>
              <a:buNone/>
            </a:pPr>
            <a:endParaRPr dirty="0"/>
          </a:p>
          <a:p>
            <a:pPr marL="228600" lvl="0" indent="-25400" algn="l" rtl="0">
              <a:lnSpc>
                <a:spcPct val="90000"/>
              </a:lnSpc>
              <a:spcBef>
                <a:spcPts val="1000"/>
              </a:spcBef>
              <a:spcAft>
                <a:spcPts val="0"/>
              </a:spcAft>
              <a:buClr>
                <a:schemeClr val="lt1"/>
              </a:buClr>
              <a:buSzPts val="3200"/>
              <a:buNone/>
            </a:pPr>
            <a:endParaRPr dirty="0"/>
          </a:p>
        </p:txBody>
      </p:sp>
      <p:pic>
        <p:nvPicPr>
          <p:cNvPr id="4" name="Picture 3" descr="Snapshot of the filters for the INA Report to include only: 1) P3-P5 children enrolled in non-MEP preschools, 2) credit deficient high school students, 3) youths who've dropped out, 4) youths without health insurance, and 5) youth with health concerns.">
            <a:extLst>
              <a:ext uri="{FF2B5EF4-FFF2-40B4-BE49-F238E27FC236}">
                <a16:creationId xmlns:a16="http://schemas.microsoft.com/office/drawing/2014/main" id="{22C0F7A0-C906-977A-AFBB-4B51CED136B0}"/>
              </a:ext>
            </a:extLst>
          </p:cNvPr>
          <p:cNvPicPr>
            <a:picLocks noChangeAspect="1"/>
          </p:cNvPicPr>
          <p:nvPr/>
        </p:nvPicPr>
        <p:blipFill>
          <a:blip r:embed="rId4"/>
          <a:stretch>
            <a:fillRect/>
          </a:stretch>
        </p:blipFill>
        <p:spPr>
          <a:xfrm>
            <a:off x="5962861" y="1638300"/>
            <a:ext cx="6076739" cy="4251996"/>
          </a:xfrm>
          <a:prstGeom prst="rect">
            <a:avLst/>
          </a:prstGeom>
          <a:ln w="19050">
            <a:solidFill>
              <a:srgbClr val="002060"/>
            </a:solidFill>
          </a:ln>
        </p:spPr>
      </p:pic>
      <p:pic>
        <p:nvPicPr>
          <p:cNvPr id="6" name="Picture 5" descr="Arrow pointing to children/youths without health insurance filter.">
            <a:extLst>
              <a:ext uri="{FF2B5EF4-FFF2-40B4-BE49-F238E27FC236}">
                <a16:creationId xmlns:a16="http://schemas.microsoft.com/office/drawing/2014/main" id="{338B4C1C-0B4C-42CD-80A6-1B0342947C49}"/>
              </a:ext>
            </a:extLst>
          </p:cNvPr>
          <p:cNvPicPr>
            <a:picLocks noChangeAspect="1"/>
          </p:cNvPicPr>
          <p:nvPr/>
        </p:nvPicPr>
        <p:blipFill>
          <a:blip r:embed="rId5"/>
          <a:stretch>
            <a:fillRect/>
          </a:stretch>
        </p:blipFill>
        <p:spPr>
          <a:xfrm rot="10800000">
            <a:off x="9881207" y="4146250"/>
            <a:ext cx="920576" cy="39627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a:extLst>
            <a:ext uri="{FF2B5EF4-FFF2-40B4-BE49-F238E27FC236}">
              <a16:creationId xmlns:a16="http://schemas.microsoft.com/office/drawing/2014/main" id="{BC51EAAF-4172-354F-CEDF-91C0A28B5E9C}"/>
            </a:ext>
          </a:extLst>
        </p:cNvPr>
        <p:cNvGrpSpPr/>
        <p:nvPr/>
      </p:nvGrpSpPr>
      <p:grpSpPr>
        <a:xfrm>
          <a:off x="0" y="0"/>
          <a:ext cx="0" cy="0"/>
          <a:chOff x="0" y="0"/>
          <a:chExt cx="0" cy="0"/>
        </a:xfrm>
      </p:grpSpPr>
      <p:sp>
        <p:nvSpPr>
          <p:cNvPr id="313" name="Google Shape;313;p27">
            <a:extLst>
              <a:ext uri="{FF2B5EF4-FFF2-40B4-BE49-F238E27FC236}">
                <a16:creationId xmlns:a16="http://schemas.microsoft.com/office/drawing/2014/main" id="{C63E99CF-6D01-EBCE-0D95-CA90B1D7CF78}"/>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t>Radio Button Filters: Health (2)</a:t>
            </a:r>
            <a:endParaRPr dirty="0"/>
          </a:p>
        </p:txBody>
      </p:sp>
      <p:sp>
        <p:nvSpPr>
          <p:cNvPr id="314" name="Google Shape;314;p27">
            <a:extLst>
              <a:ext uri="{FF2B5EF4-FFF2-40B4-BE49-F238E27FC236}">
                <a16:creationId xmlns:a16="http://schemas.microsoft.com/office/drawing/2014/main" id="{56EF7E16-F43A-3BA7-F0D5-39AE35B105F5}"/>
              </a:ext>
            </a:extLst>
          </p:cNvPr>
          <p:cNvSpPr txBox="1">
            <a:spLocks noGrp="1"/>
          </p:cNvSpPr>
          <p:nvPr>
            <p:ph sz="half" idx="1"/>
          </p:nvPr>
        </p:nvSpPr>
        <p:spPr>
          <a:xfrm>
            <a:off x="301151" y="1535810"/>
            <a:ext cx="4932031" cy="5015901"/>
          </a:xfrm>
          <a:prstGeom prst="rect">
            <a:avLst/>
          </a:prstGeom>
          <a:noFill/>
          <a:ln>
            <a:noFill/>
          </a:ln>
        </p:spPr>
        <p:txBody>
          <a:bodyPr spcFirstLastPara="1" wrap="square" lIns="91425" tIns="45700" rIns="91425" bIns="45700" anchor="t" anchorCtr="0">
            <a:normAutofit/>
          </a:bodyPr>
          <a:lstStyle/>
          <a:p>
            <a:pPr indent="-25400">
              <a:buClr>
                <a:schemeClr val="lt1"/>
              </a:buClr>
              <a:buSzPts val="3200"/>
              <a:buNone/>
            </a:pPr>
            <a:r>
              <a:rPr lang="en-US" sz="3200" b="1" dirty="0"/>
              <a:t>Radio Button Filter</a:t>
            </a:r>
            <a:r>
              <a:rPr lang="en-US" sz="3200" dirty="0"/>
              <a:t>: </a:t>
            </a:r>
          </a:p>
          <a:p>
            <a:pPr indent="-25400">
              <a:buClr>
                <a:schemeClr val="lt1"/>
              </a:buClr>
              <a:buSzPts val="3200"/>
              <a:buNone/>
            </a:pPr>
            <a:r>
              <a:rPr lang="en-US" sz="3200" dirty="0"/>
              <a:t>Only include children/ youths with health concerns</a:t>
            </a:r>
          </a:p>
          <a:p>
            <a:pPr marL="228600" lvl="0" indent="-25400" algn="l" rtl="0">
              <a:lnSpc>
                <a:spcPct val="90000"/>
              </a:lnSpc>
              <a:spcBef>
                <a:spcPts val="1000"/>
              </a:spcBef>
              <a:spcAft>
                <a:spcPts val="0"/>
              </a:spcAft>
              <a:buClr>
                <a:schemeClr val="lt1"/>
              </a:buClr>
              <a:buSzPts val="3200"/>
              <a:buNone/>
            </a:pPr>
            <a:endParaRPr dirty="0"/>
          </a:p>
        </p:txBody>
      </p:sp>
      <p:pic>
        <p:nvPicPr>
          <p:cNvPr id="4" name="Picture 3" descr="Snapshot of the filters for the INA Report to include only: 1) P3-P5 children enrolled in non-MEP preschools, 2) credit deficient high school students, 3) youths who've dropped out, 4) youths without health insurance, and 5) youth with health concerns.">
            <a:extLst>
              <a:ext uri="{FF2B5EF4-FFF2-40B4-BE49-F238E27FC236}">
                <a16:creationId xmlns:a16="http://schemas.microsoft.com/office/drawing/2014/main" id="{B56A6468-5DB1-F6BE-C673-AE1541B9B984}"/>
              </a:ext>
            </a:extLst>
          </p:cNvPr>
          <p:cNvPicPr>
            <a:picLocks noChangeAspect="1"/>
          </p:cNvPicPr>
          <p:nvPr/>
        </p:nvPicPr>
        <p:blipFill>
          <a:blip r:embed="rId3"/>
          <a:stretch>
            <a:fillRect/>
          </a:stretch>
        </p:blipFill>
        <p:spPr>
          <a:xfrm>
            <a:off x="5434625" y="1638300"/>
            <a:ext cx="6456224" cy="4517528"/>
          </a:xfrm>
          <a:prstGeom prst="rect">
            <a:avLst/>
          </a:prstGeom>
          <a:ln w="19050">
            <a:solidFill>
              <a:srgbClr val="002060"/>
            </a:solidFill>
          </a:ln>
        </p:spPr>
      </p:pic>
      <p:pic>
        <p:nvPicPr>
          <p:cNvPr id="3" name="Picture 2" descr="Arrow pointing to children/youths with health concerns filter.">
            <a:extLst>
              <a:ext uri="{FF2B5EF4-FFF2-40B4-BE49-F238E27FC236}">
                <a16:creationId xmlns:a16="http://schemas.microsoft.com/office/drawing/2014/main" id="{42F1CAF6-7E82-BC4D-D439-107126812A9B}"/>
              </a:ext>
            </a:extLst>
          </p:cNvPr>
          <p:cNvPicPr>
            <a:picLocks noChangeAspect="1"/>
          </p:cNvPicPr>
          <p:nvPr/>
        </p:nvPicPr>
        <p:blipFill>
          <a:blip r:embed="rId4"/>
          <a:stretch>
            <a:fillRect/>
          </a:stretch>
        </p:blipFill>
        <p:spPr>
          <a:xfrm>
            <a:off x="4705270" y="4546315"/>
            <a:ext cx="920576" cy="396274"/>
          </a:xfrm>
          <a:prstGeom prst="rect">
            <a:avLst/>
          </a:prstGeom>
        </p:spPr>
      </p:pic>
    </p:spTree>
    <p:extLst>
      <p:ext uri="{BB962C8B-B14F-4D97-AF65-F5344CB8AC3E}">
        <p14:creationId xmlns:p14="http://schemas.microsoft.com/office/powerpoint/2010/main" val="2939433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C3B1-2819-DB11-B1A1-D75138C5D81C}"/>
              </a:ext>
            </a:extLst>
          </p:cNvPr>
          <p:cNvSpPr>
            <a:spLocks noGrp="1"/>
          </p:cNvSpPr>
          <p:nvPr>
            <p:ph type="title"/>
          </p:nvPr>
        </p:nvSpPr>
        <p:spPr>
          <a:xfrm>
            <a:off x="139617" y="322790"/>
            <a:ext cx="11887200" cy="1325563"/>
          </a:xfrm>
        </p:spPr>
        <p:txBody>
          <a:bodyPr/>
          <a:lstStyle/>
          <a:p>
            <a:r>
              <a:rPr lang="en-US" dirty="0"/>
              <a:t>Running the INA Report for Dental Health Needs</a:t>
            </a:r>
            <a:endParaRPr lang="es-MX" dirty="0"/>
          </a:p>
        </p:txBody>
      </p:sp>
      <p:sp>
        <p:nvSpPr>
          <p:cNvPr id="8" name="Text Placeholder 7">
            <a:extLst>
              <a:ext uri="{FF2B5EF4-FFF2-40B4-BE49-F238E27FC236}">
                <a16:creationId xmlns:a16="http://schemas.microsoft.com/office/drawing/2014/main" id="{840F71E8-31F1-05A4-627B-61F53B7416DC}"/>
              </a:ext>
            </a:extLst>
          </p:cNvPr>
          <p:cNvSpPr>
            <a:spLocks noGrp="1"/>
          </p:cNvSpPr>
          <p:nvPr>
            <p:ph type="body" idx="1"/>
          </p:nvPr>
        </p:nvSpPr>
        <p:spPr>
          <a:xfrm>
            <a:off x="-129891" y="1744179"/>
            <a:ext cx="5141495" cy="4367864"/>
          </a:xfrm>
        </p:spPr>
        <p:txBody>
          <a:bodyPr>
            <a:normAutofit lnSpcReduction="10000"/>
          </a:bodyPr>
          <a:lstStyle/>
          <a:p>
            <a:pPr marL="628650" indent="-514350">
              <a:lnSpc>
                <a:spcPct val="100000"/>
              </a:lnSpc>
              <a:spcAft>
                <a:spcPts val="1200"/>
              </a:spcAft>
              <a:buSzPct val="100000"/>
              <a:buFont typeface="+mj-lt"/>
              <a:buAutoNum type="arabicPeriod"/>
            </a:pPr>
            <a:r>
              <a:rPr lang="en-US" sz="2400" dirty="0"/>
              <a:t>Enter your search criteria:</a:t>
            </a:r>
          </a:p>
          <a:p>
            <a:pPr marL="1028700" lvl="1" indent="-457200">
              <a:lnSpc>
                <a:spcPct val="100000"/>
              </a:lnSpc>
              <a:spcAft>
                <a:spcPts val="1200"/>
              </a:spcAft>
              <a:buSzPct val="100000"/>
              <a:buFont typeface="+mj-lt"/>
              <a:buAutoNum type="alphaLcPeriod"/>
            </a:pPr>
            <a:r>
              <a:rPr lang="en-US" sz="2400" dirty="0"/>
              <a:t>Select your </a:t>
            </a:r>
            <a:r>
              <a:rPr lang="en-US" sz="2400" dirty="0">
                <a:solidFill>
                  <a:schemeClr val="accent2"/>
                </a:solidFill>
              </a:rPr>
              <a:t>Region</a:t>
            </a:r>
          </a:p>
          <a:p>
            <a:pPr marL="1028700" lvl="1" indent="-457200">
              <a:lnSpc>
                <a:spcPct val="100000"/>
              </a:lnSpc>
              <a:spcAft>
                <a:spcPts val="1200"/>
              </a:spcAft>
              <a:buSzPct val="100000"/>
              <a:buFont typeface="+mj-lt"/>
              <a:buAutoNum type="alphaLcPeriod"/>
            </a:pPr>
            <a:r>
              <a:rPr lang="en-US" sz="2400" dirty="0"/>
              <a:t>Select </a:t>
            </a:r>
            <a:r>
              <a:rPr lang="en-US" sz="2400" dirty="0">
                <a:solidFill>
                  <a:schemeClr val="accent2"/>
                </a:solidFill>
              </a:rPr>
              <a:t>Counties</a:t>
            </a:r>
            <a:r>
              <a:rPr lang="en-US" sz="2400" dirty="0"/>
              <a:t> (if applicable)</a:t>
            </a:r>
          </a:p>
          <a:p>
            <a:pPr marL="1028700" lvl="1" indent="-457200">
              <a:lnSpc>
                <a:spcPct val="100000"/>
              </a:lnSpc>
              <a:spcAft>
                <a:spcPts val="1200"/>
              </a:spcAft>
              <a:buSzPct val="100000"/>
              <a:buFont typeface="+mj-lt"/>
              <a:buAutoNum type="alphaLcPeriod"/>
            </a:pPr>
            <a:r>
              <a:rPr lang="en-US" sz="2400" dirty="0"/>
              <a:t>Select </a:t>
            </a:r>
            <a:r>
              <a:rPr lang="en-US" sz="2400" dirty="0">
                <a:solidFill>
                  <a:schemeClr val="accent2"/>
                </a:solidFill>
              </a:rPr>
              <a:t>School Districts </a:t>
            </a:r>
            <a:r>
              <a:rPr lang="en-US" sz="2400" dirty="0"/>
              <a:t>(if applicable)</a:t>
            </a:r>
          </a:p>
          <a:p>
            <a:pPr marL="1028700" lvl="1" indent="-457200">
              <a:lnSpc>
                <a:spcPct val="100000"/>
              </a:lnSpc>
              <a:spcAft>
                <a:spcPts val="1200"/>
              </a:spcAft>
              <a:buSzPct val="100000"/>
              <a:buFont typeface="+mj-lt"/>
              <a:buAutoNum type="alphaLcPeriod"/>
            </a:pPr>
            <a:r>
              <a:rPr lang="es-MX" sz="2400" dirty="0" err="1"/>
              <a:t>Select</a:t>
            </a:r>
            <a:r>
              <a:rPr lang="es-MX" sz="2400" dirty="0"/>
              <a:t> </a:t>
            </a:r>
            <a:r>
              <a:rPr lang="es-MX" sz="2400" dirty="0" err="1">
                <a:solidFill>
                  <a:schemeClr val="accent2"/>
                </a:solidFill>
              </a:rPr>
              <a:t>Schools</a:t>
            </a:r>
            <a:r>
              <a:rPr lang="es-MX" sz="2400" dirty="0"/>
              <a:t> </a:t>
            </a:r>
            <a:r>
              <a:rPr lang="en-US" sz="2400" dirty="0"/>
              <a:t>(if applicable)</a:t>
            </a:r>
          </a:p>
          <a:p>
            <a:pPr marL="1028700" lvl="1" indent="-457200">
              <a:lnSpc>
                <a:spcPct val="100000"/>
              </a:lnSpc>
              <a:spcAft>
                <a:spcPts val="1200"/>
              </a:spcAft>
              <a:buSzPct val="100000"/>
              <a:buFont typeface="+mj-lt"/>
              <a:buAutoNum type="alphaLcPeriod"/>
            </a:pPr>
            <a:r>
              <a:rPr lang="en-US" sz="2400" dirty="0"/>
              <a:t>Select </a:t>
            </a:r>
            <a:r>
              <a:rPr lang="en-US" sz="2400" dirty="0">
                <a:solidFill>
                  <a:schemeClr val="accent2"/>
                </a:solidFill>
              </a:rPr>
              <a:t>School Year</a:t>
            </a:r>
          </a:p>
        </p:txBody>
      </p:sp>
      <p:pic>
        <p:nvPicPr>
          <p:cNvPr id="7" name="Picture 6" descr="Snapshot of the INA Report and filters which include only: 1) P3-P5 children enrolled in non-MEP preschools, 2) credit deficient high school students, 3) youths who've dropped out, 4) youths without health insurance, and 5) youth with health concerns.">
            <a:extLst>
              <a:ext uri="{FF2B5EF4-FFF2-40B4-BE49-F238E27FC236}">
                <a16:creationId xmlns:a16="http://schemas.microsoft.com/office/drawing/2014/main" id="{5A153B15-07B7-D39E-5405-C98948951E09}"/>
              </a:ext>
            </a:extLst>
          </p:cNvPr>
          <p:cNvPicPr>
            <a:picLocks noChangeAspect="1"/>
          </p:cNvPicPr>
          <p:nvPr/>
        </p:nvPicPr>
        <p:blipFill>
          <a:blip r:embed="rId3"/>
          <a:srcRect t="6878" r="5444" b="5224"/>
          <a:stretch/>
        </p:blipFill>
        <p:spPr>
          <a:xfrm>
            <a:off x="5011604" y="1744179"/>
            <a:ext cx="7027996" cy="4387969"/>
          </a:xfrm>
          <a:prstGeom prst="rect">
            <a:avLst/>
          </a:prstGeom>
        </p:spPr>
      </p:pic>
    </p:spTree>
    <p:extLst>
      <p:ext uri="{BB962C8B-B14F-4D97-AF65-F5344CB8AC3E}">
        <p14:creationId xmlns:p14="http://schemas.microsoft.com/office/powerpoint/2010/main" val="235056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9511B-005A-874A-30EF-FFFE630FA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66B607-709A-FAC6-3B3D-194A46176140}"/>
              </a:ext>
            </a:extLst>
          </p:cNvPr>
          <p:cNvSpPr>
            <a:spLocks noGrp="1"/>
          </p:cNvSpPr>
          <p:nvPr>
            <p:ph type="title"/>
          </p:nvPr>
        </p:nvSpPr>
        <p:spPr>
          <a:xfrm>
            <a:off x="175288" y="-140130"/>
            <a:ext cx="11887200" cy="1325563"/>
          </a:xfrm>
        </p:spPr>
        <p:txBody>
          <a:bodyPr/>
          <a:lstStyle/>
          <a:p>
            <a:r>
              <a:rPr lang="en-US" dirty="0"/>
              <a:t>Identifying Dental Health Needs</a:t>
            </a:r>
            <a:endParaRPr lang="es-MX" dirty="0"/>
          </a:p>
        </p:txBody>
      </p:sp>
      <p:sp>
        <p:nvSpPr>
          <p:cNvPr id="8" name="Text Placeholder 7">
            <a:extLst>
              <a:ext uri="{FF2B5EF4-FFF2-40B4-BE49-F238E27FC236}">
                <a16:creationId xmlns:a16="http://schemas.microsoft.com/office/drawing/2014/main" id="{827915E0-2CF8-A539-2623-45F0A18E5D8A}"/>
              </a:ext>
            </a:extLst>
          </p:cNvPr>
          <p:cNvSpPr>
            <a:spLocks noGrp="1"/>
          </p:cNvSpPr>
          <p:nvPr>
            <p:ph type="body" idx="1"/>
          </p:nvPr>
        </p:nvSpPr>
        <p:spPr>
          <a:xfrm>
            <a:off x="-129892" y="1185433"/>
            <a:ext cx="5996815" cy="4840837"/>
          </a:xfrm>
        </p:spPr>
        <p:txBody>
          <a:bodyPr>
            <a:noAutofit/>
          </a:bodyPr>
          <a:lstStyle/>
          <a:p>
            <a:pPr marL="628650" indent="-514350">
              <a:lnSpc>
                <a:spcPct val="100000"/>
              </a:lnSpc>
              <a:spcAft>
                <a:spcPts val="600"/>
              </a:spcAft>
              <a:buSzPct val="100000"/>
              <a:buFont typeface="+mj-lt"/>
              <a:buAutoNum type="arabicPeriod" startAt="2"/>
            </a:pPr>
            <a:r>
              <a:rPr lang="en-US" sz="2400" dirty="0"/>
              <a:t>Choose your filters:</a:t>
            </a:r>
          </a:p>
          <a:p>
            <a:pPr marL="1028700" lvl="1" indent="-457200">
              <a:lnSpc>
                <a:spcPct val="100000"/>
              </a:lnSpc>
              <a:spcAft>
                <a:spcPts val="600"/>
              </a:spcAft>
              <a:buSzPct val="100000"/>
              <a:buFont typeface="+mj-lt"/>
              <a:buAutoNum type="alphaLcPeriod"/>
            </a:pPr>
            <a:r>
              <a:rPr lang="en-US" sz="2400" dirty="0"/>
              <a:t>Two top filters are automatically selected</a:t>
            </a:r>
            <a:endParaRPr lang="en-US" sz="2400" dirty="0">
              <a:solidFill>
                <a:schemeClr val="accent2"/>
              </a:solidFill>
            </a:endParaRPr>
          </a:p>
          <a:p>
            <a:pPr marL="630238" lvl="1" indent="-514350">
              <a:lnSpc>
                <a:spcPct val="100000"/>
              </a:lnSpc>
              <a:spcAft>
                <a:spcPts val="600"/>
              </a:spcAft>
              <a:buSzPct val="100000"/>
              <a:buFont typeface="+mj-lt"/>
              <a:buAutoNum type="arabicPeriod" startAt="3"/>
            </a:pPr>
            <a:r>
              <a:rPr lang="en-US" sz="2400" dirty="0">
                <a:solidFill>
                  <a:schemeClr val="bg1"/>
                </a:solidFill>
              </a:rPr>
              <a:t>Click on </a:t>
            </a:r>
            <a:r>
              <a:rPr lang="en-US" sz="2400" dirty="0">
                <a:solidFill>
                  <a:schemeClr val="accent2"/>
                </a:solidFill>
              </a:rPr>
              <a:t>Search </a:t>
            </a:r>
          </a:p>
          <a:p>
            <a:pPr marL="1028700" lvl="1" indent="-457200">
              <a:lnSpc>
                <a:spcPct val="100000"/>
              </a:lnSpc>
              <a:spcAft>
                <a:spcPts val="600"/>
              </a:spcAft>
              <a:buSzPct val="100000"/>
              <a:buFont typeface="+mj-lt"/>
              <a:buAutoNum type="alphaLcPeriod"/>
            </a:pPr>
            <a:r>
              <a:rPr lang="en-US" sz="2400" dirty="0"/>
              <a:t>Moving to the lower section of the Filter box, select </a:t>
            </a:r>
            <a:r>
              <a:rPr lang="en-US" sz="2400" dirty="0">
                <a:solidFill>
                  <a:schemeClr val="accent2"/>
                </a:solidFill>
              </a:rPr>
              <a:t>Filter</a:t>
            </a:r>
            <a:r>
              <a:rPr lang="en-US" sz="2400" dirty="0"/>
              <a:t> and click on </a:t>
            </a:r>
            <a:r>
              <a:rPr lang="en-US" sz="2400" dirty="0">
                <a:solidFill>
                  <a:schemeClr val="accent2"/>
                </a:solidFill>
              </a:rPr>
              <a:t>Health Needs</a:t>
            </a:r>
          </a:p>
          <a:p>
            <a:pPr marL="1028700" lvl="1" indent="-457200">
              <a:lnSpc>
                <a:spcPct val="100000"/>
              </a:lnSpc>
              <a:spcAft>
                <a:spcPts val="600"/>
              </a:spcAft>
              <a:buSzPct val="100000"/>
              <a:buFont typeface="+mj-lt"/>
              <a:buAutoNum type="alphaLcPeriod"/>
            </a:pPr>
            <a:r>
              <a:rPr lang="en-US" sz="2400" dirty="0"/>
              <a:t>Select </a:t>
            </a:r>
            <a:r>
              <a:rPr lang="en-US" sz="2400" dirty="0">
                <a:solidFill>
                  <a:schemeClr val="accent2"/>
                </a:solidFill>
              </a:rPr>
              <a:t>Filter Option </a:t>
            </a:r>
            <a:r>
              <a:rPr lang="en-US" sz="2400" dirty="0"/>
              <a:t>and select a </a:t>
            </a:r>
            <a:r>
              <a:rPr lang="en-US" sz="2400" dirty="0">
                <a:solidFill>
                  <a:schemeClr val="accent2"/>
                </a:solidFill>
              </a:rPr>
              <a:t>specific health issue </a:t>
            </a:r>
            <a:r>
              <a:rPr lang="en-US" sz="2400" dirty="0"/>
              <a:t>(e.g., dental)</a:t>
            </a:r>
            <a:endParaRPr lang="en-US" sz="2400" dirty="0">
              <a:solidFill>
                <a:schemeClr val="bg1"/>
              </a:solidFill>
            </a:endParaRPr>
          </a:p>
        </p:txBody>
      </p:sp>
      <p:pic>
        <p:nvPicPr>
          <p:cNvPr id="5" name="Picture 4">
            <a:extLst>
              <a:ext uri="{FF2B5EF4-FFF2-40B4-BE49-F238E27FC236}">
                <a16:creationId xmlns:a16="http://schemas.microsoft.com/office/drawing/2014/main" id="{6365ADAB-E22B-3368-9C64-CF6C44D2CB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66924" y="1270780"/>
            <a:ext cx="6325076" cy="4353884"/>
          </a:xfrm>
          <a:prstGeom prst="rect">
            <a:avLst/>
          </a:prstGeom>
        </p:spPr>
      </p:pic>
      <p:pic>
        <p:nvPicPr>
          <p:cNvPr id="3" name="Picture 2" descr="Arrow pointing to the dental filter.">
            <a:extLst>
              <a:ext uri="{FF2B5EF4-FFF2-40B4-BE49-F238E27FC236}">
                <a16:creationId xmlns:a16="http://schemas.microsoft.com/office/drawing/2014/main" id="{3938C529-E617-91AF-A659-43F2385849D0}"/>
              </a:ext>
            </a:extLst>
          </p:cNvPr>
          <p:cNvPicPr>
            <a:picLocks noChangeAspect="1"/>
          </p:cNvPicPr>
          <p:nvPr/>
        </p:nvPicPr>
        <p:blipFill>
          <a:blip r:embed="rId4"/>
          <a:stretch>
            <a:fillRect/>
          </a:stretch>
        </p:blipFill>
        <p:spPr>
          <a:xfrm>
            <a:off x="8899950" y="5299049"/>
            <a:ext cx="669445" cy="288171"/>
          </a:xfrm>
          <a:prstGeom prst="rect">
            <a:avLst/>
          </a:prstGeom>
        </p:spPr>
      </p:pic>
    </p:spTree>
    <p:extLst>
      <p:ext uri="{BB962C8B-B14F-4D97-AF65-F5344CB8AC3E}">
        <p14:creationId xmlns:p14="http://schemas.microsoft.com/office/powerpoint/2010/main" val="395411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20020A-0C56-4458-9F9D-57B87E1EC08C}"/>
              </a:ext>
            </a:extLst>
          </p:cNvPr>
          <p:cNvSpPr>
            <a:spLocks noGrp="1"/>
          </p:cNvSpPr>
          <p:nvPr>
            <p:ph type="title"/>
          </p:nvPr>
        </p:nvSpPr>
        <p:spPr/>
        <p:txBody>
          <a:bodyPr>
            <a:normAutofit/>
          </a:bodyPr>
          <a:lstStyle/>
          <a:p>
            <a:r>
              <a:rPr lang="en-US" dirty="0">
                <a:cs typeface="Arial"/>
              </a:rPr>
              <a:t>Housekeeping Items</a:t>
            </a:r>
            <a:endParaRPr lang="en-US" dirty="0"/>
          </a:p>
        </p:txBody>
      </p:sp>
      <p:sp>
        <p:nvSpPr>
          <p:cNvPr id="2" name="TextBox 1">
            <a:extLst>
              <a:ext uri="{FF2B5EF4-FFF2-40B4-BE49-F238E27FC236}">
                <a16:creationId xmlns:a16="http://schemas.microsoft.com/office/drawing/2014/main" id="{B397D31E-0089-4A08-9185-4FFAA6C676D8}"/>
              </a:ext>
            </a:extLst>
          </p:cNvPr>
          <p:cNvSpPr txBox="1"/>
          <p:nvPr/>
        </p:nvSpPr>
        <p:spPr>
          <a:xfrm>
            <a:off x="152400" y="1306797"/>
            <a:ext cx="11887200" cy="6001643"/>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accent2"/>
                </a:solidFill>
                <a:effectLst/>
                <a:uLnTx/>
                <a:uFillTx/>
                <a:latin typeface="Arial" panose="020B0604020202020204"/>
                <a:ea typeface="+mn-ea"/>
                <a:cs typeface="+mn-cs"/>
              </a:rPr>
              <a:t>Mute</a:t>
            </a:r>
            <a:r>
              <a:rPr kumimoji="0" lang="en-US" sz="2600" b="1"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600" b="0" i="0" u="none" strike="noStrike" kern="1200" cap="none" spc="0" normalizeH="0" baseline="0" noProof="0" dirty="0">
                <a:ln>
                  <a:noFill/>
                </a:ln>
                <a:solidFill>
                  <a:srgbClr val="002060"/>
                </a:solidFill>
                <a:effectLst/>
                <a:uLnTx/>
                <a:uFillTx/>
                <a:latin typeface="Arial" panose="020B0604020202020204"/>
                <a:ea typeface="+mn-ea"/>
                <a:cs typeface="+mn-cs"/>
              </a:rPr>
              <a:t>your microphone. </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accent2"/>
                </a:solidFill>
                <a:effectLst/>
                <a:uLnTx/>
                <a:uFillTx/>
                <a:latin typeface="Arial" panose="020B0604020202020204"/>
                <a:ea typeface="+mn-ea"/>
                <a:cs typeface="Arial" panose="020B0604020202020204" pitchFamily="34" charset="0"/>
              </a:rPr>
              <a:t>Sign in </a:t>
            </a:r>
            <a:r>
              <a:rPr kumimoji="0" lang="en-US" sz="2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to the Google Form attendance sheet; the link is in the Chat.</a:t>
            </a:r>
            <a:endParaRPr kumimoji="0" lang="en-US" sz="2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accent2"/>
                </a:solidFill>
                <a:effectLst/>
                <a:uLnTx/>
                <a:uFillTx/>
                <a:latin typeface="Arial" panose="020B0604020202020204"/>
                <a:ea typeface="+mn-ea"/>
                <a:cs typeface="+mn-cs"/>
              </a:rPr>
              <a:t>Use the Q&amp;A </a:t>
            </a:r>
            <a:r>
              <a:rPr kumimoji="0" lang="en-US" sz="2600" b="0" i="0" u="none" strike="noStrike" kern="1200" cap="none" spc="0" normalizeH="0" baseline="0" noProof="0" dirty="0">
                <a:ln>
                  <a:noFill/>
                </a:ln>
                <a:solidFill>
                  <a:srgbClr val="002060"/>
                </a:solidFill>
                <a:effectLst/>
                <a:uLnTx/>
                <a:uFillTx/>
                <a:latin typeface="Arial" panose="020B0604020202020204"/>
                <a:ea typeface="+mn-ea"/>
                <a:cs typeface="+mn-cs"/>
              </a:rPr>
              <a:t>feature to enter your questions. If your question is not answered during the meeting, the MEO will email you directly.</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600" dirty="0">
                <a:solidFill>
                  <a:srgbClr val="002060"/>
                </a:solidFill>
                <a:latin typeface="Arial" panose="020B0604020202020204"/>
              </a:rPr>
              <a:t>Please feel free to the</a:t>
            </a:r>
            <a:r>
              <a:rPr lang="en-US" sz="2600" b="1" dirty="0">
                <a:solidFill>
                  <a:schemeClr val="accent2"/>
                </a:solidFill>
                <a:latin typeface="Arial" panose="020B0604020202020204"/>
              </a:rPr>
              <a:t> Chat </a:t>
            </a:r>
            <a:r>
              <a:rPr lang="en-US" sz="2600" dirty="0">
                <a:solidFill>
                  <a:srgbClr val="002060"/>
                </a:solidFill>
                <a:latin typeface="Arial" panose="020B0604020202020204"/>
              </a:rPr>
              <a:t>to participate in the discussion today.</a:t>
            </a:r>
            <a:endParaRPr kumimoji="0" lang="en-US" sz="2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accent2"/>
                </a:solidFill>
                <a:effectLst/>
                <a:uLnTx/>
                <a:uFillTx/>
                <a:latin typeface="Arial" panose="020B0604020202020204"/>
                <a:ea typeface="+mn-ea"/>
                <a:cs typeface="Arial" panose="020B0604020202020204" pitchFamily="34" charset="0"/>
              </a:rPr>
              <a:t>Review the PowerPoint </a:t>
            </a:r>
            <a:r>
              <a:rPr kumimoji="0" lang="en-US" sz="2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when questions arise. It will be available in two places within the next few days:</a:t>
            </a:r>
          </a:p>
          <a:p>
            <a:pPr marL="1204913" lvl="1" indent="-571500">
              <a:spcAft>
                <a:spcPts val="1200"/>
              </a:spcAft>
              <a:buFont typeface="Arial" panose="020B0604020202020204" pitchFamily="34" charset="0"/>
              <a:buChar char="•"/>
              <a:defRPr/>
            </a:pPr>
            <a:r>
              <a:rPr lang="en-US" sz="2600" dirty="0">
                <a:solidFill>
                  <a:srgbClr val="002060"/>
                </a:solidFill>
                <a:latin typeface="Arial" panose="020B0604020202020204"/>
                <a:cs typeface="Arial" panose="020B0604020202020204" pitchFamily="34" charset="0"/>
              </a:rPr>
              <a:t>T</a:t>
            </a:r>
            <a:r>
              <a:rPr kumimoji="0" lang="en-US" sz="2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he </a:t>
            </a:r>
            <a:r>
              <a:rPr kumimoji="0" lang="en-US" sz="2600" b="0" i="0" u="none" strike="noStrike" kern="1200" cap="none" spc="0" normalizeH="0" baseline="0" noProof="0" dirty="0">
                <a:ln>
                  <a:noFill/>
                </a:ln>
                <a:solidFill>
                  <a:srgbClr val="0070C0"/>
                </a:solidFill>
                <a:effectLst/>
                <a:uLnTx/>
                <a:uFillTx/>
                <a:latin typeface="Arial" panose="020B0604020202020204"/>
                <a:ea typeface="+mn-ea"/>
                <a:cs typeface="Arial" panose="020B0604020202020204" pitchFamily="34" charset="0"/>
                <a:hlinkClick r:id="rId3">
                  <a:extLst>
                    <a:ext uri="{A12FA001-AC4F-418D-AE19-62706E023703}">
                      <ahyp:hlinkClr xmlns:ahyp="http://schemas.microsoft.com/office/drawing/2018/hyperlinkcolor" val="tx"/>
                    </a:ext>
                  </a:extLst>
                </a:hlinkClick>
              </a:rPr>
              <a:t>State Service Delivery Plan (SSDP) Continuous Improvement Google Drive folder </a:t>
            </a:r>
            <a:r>
              <a:rPr kumimoji="0" lang="en-US" sz="2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after the webinar. </a:t>
            </a:r>
            <a:r>
              <a:rPr lang="en-US" sz="2600" dirty="0">
                <a:solidFill>
                  <a:srgbClr val="002060"/>
                </a:solidFill>
                <a:latin typeface="Arial" panose="020B0604020202020204"/>
                <a:cs typeface="Arial" panose="020B0604020202020204" pitchFamily="34" charset="0"/>
              </a:rPr>
              <a:t>All INA resources will be in the INA/Individual Learning Plan (ILP) Information folder.</a:t>
            </a:r>
            <a:endParaRPr kumimoji="0" lang="en-US" sz="2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a:p>
            <a:pPr marL="1204913" lvl="1" indent="-571500">
              <a:spcAft>
                <a:spcPts val="1200"/>
              </a:spcAft>
              <a:buFont typeface="Arial" panose="020B0604020202020204" pitchFamily="34" charset="0"/>
              <a:buChar char="•"/>
              <a:defRPr/>
            </a:pPr>
            <a:r>
              <a:rPr lang="en-US" sz="2600" dirty="0">
                <a:solidFill>
                  <a:srgbClr val="002060"/>
                </a:solidFill>
                <a:latin typeface="Arial" panose="020B0604020202020204"/>
                <a:cs typeface="Arial" panose="020B0604020202020204" pitchFamily="34" charset="0"/>
              </a:rPr>
              <a:t>The </a:t>
            </a:r>
            <a:r>
              <a:rPr lang="en-US" sz="2600" dirty="0">
                <a:solidFill>
                  <a:srgbClr val="0070C0"/>
                </a:solidFill>
                <a:latin typeface="Arial" panose="020B0604020202020204"/>
                <a:cs typeface="Arial" panose="020B0604020202020204" pitchFamily="34" charset="0"/>
                <a:hlinkClick r:id="rId4">
                  <a:extLst>
                    <a:ext uri="{A12FA001-AC4F-418D-AE19-62706E023703}">
                      <ahyp:hlinkClr xmlns:ahyp="http://schemas.microsoft.com/office/drawing/2018/hyperlinkcolor" val="tx"/>
                    </a:ext>
                  </a:extLst>
                </a:hlinkClick>
              </a:rPr>
              <a:t>California Migrant Education Program (MEP) Help Center website</a:t>
            </a:r>
            <a:r>
              <a:rPr lang="en-US" sz="2600" dirty="0">
                <a:solidFill>
                  <a:srgbClr val="002060"/>
                </a:solidFill>
                <a:latin typeface="Arial" panose="020B0604020202020204"/>
                <a:cs typeface="Arial" panose="020B0604020202020204" pitchFamily="34" charset="0"/>
              </a:rPr>
              <a:t>.</a:t>
            </a:r>
            <a:endParaRPr kumimoji="0" lang="en-US" sz="2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0104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597BFA-B1E5-BE10-E16B-190DD33B2201}"/>
              </a:ext>
            </a:extLst>
          </p:cNvPr>
          <p:cNvSpPr>
            <a:spLocks noGrp="1"/>
          </p:cNvSpPr>
          <p:nvPr>
            <p:ph type="title"/>
          </p:nvPr>
        </p:nvSpPr>
        <p:spPr/>
        <p:txBody>
          <a:bodyPr/>
          <a:lstStyle/>
          <a:p>
            <a:r>
              <a:rPr lang="en-US" dirty="0"/>
              <a:t>Identifying Dental Health Needs</a:t>
            </a:r>
            <a:endParaRPr lang="es-MX" dirty="0"/>
          </a:p>
        </p:txBody>
      </p:sp>
      <p:pic>
        <p:nvPicPr>
          <p:cNvPr id="10" name="Picture 9" descr="Screenshot of INA Report for dental health needs. Report screenshot shows that of the 2870 kids who have health concerns, 197 of them have dental needs.&#10;">
            <a:extLst>
              <a:ext uri="{FF2B5EF4-FFF2-40B4-BE49-F238E27FC236}">
                <a16:creationId xmlns:a16="http://schemas.microsoft.com/office/drawing/2014/main" id="{0CF52528-7FD2-E935-A800-6B6C53A264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55769" y="1469873"/>
            <a:ext cx="8244904" cy="5010150"/>
          </a:xfrm>
          <a:prstGeom prst="rect">
            <a:avLst/>
          </a:prstGeom>
        </p:spPr>
      </p:pic>
      <p:sp>
        <p:nvSpPr>
          <p:cNvPr id="4" name="Arrow: Down 3" descr="Arrow pointing to 2,870, the number of children and youth with health needs.">
            <a:extLst>
              <a:ext uri="{FF2B5EF4-FFF2-40B4-BE49-F238E27FC236}">
                <a16:creationId xmlns:a16="http://schemas.microsoft.com/office/drawing/2014/main" id="{6410303D-2683-3F74-8F8B-C519CBB3A6BF}"/>
              </a:ext>
            </a:extLst>
          </p:cNvPr>
          <p:cNvSpPr/>
          <p:nvPr/>
        </p:nvSpPr>
        <p:spPr>
          <a:xfrm>
            <a:off x="5314833" y="4939892"/>
            <a:ext cx="663388" cy="8964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Arrow: Down 5" descr="Arrow pointing to 197, the number of children and youth with dental health needs our of 2,870 children and youth with health needs.">
            <a:extLst>
              <a:ext uri="{FF2B5EF4-FFF2-40B4-BE49-F238E27FC236}">
                <a16:creationId xmlns:a16="http://schemas.microsoft.com/office/drawing/2014/main" id="{C80AE60B-B3A9-145C-121D-7C9DF537EBA9}"/>
              </a:ext>
            </a:extLst>
          </p:cNvPr>
          <p:cNvSpPr/>
          <p:nvPr/>
        </p:nvSpPr>
        <p:spPr>
          <a:xfrm>
            <a:off x="4283892" y="5110221"/>
            <a:ext cx="663388" cy="8964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3225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007D1-33E2-F1F5-CEAE-A50DA8F4EA7B}"/>
              </a:ext>
            </a:extLst>
          </p:cNvPr>
          <p:cNvSpPr>
            <a:spLocks noGrp="1"/>
          </p:cNvSpPr>
          <p:nvPr>
            <p:ph type="title"/>
          </p:nvPr>
        </p:nvSpPr>
        <p:spPr/>
        <p:txBody>
          <a:bodyPr/>
          <a:lstStyle/>
          <a:p>
            <a:r>
              <a:rPr lang="en-US" dirty="0"/>
              <a:t>What are Your Students’ Dental and Vision Needs?</a:t>
            </a:r>
            <a:endParaRPr lang="es-MX" dirty="0"/>
          </a:p>
        </p:txBody>
      </p:sp>
      <p:sp>
        <p:nvSpPr>
          <p:cNvPr id="3" name="Text Placeholder 2">
            <a:extLst>
              <a:ext uri="{FF2B5EF4-FFF2-40B4-BE49-F238E27FC236}">
                <a16:creationId xmlns:a16="http://schemas.microsoft.com/office/drawing/2014/main" id="{A16F8A83-B5A3-E196-421F-B13AEBFC653F}"/>
              </a:ext>
            </a:extLst>
          </p:cNvPr>
          <p:cNvSpPr>
            <a:spLocks noGrp="1"/>
          </p:cNvSpPr>
          <p:nvPr>
            <p:ph type="body" idx="1"/>
          </p:nvPr>
        </p:nvSpPr>
        <p:spPr/>
        <p:txBody>
          <a:bodyPr>
            <a:normAutofit/>
          </a:bodyPr>
          <a:lstStyle/>
          <a:p>
            <a:pPr>
              <a:lnSpc>
                <a:spcPct val="100000"/>
              </a:lnSpc>
              <a:spcBef>
                <a:spcPts val="0"/>
              </a:spcBef>
              <a:spcAft>
                <a:spcPts val="2400"/>
              </a:spcAft>
            </a:pPr>
            <a:r>
              <a:rPr lang="en-US" sz="2600" dirty="0"/>
              <a:t>Log into MSIN and follow the instructions on Slides 28 and 29 to run the INA Report.</a:t>
            </a:r>
          </a:p>
          <a:p>
            <a:pPr>
              <a:lnSpc>
                <a:spcPct val="100000"/>
              </a:lnSpc>
              <a:spcBef>
                <a:spcPts val="0"/>
              </a:spcBef>
              <a:spcAft>
                <a:spcPts val="2400"/>
              </a:spcAft>
            </a:pPr>
            <a:r>
              <a:rPr lang="en-US" sz="2600" dirty="0"/>
              <a:t>First, run the report for student dental needs in your program area for 2024–25 school year. How many of those health needs are dental needs?</a:t>
            </a:r>
          </a:p>
          <a:p>
            <a:pPr>
              <a:lnSpc>
                <a:spcPct val="100000"/>
              </a:lnSpc>
              <a:spcBef>
                <a:spcPts val="0"/>
              </a:spcBef>
              <a:spcAft>
                <a:spcPts val="2400"/>
              </a:spcAft>
            </a:pPr>
            <a:r>
              <a:rPr lang="en-US" sz="2600" dirty="0"/>
              <a:t>Next, run the report for student vision needs in your program area for the 2024–25 school year. How many students have vision needs?</a:t>
            </a:r>
          </a:p>
          <a:p>
            <a:pPr>
              <a:lnSpc>
                <a:spcPct val="100000"/>
              </a:lnSpc>
              <a:spcBef>
                <a:spcPts val="0"/>
              </a:spcBef>
              <a:spcAft>
                <a:spcPts val="2400"/>
              </a:spcAft>
            </a:pPr>
            <a:r>
              <a:rPr lang="en-US" sz="2600" dirty="0"/>
              <a:t>What about your medical needs? How many students have medical needs?</a:t>
            </a:r>
            <a:endParaRPr lang="es-MX" sz="2600" dirty="0"/>
          </a:p>
        </p:txBody>
      </p:sp>
    </p:spTree>
    <p:extLst>
      <p:ext uri="{BB962C8B-B14F-4D97-AF65-F5344CB8AC3E}">
        <p14:creationId xmlns:p14="http://schemas.microsoft.com/office/powerpoint/2010/main" val="2244563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EF02-BFAB-FE77-065C-45E750CDEA9B}"/>
              </a:ext>
            </a:extLst>
          </p:cNvPr>
          <p:cNvSpPr>
            <a:spLocks noGrp="1"/>
          </p:cNvSpPr>
          <p:nvPr>
            <p:ph type="title"/>
          </p:nvPr>
        </p:nvSpPr>
        <p:spPr/>
        <p:txBody>
          <a:bodyPr/>
          <a:lstStyle/>
          <a:p>
            <a:r>
              <a:rPr lang="en-US" dirty="0"/>
              <a:t>Whole Group Share Out</a:t>
            </a:r>
            <a:endParaRPr lang="es-MX" dirty="0"/>
          </a:p>
        </p:txBody>
      </p:sp>
      <p:sp>
        <p:nvSpPr>
          <p:cNvPr id="3" name="Content Placeholder 2">
            <a:extLst>
              <a:ext uri="{FF2B5EF4-FFF2-40B4-BE49-F238E27FC236}">
                <a16:creationId xmlns:a16="http://schemas.microsoft.com/office/drawing/2014/main" id="{566B8A87-B84B-A196-B89F-8881289D0D12}"/>
              </a:ext>
            </a:extLst>
          </p:cNvPr>
          <p:cNvSpPr>
            <a:spLocks noGrp="1"/>
          </p:cNvSpPr>
          <p:nvPr>
            <p:ph idx="1"/>
          </p:nvPr>
        </p:nvSpPr>
        <p:spPr>
          <a:xfrm>
            <a:off x="152400" y="1638300"/>
            <a:ext cx="5694218" cy="5015901"/>
          </a:xfrm>
        </p:spPr>
        <p:txBody>
          <a:bodyPr>
            <a:normAutofit/>
          </a:bodyPr>
          <a:lstStyle/>
          <a:p>
            <a:pPr>
              <a:lnSpc>
                <a:spcPct val="100000"/>
              </a:lnSpc>
              <a:spcBef>
                <a:spcPts val="0"/>
              </a:spcBef>
              <a:spcAft>
                <a:spcPts val="2400"/>
              </a:spcAft>
            </a:pPr>
            <a:r>
              <a:rPr lang="en-US" sz="2400" dirty="0"/>
              <a:t>What were your program’s dental, vision, and medical needs?</a:t>
            </a:r>
          </a:p>
          <a:p>
            <a:pPr>
              <a:lnSpc>
                <a:spcPct val="100000"/>
              </a:lnSpc>
              <a:spcBef>
                <a:spcPts val="0"/>
              </a:spcBef>
              <a:spcAft>
                <a:spcPts val="2400"/>
              </a:spcAft>
            </a:pPr>
            <a:r>
              <a:rPr lang="en-US" sz="2400" dirty="0"/>
              <a:t>Now that you know what your local needs are in these two areas, what is the process for serving students with these needs?</a:t>
            </a:r>
          </a:p>
          <a:p>
            <a:pPr>
              <a:lnSpc>
                <a:spcPct val="100000"/>
              </a:lnSpc>
              <a:spcBef>
                <a:spcPts val="0"/>
              </a:spcBef>
              <a:spcAft>
                <a:spcPts val="2400"/>
              </a:spcAft>
            </a:pPr>
            <a:r>
              <a:rPr lang="en-US" sz="2400" dirty="0"/>
              <a:t>What is your process for ensuring students’ mental health needs are being met? Statewide these processes have been successful. Can you adapt that for dental, vision, or medical?</a:t>
            </a:r>
          </a:p>
        </p:txBody>
      </p:sp>
      <p:pic>
        <p:nvPicPr>
          <p:cNvPr id="4" name="Picture 3" descr="A group of people talking as indicated by the call-outs above their heads.">
            <a:extLst>
              <a:ext uri="{FF2B5EF4-FFF2-40B4-BE49-F238E27FC236}">
                <a16:creationId xmlns:a16="http://schemas.microsoft.com/office/drawing/2014/main" id="{8396C942-D0C4-64B5-0504-3F001ABBFE36}"/>
              </a:ext>
            </a:extLst>
          </p:cNvPr>
          <p:cNvPicPr>
            <a:picLocks noChangeAspect="1"/>
          </p:cNvPicPr>
          <p:nvPr/>
        </p:nvPicPr>
        <p:blipFill>
          <a:blip r:embed="rId3"/>
          <a:stretch>
            <a:fillRect/>
          </a:stretch>
        </p:blipFill>
        <p:spPr>
          <a:xfrm>
            <a:off x="6096000" y="2299855"/>
            <a:ext cx="5694218" cy="3224645"/>
          </a:xfrm>
          <a:prstGeom prst="rect">
            <a:avLst/>
          </a:prstGeom>
        </p:spPr>
      </p:pic>
    </p:spTree>
    <p:extLst>
      <p:ext uri="{BB962C8B-B14F-4D97-AF65-F5344CB8AC3E}">
        <p14:creationId xmlns:p14="http://schemas.microsoft.com/office/powerpoint/2010/main" val="1128281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0BE99-43C0-0AAD-7D97-51153A5CE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27FC7-23E0-AB0D-17D6-A8B5CCA8A8D9}"/>
              </a:ext>
            </a:extLst>
          </p:cNvPr>
          <p:cNvSpPr>
            <a:spLocks noGrp="1"/>
          </p:cNvSpPr>
          <p:nvPr>
            <p:ph type="title"/>
          </p:nvPr>
        </p:nvSpPr>
        <p:spPr/>
        <p:txBody>
          <a:bodyPr/>
          <a:lstStyle/>
          <a:p>
            <a:r>
              <a:rPr lang="en-US" dirty="0"/>
              <a:t>Any Questions?</a:t>
            </a:r>
            <a:endParaRPr lang="es-MX" dirty="0"/>
          </a:p>
        </p:txBody>
      </p:sp>
      <p:pic>
        <p:nvPicPr>
          <p:cNvPr id="4" name="Content Placeholder 3" descr="Picture of a question mark in the center surrounded by question words (e.g., how, why, where, when, what, etc.).">
            <a:extLst>
              <a:ext uri="{FF2B5EF4-FFF2-40B4-BE49-F238E27FC236}">
                <a16:creationId xmlns:a16="http://schemas.microsoft.com/office/drawing/2014/main" id="{1AB4F915-3896-90D1-1B34-3760E6FD7104}"/>
              </a:ext>
            </a:extLst>
          </p:cNvPr>
          <p:cNvPicPr>
            <a:picLocks noGrp="1" noChangeAspect="1"/>
          </p:cNvPicPr>
          <p:nvPr>
            <p:ph idx="1"/>
          </p:nvPr>
        </p:nvPicPr>
        <p:blipFill>
          <a:blip r:embed="rId3"/>
          <a:stretch>
            <a:fillRect/>
          </a:stretch>
        </p:blipFill>
        <p:spPr>
          <a:xfrm>
            <a:off x="2981771" y="1806340"/>
            <a:ext cx="6228457" cy="4144755"/>
          </a:xfrm>
          <a:prstGeom prst="rect">
            <a:avLst/>
          </a:prstGeom>
        </p:spPr>
      </p:pic>
    </p:spTree>
    <p:extLst>
      <p:ext uri="{BB962C8B-B14F-4D97-AF65-F5344CB8AC3E}">
        <p14:creationId xmlns:p14="http://schemas.microsoft.com/office/powerpoint/2010/main" val="4186128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D7816-703C-5498-CCB8-3DE8CFC947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45133-384A-C832-4EC5-ADFA6F39651E}"/>
              </a:ext>
            </a:extLst>
          </p:cNvPr>
          <p:cNvSpPr>
            <a:spLocks noGrp="1"/>
          </p:cNvSpPr>
          <p:nvPr>
            <p:ph type="title"/>
          </p:nvPr>
        </p:nvSpPr>
        <p:spPr>
          <a:xfrm>
            <a:off x="139617" y="322790"/>
            <a:ext cx="11887200" cy="1325563"/>
          </a:xfrm>
        </p:spPr>
        <p:txBody>
          <a:bodyPr/>
          <a:lstStyle/>
          <a:p>
            <a:r>
              <a:rPr lang="en-US" dirty="0"/>
              <a:t>Identifying Children and Youth without an INA</a:t>
            </a:r>
            <a:endParaRPr lang="es-MX" dirty="0"/>
          </a:p>
        </p:txBody>
      </p:sp>
      <p:sp>
        <p:nvSpPr>
          <p:cNvPr id="8" name="Text Placeholder 7">
            <a:extLst>
              <a:ext uri="{FF2B5EF4-FFF2-40B4-BE49-F238E27FC236}">
                <a16:creationId xmlns:a16="http://schemas.microsoft.com/office/drawing/2014/main" id="{364ECA04-6DE0-1CF3-13A8-EA9BB599D1BC}"/>
              </a:ext>
            </a:extLst>
          </p:cNvPr>
          <p:cNvSpPr>
            <a:spLocks noGrp="1"/>
          </p:cNvSpPr>
          <p:nvPr>
            <p:ph type="body" idx="1"/>
          </p:nvPr>
        </p:nvSpPr>
        <p:spPr>
          <a:xfrm>
            <a:off x="-129891" y="1744179"/>
            <a:ext cx="5141495" cy="4367864"/>
          </a:xfrm>
        </p:spPr>
        <p:txBody>
          <a:bodyPr>
            <a:normAutofit lnSpcReduction="10000"/>
          </a:bodyPr>
          <a:lstStyle/>
          <a:p>
            <a:pPr marL="628650" indent="-514350">
              <a:lnSpc>
                <a:spcPct val="100000"/>
              </a:lnSpc>
              <a:spcAft>
                <a:spcPts val="1200"/>
              </a:spcAft>
              <a:buSzPct val="100000"/>
              <a:buFont typeface="+mj-lt"/>
              <a:buAutoNum type="arabicPeriod"/>
            </a:pPr>
            <a:r>
              <a:rPr lang="en-US" sz="2400" dirty="0"/>
              <a:t>Enter your search criteria:</a:t>
            </a:r>
          </a:p>
          <a:p>
            <a:pPr marL="1028700" lvl="1" indent="-457200">
              <a:lnSpc>
                <a:spcPct val="100000"/>
              </a:lnSpc>
              <a:spcAft>
                <a:spcPts val="1200"/>
              </a:spcAft>
              <a:buSzPct val="100000"/>
              <a:buFont typeface="+mj-lt"/>
              <a:buAutoNum type="alphaLcPeriod"/>
            </a:pPr>
            <a:r>
              <a:rPr lang="en-US" sz="2400" dirty="0"/>
              <a:t>Select your </a:t>
            </a:r>
            <a:r>
              <a:rPr lang="en-US" sz="2400" dirty="0">
                <a:solidFill>
                  <a:schemeClr val="accent2"/>
                </a:solidFill>
              </a:rPr>
              <a:t>Region</a:t>
            </a:r>
          </a:p>
          <a:p>
            <a:pPr marL="1028700" lvl="1" indent="-457200">
              <a:lnSpc>
                <a:spcPct val="100000"/>
              </a:lnSpc>
              <a:spcAft>
                <a:spcPts val="1200"/>
              </a:spcAft>
              <a:buSzPct val="100000"/>
              <a:buFont typeface="+mj-lt"/>
              <a:buAutoNum type="alphaLcPeriod"/>
            </a:pPr>
            <a:r>
              <a:rPr lang="en-US" sz="2400" dirty="0"/>
              <a:t>Select </a:t>
            </a:r>
            <a:r>
              <a:rPr lang="en-US" sz="2400" dirty="0">
                <a:solidFill>
                  <a:schemeClr val="accent2"/>
                </a:solidFill>
              </a:rPr>
              <a:t>Counties</a:t>
            </a:r>
            <a:r>
              <a:rPr lang="en-US" sz="2400" dirty="0"/>
              <a:t> (if applicable)</a:t>
            </a:r>
          </a:p>
          <a:p>
            <a:pPr marL="1028700" lvl="1" indent="-457200">
              <a:lnSpc>
                <a:spcPct val="100000"/>
              </a:lnSpc>
              <a:spcAft>
                <a:spcPts val="1200"/>
              </a:spcAft>
              <a:buSzPct val="100000"/>
              <a:buFont typeface="+mj-lt"/>
              <a:buAutoNum type="alphaLcPeriod"/>
            </a:pPr>
            <a:r>
              <a:rPr lang="en-US" sz="2400" dirty="0"/>
              <a:t>Select </a:t>
            </a:r>
            <a:r>
              <a:rPr lang="en-US" sz="2400" dirty="0">
                <a:solidFill>
                  <a:schemeClr val="accent2"/>
                </a:solidFill>
              </a:rPr>
              <a:t>School Districts </a:t>
            </a:r>
            <a:r>
              <a:rPr lang="en-US" sz="2400" dirty="0"/>
              <a:t>(if applicable)</a:t>
            </a:r>
          </a:p>
          <a:p>
            <a:pPr marL="1028700" lvl="1" indent="-457200">
              <a:lnSpc>
                <a:spcPct val="100000"/>
              </a:lnSpc>
              <a:spcAft>
                <a:spcPts val="1200"/>
              </a:spcAft>
              <a:buSzPct val="100000"/>
              <a:buFont typeface="+mj-lt"/>
              <a:buAutoNum type="alphaLcPeriod"/>
            </a:pPr>
            <a:r>
              <a:rPr lang="es-MX" sz="2400" dirty="0" err="1"/>
              <a:t>Select</a:t>
            </a:r>
            <a:r>
              <a:rPr lang="es-MX" sz="2400" dirty="0"/>
              <a:t> </a:t>
            </a:r>
            <a:r>
              <a:rPr lang="es-MX" sz="2400" dirty="0" err="1">
                <a:solidFill>
                  <a:schemeClr val="accent2"/>
                </a:solidFill>
              </a:rPr>
              <a:t>Schools</a:t>
            </a:r>
            <a:r>
              <a:rPr lang="es-MX" sz="2400" dirty="0"/>
              <a:t> </a:t>
            </a:r>
            <a:r>
              <a:rPr lang="en-US" sz="2400" dirty="0"/>
              <a:t>(if applicable)</a:t>
            </a:r>
          </a:p>
          <a:p>
            <a:pPr marL="1028700" lvl="1" indent="-457200">
              <a:lnSpc>
                <a:spcPct val="100000"/>
              </a:lnSpc>
              <a:spcAft>
                <a:spcPts val="1200"/>
              </a:spcAft>
              <a:buSzPct val="100000"/>
              <a:buFont typeface="+mj-lt"/>
              <a:buAutoNum type="alphaLcPeriod"/>
            </a:pPr>
            <a:r>
              <a:rPr lang="en-US" sz="2400" dirty="0"/>
              <a:t>Select </a:t>
            </a:r>
            <a:r>
              <a:rPr lang="en-US" sz="2400" dirty="0">
                <a:solidFill>
                  <a:schemeClr val="accent2"/>
                </a:solidFill>
              </a:rPr>
              <a:t>School Year</a:t>
            </a:r>
          </a:p>
        </p:txBody>
      </p:sp>
      <p:pic>
        <p:nvPicPr>
          <p:cNvPr id="7" name="Picture 6" descr="Snapshot of the INA Report and filters which include only: 1) P3-P5 children enrolled in non-MEP preschools, 2) credit deficient high school students, 3) youths who've dropped out, 4) youths without health insurance, and 5) youth with health concerns.">
            <a:extLst>
              <a:ext uri="{FF2B5EF4-FFF2-40B4-BE49-F238E27FC236}">
                <a16:creationId xmlns:a16="http://schemas.microsoft.com/office/drawing/2014/main" id="{2B8BD7E5-58C5-6DC2-BC4B-6788408B578E}"/>
              </a:ext>
            </a:extLst>
          </p:cNvPr>
          <p:cNvPicPr>
            <a:picLocks noChangeAspect="1"/>
          </p:cNvPicPr>
          <p:nvPr/>
        </p:nvPicPr>
        <p:blipFill>
          <a:blip r:embed="rId3"/>
          <a:srcRect t="6878" r="5444" b="5224"/>
          <a:stretch/>
        </p:blipFill>
        <p:spPr>
          <a:xfrm>
            <a:off x="5011604" y="1744179"/>
            <a:ext cx="7027996" cy="4387969"/>
          </a:xfrm>
          <a:prstGeom prst="rect">
            <a:avLst/>
          </a:prstGeom>
        </p:spPr>
      </p:pic>
    </p:spTree>
    <p:extLst>
      <p:ext uri="{BB962C8B-B14F-4D97-AF65-F5344CB8AC3E}">
        <p14:creationId xmlns:p14="http://schemas.microsoft.com/office/powerpoint/2010/main" val="2706574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2E8B0-164D-C804-EA67-A1DE8FB0B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39B913-0EF8-451B-7565-A439AC20CD46}"/>
              </a:ext>
            </a:extLst>
          </p:cNvPr>
          <p:cNvSpPr>
            <a:spLocks noGrp="1"/>
          </p:cNvSpPr>
          <p:nvPr>
            <p:ph type="title"/>
          </p:nvPr>
        </p:nvSpPr>
        <p:spPr>
          <a:xfrm>
            <a:off x="175288" y="114827"/>
            <a:ext cx="11887200" cy="1325563"/>
          </a:xfrm>
        </p:spPr>
        <p:txBody>
          <a:bodyPr/>
          <a:lstStyle/>
          <a:p>
            <a:r>
              <a:rPr lang="en-US" dirty="0"/>
              <a:t>Identifying Children and Youth without an INA/ILP (2)</a:t>
            </a:r>
            <a:endParaRPr lang="es-MX" dirty="0"/>
          </a:p>
        </p:txBody>
      </p:sp>
      <p:sp>
        <p:nvSpPr>
          <p:cNvPr id="8" name="Text Placeholder 7">
            <a:extLst>
              <a:ext uri="{FF2B5EF4-FFF2-40B4-BE49-F238E27FC236}">
                <a16:creationId xmlns:a16="http://schemas.microsoft.com/office/drawing/2014/main" id="{42D70299-0F9A-3BDC-ACE0-2756D857EA5E}"/>
              </a:ext>
            </a:extLst>
          </p:cNvPr>
          <p:cNvSpPr>
            <a:spLocks noGrp="1"/>
          </p:cNvSpPr>
          <p:nvPr>
            <p:ph type="body" idx="1"/>
          </p:nvPr>
        </p:nvSpPr>
        <p:spPr>
          <a:xfrm>
            <a:off x="0" y="1658406"/>
            <a:ext cx="5141495" cy="4367864"/>
          </a:xfrm>
        </p:spPr>
        <p:txBody>
          <a:bodyPr>
            <a:normAutofit/>
          </a:bodyPr>
          <a:lstStyle/>
          <a:p>
            <a:pPr marL="628650" indent="-514350">
              <a:lnSpc>
                <a:spcPct val="100000"/>
              </a:lnSpc>
              <a:spcAft>
                <a:spcPts val="1200"/>
              </a:spcAft>
              <a:buSzPct val="100000"/>
              <a:buFont typeface="+mj-lt"/>
              <a:buAutoNum type="arabicPeriod" startAt="2"/>
            </a:pPr>
            <a:r>
              <a:rPr lang="en-US" sz="2400" dirty="0"/>
              <a:t>Choose your filters:</a:t>
            </a:r>
          </a:p>
          <a:p>
            <a:pPr marL="1028700" lvl="1" indent="-457200">
              <a:lnSpc>
                <a:spcPct val="100000"/>
              </a:lnSpc>
              <a:spcAft>
                <a:spcPts val="1200"/>
              </a:spcAft>
              <a:buSzPct val="100000"/>
              <a:buFont typeface="+mj-lt"/>
              <a:buAutoNum type="arabicPeriod"/>
            </a:pPr>
            <a:r>
              <a:rPr lang="en-US" sz="2400" dirty="0"/>
              <a:t>Two top filters are automatically selected.</a:t>
            </a:r>
          </a:p>
          <a:p>
            <a:pPr marL="1028700" lvl="1" indent="-457200">
              <a:lnSpc>
                <a:spcPct val="100000"/>
              </a:lnSpc>
              <a:spcAft>
                <a:spcPts val="1200"/>
              </a:spcAft>
              <a:buSzPct val="100000"/>
              <a:buFont typeface="+mj-lt"/>
              <a:buAutoNum type="arabicPeriod"/>
            </a:pPr>
            <a:r>
              <a:rPr lang="en-US" sz="2400" dirty="0"/>
              <a:t>Select the last filter towards the top of the </a:t>
            </a:r>
            <a:r>
              <a:rPr lang="en-US" sz="2400" dirty="0">
                <a:solidFill>
                  <a:schemeClr val="accent2"/>
                </a:solidFill>
              </a:rPr>
              <a:t>Filter</a:t>
            </a:r>
            <a:r>
              <a:rPr lang="en-US" sz="2400" dirty="0"/>
              <a:t> section that reads, “Include children without an INA/ILP.” </a:t>
            </a:r>
            <a:endParaRPr lang="en-US" sz="2400" dirty="0">
              <a:solidFill>
                <a:schemeClr val="accent2"/>
              </a:solidFill>
            </a:endParaRPr>
          </a:p>
          <a:p>
            <a:pPr marL="630237" lvl="1" indent="-457200">
              <a:lnSpc>
                <a:spcPct val="100000"/>
              </a:lnSpc>
              <a:spcAft>
                <a:spcPts val="1200"/>
              </a:spcAft>
              <a:buSzPct val="100000"/>
              <a:buFont typeface="+mj-lt"/>
              <a:buAutoNum type="arabicPeriod"/>
            </a:pPr>
            <a:r>
              <a:rPr lang="en-US" sz="2400" dirty="0"/>
              <a:t>Click the </a:t>
            </a:r>
            <a:r>
              <a:rPr lang="en-US" sz="2400" dirty="0">
                <a:solidFill>
                  <a:schemeClr val="accent2"/>
                </a:solidFill>
              </a:rPr>
              <a:t>Search</a:t>
            </a:r>
            <a:r>
              <a:rPr lang="en-US" sz="2400" dirty="0"/>
              <a:t> button</a:t>
            </a:r>
          </a:p>
        </p:txBody>
      </p:sp>
      <p:pic>
        <p:nvPicPr>
          <p:cNvPr id="6" name="Picture 5">
            <a:extLst>
              <a:ext uri="{FF2B5EF4-FFF2-40B4-BE49-F238E27FC236}">
                <a16:creationId xmlns:a16="http://schemas.microsoft.com/office/drawing/2014/main" id="{98D648BD-5DD6-3B0C-8052-5597B211BCE0}"/>
              </a:ext>
            </a:extLst>
          </p:cNvPr>
          <p:cNvPicPr>
            <a:picLocks noChangeAspect="1"/>
          </p:cNvPicPr>
          <p:nvPr/>
        </p:nvPicPr>
        <p:blipFill>
          <a:blip r:embed="rId3"/>
          <a:stretch>
            <a:fillRect/>
          </a:stretch>
        </p:blipFill>
        <p:spPr>
          <a:xfrm>
            <a:off x="5011604" y="1513062"/>
            <a:ext cx="7050884" cy="5038725"/>
          </a:xfrm>
          <a:prstGeom prst="rect">
            <a:avLst/>
          </a:prstGeom>
        </p:spPr>
      </p:pic>
    </p:spTree>
    <p:extLst>
      <p:ext uri="{BB962C8B-B14F-4D97-AF65-F5344CB8AC3E}">
        <p14:creationId xmlns:p14="http://schemas.microsoft.com/office/powerpoint/2010/main" val="2129641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5AFAD-AB66-180F-161D-752B959FF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731B2-D582-F7C4-AA70-48709CF5F579}"/>
              </a:ext>
            </a:extLst>
          </p:cNvPr>
          <p:cNvSpPr>
            <a:spLocks noGrp="1"/>
          </p:cNvSpPr>
          <p:nvPr>
            <p:ph type="title"/>
          </p:nvPr>
        </p:nvSpPr>
        <p:spPr/>
        <p:txBody>
          <a:bodyPr/>
          <a:lstStyle/>
          <a:p>
            <a:r>
              <a:rPr lang="en-US" dirty="0"/>
              <a:t>What are Your INA Needs?</a:t>
            </a:r>
            <a:endParaRPr lang="es-MX" dirty="0"/>
          </a:p>
        </p:txBody>
      </p:sp>
      <p:sp>
        <p:nvSpPr>
          <p:cNvPr id="3" name="Text Placeholder 2">
            <a:extLst>
              <a:ext uri="{FF2B5EF4-FFF2-40B4-BE49-F238E27FC236}">
                <a16:creationId xmlns:a16="http://schemas.microsoft.com/office/drawing/2014/main" id="{B819745A-D445-C7EC-57D3-C00EE9B9B33E}"/>
              </a:ext>
            </a:extLst>
          </p:cNvPr>
          <p:cNvSpPr>
            <a:spLocks noGrp="1"/>
          </p:cNvSpPr>
          <p:nvPr>
            <p:ph type="body" idx="1"/>
          </p:nvPr>
        </p:nvSpPr>
        <p:spPr>
          <a:xfrm>
            <a:off x="152400" y="1407073"/>
            <a:ext cx="11887200" cy="5015901"/>
          </a:xfrm>
        </p:spPr>
        <p:txBody>
          <a:bodyPr>
            <a:normAutofit fontScale="92500"/>
          </a:bodyPr>
          <a:lstStyle/>
          <a:p>
            <a:pPr marL="25400" indent="0" algn="ctr">
              <a:lnSpc>
                <a:spcPct val="100000"/>
              </a:lnSpc>
              <a:spcBef>
                <a:spcPts val="0"/>
              </a:spcBef>
              <a:spcAft>
                <a:spcPts val="2400"/>
              </a:spcAft>
              <a:buNone/>
            </a:pPr>
            <a:r>
              <a:rPr lang="en-US" dirty="0">
                <a:solidFill>
                  <a:schemeClr val="accent2"/>
                </a:solidFill>
              </a:rPr>
              <a:t>Remember that outside of this being a legislative requirement, if the INA/ILPs are not completed, the MEP does not have the data it needs to ensure that student needs are being met in certain areas.</a:t>
            </a:r>
          </a:p>
          <a:p>
            <a:pPr>
              <a:lnSpc>
                <a:spcPct val="100000"/>
              </a:lnSpc>
              <a:spcBef>
                <a:spcPts val="0"/>
              </a:spcBef>
              <a:spcAft>
                <a:spcPts val="2400"/>
              </a:spcAft>
            </a:pPr>
            <a:r>
              <a:rPr lang="en-US" dirty="0"/>
              <a:t>Log into MSIN and follow the instructions on Slides 34 and 35 to run the INA Report for children and youth who DO NOT have a completed INA/ILP. </a:t>
            </a:r>
          </a:p>
          <a:p>
            <a:pPr lvl="1">
              <a:lnSpc>
                <a:spcPct val="100000"/>
              </a:lnSpc>
              <a:spcBef>
                <a:spcPts val="0"/>
              </a:spcBef>
              <a:spcAft>
                <a:spcPts val="2400"/>
              </a:spcAft>
            </a:pPr>
            <a:r>
              <a:rPr lang="en-US" dirty="0"/>
              <a:t>A child/youth does not have a completed INA/ILP unless the status is marked as “completed.” You will see a blank or “started” for all INAs/ILPs that still need to be completed.</a:t>
            </a:r>
          </a:p>
        </p:txBody>
      </p:sp>
    </p:spTree>
    <p:extLst>
      <p:ext uri="{BB962C8B-B14F-4D97-AF65-F5344CB8AC3E}">
        <p14:creationId xmlns:p14="http://schemas.microsoft.com/office/powerpoint/2010/main" val="1547424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FCBF-62BA-99ED-879C-F9CAE9C73483}"/>
              </a:ext>
            </a:extLst>
          </p:cNvPr>
          <p:cNvSpPr>
            <a:spLocks noGrp="1"/>
          </p:cNvSpPr>
          <p:nvPr>
            <p:ph type="title"/>
          </p:nvPr>
        </p:nvSpPr>
        <p:spPr/>
        <p:txBody>
          <a:bodyPr/>
          <a:lstStyle/>
          <a:p>
            <a:r>
              <a:rPr lang="en-US" dirty="0"/>
              <a:t>Final Activity: Breakout Rooms</a:t>
            </a:r>
            <a:endParaRPr lang="es-MX" dirty="0"/>
          </a:p>
        </p:txBody>
      </p:sp>
      <p:sp>
        <p:nvSpPr>
          <p:cNvPr id="3" name="Content Placeholder 2">
            <a:extLst>
              <a:ext uri="{FF2B5EF4-FFF2-40B4-BE49-F238E27FC236}">
                <a16:creationId xmlns:a16="http://schemas.microsoft.com/office/drawing/2014/main" id="{34350DC8-1E92-E7CC-2B96-54E07C4BC93E}"/>
              </a:ext>
            </a:extLst>
          </p:cNvPr>
          <p:cNvSpPr>
            <a:spLocks noGrp="1"/>
          </p:cNvSpPr>
          <p:nvPr>
            <p:ph idx="1"/>
          </p:nvPr>
        </p:nvSpPr>
        <p:spPr/>
        <p:txBody>
          <a:bodyPr/>
          <a:lstStyle/>
          <a:p>
            <a:r>
              <a:rPr lang="en-US" dirty="0"/>
              <a:t>In Breakout Rooms, you’ll have ten minutes to discuss one best practice for completing INAs/ILPs or for streamlining health services in your program area.</a:t>
            </a:r>
          </a:p>
          <a:p>
            <a:pPr marL="0" indent="0">
              <a:buNone/>
            </a:pPr>
            <a:endParaRPr lang="en-US" dirty="0"/>
          </a:p>
        </p:txBody>
      </p:sp>
      <p:pic>
        <p:nvPicPr>
          <p:cNvPr id="4" name="Picture 3">
            <a:extLst>
              <a:ext uri="{FF2B5EF4-FFF2-40B4-BE49-F238E27FC236}">
                <a16:creationId xmlns:a16="http://schemas.microsoft.com/office/drawing/2014/main" id="{84B1FDE2-567E-82D9-DD3F-924A8F3F42E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99894" y="3065929"/>
            <a:ext cx="5392212" cy="3588272"/>
          </a:xfrm>
          <a:prstGeom prst="rect">
            <a:avLst/>
          </a:prstGeom>
        </p:spPr>
      </p:pic>
    </p:spTree>
    <p:extLst>
      <p:ext uri="{BB962C8B-B14F-4D97-AF65-F5344CB8AC3E}">
        <p14:creationId xmlns:p14="http://schemas.microsoft.com/office/powerpoint/2010/main" val="2852920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73FCD-8E2B-42EA-1566-4AA395A6C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0F977-DFC6-64A5-4CD1-D0514ADB0479}"/>
              </a:ext>
            </a:extLst>
          </p:cNvPr>
          <p:cNvSpPr>
            <a:spLocks noGrp="1"/>
          </p:cNvSpPr>
          <p:nvPr>
            <p:ph type="title"/>
          </p:nvPr>
        </p:nvSpPr>
        <p:spPr/>
        <p:txBody>
          <a:bodyPr/>
          <a:lstStyle/>
          <a:p>
            <a:r>
              <a:rPr lang="en-US" dirty="0"/>
              <a:t>Final Activity: Breakout Room Share Out</a:t>
            </a:r>
            <a:endParaRPr lang="es-MX" dirty="0"/>
          </a:p>
        </p:txBody>
      </p:sp>
      <p:sp>
        <p:nvSpPr>
          <p:cNvPr id="3" name="Content Placeholder 2">
            <a:extLst>
              <a:ext uri="{FF2B5EF4-FFF2-40B4-BE49-F238E27FC236}">
                <a16:creationId xmlns:a16="http://schemas.microsoft.com/office/drawing/2014/main" id="{81C0AEC5-2DBB-8718-861E-60DF07A7CCCC}"/>
              </a:ext>
            </a:extLst>
          </p:cNvPr>
          <p:cNvSpPr>
            <a:spLocks noGrp="1"/>
          </p:cNvSpPr>
          <p:nvPr>
            <p:ph idx="1"/>
          </p:nvPr>
        </p:nvSpPr>
        <p:spPr/>
        <p:txBody>
          <a:bodyPr/>
          <a:lstStyle/>
          <a:p>
            <a:r>
              <a:rPr lang="en-US" b="1" dirty="0"/>
              <a:t>Chat Waterfall: </a:t>
            </a:r>
            <a:r>
              <a:rPr lang="en-US" dirty="0"/>
              <a:t>In the Chat, please identify one thing you’ve learned today that will inform your practice of either completing INAs/ILPs or that will help you streamline services for those who need them.</a:t>
            </a:r>
          </a:p>
          <a:p>
            <a:endParaRPr lang="en-US" dirty="0"/>
          </a:p>
          <a:p>
            <a:r>
              <a:rPr lang="en-US" dirty="0"/>
              <a:t>Take a moment to type in your response and when I say, “Let it fall,” hit “Enter.” Review all the ideas that folks entered based on their experience today. </a:t>
            </a:r>
            <a:endParaRPr lang="es-MX" dirty="0"/>
          </a:p>
        </p:txBody>
      </p:sp>
    </p:spTree>
    <p:extLst>
      <p:ext uri="{BB962C8B-B14F-4D97-AF65-F5344CB8AC3E}">
        <p14:creationId xmlns:p14="http://schemas.microsoft.com/office/powerpoint/2010/main" val="3183220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64626-B604-85B0-EC10-B5D5F52DA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CA9A6-571D-98FF-839D-7DDB3F8E1E2F}"/>
              </a:ext>
            </a:extLst>
          </p:cNvPr>
          <p:cNvSpPr>
            <a:spLocks noGrp="1"/>
          </p:cNvSpPr>
          <p:nvPr>
            <p:ph type="title"/>
          </p:nvPr>
        </p:nvSpPr>
        <p:spPr/>
        <p:txBody>
          <a:bodyPr/>
          <a:lstStyle/>
          <a:p>
            <a:r>
              <a:rPr lang="en-US" dirty="0"/>
              <a:t>Last Chance for Questions?</a:t>
            </a:r>
            <a:endParaRPr lang="es-MX" dirty="0"/>
          </a:p>
        </p:txBody>
      </p:sp>
      <p:pic>
        <p:nvPicPr>
          <p:cNvPr id="4" name="Content Placeholder 3" descr="Picture of a question mark in the center surrounded by question words (e.g., how, why, where, when, what, etc.).">
            <a:extLst>
              <a:ext uri="{FF2B5EF4-FFF2-40B4-BE49-F238E27FC236}">
                <a16:creationId xmlns:a16="http://schemas.microsoft.com/office/drawing/2014/main" id="{7DAAF441-ADC5-39AE-78C8-C1165A68F64A}"/>
              </a:ext>
            </a:extLst>
          </p:cNvPr>
          <p:cNvPicPr>
            <a:picLocks noGrp="1" noChangeAspect="1"/>
          </p:cNvPicPr>
          <p:nvPr>
            <p:ph idx="1"/>
          </p:nvPr>
        </p:nvPicPr>
        <p:blipFill>
          <a:blip r:embed="rId3"/>
          <a:stretch>
            <a:fillRect/>
          </a:stretch>
        </p:blipFill>
        <p:spPr>
          <a:xfrm>
            <a:off x="2981771" y="1806340"/>
            <a:ext cx="6228457" cy="4144755"/>
          </a:xfrm>
          <a:prstGeom prst="rect">
            <a:avLst/>
          </a:prstGeom>
        </p:spPr>
      </p:pic>
    </p:spTree>
    <p:extLst>
      <p:ext uri="{BB962C8B-B14F-4D97-AF65-F5344CB8AC3E}">
        <p14:creationId xmlns:p14="http://schemas.microsoft.com/office/powerpoint/2010/main" val="402641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p:txBody>
          <a:bodyPr>
            <a:normAutofit/>
          </a:bodyPr>
          <a:lstStyle/>
          <a:p>
            <a:r>
              <a:rPr lang="en-US" sz="3600" dirty="0"/>
              <a:t>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p:txBody>
          <a:bodyPr>
            <a:normAutofit/>
          </a:bodyPr>
          <a:lstStyle/>
          <a:p>
            <a:pPr marL="0" indent="0">
              <a:lnSpc>
                <a:spcPct val="100000"/>
              </a:lnSpc>
              <a:spcBef>
                <a:spcPts val="0"/>
              </a:spcBef>
              <a:spcAft>
                <a:spcPts val="2400"/>
              </a:spcAft>
              <a:buNone/>
            </a:pPr>
            <a:r>
              <a:rPr lang="en-US" sz="2800" dirty="0"/>
              <a:t>This webinar will review the INA Report in the Migrant Student Information Network (MSIN) system to help directors and coordinators plan program services based on the identified needs of their migratory children and youth. </a:t>
            </a:r>
          </a:p>
          <a:p>
            <a:pPr marL="0" indent="0">
              <a:lnSpc>
                <a:spcPct val="100000"/>
              </a:lnSpc>
              <a:spcBef>
                <a:spcPts val="0"/>
              </a:spcBef>
              <a:spcAft>
                <a:spcPts val="2400"/>
              </a:spcAft>
              <a:buNone/>
            </a:pPr>
            <a:r>
              <a:rPr lang="en-US" sz="2800" dirty="0"/>
              <a:t>Today’s focus will be on identifying the local health needs of migratory children and youth using local INA data. This data should assist the MEP in designing support services to address these specific needs.</a:t>
            </a:r>
          </a:p>
          <a:p>
            <a:pPr marL="0" indent="0">
              <a:lnSpc>
                <a:spcPct val="100000"/>
              </a:lnSpc>
              <a:spcBef>
                <a:spcPts val="0"/>
              </a:spcBef>
              <a:spcAft>
                <a:spcPts val="2400"/>
              </a:spcAft>
              <a:buNone/>
            </a:pPr>
            <a:r>
              <a:rPr lang="en-US" sz="2800" dirty="0"/>
              <a:t>The target audience is MEP INA Report Users.</a:t>
            </a:r>
          </a:p>
        </p:txBody>
      </p:sp>
    </p:spTree>
    <p:extLst>
      <p:ext uri="{BB962C8B-B14F-4D97-AF65-F5344CB8AC3E}">
        <p14:creationId xmlns:p14="http://schemas.microsoft.com/office/powerpoint/2010/main" val="336137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0B75-744D-D6D2-2D9A-ECAC316F32E1}"/>
              </a:ext>
            </a:extLst>
          </p:cNvPr>
          <p:cNvSpPr>
            <a:spLocks noGrp="1"/>
          </p:cNvSpPr>
          <p:nvPr>
            <p:ph type="title"/>
          </p:nvPr>
        </p:nvSpPr>
        <p:spPr>
          <a:xfrm>
            <a:off x="0" y="541772"/>
            <a:ext cx="11887200" cy="1325563"/>
          </a:xfrm>
        </p:spPr>
        <p:txBody>
          <a:bodyPr/>
          <a:lstStyle/>
          <a:p>
            <a:r>
              <a:rPr lang="en-US" dirty="0"/>
              <a:t>Thank you for joining us!!</a:t>
            </a:r>
            <a:endParaRPr lang="es-MX" dirty="0"/>
          </a:p>
        </p:txBody>
      </p:sp>
      <p:sp>
        <p:nvSpPr>
          <p:cNvPr id="3" name="TextBox 2">
            <a:extLst>
              <a:ext uri="{FF2B5EF4-FFF2-40B4-BE49-F238E27FC236}">
                <a16:creationId xmlns:a16="http://schemas.microsoft.com/office/drawing/2014/main" id="{B75603BC-A5B7-88CD-4871-5423B85A81E5}"/>
              </a:ext>
            </a:extLst>
          </p:cNvPr>
          <p:cNvSpPr txBox="1"/>
          <p:nvPr/>
        </p:nvSpPr>
        <p:spPr>
          <a:xfrm>
            <a:off x="7168055" y="2682342"/>
            <a:ext cx="4719145" cy="1938992"/>
          </a:xfrm>
          <a:prstGeom prst="rect">
            <a:avLst/>
          </a:prstGeom>
          <a:noFill/>
        </p:spPr>
        <p:txBody>
          <a:bodyPr wrap="square" rtlCol="0">
            <a:spAutoFit/>
          </a:bodyPr>
          <a:lstStyle/>
          <a:p>
            <a:pPr algn="ctr"/>
            <a:r>
              <a:rPr lang="en-US" sz="2400" dirty="0"/>
              <a:t>Melissa Mallory, </a:t>
            </a:r>
          </a:p>
          <a:p>
            <a:pPr algn="ctr"/>
            <a:r>
              <a:rPr lang="en-US" sz="2400" dirty="0"/>
              <a:t>Education Programs Consultant, </a:t>
            </a:r>
          </a:p>
          <a:p>
            <a:pPr algn="ctr"/>
            <a:r>
              <a:rPr lang="en-US" sz="2400" dirty="0"/>
              <a:t>Migrant Education Office</a:t>
            </a:r>
          </a:p>
          <a:p>
            <a:pPr algn="ctr"/>
            <a:r>
              <a:rPr lang="en-US" sz="2400" dirty="0"/>
              <a:t>Email: </a:t>
            </a:r>
            <a:r>
              <a:rPr lang="en-US" sz="2400" dirty="0">
                <a:hlinkClick r:id="rId3"/>
              </a:rPr>
              <a:t>mmallory@cde.ca.gov</a:t>
            </a:r>
            <a:endParaRPr lang="en-US" sz="2400" dirty="0"/>
          </a:p>
          <a:p>
            <a:pPr algn="ctr"/>
            <a:r>
              <a:rPr lang="en-US" sz="2400" dirty="0"/>
              <a:t>Phone: 916-319-0730</a:t>
            </a:r>
            <a:endParaRPr lang="es-MX" sz="2400" dirty="0"/>
          </a:p>
        </p:txBody>
      </p:sp>
      <p:sp>
        <p:nvSpPr>
          <p:cNvPr id="6" name="TextBox 5">
            <a:extLst>
              <a:ext uri="{FF2B5EF4-FFF2-40B4-BE49-F238E27FC236}">
                <a16:creationId xmlns:a16="http://schemas.microsoft.com/office/drawing/2014/main" id="{EF3BB33C-2DC8-AEC4-897C-C9FC7F3D69E3}"/>
              </a:ext>
            </a:extLst>
          </p:cNvPr>
          <p:cNvSpPr txBox="1"/>
          <p:nvPr/>
        </p:nvSpPr>
        <p:spPr>
          <a:xfrm>
            <a:off x="514387" y="2128344"/>
            <a:ext cx="4288221" cy="3046988"/>
          </a:xfrm>
          <a:prstGeom prst="rect">
            <a:avLst/>
          </a:prstGeom>
          <a:noFill/>
        </p:spPr>
        <p:txBody>
          <a:bodyPr wrap="square">
            <a:spAutoFit/>
          </a:bodyPr>
          <a:lstStyle/>
          <a:p>
            <a:pPr algn="ctr"/>
            <a:r>
              <a:rPr lang="en-US" sz="2400" dirty="0"/>
              <a:t>Please contact the CDE with any questions or for additional technical assistance. For any issues with the INA Report itself, please contact:</a:t>
            </a:r>
          </a:p>
          <a:p>
            <a:pPr algn="ctr"/>
            <a:endParaRPr lang="en-US" sz="2400" dirty="0"/>
          </a:p>
          <a:p>
            <a:pPr algn="ctr"/>
            <a:r>
              <a:rPr lang="en-US" sz="2400" dirty="0"/>
              <a:t>MSIN Support</a:t>
            </a:r>
          </a:p>
          <a:p>
            <a:pPr algn="ctr"/>
            <a:r>
              <a:rPr lang="en-US" sz="2400" dirty="0">
                <a:hlinkClick r:id="rId4"/>
              </a:rPr>
              <a:t>msinsupport@wested.org</a:t>
            </a:r>
            <a:r>
              <a:rPr lang="en-US" sz="2400" dirty="0"/>
              <a:t> </a:t>
            </a:r>
            <a:endParaRPr lang="es-MX" sz="2400" dirty="0"/>
          </a:p>
        </p:txBody>
      </p:sp>
    </p:spTree>
    <p:extLst>
      <p:ext uri="{BB962C8B-B14F-4D97-AF65-F5344CB8AC3E}">
        <p14:creationId xmlns:p14="http://schemas.microsoft.com/office/powerpoint/2010/main" val="89901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p:txBody>
          <a:bodyPr>
            <a:normAutofit/>
          </a:bodyPr>
          <a:lstStyle/>
          <a:p>
            <a:r>
              <a:rPr lang="en-US" sz="3600" dirty="0"/>
              <a:t>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p:txBody>
          <a:bodyPr>
            <a:normAutofit fontScale="92500" lnSpcReduction="10000"/>
          </a:bodyPr>
          <a:lstStyle/>
          <a:p>
            <a:pPr marL="0" indent="0">
              <a:lnSpc>
                <a:spcPct val="100000"/>
              </a:lnSpc>
              <a:spcBef>
                <a:spcPts val="0"/>
              </a:spcBef>
              <a:spcAft>
                <a:spcPts val="2400"/>
              </a:spcAft>
              <a:buNone/>
            </a:pPr>
            <a:r>
              <a:rPr lang="en-US" sz="2800" dirty="0"/>
              <a:t>Participants will:</a:t>
            </a:r>
          </a:p>
          <a:p>
            <a:pPr>
              <a:lnSpc>
                <a:spcPct val="100000"/>
              </a:lnSpc>
              <a:spcBef>
                <a:spcPts val="0"/>
              </a:spcBef>
              <a:spcAft>
                <a:spcPts val="2400"/>
              </a:spcAft>
            </a:pPr>
            <a:r>
              <a:rPr lang="en-US" sz="2800" dirty="0"/>
              <a:t>review health data from 2020–21 through 2022–23; </a:t>
            </a:r>
          </a:p>
          <a:p>
            <a:pPr>
              <a:lnSpc>
                <a:spcPct val="100000"/>
              </a:lnSpc>
              <a:spcBef>
                <a:spcPts val="0"/>
              </a:spcBef>
              <a:spcAft>
                <a:spcPts val="2400"/>
              </a:spcAft>
            </a:pPr>
            <a:r>
              <a:rPr lang="en-US" sz="2800" dirty="0"/>
              <a:t>review how INA Report data supports data-driven planning for program services;</a:t>
            </a:r>
          </a:p>
          <a:p>
            <a:pPr>
              <a:lnSpc>
                <a:spcPct val="100000"/>
              </a:lnSpc>
              <a:spcBef>
                <a:spcPts val="0"/>
              </a:spcBef>
              <a:spcAft>
                <a:spcPts val="2400"/>
              </a:spcAft>
            </a:pPr>
            <a:r>
              <a:rPr lang="en-US" sz="2800" dirty="0"/>
              <a:t>understand how different filters support student registration into services that align to specific needs identified during the INA interview;</a:t>
            </a:r>
          </a:p>
          <a:p>
            <a:pPr>
              <a:lnSpc>
                <a:spcPct val="100000"/>
              </a:lnSpc>
              <a:spcBef>
                <a:spcPts val="0"/>
              </a:spcBef>
              <a:spcAft>
                <a:spcPts val="2400"/>
              </a:spcAft>
            </a:pPr>
            <a:r>
              <a:rPr lang="en-US" sz="2800" dirty="0"/>
              <a:t>identify local health need data; and </a:t>
            </a:r>
          </a:p>
          <a:p>
            <a:pPr>
              <a:lnSpc>
                <a:spcPct val="100000"/>
              </a:lnSpc>
              <a:spcBef>
                <a:spcPts val="0"/>
              </a:spcBef>
              <a:spcAft>
                <a:spcPts val="2400"/>
              </a:spcAft>
            </a:pPr>
            <a:r>
              <a:rPr lang="en-US" sz="2800" dirty="0"/>
              <a:t>share and discuss local knowledge regarding use of the INA Report to plan services.</a:t>
            </a:r>
            <a:endParaRPr lang="en-US" dirty="0"/>
          </a:p>
        </p:txBody>
      </p:sp>
    </p:spTree>
    <p:extLst>
      <p:ext uri="{BB962C8B-B14F-4D97-AF65-F5344CB8AC3E}">
        <p14:creationId xmlns:p14="http://schemas.microsoft.com/office/powerpoint/2010/main" val="209200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B7007FFA-19CE-F473-FF52-0D21EFA364F8}"/>
              </a:ext>
            </a:extLst>
          </p:cNvPr>
          <p:cNvSpPr>
            <a:spLocks noGrp="1"/>
          </p:cNvSpPr>
          <p:nvPr>
            <p:ph type="title"/>
          </p:nvPr>
        </p:nvSpPr>
        <p:spPr>
          <a:xfrm>
            <a:off x="354105" y="1901956"/>
            <a:ext cx="3329114" cy="3071906"/>
          </a:xfrm>
        </p:spPr>
        <p:txBody>
          <a:bodyPr vert="horz" lIns="91440" tIns="45720" rIns="91440" bIns="45720" rtlCol="0" anchor="t">
            <a:normAutofit/>
          </a:bodyPr>
          <a:lstStyle/>
          <a:p>
            <a:pPr algn="l"/>
            <a:r>
              <a:rPr lang="en-US" sz="4000" kern="1200" dirty="0">
                <a:solidFill>
                  <a:srgbClr val="FFFFFF"/>
                </a:solidFill>
                <a:latin typeface="+mj-lt"/>
                <a:ea typeface="+mj-ea"/>
                <a:cs typeface="+mj-cs"/>
              </a:rPr>
              <a:t>California’s Migratory Student Profile (MSP)</a:t>
            </a:r>
          </a:p>
        </p:txBody>
      </p:sp>
      <p:pic>
        <p:nvPicPr>
          <p:cNvPr id="7" name="Content Placeholder 6" descr="Screenshot of the Migratory Student Profile">
            <a:extLst>
              <a:ext uri="{FF2B5EF4-FFF2-40B4-BE49-F238E27FC236}">
                <a16:creationId xmlns:a16="http://schemas.microsoft.com/office/drawing/2014/main" id="{745802A7-3446-DB83-90A1-F6B813BBA46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649061" y="318211"/>
            <a:ext cx="4798201" cy="6221578"/>
          </a:xfrm>
          <a:prstGeom prst="rect">
            <a:avLst/>
          </a:prstGeom>
        </p:spPr>
      </p:pic>
    </p:spTree>
    <p:extLst>
      <p:ext uri="{BB962C8B-B14F-4D97-AF65-F5344CB8AC3E}">
        <p14:creationId xmlns:p14="http://schemas.microsoft.com/office/powerpoint/2010/main" val="420956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4ECA-C7E0-5EC6-7CE4-8B0A04F160F9}"/>
              </a:ext>
            </a:extLst>
          </p:cNvPr>
          <p:cNvSpPr>
            <a:spLocks noGrp="1"/>
          </p:cNvSpPr>
          <p:nvPr>
            <p:ph type="title"/>
          </p:nvPr>
        </p:nvSpPr>
        <p:spPr>
          <a:xfrm>
            <a:off x="152400" y="599"/>
            <a:ext cx="11887200" cy="1528763"/>
          </a:xfrm>
        </p:spPr>
        <p:txBody>
          <a:bodyPr>
            <a:normAutofit/>
          </a:bodyPr>
          <a:lstStyle/>
          <a:p>
            <a:r>
              <a:rPr lang="en-US" dirty="0">
                <a:cs typeface="Arial"/>
              </a:rPr>
              <a:t>Mental Health Services and Supports </a:t>
            </a:r>
            <a:br>
              <a:rPr lang="en-US" dirty="0">
                <a:cs typeface="Arial"/>
              </a:rPr>
            </a:br>
            <a:r>
              <a:rPr lang="en-US" dirty="0">
                <a:cs typeface="Arial"/>
              </a:rPr>
              <a:t>Needed As Reported by Staff and Parents</a:t>
            </a:r>
            <a:endParaRPr lang="en-US" dirty="0">
              <a:solidFill>
                <a:srgbClr val="000000"/>
              </a:solidFill>
              <a:cs typeface="Arial"/>
            </a:endParaRPr>
          </a:p>
        </p:txBody>
      </p:sp>
      <p:sp>
        <p:nvSpPr>
          <p:cNvPr id="3" name="Content Placeholder 2" descr="A graph showing English Learner Students Services and Supports Needed by Staff and Parents​ for preschool-aged children">
            <a:extLst>
              <a:ext uri="{FF2B5EF4-FFF2-40B4-BE49-F238E27FC236}">
                <a16:creationId xmlns:a16="http://schemas.microsoft.com/office/drawing/2014/main" id="{61FEE78E-B0C3-CFA3-79DA-00E800D0CE35}"/>
              </a:ext>
            </a:extLst>
          </p:cNvPr>
          <p:cNvSpPr>
            <a:spLocks noGrp="1"/>
          </p:cNvSpPr>
          <p:nvPr>
            <p:ph idx="1"/>
          </p:nvPr>
        </p:nvSpPr>
        <p:spPr>
          <a:xfrm>
            <a:off x="152400" y="1809750"/>
            <a:ext cx="11696700" cy="4819051"/>
          </a:xfrm>
        </p:spPr>
        <p:txBody>
          <a:bodyPr vert="horz" lIns="91440" tIns="45720" rIns="91440" bIns="45720" rtlCol="0" anchor="t">
            <a:normAutofit/>
          </a:bodyPr>
          <a:lstStyle/>
          <a:p>
            <a:pPr marL="0" indent="0">
              <a:spcBef>
                <a:spcPts val="0"/>
              </a:spcBef>
              <a:buNone/>
            </a:pPr>
            <a:r>
              <a:rPr lang="en-US" sz="2400" dirty="0">
                <a:latin typeface="Arial"/>
                <a:cs typeface="Times New Roman"/>
              </a:rPr>
              <a:t>Figure 1. Grades Kindergarten through Six</a:t>
            </a:r>
            <a:endParaRPr lang="en-US" dirty="0">
              <a:cs typeface="Arial" panose="020B0604020202020204"/>
            </a:endParaRPr>
          </a:p>
          <a:p>
            <a:pPr marL="0" indent="0">
              <a:spcBef>
                <a:spcPts val="0"/>
              </a:spcBef>
              <a:buNone/>
            </a:pPr>
            <a:r>
              <a:rPr lang="en-US" sz="2400" dirty="0">
                <a:latin typeface="Arial"/>
                <a:cs typeface="Times New Roman"/>
              </a:rPr>
              <a:t>(MSP – Exhibit 19)</a:t>
            </a:r>
          </a:p>
          <a:p>
            <a:pPr marL="0" indent="0">
              <a:spcBef>
                <a:spcPts val="0"/>
              </a:spcBef>
              <a:buNone/>
            </a:pPr>
            <a:endParaRPr lang="en-US" sz="2400" dirty="0">
              <a:latin typeface="Arial"/>
              <a:cs typeface="Times New Roman"/>
            </a:endParaRPr>
          </a:p>
          <a:p>
            <a:pPr marL="0" indent="0">
              <a:spcBef>
                <a:spcPts val="0"/>
              </a:spcBef>
              <a:buNone/>
            </a:pPr>
            <a:endParaRPr lang="en-US" sz="2400" dirty="0">
              <a:latin typeface="Arial"/>
              <a:cs typeface="Times New Roman"/>
            </a:endParaRPr>
          </a:p>
          <a:p>
            <a:pPr marL="0" indent="0">
              <a:spcBef>
                <a:spcPts val="0"/>
              </a:spcBef>
              <a:buNone/>
            </a:pPr>
            <a:endParaRPr lang="en-US" sz="2400" dirty="0">
              <a:latin typeface="Arial"/>
              <a:cs typeface="Times New Roman"/>
            </a:endParaRPr>
          </a:p>
          <a:p>
            <a:pPr marL="0" indent="0">
              <a:buNone/>
            </a:pPr>
            <a:r>
              <a:rPr lang="en-US" sz="2400" dirty="0">
                <a:latin typeface="Arial"/>
                <a:cs typeface="Arial"/>
              </a:rPr>
              <a:t>Figure 2. Grades Seven and Eight</a:t>
            </a:r>
            <a:endParaRPr lang="en-US" sz="2400" dirty="0">
              <a:solidFill>
                <a:srgbClr val="000000"/>
              </a:solidFill>
              <a:latin typeface="Arial"/>
              <a:cs typeface="Arial"/>
            </a:endParaRPr>
          </a:p>
          <a:p>
            <a:pPr marL="0" indent="0">
              <a:spcBef>
                <a:spcPts val="0"/>
              </a:spcBef>
              <a:buNone/>
            </a:pPr>
            <a:r>
              <a:rPr lang="en-US" sz="2400" dirty="0">
                <a:latin typeface="Arial"/>
                <a:cs typeface="Arial"/>
              </a:rPr>
              <a:t>(MSP – Exhibit 20)</a:t>
            </a:r>
            <a:endParaRPr lang="en-US" dirty="0">
              <a:latin typeface="Arial"/>
              <a:cs typeface="Arial"/>
            </a:endParaRPr>
          </a:p>
          <a:p>
            <a:pPr marL="0" indent="0">
              <a:spcBef>
                <a:spcPts val="0"/>
              </a:spcBef>
              <a:buNone/>
            </a:pPr>
            <a:endParaRPr lang="en-US" sz="2400" dirty="0">
              <a:cs typeface="Arial"/>
            </a:endParaRPr>
          </a:p>
          <a:p>
            <a:pPr marL="0" indent="0">
              <a:spcBef>
                <a:spcPts val="0"/>
              </a:spcBef>
              <a:buNone/>
            </a:pPr>
            <a:endParaRPr lang="en-US" sz="2400" dirty="0">
              <a:cs typeface="Arial"/>
            </a:endParaRPr>
          </a:p>
          <a:p>
            <a:pPr marL="0" indent="0">
              <a:buNone/>
            </a:pPr>
            <a:r>
              <a:rPr lang="en-US" sz="2400" dirty="0">
                <a:cs typeface="Arial"/>
              </a:rPr>
              <a:t>Figure 3. Nine through Twelve</a:t>
            </a:r>
            <a:endParaRPr lang="en-US" sz="2400" dirty="0">
              <a:solidFill>
                <a:srgbClr val="000000"/>
              </a:solidFill>
              <a:cs typeface="Arial"/>
            </a:endParaRPr>
          </a:p>
          <a:p>
            <a:pPr marL="0" indent="0">
              <a:spcBef>
                <a:spcPts val="0"/>
              </a:spcBef>
              <a:buNone/>
            </a:pPr>
            <a:r>
              <a:rPr lang="en-US" sz="2400" dirty="0">
                <a:cs typeface="Arial"/>
              </a:rPr>
              <a:t>(MSP - Exhibit  21)</a:t>
            </a:r>
            <a:endParaRPr lang="en-US" dirty="0"/>
          </a:p>
        </p:txBody>
      </p:sp>
      <p:sp>
        <p:nvSpPr>
          <p:cNvPr id="5" name="TextBox 5">
            <a:extLst>
              <a:ext uri="{FF2B5EF4-FFF2-40B4-BE49-F238E27FC236}">
                <a16:creationId xmlns:a16="http://schemas.microsoft.com/office/drawing/2014/main" id="{878F278E-A0C7-22BD-297C-162A7B3CA857}"/>
              </a:ext>
            </a:extLst>
          </p:cNvPr>
          <p:cNvSpPr txBox="1"/>
          <p:nvPr/>
        </p:nvSpPr>
        <p:spPr>
          <a:xfrm>
            <a:off x="-365991" y="6395303"/>
            <a:ext cx="12555682" cy="83099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Arial"/>
              </a:rPr>
              <a:t>Source: </a:t>
            </a:r>
            <a:r>
              <a:rPr kumimoji="0" lang="en-US" sz="2400" b="0" i="0" u="none" strike="noStrike" kern="1200" cap="none" spc="0" normalizeH="0" baseline="0" noProof="0" dirty="0">
                <a:ln>
                  <a:noFill/>
                </a:ln>
                <a:solidFill>
                  <a:prstClr val="white"/>
                </a:solidFill>
                <a:effectLst/>
                <a:uLnTx/>
                <a:uFillTx/>
                <a:latin typeface="Arial"/>
                <a:ea typeface="Times New Roman" panose="02020603050405020304" pitchFamily="18" charset="0"/>
                <a:cs typeface="Times New Roman"/>
              </a:rPr>
              <a:t>MEP Staff and Parent </a:t>
            </a:r>
            <a:r>
              <a:rPr kumimoji="0" lang="en-US" sz="2400" b="0" i="0" u="none" strike="noStrike" kern="1200" cap="none" spc="0" normalizeH="0" baseline="0" noProof="0" dirty="0">
                <a:ln>
                  <a:noFill/>
                </a:ln>
                <a:solidFill>
                  <a:prstClr val="white"/>
                </a:solidFill>
                <a:effectLst/>
                <a:uLnTx/>
                <a:uFillTx/>
                <a:latin typeface="Arial"/>
                <a:ea typeface="+mn-lt"/>
                <a:cs typeface="Times New Roman"/>
              </a:rPr>
              <a:t>Surveys for the MSP</a:t>
            </a:r>
            <a:endParaRPr kumimoji="0" lang="es-MX" sz="2400" b="0" i="0" u="none" strike="noStrike" kern="1200" cap="none" spc="0" normalizeH="0" baseline="0" noProof="0" dirty="0">
              <a:ln>
                <a:noFill/>
              </a:ln>
              <a:solidFill>
                <a:prstClr val="white"/>
              </a:solidFill>
              <a:effectLst/>
              <a:uLnTx/>
              <a:uFillTx/>
              <a:latin typeface="Arial"/>
              <a:ea typeface="Times New Roman" panose="02020603050405020304" pitchFamily="18" charset="0"/>
              <a:cs typeface="Times New Roman"/>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6" name="Picture 5" descr="54% of MEP staff and 82% of MEP parents believe migratory students in grades K-6 need support in accessing mental health services.">
            <a:extLst>
              <a:ext uri="{FF2B5EF4-FFF2-40B4-BE49-F238E27FC236}">
                <a16:creationId xmlns:a16="http://schemas.microsoft.com/office/drawing/2014/main" id="{B33DF506-0EF4-90CB-3662-233625566BC8}"/>
              </a:ext>
            </a:extLst>
          </p:cNvPr>
          <p:cNvPicPr>
            <a:picLocks noChangeAspect="1"/>
          </p:cNvPicPr>
          <p:nvPr/>
        </p:nvPicPr>
        <p:blipFill>
          <a:blip r:embed="rId3"/>
          <a:stretch>
            <a:fillRect/>
          </a:stretch>
        </p:blipFill>
        <p:spPr>
          <a:xfrm>
            <a:off x="4177585" y="2216624"/>
            <a:ext cx="7671515" cy="985184"/>
          </a:xfrm>
          <a:prstGeom prst="rect">
            <a:avLst/>
          </a:prstGeom>
        </p:spPr>
      </p:pic>
      <p:pic>
        <p:nvPicPr>
          <p:cNvPr id="11" name="Picture 10" descr="56% of MEP staff and 85% of MEP parents believe migratory students in grades 7-8 need support in accessing mental health services.">
            <a:extLst>
              <a:ext uri="{FF2B5EF4-FFF2-40B4-BE49-F238E27FC236}">
                <a16:creationId xmlns:a16="http://schemas.microsoft.com/office/drawing/2014/main" id="{30C7997F-BE5A-696A-637D-22B9DF26EE44}"/>
              </a:ext>
            </a:extLst>
          </p:cNvPr>
          <p:cNvPicPr>
            <a:picLocks noChangeAspect="1"/>
          </p:cNvPicPr>
          <p:nvPr/>
        </p:nvPicPr>
        <p:blipFill>
          <a:blip r:embed="rId4"/>
          <a:stretch>
            <a:fillRect/>
          </a:stretch>
        </p:blipFill>
        <p:spPr>
          <a:xfrm>
            <a:off x="4951552" y="3429000"/>
            <a:ext cx="6991331" cy="1383701"/>
          </a:xfrm>
          <a:prstGeom prst="rect">
            <a:avLst/>
          </a:prstGeom>
        </p:spPr>
      </p:pic>
      <p:pic>
        <p:nvPicPr>
          <p:cNvPr id="16" name="Picture 15" descr="56% of MEP staff and 81% of MEP parents believe migratory students in grades 9-12 need support in accessing mental health services.">
            <a:extLst>
              <a:ext uri="{FF2B5EF4-FFF2-40B4-BE49-F238E27FC236}">
                <a16:creationId xmlns:a16="http://schemas.microsoft.com/office/drawing/2014/main" id="{8CC248A6-82BB-C6E2-DC86-BDAF5D518E15}"/>
              </a:ext>
            </a:extLst>
          </p:cNvPr>
          <p:cNvPicPr>
            <a:picLocks noChangeAspect="1"/>
          </p:cNvPicPr>
          <p:nvPr/>
        </p:nvPicPr>
        <p:blipFill>
          <a:blip r:embed="rId5"/>
          <a:stretch>
            <a:fillRect/>
          </a:stretch>
        </p:blipFill>
        <p:spPr>
          <a:xfrm>
            <a:off x="4544508" y="5129731"/>
            <a:ext cx="7474888" cy="985184"/>
          </a:xfrm>
          <a:prstGeom prst="rect">
            <a:avLst/>
          </a:prstGeom>
        </p:spPr>
      </p:pic>
    </p:spTree>
    <p:extLst>
      <p:ext uri="{BB962C8B-B14F-4D97-AF65-F5344CB8AC3E}">
        <p14:creationId xmlns:p14="http://schemas.microsoft.com/office/powerpoint/2010/main" val="8976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0F724-42FA-1F81-363C-C154A2CDC725}"/>
              </a:ext>
            </a:extLst>
          </p:cNvPr>
          <p:cNvSpPr>
            <a:spLocks noGrp="1"/>
          </p:cNvSpPr>
          <p:nvPr>
            <p:ph type="title"/>
          </p:nvPr>
        </p:nvSpPr>
        <p:spPr/>
        <p:txBody>
          <a:bodyPr>
            <a:normAutofit fontScale="90000"/>
          </a:bodyPr>
          <a:lstStyle/>
          <a:p>
            <a:r>
              <a:rPr lang="en-US" sz="4400" dirty="0">
                <a:cs typeface="Arial"/>
              </a:rPr>
              <a:t>Migratory Children with an Indicated Need for Mental Health Services and the Number Who Received Services</a:t>
            </a:r>
            <a:endParaRPr lang="es-MX" dirty="0"/>
          </a:p>
        </p:txBody>
      </p:sp>
      <p:sp>
        <p:nvSpPr>
          <p:cNvPr id="3" name="Content Placeholder 2">
            <a:extLst>
              <a:ext uri="{FF2B5EF4-FFF2-40B4-BE49-F238E27FC236}">
                <a16:creationId xmlns:a16="http://schemas.microsoft.com/office/drawing/2014/main" id="{F9C26639-2F31-E050-3D95-915C2C1DA35D}"/>
              </a:ext>
            </a:extLst>
          </p:cNvPr>
          <p:cNvSpPr>
            <a:spLocks noGrp="1"/>
          </p:cNvSpPr>
          <p:nvPr>
            <p:ph idx="1"/>
          </p:nvPr>
        </p:nvSpPr>
        <p:spPr/>
        <p:txBody>
          <a:bodyPr>
            <a:normAutofit/>
          </a:bodyPr>
          <a:lstStyle/>
          <a:p>
            <a:pPr marL="0" indent="0">
              <a:lnSpc>
                <a:spcPct val="100000"/>
              </a:lnSpc>
              <a:spcBef>
                <a:spcPts val="0"/>
              </a:spcBef>
              <a:buNone/>
            </a:pPr>
            <a:r>
              <a:rPr lang="en-US" sz="2400" dirty="0">
                <a:latin typeface="Arial" panose="020B0604020202020204" pitchFamily="34" charset="0"/>
                <a:ea typeface="SimSun" panose="02010600030101010101" pitchFamily="2" charset="-122"/>
                <a:cs typeface="Times New Roman" panose="02020603050405020304" pitchFamily="18" charset="0"/>
              </a:rPr>
              <a:t>Figure 4</a:t>
            </a:r>
            <a:r>
              <a:rPr lang="en-US" sz="2400" dirty="0">
                <a:effectLst/>
                <a:latin typeface="Arial" panose="020B0604020202020204" pitchFamily="34" charset="0"/>
                <a:ea typeface="SimSun" panose="02010600030101010101" pitchFamily="2" charset="-122"/>
                <a:cs typeface="Times New Roman" panose="02020603050405020304" pitchFamily="18" charset="0"/>
              </a:rPr>
              <a:t>. Number of Migratory Children with an Indicated Need for Mental Health Services and the Number Who Received Services Aligned to That Need, 2020–21 Through 2022–23 Performance Periods</a:t>
            </a:r>
            <a:r>
              <a:rPr lang="es-MX" sz="2400" dirty="0">
                <a:effectLst/>
                <a:latin typeface="Arial" panose="020B0604020202020204" pitchFamily="34" charset="0"/>
                <a:ea typeface="SimSun" panose="02010600030101010101" pitchFamily="2" charset="-122"/>
                <a:cs typeface="Times New Roman" panose="02020603050405020304" pitchFamily="18" charset="0"/>
              </a:rPr>
              <a:t> </a:t>
            </a:r>
          </a:p>
          <a:p>
            <a:pPr marL="0" indent="0">
              <a:lnSpc>
                <a:spcPct val="100000"/>
              </a:lnSpc>
              <a:spcBef>
                <a:spcPts val="0"/>
              </a:spcBef>
              <a:buNone/>
            </a:pPr>
            <a:r>
              <a:rPr lang="es-MX" sz="2400" dirty="0">
                <a:effectLst/>
                <a:latin typeface="Arial" panose="020B0604020202020204" pitchFamily="34" charset="0"/>
                <a:ea typeface="SimSun" panose="02010600030101010101" pitchFamily="2" charset="-122"/>
                <a:cs typeface="Times New Roman" panose="02020603050405020304" pitchFamily="18" charset="0"/>
              </a:rPr>
              <a:t>(MSP - </a:t>
            </a:r>
            <a:r>
              <a:rPr lang="es-MX" sz="2400" dirty="0" err="1">
                <a:effectLst/>
                <a:latin typeface="Arial" panose="020B0604020202020204" pitchFamily="34" charset="0"/>
                <a:ea typeface="SimSun" panose="02010600030101010101" pitchFamily="2" charset="-122"/>
                <a:cs typeface="Times New Roman" panose="02020603050405020304" pitchFamily="18" charset="0"/>
              </a:rPr>
              <a:t>Exhibit</a:t>
            </a:r>
            <a:r>
              <a:rPr lang="es-MX" sz="2400" dirty="0">
                <a:effectLst/>
                <a:latin typeface="Arial" panose="020B0604020202020204" pitchFamily="34" charset="0"/>
                <a:ea typeface="SimSun" panose="02010600030101010101" pitchFamily="2" charset="-122"/>
                <a:cs typeface="Times New Roman" panose="02020603050405020304" pitchFamily="18" charset="0"/>
              </a:rPr>
              <a:t> 63)</a:t>
            </a:r>
          </a:p>
        </p:txBody>
      </p:sp>
      <p:pic>
        <p:nvPicPr>
          <p:cNvPr id="5" name="Picture 4" descr="Number of Migratory Children with an Indicated Need for Mental Health Services and the Number Who Received Services Aligned to That Need, 2020–21 Through 2022–23 Performance Periods. In 2022-23, 507 children indicated a mental health need, and 408 children received services.">
            <a:extLst>
              <a:ext uri="{FF2B5EF4-FFF2-40B4-BE49-F238E27FC236}">
                <a16:creationId xmlns:a16="http://schemas.microsoft.com/office/drawing/2014/main" id="{B945D9C8-F5EE-46D7-C45E-4F0CFAA963E0}"/>
              </a:ext>
            </a:extLst>
          </p:cNvPr>
          <p:cNvPicPr>
            <a:picLocks noChangeAspect="1"/>
          </p:cNvPicPr>
          <p:nvPr/>
        </p:nvPicPr>
        <p:blipFill>
          <a:blip r:embed="rId3"/>
          <a:stretch>
            <a:fillRect/>
          </a:stretch>
        </p:blipFill>
        <p:spPr>
          <a:xfrm>
            <a:off x="5982158" y="2448910"/>
            <a:ext cx="5196289" cy="3549602"/>
          </a:xfrm>
          <a:prstGeom prst="rect">
            <a:avLst/>
          </a:prstGeom>
        </p:spPr>
      </p:pic>
      <p:sp>
        <p:nvSpPr>
          <p:cNvPr id="6" name="TextBox 5">
            <a:extLst>
              <a:ext uri="{FF2B5EF4-FFF2-40B4-BE49-F238E27FC236}">
                <a16:creationId xmlns:a16="http://schemas.microsoft.com/office/drawing/2014/main" id="{FDA49616-40AE-C16F-4071-744ACB30A58D}"/>
              </a:ext>
            </a:extLst>
          </p:cNvPr>
          <p:cNvSpPr txBox="1"/>
          <p:nvPr/>
        </p:nvSpPr>
        <p:spPr>
          <a:xfrm>
            <a:off x="-175491" y="6090503"/>
            <a:ext cx="12403282" cy="83099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Arial"/>
              </a:rPr>
              <a:t>Source: </a:t>
            </a:r>
            <a:r>
              <a:rPr kumimoji="0" lang="en-US" sz="2400" b="0" i="0" u="none" strike="noStrike" kern="1200" cap="none" spc="0" normalizeH="0" baseline="0" noProof="0" dirty="0">
                <a:ln>
                  <a:noFill/>
                </a:ln>
                <a:solidFill>
                  <a:prstClr val="white"/>
                </a:solidFill>
                <a:effectLst/>
                <a:uLnTx/>
                <a:uFillTx/>
                <a:latin typeface="Arial"/>
                <a:ea typeface="+mn-lt"/>
                <a:cs typeface="Times New Roman"/>
              </a:rPr>
              <a:t>The MSIN Databases for the MEP, 2020–21 through 2022–23 performance periods</a:t>
            </a:r>
            <a:endParaRPr kumimoji="0" lang="en-US" sz="2400" b="0" i="0" u="none" strike="noStrike" kern="1200" cap="none" spc="0" normalizeH="0" baseline="0" noProof="0" dirty="0">
              <a:ln>
                <a:noFill/>
              </a:ln>
              <a:solidFill>
                <a:prstClr val="white"/>
              </a:solidFill>
              <a:effectLst/>
              <a:uLnTx/>
              <a:uFillTx/>
              <a:latin typeface="Arial"/>
              <a:ea typeface="+mn-ea"/>
              <a:cs typeface="Times New Roman"/>
            </a:endParaRPr>
          </a:p>
        </p:txBody>
      </p:sp>
    </p:spTree>
    <p:extLst>
      <p:ext uri="{BB962C8B-B14F-4D97-AF65-F5344CB8AC3E}">
        <p14:creationId xmlns:p14="http://schemas.microsoft.com/office/powerpoint/2010/main" val="125245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4ECA-C7E0-5EC6-7CE4-8B0A04F160F9}"/>
              </a:ext>
            </a:extLst>
          </p:cNvPr>
          <p:cNvSpPr>
            <a:spLocks noGrp="1"/>
          </p:cNvSpPr>
          <p:nvPr>
            <p:ph type="title"/>
          </p:nvPr>
        </p:nvSpPr>
        <p:spPr>
          <a:xfrm>
            <a:off x="152400" y="599"/>
            <a:ext cx="11887200" cy="1528763"/>
          </a:xfrm>
        </p:spPr>
        <p:txBody>
          <a:bodyPr>
            <a:normAutofit/>
          </a:bodyPr>
          <a:lstStyle/>
          <a:p>
            <a:r>
              <a:rPr lang="en-US" sz="4000" dirty="0">
                <a:cs typeface="Arial"/>
              </a:rPr>
              <a:t>Health Services and Supports Needed As Reported </a:t>
            </a:r>
            <a:br>
              <a:rPr lang="en-US" sz="4000" dirty="0">
                <a:cs typeface="Arial"/>
              </a:rPr>
            </a:br>
            <a:r>
              <a:rPr lang="en-US" sz="4000" dirty="0">
                <a:cs typeface="Arial"/>
              </a:rPr>
              <a:t>by Staff and Parents</a:t>
            </a:r>
            <a:endParaRPr lang="en-US" sz="4000" dirty="0">
              <a:solidFill>
                <a:srgbClr val="000000"/>
              </a:solidFill>
              <a:cs typeface="Arial"/>
            </a:endParaRPr>
          </a:p>
        </p:txBody>
      </p:sp>
      <p:sp>
        <p:nvSpPr>
          <p:cNvPr id="3" name="Content Placeholder 2" descr="A graph showing English Learner Students Services and Supports Needed by Staff and Parents​ for preschool-aged children">
            <a:extLst>
              <a:ext uri="{FF2B5EF4-FFF2-40B4-BE49-F238E27FC236}">
                <a16:creationId xmlns:a16="http://schemas.microsoft.com/office/drawing/2014/main" id="{61FEE78E-B0C3-CFA3-79DA-00E800D0CE35}"/>
              </a:ext>
            </a:extLst>
          </p:cNvPr>
          <p:cNvSpPr>
            <a:spLocks noGrp="1"/>
          </p:cNvSpPr>
          <p:nvPr>
            <p:ph idx="1"/>
          </p:nvPr>
        </p:nvSpPr>
        <p:spPr>
          <a:xfrm>
            <a:off x="152400" y="1529362"/>
            <a:ext cx="11696700" cy="5099439"/>
          </a:xfrm>
        </p:spPr>
        <p:txBody>
          <a:bodyPr vert="horz" lIns="91440" tIns="45720" rIns="91440" bIns="45720" rtlCol="0" anchor="t">
            <a:normAutofit/>
          </a:bodyPr>
          <a:lstStyle/>
          <a:p>
            <a:pPr marL="0" indent="0">
              <a:spcBef>
                <a:spcPts val="0"/>
              </a:spcBef>
              <a:buNone/>
            </a:pPr>
            <a:r>
              <a:rPr lang="en-US" sz="2400" dirty="0">
                <a:latin typeface="Arial"/>
                <a:cs typeface="Times New Roman"/>
              </a:rPr>
              <a:t>Figure 5. Grades Kindergarten through Six</a:t>
            </a:r>
            <a:endParaRPr lang="en-US" dirty="0">
              <a:cs typeface="Arial" panose="020B0604020202020204"/>
            </a:endParaRPr>
          </a:p>
          <a:p>
            <a:pPr marL="0" indent="0">
              <a:spcBef>
                <a:spcPts val="0"/>
              </a:spcBef>
              <a:buNone/>
            </a:pPr>
            <a:r>
              <a:rPr lang="en-US" sz="2400" dirty="0">
                <a:latin typeface="Arial"/>
                <a:cs typeface="Times New Roman"/>
              </a:rPr>
              <a:t>(MSP – Exhibit 19)</a:t>
            </a:r>
          </a:p>
          <a:p>
            <a:pPr marL="0" indent="0">
              <a:spcBef>
                <a:spcPts val="0"/>
              </a:spcBef>
              <a:buNone/>
            </a:pPr>
            <a:endParaRPr lang="en-US" sz="2400" dirty="0">
              <a:latin typeface="Arial"/>
              <a:cs typeface="Times New Roman"/>
            </a:endParaRPr>
          </a:p>
          <a:p>
            <a:pPr marL="0" indent="0">
              <a:spcBef>
                <a:spcPts val="0"/>
              </a:spcBef>
              <a:buNone/>
            </a:pPr>
            <a:endParaRPr lang="en-US" sz="2400" dirty="0">
              <a:latin typeface="Arial"/>
              <a:cs typeface="Times New Roman"/>
            </a:endParaRPr>
          </a:p>
          <a:p>
            <a:pPr marL="0" indent="0">
              <a:spcBef>
                <a:spcPts val="0"/>
              </a:spcBef>
              <a:buNone/>
            </a:pPr>
            <a:endParaRPr lang="en-US" sz="2400" dirty="0">
              <a:latin typeface="Arial"/>
              <a:cs typeface="Times New Roman"/>
            </a:endParaRPr>
          </a:p>
          <a:p>
            <a:pPr marL="0" indent="0">
              <a:spcBef>
                <a:spcPts val="0"/>
              </a:spcBef>
              <a:buNone/>
            </a:pPr>
            <a:r>
              <a:rPr lang="en-US" sz="2400" dirty="0">
                <a:latin typeface="Arial"/>
                <a:cs typeface="Arial"/>
              </a:rPr>
              <a:t>Figure 6. Grades Seven and Eight</a:t>
            </a:r>
            <a:endParaRPr lang="en-US" sz="2400" dirty="0">
              <a:solidFill>
                <a:srgbClr val="000000"/>
              </a:solidFill>
              <a:latin typeface="Arial"/>
              <a:cs typeface="Arial"/>
            </a:endParaRPr>
          </a:p>
          <a:p>
            <a:pPr marL="0" indent="0">
              <a:spcBef>
                <a:spcPts val="0"/>
              </a:spcBef>
              <a:buNone/>
            </a:pPr>
            <a:r>
              <a:rPr lang="en-US" sz="2400" dirty="0">
                <a:latin typeface="Arial"/>
                <a:cs typeface="Arial"/>
              </a:rPr>
              <a:t>(MSP – Exhibit 20)</a:t>
            </a:r>
            <a:endParaRPr lang="en-US" dirty="0">
              <a:latin typeface="Arial"/>
              <a:cs typeface="Arial"/>
            </a:endParaRPr>
          </a:p>
          <a:p>
            <a:pPr marL="0" indent="0">
              <a:spcBef>
                <a:spcPts val="0"/>
              </a:spcBef>
              <a:buNone/>
            </a:pPr>
            <a:endParaRPr lang="en-US" sz="2400" dirty="0">
              <a:cs typeface="Arial"/>
            </a:endParaRPr>
          </a:p>
          <a:p>
            <a:pPr marL="0" indent="0">
              <a:spcBef>
                <a:spcPts val="0"/>
              </a:spcBef>
              <a:buNone/>
            </a:pPr>
            <a:endParaRPr lang="en-US" sz="2400" dirty="0">
              <a:cs typeface="Arial"/>
            </a:endParaRPr>
          </a:p>
          <a:p>
            <a:pPr marL="0" indent="0">
              <a:buNone/>
            </a:pPr>
            <a:r>
              <a:rPr lang="en-US" sz="2400" dirty="0">
                <a:cs typeface="Arial"/>
              </a:rPr>
              <a:t>Figure 7. Nine through Twelve</a:t>
            </a:r>
            <a:endParaRPr lang="en-US" sz="2400" dirty="0">
              <a:solidFill>
                <a:srgbClr val="000000"/>
              </a:solidFill>
              <a:cs typeface="Arial"/>
            </a:endParaRPr>
          </a:p>
          <a:p>
            <a:pPr marL="0" indent="0">
              <a:spcBef>
                <a:spcPts val="0"/>
              </a:spcBef>
              <a:buNone/>
            </a:pPr>
            <a:r>
              <a:rPr lang="en-US" sz="2400" dirty="0">
                <a:cs typeface="Arial"/>
              </a:rPr>
              <a:t>(MSP - Exhibit  21)</a:t>
            </a:r>
            <a:endParaRPr lang="en-US" dirty="0"/>
          </a:p>
        </p:txBody>
      </p:sp>
      <p:sp>
        <p:nvSpPr>
          <p:cNvPr id="5" name="TextBox 5">
            <a:extLst>
              <a:ext uri="{FF2B5EF4-FFF2-40B4-BE49-F238E27FC236}">
                <a16:creationId xmlns:a16="http://schemas.microsoft.com/office/drawing/2014/main" id="{878F278E-A0C7-22BD-297C-162A7B3CA857}"/>
              </a:ext>
            </a:extLst>
          </p:cNvPr>
          <p:cNvSpPr txBox="1"/>
          <p:nvPr/>
        </p:nvSpPr>
        <p:spPr>
          <a:xfrm>
            <a:off x="-363682" y="6086580"/>
            <a:ext cx="12555682" cy="83099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Arial"/>
              </a:rPr>
              <a:t>Source: </a:t>
            </a:r>
            <a:r>
              <a:rPr kumimoji="0" lang="en-US" sz="2400" b="0" i="0" u="none" strike="noStrike" kern="1200" cap="none" spc="0" normalizeH="0" baseline="0" noProof="0" dirty="0" err="1">
                <a:ln>
                  <a:noFill/>
                </a:ln>
                <a:solidFill>
                  <a:prstClr val="white"/>
                </a:solidFill>
                <a:effectLst/>
                <a:uLnTx/>
                <a:uFillTx/>
                <a:latin typeface="Arial"/>
                <a:ea typeface="Times New Roman" panose="02020603050405020304" pitchFamily="18" charset="0"/>
                <a:cs typeface="Times New Roman"/>
              </a:rPr>
              <a:t>MEP</a:t>
            </a:r>
            <a:r>
              <a:rPr kumimoji="0" lang="en-US" sz="2400" b="0" i="0" u="none" strike="noStrike" kern="1200" cap="none" spc="0" normalizeH="0" baseline="0" noProof="0" dirty="0">
                <a:ln>
                  <a:noFill/>
                </a:ln>
                <a:solidFill>
                  <a:prstClr val="white"/>
                </a:solidFill>
                <a:effectLst/>
                <a:uLnTx/>
                <a:uFillTx/>
                <a:latin typeface="Arial"/>
                <a:ea typeface="Times New Roman" panose="02020603050405020304" pitchFamily="18" charset="0"/>
                <a:cs typeface="Times New Roman"/>
              </a:rPr>
              <a:t> Staff and Parent </a:t>
            </a:r>
            <a:r>
              <a:rPr kumimoji="0" lang="en-US" sz="2400" b="0" i="0" u="none" strike="noStrike" kern="1200" cap="none" spc="0" normalizeH="0" baseline="0" noProof="0" dirty="0">
                <a:ln>
                  <a:noFill/>
                </a:ln>
                <a:solidFill>
                  <a:prstClr val="white"/>
                </a:solidFill>
                <a:effectLst/>
                <a:uLnTx/>
                <a:uFillTx/>
                <a:latin typeface="Arial"/>
                <a:ea typeface="+mn-lt"/>
                <a:cs typeface="Times New Roman"/>
              </a:rPr>
              <a:t>Surveys for the MSP</a:t>
            </a:r>
            <a:endParaRPr kumimoji="0" lang="es-MX" sz="2400" b="0" i="0" u="none" strike="noStrike" kern="1200" cap="none" spc="0" normalizeH="0" baseline="0" noProof="0" dirty="0">
              <a:ln>
                <a:noFill/>
              </a:ln>
              <a:solidFill>
                <a:prstClr val="white"/>
              </a:solidFill>
              <a:effectLst/>
              <a:uLnTx/>
              <a:uFillTx/>
              <a:latin typeface="Arial"/>
              <a:ea typeface="Times New Roman" panose="02020603050405020304" pitchFamily="18" charset="0"/>
              <a:cs typeface="Times New Roman"/>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6" name="Picture 5" descr="53% of MEP staff and 80% of parents say that migratory children in Grades K-6th need supports in accessing health services.">
            <a:extLst>
              <a:ext uri="{FF2B5EF4-FFF2-40B4-BE49-F238E27FC236}">
                <a16:creationId xmlns:a16="http://schemas.microsoft.com/office/drawing/2014/main" id="{323D18BF-B19C-6EBD-CEC3-B263A720AB56}"/>
              </a:ext>
            </a:extLst>
          </p:cNvPr>
          <p:cNvPicPr>
            <a:picLocks noChangeAspect="1"/>
          </p:cNvPicPr>
          <p:nvPr/>
        </p:nvPicPr>
        <p:blipFill>
          <a:blip r:embed="rId3"/>
          <a:stretch>
            <a:fillRect/>
          </a:stretch>
        </p:blipFill>
        <p:spPr>
          <a:xfrm>
            <a:off x="4065133" y="1961400"/>
            <a:ext cx="7917970" cy="1082951"/>
          </a:xfrm>
          <a:prstGeom prst="rect">
            <a:avLst/>
          </a:prstGeom>
        </p:spPr>
      </p:pic>
      <p:pic>
        <p:nvPicPr>
          <p:cNvPr id="11" name="Picture 10" descr="49% of MEP staff and 73% of parents say that migratory children in Grades 7 and 8 need supports in accessing health services.">
            <a:extLst>
              <a:ext uri="{FF2B5EF4-FFF2-40B4-BE49-F238E27FC236}">
                <a16:creationId xmlns:a16="http://schemas.microsoft.com/office/drawing/2014/main" id="{1FA56C18-E012-2248-B716-502D9792264B}"/>
              </a:ext>
            </a:extLst>
          </p:cNvPr>
          <p:cNvPicPr>
            <a:picLocks noChangeAspect="1"/>
          </p:cNvPicPr>
          <p:nvPr/>
        </p:nvPicPr>
        <p:blipFill>
          <a:blip r:embed="rId4"/>
          <a:stretch>
            <a:fillRect/>
          </a:stretch>
        </p:blipFill>
        <p:spPr>
          <a:xfrm>
            <a:off x="4073026" y="3709542"/>
            <a:ext cx="7843076" cy="983474"/>
          </a:xfrm>
          <a:prstGeom prst="rect">
            <a:avLst/>
          </a:prstGeom>
        </p:spPr>
      </p:pic>
      <p:pic>
        <p:nvPicPr>
          <p:cNvPr id="16" name="Picture 15" descr="47% of MEP staff and 78% of parents say that migratory children in Grades 9-12 need supports in accessing health services.">
            <a:extLst>
              <a:ext uri="{FF2B5EF4-FFF2-40B4-BE49-F238E27FC236}">
                <a16:creationId xmlns:a16="http://schemas.microsoft.com/office/drawing/2014/main" id="{D1877DCB-846D-F49D-C8D8-2698A9AFAF61}"/>
              </a:ext>
            </a:extLst>
          </p:cNvPr>
          <p:cNvPicPr>
            <a:picLocks noChangeAspect="1"/>
          </p:cNvPicPr>
          <p:nvPr/>
        </p:nvPicPr>
        <p:blipFill>
          <a:blip r:embed="rId5"/>
          <a:stretch>
            <a:fillRect/>
          </a:stretch>
        </p:blipFill>
        <p:spPr>
          <a:xfrm>
            <a:off x="4073026" y="5029137"/>
            <a:ext cx="7843076" cy="983473"/>
          </a:xfrm>
          <a:prstGeom prst="rect">
            <a:avLst/>
          </a:prstGeom>
        </p:spPr>
      </p:pic>
    </p:spTree>
    <p:extLst>
      <p:ext uri="{BB962C8B-B14F-4D97-AF65-F5344CB8AC3E}">
        <p14:creationId xmlns:p14="http://schemas.microsoft.com/office/powerpoint/2010/main" val="71068520"/>
      </p:ext>
    </p:extLst>
  </p:cSld>
  <p:clrMapOvr>
    <a:masterClrMapping/>
  </p:clrMapOvr>
</p:sld>
</file>

<file path=ppt/theme/theme1.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DE Set 1">
  <a:themeElements>
    <a:clrScheme name="CDE Set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1837</TotalTime>
  <Words>4865</Words>
  <Application>Microsoft Office PowerPoint</Application>
  <PresentationFormat>Widescreen</PresentationFormat>
  <Paragraphs>443</Paragraphs>
  <Slides>40</Slides>
  <Notes>40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40</vt:i4>
      </vt:variant>
    </vt:vector>
  </HeadingPairs>
  <TitlesOfParts>
    <vt:vector size="47" baseType="lpstr">
      <vt:lpstr>Aptos</vt:lpstr>
      <vt:lpstr>Arial</vt:lpstr>
      <vt:lpstr>Calibri</vt:lpstr>
      <vt:lpstr>CDE Set 2</vt:lpstr>
      <vt:lpstr>CDE Set 1</vt:lpstr>
      <vt:lpstr>1_CDE Set 1</vt:lpstr>
      <vt:lpstr>2_CDE Set 1</vt:lpstr>
      <vt:lpstr>Planning Local Health Services Using Data from the Individual Needs Assessment (INA) Report  November 14, 2024  Melissa Mallory, Education Programs Consultant Migrant Education Office    As you arrive, please respond to the prompt in the Chat:   In what ways do you use the INA Report?</vt:lpstr>
      <vt:lpstr>Facilitation Team</vt:lpstr>
      <vt:lpstr>Housekeeping Items</vt:lpstr>
      <vt:lpstr>Purpose</vt:lpstr>
      <vt:lpstr>Objectives</vt:lpstr>
      <vt:lpstr>California’s Migratory Student Profile (MSP)</vt:lpstr>
      <vt:lpstr>Mental Health Services and Supports  Needed As Reported by Staff and Parents</vt:lpstr>
      <vt:lpstr>Migratory Children with an Indicated Need for Mental Health Services and the Number Who Received Services</vt:lpstr>
      <vt:lpstr>Health Services and Supports Needed As Reported  by Staff and Parents</vt:lpstr>
      <vt:lpstr>Migratory Children with an Indicated Need for Vision Services and the Number Who Received Services</vt:lpstr>
      <vt:lpstr>Migratory Children with an Indicated Need for Dental Services and the Number Who Received Services</vt:lpstr>
      <vt:lpstr>Migratory Children with an Indicated Need for Medical Services and the Number Who Received Services</vt:lpstr>
      <vt:lpstr>The INA/ILP</vt:lpstr>
      <vt:lpstr>Federal Guidance on Needs Assessments</vt:lpstr>
      <vt:lpstr>California Education Code</vt:lpstr>
      <vt:lpstr>How the Statewide INA/ILP was Created</vt:lpstr>
      <vt:lpstr>Four Distinct INA/ILP Forms</vt:lpstr>
      <vt:lpstr>Best Practices for INA/ILP Implementation</vt:lpstr>
      <vt:lpstr>Annual Parent Notification</vt:lpstr>
      <vt:lpstr>Questions?</vt:lpstr>
      <vt:lpstr>The Poll You Know…</vt:lpstr>
      <vt:lpstr>The INA Report</vt:lpstr>
      <vt:lpstr>Radio Button Filter: Preschool</vt:lpstr>
      <vt:lpstr>Radio Button Filter:  Secondary Students who are Credit Deficient</vt:lpstr>
      <vt:lpstr>Radio Button Filter: Dropped Out</vt:lpstr>
      <vt:lpstr>Radio Button Filters: Health</vt:lpstr>
      <vt:lpstr>Radio Button Filters: Health (2)</vt:lpstr>
      <vt:lpstr>Running the INA Report for Dental Health Needs</vt:lpstr>
      <vt:lpstr>Identifying Dental Health Needs</vt:lpstr>
      <vt:lpstr>Identifying Dental Health Needs</vt:lpstr>
      <vt:lpstr>What are Your Students’ Dental and Vision Needs?</vt:lpstr>
      <vt:lpstr>Whole Group Share Out</vt:lpstr>
      <vt:lpstr>Any Questions?</vt:lpstr>
      <vt:lpstr>Identifying Children and Youth without an INA</vt:lpstr>
      <vt:lpstr>Identifying Children and Youth without an INA/ILP (2)</vt:lpstr>
      <vt:lpstr>What are Your INA Needs?</vt:lpstr>
      <vt:lpstr>Final Activity: Breakout Rooms</vt:lpstr>
      <vt:lpstr>Final Activity: Breakout Room Share Out</vt:lpstr>
      <vt:lpstr>Last Chance for Questions?</vt:lpstr>
      <vt:lpstr>Thank you for joining us!!</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Mallory</dc:creator>
  <cp:lastModifiedBy>Melissa Mallory</cp:lastModifiedBy>
  <cp:revision>25</cp:revision>
  <cp:lastPrinted>2024-11-13T16:45:14Z</cp:lastPrinted>
  <dcterms:created xsi:type="dcterms:W3CDTF">2024-10-07T17:49:54Z</dcterms:created>
  <dcterms:modified xsi:type="dcterms:W3CDTF">2024-11-16T02:35:36Z</dcterms:modified>
</cp:coreProperties>
</file>