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6.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7.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8.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9.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10.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4" r:id="rId1"/>
    <p:sldMasterId id="2147483659" r:id="rId2"/>
    <p:sldMasterId id="2147483648" r:id="rId3"/>
    <p:sldMasterId id="2147483664" r:id="rId4"/>
    <p:sldMasterId id="2147483671" r:id="rId5"/>
    <p:sldMasterId id="2147483676" r:id="rId6"/>
    <p:sldMasterId id="2147483681" r:id="rId7"/>
    <p:sldMasterId id="2147483686" r:id="rId8"/>
    <p:sldMasterId id="2147483691" r:id="rId9"/>
    <p:sldMasterId id="2147483710" r:id="rId10"/>
    <p:sldMasterId id="2147483716" r:id="rId11"/>
  </p:sldMasterIdLst>
  <p:notesMasterIdLst>
    <p:notesMasterId r:id="rId50"/>
  </p:notesMasterIdLst>
  <p:handoutMasterIdLst>
    <p:handoutMasterId r:id="rId51"/>
  </p:handoutMasterIdLst>
  <p:sldIdLst>
    <p:sldId id="788" r:id="rId12"/>
    <p:sldId id="358" r:id="rId13"/>
    <p:sldId id="815" r:id="rId14"/>
    <p:sldId id="787" r:id="rId15"/>
    <p:sldId id="821" r:id="rId16"/>
    <p:sldId id="797" r:id="rId17"/>
    <p:sldId id="790" r:id="rId18"/>
    <p:sldId id="789" r:id="rId19"/>
    <p:sldId id="814" r:id="rId20"/>
    <p:sldId id="348" r:id="rId21"/>
    <p:sldId id="810" r:id="rId22"/>
    <p:sldId id="794" r:id="rId23"/>
    <p:sldId id="798" r:id="rId24"/>
    <p:sldId id="795" r:id="rId25"/>
    <p:sldId id="796" r:id="rId26"/>
    <p:sldId id="799" r:id="rId27"/>
    <p:sldId id="807" r:id="rId28"/>
    <p:sldId id="816" r:id="rId29"/>
    <p:sldId id="817" r:id="rId30"/>
    <p:sldId id="800" r:id="rId31"/>
    <p:sldId id="811" r:id="rId32"/>
    <p:sldId id="812" r:id="rId33"/>
    <p:sldId id="813" r:id="rId34"/>
    <p:sldId id="818" r:id="rId35"/>
    <p:sldId id="819" r:id="rId36"/>
    <p:sldId id="801" r:id="rId37"/>
    <p:sldId id="792" r:id="rId38"/>
    <p:sldId id="793" r:id="rId39"/>
    <p:sldId id="822" r:id="rId40"/>
    <p:sldId id="802" r:id="rId41"/>
    <p:sldId id="823" r:id="rId42"/>
    <p:sldId id="803" r:id="rId43"/>
    <p:sldId id="804" r:id="rId44"/>
    <p:sldId id="805" r:id="rId45"/>
    <p:sldId id="806" r:id="rId46"/>
    <p:sldId id="809" r:id="rId47"/>
    <p:sldId id="808" r:id="rId48"/>
    <p:sldId id="786"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 Auld" initials="JA" lastIdx="2" clrIdx="0">
    <p:extLst>
      <p:ext uri="{19B8F6BF-5375-455C-9EA6-DF929625EA0E}">
        <p15:presenceInfo xmlns:p15="http://schemas.microsoft.com/office/powerpoint/2012/main" userId="S-1-5-21-2608872058-1432505909-2668327341-23061" providerId="AD"/>
      </p:ext>
    </p:extLst>
  </p:cmAuthor>
  <p:cmAuthor id="2" name="Juana ZaragozaSanchez" initials="JZ" lastIdx="5" clrIdx="1">
    <p:extLst>
      <p:ext uri="{19B8F6BF-5375-455C-9EA6-DF929625EA0E}">
        <p15:presenceInfo xmlns:p15="http://schemas.microsoft.com/office/powerpoint/2012/main" userId="S-1-5-21-2608872058-1432505909-2668327341-31294" providerId="AD"/>
      </p:ext>
    </p:extLst>
  </p:cmAuthor>
  <p:cmAuthor id="3" name="Barbara Garcia" initials="BG" lastIdx="0" clrIdx="2">
    <p:extLst>
      <p:ext uri="{19B8F6BF-5375-455C-9EA6-DF929625EA0E}">
        <p15:presenceInfo xmlns:p15="http://schemas.microsoft.com/office/powerpoint/2012/main" userId="S-1-5-21-2608872058-1432505909-2668327341-17104" providerId="AD"/>
      </p:ext>
    </p:extLst>
  </p:cmAuthor>
  <p:cmAuthor id="4" name="Celina Torres" initials="CT" lastIdx="6" clrIdx="3">
    <p:extLst>
      <p:ext uri="{19B8F6BF-5375-455C-9EA6-DF929625EA0E}">
        <p15:presenceInfo xmlns:p15="http://schemas.microsoft.com/office/powerpoint/2012/main" userId="S-1-5-21-2608872058-1432505909-2668327341-12694" providerId="AD"/>
      </p:ext>
    </p:extLst>
  </p:cmAuthor>
  <p:cmAuthor id="5" name="Melissa Mallory" initials="MM" lastIdx="3" clrIdx="4">
    <p:extLst>
      <p:ext uri="{19B8F6BF-5375-455C-9EA6-DF929625EA0E}">
        <p15:presenceInfo xmlns:p15="http://schemas.microsoft.com/office/powerpoint/2012/main" userId="S-1-5-21-2608872058-1432505909-2668327341-2465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A6D"/>
    <a:srgbClr val="ED8B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59" autoAdjust="0"/>
    <p:restoredTop sz="79558" autoAdjust="0"/>
  </p:normalViewPr>
  <p:slideViewPr>
    <p:cSldViewPr snapToGrid="0">
      <p:cViewPr varScale="1">
        <p:scale>
          <a:sx n="58" d="100"/>
          <a:sy n="58" d="100"/>
        </p:scale>
        <p:origin x="1224" y="60"/>
      </p:cViewPr>
      <p:guideLst/>
    </p:cSldViewPr>
  </p:slideViewPr>
  <p:outlineViewPr>
    <p:cViewPr>
      <p:scale>
        <a:sx n="33" d="100"/>
        <a:sy n="33" d="100"/>
      </p:scale>
      <p:origin x="0" y="0"/>
    </p:cViewPr>
  </p:outlineViewPr>
  <p:notesTextViewPr>
    <p:cViewPr>
      <p:scale>
        <a:sx n="1" d="1"/>
        <a:sy n="1" d="1"/>
      </p:scale>
      <p:origin x="0" y="-48"/>
    </p:cViewPr>
  </p:notesTextViewPr>
  <p:sorterViewPr>
    <p:cViewPr>
      <p:scale>
        <a:sx n="100" d="100"/>
        <a:sy n="100" d="100"/>
      </p:scale>
      <p:origin x="0" y="-9780"/>
    </p:cViewPr>
  </p:sorterViewPr>
  <p:notesViewPr>
    <p:cSldViewPr snapToGrid="0">
      <p:cViewPr varScale="1">
        <p:scale>
          <a:sx n="87" d="100"/>
          <a:sy n="87" d="100"/>
        </p:scale>
        <p:origin x="2868"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handoutMaster" Target="handoutMasters/handoutMaster1.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931343-2F6C-4EC9-9DC2-9270877BDB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B7EEC52-11A2-463D-8A0E-792EF2BC214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A08BE69-669F-416A-93EF-12E394687B13}" type="datetimeFigureOut">
              <a:rPr lang="en-US" smtClean="0"/>
              <a:t>12/15/2020</a:t>
            </a:fld>
            <a:endParaRPr lang="en-US"/>
          </a:p>
        </p:txBody>
      </p:sp>
      <p:sp>
        <p:nvSpPr>
          <p:cNvPr id="4" name="Footer Placeholder 3">
            <a:extLst>
              <a:ext uri="{FF2B5EF4-FFF2-40B4-BE49-F238E27FC236}">
                <a16:creationId xmlns:a16="http://schemas.microsoft.com/office/drawing/2014/main" id="{CA2C21C6-577A-414D-80D9-7CC98EBCB7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8581264-43C8-4B2A-8249-E8564476D45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8F29019-704D-4805-9B43-8A1089A67E53}" type="slidenum">
              <a:rPr lang="en-US" smtClean="0"/>
              <a:t>‹#›</a:t>
            </a:fld>
            <a:endParaRPr lang="en-US"/>
          </a:p>
        </p:txBody>
      </p:sp>
    </p:spTree>
    <p:extLst>
      <p:ext uri="{BB962C8B-B14F-4D97-AF65-F5344CB8AC3E}">
        <p14:creationId xmlns:p14="http://schemas.microsoft.com/office/powerpoint/2010/main" val="35074621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110321-FE7C-41D5-A6A6-9361CA1AFD5B}" type="datetimeFigureOut">
              <a:rPr lang="en-US" smtClean="0"/>
              <a:t>12/15/2020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52AC79-A108-4FDF-A0BE-96CEB0D6FF0B}" type="slidenum">
              <a:rPr lang="en-US" smtClean="0"/>
              <a:t>‹#›</a:t>
            </a:fld>
            <a:endParaRPr lang="en-US"/>
          </a:p>
        </p:txBody>
      </p:sp>
    </p:spTree>
    <p:extLst>
      <p:ext uri="{BB962C8B-B14F-4D97-AF65-F5344CB8AC3E}">
        <p14:creationId xmlns:p14="http://schemas.microsoft.com/office/powerpoint/2010/main" val="2042869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Welcome to our webinar today on </a:t>
            </a:r>
            <a:r>
              <a:rPr lang="en-US" baseline="0" dirty="0">
                <a:latin typeface="Arial" panose="020B0604020202020204" pitchFamily="34" charset="0"/>
                <a:cs typeface="Arial" panose="020B0604020202020204" pitchFamily="34" charset="0"/>
              </a:rPr>
              <a:t>State Service Delivery Plan: Service Code Mapping and Data Reports. We are going to get started in about five minutes. While we wait, please enter your name, title, and region/direct-funded district. Thank you.</a:t>
            </a:r>
          </a:p>
          <a:p>
            <a:endParaRPr lang="en-US" baseline="0" dirty="0">
              <a:latin typeface="Arial" panose="020B0604020202020204" pitchFamily="34" charset="0"/>
              <a:cs typeface="Arial" panose="020B0604020202020204" pitchFamily="34" charset="0"/>
            </a:endParaRPr>
          </a:p>
          <a:p>
            <a:r>
              <a:rPr lang="en-US" baseline="0" dirty="0">
                <a:latin typeface="Arial" panose="020B0604020202020204" pitchFamily="34" charset="0"/>
                <a:cs typeface="Arial" panose="020B0604020202020204" pitchFamily="34" charset="0"/>
              </a:rPr>
              <a:t>Alright, we are going to go ahead a get started with our webinar, State Service Delivery Plan: Service Code Mapping and Data Reports. My name is Melissa Mallory and I am an Education Programs Consultant with the Migrant Education Office at the California Department of Education, or CDE.</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852AC79-A108-4FDF-A0BE-96CEB0D6FF0B}" type="slidenum">
              <a:rPr lang="en-US" smtClean="0"/>
              <a:t>1</a:t>
            </a:fld>
            <a:endParaRPr lang="en-US"/>
          </a:p>
        </p:txBody>
      </p:sp>
    </p:spTree>
    <p:extLst>
      <p:ext uri="{BB962C8B-B14F-4D97-AF65-F5344CB8AC3E}">
        <p14:creationId xmlns:p14="http://schemas.microsoft.com/office/powerpoint/2010/main" val="3071646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227EB20B-8A71-4637-B021-5523C74E8A6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a:extLst>
              <a:ext uri="{FF2B5EF4-FFF2-40B4-BE49-F238E27FC236}">
                <a16:creationId xmlns:a16="http://schemas.microsoft.com/office/drawing/2014/main" id="{86687025-1F0E-41C1-A325-C7645BE6D279}"/>
              </a:ext>
            </a:extLst>
          </p:cNvPr>
          <p:cNvSpPr>
            <a:spLocks noGrp="1"/>
          </p:cNvSpPr>
          <p:nvPr>
            <p:ph type="body" idx="1"/>
          </p:nvPr>
        </p:nvSpPr>
        <p:spPr bwMode="auto">
          <a:xfrm>
            <a:off x="698500" y="4467225"/>
            <a:ext cx="5588000" cy="4067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dirty="0">
                <a:latin typeface="Arial" panose="020B0604020202020204" pitchFamily="34" charset="0"/>
                <a:ea typeface="ＭＳ Ｐゴシック" panose="020B0600070205080204" pitchFamily="34" charset="-128"/>
                <a:cs typeface="Arial" panose="020B0604020202020204" pitchFamily="34" charset="0"/>
              </a:rPr>
              <a:t>Now I’m going to check for understanding. I</a:t>
            </a:r>
            <a:r>
              <a:rPr lang="en-US" altLang="en-US" baseline="0" dirty="0">
                <a:latin typeface="Arial" panose="020B0604020202020204" pitchFamily="34" charset="0"/>
                <a:ea typeface="ＭＳ Ｐゴシック" panose="020B0600070205080204" pitchFamily="34" charset="-128"/>
                <a:cs typeface="Arial" panose="020B0604020202020204" pitchFamily="34" charset="0"/>
              </a:rPr>
              <a:t> will be using a poll so i</a:t>
            </a:r>
            <a:r>
              <a:rPr lang="en-US" altLang="en-US" dirty="0">
                <a:latin typeface="Arial" panose="020B0604020202020204" pitchFamily="34" charset="0"/>
                <a:ea typeface="ＭＳ Ｐゴシック" panose="020B0600070205080204" pitchFamily="34" charset="-128"/>
                <a:cs typeface="Arial" panose="020B0604020202020204" pitchFamily="34" charset="0"/>
              </a:rPr>
              <a:t>n</a:t>
            </a:r>
            <a:r>
              <a:rPr lang="en-US" altLang="en-US" baseline="0" dirty="0">
                <a:latin typeface="Arial" panose="020B0604020202020204" pitchFamily="34" charset="0"/>
                <a:ea typeface="ＭＳ Ｐゴシック" panose="020B0600070205080204" pitchFamily="34" charset="-128"/>
                <a:cs typeface="Arial" panose="020B0604020202020204" pitchFamily="34" charset="0"/>
              </a:rPr>
              <a:t> a few seconds </a:t>
            </a:r>
            <a:r>
              <a:rPr lang="en-US" altLang="en-US" dirty="0">
                <a:latin typeface="Arial" panose="020B0604020202020204" pitchFamily="34" charset="0"/>
                <a:ea typeface="ＭＳ Ｐゴシック" panose="020B0600070205080204" pitchFamily="34" charset="-128"/>
                <a:cs typeface="Arial" panose="020B0604020202020204" pitchFamily="34" charset="0"/>
              </a:rPr>
              <a:t>you will see several</a:t>
            </a:r>
            <a:r>
              <a:rPr lang="en-US" altLang="en-US" baseline="0" dirty="0">
                <a:latin typeface="Arial" panose="020B0604020202020204" pitchFamily="34" charset="0"/>
                <a:ea typeface="ＭＳ Ｐゴシック" panose="020B0600070205080204" pitchFamily="34" charset="-128"/>
                <a:cs typeface="Arial" panose="020B0604020202020204" pitchFamily="34" charset="0"/>
              </a:rPr>
              <a:t> questions. Please answer them all as best as you can. When everyone is done I will share the results and provide you with the correct answers. </a:t>
            </a:r>
          </a:p>
          <a:p>
            <a:pPr eaLnBrk="1" hangingPunct="1">
              <a:spcBef>
                <a:spcPct val="0"/>
              </a:spcBef>
            </a:pPr>
            <a:endParaRPr lang="en-US" altLang="en-US" baseline="0" dirty="0">
              <a:latin typeface="Arial" panose="020B0604020202020204" pitchFamily="34" charset="0"/>
              <a:ea typeface="ＭＳ Ｐゴシック" panose="020B0600070205080204" pitchFamily="34" charset="-128"/>
              <a:cs typeface="Arial" panose="020B0604020202020204" pitchFamily="34" charset="0"/>
            </a:endParaRPr>
          </a:p>
          <a:p>
            <a:pPr marL="228600" indent="-228600" eaLnBrk="1" hangingPunct="1">
              <a:spcBef>
                <a:spcPct val="0"/>
              </a:spcBef>
              <a:buAutoNum type="arabicPeriod"/>
            </a:pPr>
            <a:r>
              <a:rPr lang="en-US" altLang="en-US" baseline="0" dirty="0">
                <a:latin typeface="Arial" panose="020B0604020202020204" pitchFamily="34" charset="0"/>
                <a:ea typeface="ＭＳ Ｐゴシック" panose="020B0600070205080204" pitchFamily="34" charset="-128"/>
                <a:cs typeface="Arial" panose="020B0604020202020204" pitchFamily="34" charset="0"/>
              </a:rPr>
              <a:t>Should allowable activities like parent workshops be entered into MSIN?</a:t>
            </a:r>
          </a:p>
          <a:p>
            <a:pPr marL="685800" lvl="1" indent="-228600" eaLnBrk="1" hangingPunct="1">
              <a:spcBef>
                <a:spcPct val="0"/>
              </a:spcBef>
              <a:buAutoNum type="alphaLcPeriod"/>
            </a:pPr>
            <a:r>
              <a:rPr lang="en-US" altLang="en-US" baseline="0" dirty="0">
                <a:latin typeface="Arial" panose="020B0604020202020204" pitchFamily="34" charset="0"/>
                <a:ea typeface="ＭＳ Ｐゴシック" panose="020B0600070205080204" pitchFamily="34" charset="-128"/>
                <a:cs typeface="Arial" panose="020B0604020202020204" pitchFamily="34" charset="0"/>
              </a:rPr>
              <a:t>Yes</a:t>
            </a:r>
          </a:p>
          <a:p>
            <a:pPr marL="685800" lvl="1" indent="-228600" eaLnBrk="1" hangingPunct="1">
              <a:spcBef>
                <a:spcPct val="0"/>
              </a:spcBef>
              <a:buAutoNum type="alphaLcPeriod"/>
            </a:pPr>
            <a:r>
              <a:rPr lang="en-US" altLang="en-US" baseline="0" dirty="0">
                <a:latin typeface="Arial" panose="020B0604020202020204" pitchFamily="34" charset="0"/>
                <a:ea typeface="ＭＳ Ｐゴシック" panose="020B0600070205080204" pitchFamily="34" charset="-128"/>
                <a:cs typeface="Arial" panose="020B0604020202020204" pitchFamily="34" charset="0"/>
              </a:rPr>
              <a:t>No (correct answer)</a:t>
            </a:r>
          </a:p>
          <a:p>
            <a:pPr marL="685800" lvl="1" indent="-228600" eaLnBrk="1" hangingPunct="1">
              <a:spcBef>
                <a:spcPct val="0"/>
              </a:spcBef>
              <a:buAutoNum type="alphaLcPeriod"/>
            </a:pPr>
            <a:r>
              <a:rPr lang="en-US" altLang="en-US" baseline="0" dirty="0">
                <a:latin typeface="Arial" panose="020B0604020202020204" pitchFamily="34" charset="0"/>
                <a:ea typeface="ＭＳ Ｐゴシック" panose="020B0600070205080204" pitchFamily="34" charset="-128"/>
                <a:cs typeface="Arial" panose="020B0604020202020204" pitchFamily="34" charset="0"/>
              </a:rPr>
              <a:t>Hamburger</a:t>
            </a:r>
          </a:p>
          <a:p>
            <a:pPr marL="0" lvl="0" indent="0" eaLnBrk="1" hangingPunct="1">
              <a:spcBef>
                <a:spcPct val="0"/>
              </a:spcBef>
              <a:buNone/>
            </a:pPr>
            <a:endParaRPr lang="en-US" altLang="en-US" baseline="0" dirty="0">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2. What is a service</a:t>
            </a:r>
            <a:r>
              <a:rPr lang="en-US" baseline="0" dirty="0">
                <a:latin typeface="Arial" panose="020B0604020202020204" pitchFamily="34" charset="0"/>
                <a:cs typeface="Arial" panose="020B0604020202020204" pitchFamily="34" charset="0"/>
              </a:rPr>
              <a:t> code map?</a:t>
            </a:r>
            <a:endParaRPr lang="en-US" dirty="0">
              <a:latin typeface="Arial" panose="020B0604020202020204" pitchFamily="34" charset="0"/>
              <a:cs typeface="Arial" panose="020B0604020202020204" pitchFamily="34" charset="0"/>
            </a:endParaRPr>
          </a:p>
          <a:p>
            <a:pPr marL="685800" marR="0" lvl="1" indent="-228600" algn="l" defTabSz="914400" rtl="0" eaLnBrk="1" fontAlgn="auto" latinLnBrk="0" hangingPunct="1">
              <a:lnSpc>
                <a:spcPct val="100000"/>
              </a:lnSpc>
              <a:spcBef>
                <a:spcPct val="0"/>
              </a:spcBef>
              <a:spcAft>
                <a:spcPts val="0"/>
              </a:spcAft>
              <a:buClrTx/>
              <a:buSzTx/>
              <a:buFontTx/>
              <a:buAutoNum type="alphaLcPeriod"/>
              <a:tabLst/>
              <a:defRPr/>
            </a:pPr>
            <a:r>
              <a:rPr lang="en-US" b="0" baseline="0" dirty="0">
                <a:latin typeface="Arial" panose="020B0604020202020204" pitchFamily="34" charset="0"/>
                <a:ea typeface="ＭＳ Ｐゴシック" panose="020B0600070205080204" pitchFamily="34" charset="-128"/>
                <a:cs typeface="Arial" panose="020B0604020202020204" pitchFamily="34" charset="0"/>
              </a:rPr>
              <a:t>A service cope map</a:t>
            </a:r>
            <a:r>
              <a:rPr lang="en-US" b="0" baseline="0" dirty="0">
                <a:latin typeface="+mn-lt"/>
                <a:ea typeface="+mn-ea"/>
                <a:cs typeface="+mn-cs"/>
              </a:rPr>
              <a:t> is a</a:t>
            </a:r>
            <a:r>
              <a:rPr lang="en-US" altLang="en-US" b="0" baseline="0" dirty="0">
                <a:latin typeface="Arial" panose="020B0604020202020204" pitchFamily="34" charset="0"/>
                <a:ea typeface="ＭＳ Ｐゴシック" panose="020B0600070205080204" pitchFamily="34" charset="-128"/>
                <a:cs typeface="Arial" panose="020B0604020202020204" pitchFamily="34" charset="0"/>
              </a:rPr>
              <a:t>n alternative to Google Maps or Waze.</a:t>
            </a:r>
          </a:p>
          <a:p>
            <a:pPr marL="685800" lvl="1" indent="-228600" eaLnBrk="1" hangingPunct="1">
              <a:spcBef>
                <a:spcPct val="0"/>
              </a:spcBef>
              <a:buAutoNum type="alphaLcPeriod"/>
            </a:pPr>
            <a:r>
              <a:rPr lang="en-US" dirty="0">
                <a:latin typeface="Arial" panose="020B0604020202020204" pitchFamily="34" charset="0"/>
                <a:cs typeface="Arial" panose="020B0604020202020204" pitchFamily="34" charset="0"/>
              </a:rPr>
              <a:t>A service code map identifies all of the information needed to set up services correctly in the MSIN. </a:t>
            </a:r>
          </a:p>
          <a:p>
            <a:pPr marL="685800" lvl="1" indent="-228600" eaLnBrk="1" hangingPunct="1">
              <a:spcBef>
                <a:spcPct val="0"/>
              </a:spcBef>
              <a:buAutoNum type="alphaLcPeriod"/>
            </a:pPr>
            <a:r>
              <a:rPr lang="en-US" b="0" baseline="0" dirty="0">
                <a:latin typeface="Arial" panose="020B0604020202020204" pitchFamily="34" charset="0"/>
                <a:ea typeface="ＭＳ Ｐゴシック" panose="020B0600070205080204" pitchFamily="34" charset="-128"/>
                <a:cs typeface="Arial" panose="020B0604020202020204" pitchFamily="34" charset="0"/>
              </a:rPr>
              <a:t>A service code map contains information from the grant application to ensure all services are correctly mapped to SSDP MPOs and Components.</a:t>
            </a:r>
          </a:p>
          <a:p>
            <a:pPr marL="685800" lvl="1" indent="-228600" eaLnBrk="1" hangingPunct="1">
              <a:spcBef>
                <a:spcPct val="0"/>
              </a:spcBef>
              <a:buAutoNum type="alphaLcPeriod"/>
            </a:pPr>
            <a:r>
              <a:rPr lang="en-US" b="0" baseline="0" dirty="0">
                <a:latin typeface="Arial" panose="020B0604020202020204" pitchFamily="34" charset="0"/>
                <a:ea typeface="ＭＳ Ｐゴシック" panose="020B0600070205080204" pitchFamily="34" charset="-128"/>
                <a:cs typeface="Arial" panose="020B0604020202020204" pitchFamily="34" charset="0"/>
              </a:rPr>
              <a:t>B and C (correct answer)</a:t>
            </a:r>
            <a:endParaRPr lang="en-US" b="0" dirty="0"/>
          </a:p>
          <a:p>
            <a:pPr marL="685800" lvl="1" indent="-228600" eaLnBrk="1" hangingPunct="1">
              <a:spcBef>
                <a:spcPct val="0"/>
              </a:spcBef>
              <a:buAutoNum type="alphaLcPeriod"/>
            </a:pPr>
            <a:endParaRPr lang="en-US" altLang="en-US" b="0" baseline="0" dirty="0">
              <a:latin typeface="Arial" panose="020B0604020202020204" pitchFamily="34" charset="0"/>
              <a:ea typeface="ＭＳ Ｐゴシック" panose="020B0600070205080204" pitchFamily="34" charset="-128"/>
              <a:cs typeface="Arial" panose="020B0604020202020204" pitchFamily="34" charset="0"/>
            </a:endParaRPr>
          </a:p>
          <a:p>
            <a:pPr marL="0" lvl="0" indent="0" eaLnBrk="1" hangingPunct="1">
              <a:spcBef>
                <a:spcPct val="0"/>
              </a:spcBef>
              <a:buNone/>
            </a:pPr>
            <a:endParaRPr lang="en-US" altLang="en-US" b="0" baseline="0" dirty="0">
              <a:latin typeface="Arial" panose="020B0604020202020204" pitchFamily="34" charset="0"/>
              <a:ea typeface="ＭＳ Ｐゴシック" panose="020B0600070205080204" pitchFamily="34" charset="-128"/>
              <a:cs typeface="Arial" panose="020B0604020202020204" pitchFamily="34" charset="0"/>
            </a:endParaRPr>
          </a:p>
          <a:p>
            <a:pPr marL="228600" lvl="0" indent="-228600" eaLnBrk="1" hangingPunct="1">
              <a:spcBef>
                <a:spcPct val="0"/>
              </a:spcBef>
              <a:buAutoNum type="arabicPeriod" startAt="3"/>
            </a:pPr>
            <a:r>
              <a:rPr lang="en-US" altLang="en-US" b="0" baseline="0" dirty="0">
                <a:latin typeface="Arial" panose="020B0604020202020204" pitchFamily="34" charset="0"/>
                <a:ea typeface="ＭＳ Ｐゴシック" panose="020B0600070205080204" pitchFamily="34" charset="-128"/>
                <a:cs typeface="Arial" panose="020B0604020202020204" pitchFamily="34" charset="0"/>
              </a:rPr>
              <a:t>Local codes are needed if services provided deviate from the state codes (True or False).</a:t>
            </a:r>
          </a:p>
          <a:p>
            <a:pPr marL="685800" lvl="1" indent="-228600" eaLnBrk="1" hangingPunct="1">
              <a:spcBef>
                <a:spcPct val="0"/>
              </a:spcBef>
              <a:buAutoNum type="arabicPeriod" startAt="3"/>
            </a:pPr>
            <a:r>
              <a:rPr lang="en-US" altLang="en-US" b="0" baseline="0" dirty="0">
                <a:latin typeface="Arial" panose="020B0604020202020204" pitchFamily="34" charset="0"/>
                <a:ea typeface="ＭＳ Ｐゴシック" panose="020B0600070205080204" pitchFamily="34" charset="-128"/>
                <a:cs typeface="Arial" panose="020B0604020202020204" pitchFamily="34" charset="0"/>
              </a:rPr>
              <a:t>True (correct answer)</a:t>
            </a:r>
          </a:p>
          <a:p>
            <a:pPr marL="685800" lvl="1" indent="-228600" eaLnBrk="1" hangingPunct="1">
              <a:spcBef>
                <a:spcPct val="0"/>
              </a:spcBef>
              <a:buAutoNum type="arabicPeriod" startAt="3"/>
            </a:pPr>
            <a:r>
              <a:rPr lang="en-US" altLang="en-US" b="0" baseline="0" dirty="0">
                <a:latin typeface="Arial" panose="020B0604020202020204" pitchFamily="34" charset="0"/>
                <a:ea typeface="ＭＳ Ｐゴシック" panose="020B0600070205080204" pitchFamily="34" charset="-128"/>
                <a:cs typeface="Arial" panose="020B0604020202020204" pitchFamily="34" charset="0"/>
              </a:rPr>
              <a:t>False</a:t>
            </a:r>
          </a:p>
          <a:p>
            <a:pPr marL="457200" lvl="1" indent="0" eaLnBrk="1" hangingPunct="1">
              <a:spcBef>
                <a:spcPct val="0"/>
              </a:spcBef>
              <a:buNone/>
            </a:pPr>
            <a:endParaRPr lang="en-US" altLang="en-US" b="0" baseline="0" dirty="0">
              <a:latin typeface="Arial" panose="020B0604020202020204" pitchFamily="34" charset="0"/>
              <a:ea typeface="ＭＳ Ｐゴシック" panose="020B0600070205080204" pitchFamily="34" charset="-128"/>
              <a:cs typeface="Arial" panose="020B0604020202020204" pitchFamily="34" charset="0"/>
            </a:endParaRPr>
          </a:p>
          <a:p>
            <a:pPr marL="0" lvl="0" indent="0" eaLnBrk="1" hangingPunct="1">
              <a:spcBef>
                <a:spcPct val="0"/>
              </a:spcBef>
              <a:buNone/>
            </a:pPr>
            <a:endParaRPr lang="en-US" altLang="en-US" b="0" baseline="0" dirty="0">
              <a:latin typeface="Arial" panose="020B0604020202020204" pitchFamily="34" charset="0"/>
              <a:ea typeface="ＭＳ Ｐゴシック" panose="020B0600070205080204" pitchFamily="34" charset="-128"/>
              <a:cs typeface="Arial" panose="020B0604020202020204" pitchFamily="34" charset="0"/>
            </a:endParaRPr>
          </a:p>
          <a:p>
            <a:pPr marL="0" lvl="0" indent="0" eaLnBrk="1" hangingPunct="1">
              <a:spcBef>
                <a:spcPct val="0"/>
              </a:spcBef>
              <a:buNone/>
            </a:pPr>
            <a:endParaRPr lang="en-US" altLang="en-US" b="0" baseline="0" dirty="0">
              <a:latin typeface="Arial" panose="020B0604020202020204" pitchFamily="34" charset="0"/>
              <a:ea typeface="ＭＳ Ｐゴシック" panose="020B0600070205080204" pitchFamily="34" charset="-128"/>
              <a:cs typeface="Arial" panose="020B0604020202020204" pitchFamily="34" charset="0"/>
            </a:endParaRPr>
          </a:p>
          <a:p>
            <a:pPr marL="0" lvl="0" indent="0" eaLnBrk="1" hangingPunct="1">
              <a:spcBef>
                <a:spcPct val="0"/>
              </a:spcBef>
              <a:buNone/>
            </a:pPr>
            <a:endParaRPr lang="en-US" altLang="en-US" b="0" baseline="0"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endParaRPr lang="en-US" altLang="en-US" baseline="0"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endParaRPr lang="en-US" altLang="en-US" dirty="0">
              <a:ea typeface="ＭＳ Ｐゴシック" panose="020B0600070205080204" pitchFamily="34" charset="-128"/>
              <a:cs typeface="Arial" panose="020B0604020202020204" pitchFamily="34" charset="0"/>
            </a:endParaRPr>
          </a:p>
        </p:txBody>
      </p:sp>
      <p:sp>
        <p:nvSpPr>
          <p:cNvPr id="77828" name="Slide Number Placeholder 3">
            <a:extLst>
              <a:ext uri="{FF2B5EF4-FFF2-40B4-BE49-F238E27FC236}">
                <a16:creationId xmlns:a16="http://schemas.microsoft.com/office/drawing/2014/main" id="{EBAEAA45-B49C-47C3-BB81-01DF94DB5FA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39775" indent="-284163">
              <a:defRPr>
                <a:solidFill>
                  <a:schemeClr val="tx1"/>
                </a:solidFill>
                <a:latin typeface="Arial" panose="020B0604020202020204" pitchFamily="34" charset="0"/>
              </a:defRPr>
            </a:lvl2pPr>
            <a:lvl3pPr marL="1139825" indent="-227013">
              <a:defRPr>
                <a:solidFill>
                  <a:schemeClr val="tx1"/>
                </a:solidFill>
                <a:latin typeface="Arial" panose="020B0604020202020204" pitchFamily="34" charset="0"/>
              </a:defRPr>
            </a:lvl3pPr>
            <a:lvl4pPr marL="1595438" indent="-227013">
              <a:defRPr>
                <a:solidFill>
                  <a:schemeClr val="tx1"/>
                </a:solidFill>
                <a:latin typeface="Arial" panose="020B0604020202020204" pitchFamily="34" charset="0"/>
              </a:defRPr>
            </a:lvl4pPr>
            <a:lvl5pPr marL="2051050" indent="-227013">
              <a:defRPr>
                <a:solidFill>
                  <a:schemeClr val="tx1"/>
                </a:solidFill>
                <a:latin typeface="Arial" panose="020B0604020202020204" pitchFamily="34" charset="0"/>
              </a:defRPr>
            </a:lvl5pPr>
            <a:lvl6pPr marL="2508250" indent="-227013" eaLnBrk="0" fontAlgn="base" hangingPunct="0">
              <a:spcBef>
                <a:spcPct val="0"/>
              </a:spcBef>
              <a:spcAft>
                <a:spcPct val="0"/>
              </a:spcAft>
              <a:defRPr>
                <a:solidFill>
                  <a:schemeClr val="tx1"/>
                </a:solidFill>
                <a:latin typeface="Arial" panose="020B0604020202020204" pitchFamily="34" charset="0"/>
              </a:defRPr>
            </a:lvl6pPr>
            <a:lvl7pPr marL="2965450" indent="-227013" eaLnBrk="0" fontAlgn="base" hangingPunct="0">
              <a:spcBef>
                <a:spcPct val="0"/>
              </a:spcBef>
              <a:spcAft>
                <a:spcPct val="0"/>
              </a:spcAft>
              <a:defRPr>
                <a:solidFill>
                  <a:schemeClr val="tx1"/>
                </a:solidFill>
                <a:latin typeface="Arial" panose="020B0604020202020204" pitchFamily="34" charset="0"/>
              </a:defRPr>
            </a:lvl7pPr>
            <a:lvl8pPr marL="3422650" indent="-227013" eaLnBrk="0" fontAlgn="base" hangingPunct="0">
              <a:spcBef>
                <a:spcPct val="0"/>
              </a:spcBef>
              <a:spcAft>
                <a:spcPct val="0"/>
              </a:spcAft>
              <a:defRPr>
                <a:solidFill>
                  <a:schemeClr val="tx1"/>
                </a:solidFill>
                <a:latin typeface="Arial" panose="020B0604020202020204" pitchFamily="34" charset="0"/>
              </a:defRPr>
            </a:lvl8pPr>
            <a:lvl9pPr marL="3879850" indent="-227013"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A2FB231-875A-448E-B6CA-63549A4BE77A}"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378800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CDE is providing differentiated</a:t>
            </a:r>
            <a:r>
              <a:rPr lang="en-US" baseline="0" dirty="0"/>
              <a:t> guidance to direct-funded districts , or DFDs, and regional </a:t>
            </a:r>
            <a:r>
              <a:rPr lang="en-US" baseline="0" dirty="0" err="1"/>
              <a:t>subgrantees</a:t>
            </a:r>
            <a:r>
              <a:rPr lang="en-US" baseline="0" dirty="0"/>
              <a:t> due to the size of various programs and the inclusion of reimbursable districts at the regional level. First, we will review the Service Code Map for DFDs. Please note that for regions or reimbursable districts with unique service(s), some of your services may be developed in accordance with the guidance provided to DFDs.</a:t>
            </a:r>
            <a:endParaRPr lang="en-US" dirty="0"/>
          </a:p>
        </p:txBody>
      </p:sp>
      <p:sp>
        <p:nvSpPr>
          <p:cNvPr id="4" name="Slide Number Placeholder 3"/>
          <p:cNvSpPr>
            <a:spLocks noGrp="1"/>
          </p:cNvSpPr>
          <p:nvPr>
            <p:ph type="sldNum" sz="quarter" idx="10"/>
          </p:nvPr>
        </p:nvSpPr>
        <p:spPr/>
        <p:txBody>
          <a:bodyPr/>
          <a:lstStyle/>
          <a:p>
            <a:fld id="{0852AC79-A108-4FDF-A0BE-96CEB0D6FF0B}" type="slidenum">
              <a:rPr lang="en-US" smtClean="0"/>
              <a:t>11</a:t>
            </a:fld>
            <a:endParaRPr lang="en-US"/>
          </a:p>
        </p:txBody>
      </p:sp>
    </p:spTree>
    <p:extLst>
      <p:ext uri="{BB962C8B-B14F-4D97-AF65-F5344CB8AC3E}">
        <p14:creationId xmlns:p14="http://schemas.microsoft.com/office/powerpoint/2010/main" val="29476011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Many of the things I’m going to review today are going to be pretty self-explanatory,</a:t>
            </a:r>
            <a:r>
              <a:rPr lang="en-US" baseline="0" dirty="0">
                <a:latin typeface="Arial" panose="020B0604020202020204" pitchFamily="34" charset="0"/>
                <a:cs typeface="Arial" panose="020B0604020202020204" pitchFamily="34" charset="0"/>
              </a:rPr>
              <a:t> but I just want to do a thorough job reviewing this activity with you all, so for those of you with a solid understanding of service code maps, please bear with me.</a:t>
            </a:r>
          </a:p>
          <a:p>
            <a:endParaRPr lang="en-US" baseline="0"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I’ll be primarily using the grant application and the Excel</a:t>
            </a:r>
            <a:r>
              <a:rPr lang="en-US" baseline="0" dirty="0">
                <a:latin typeface="Arial" panose="020B0604020202020204" pitchFamily="34" charset="0"/>
                <a:cs typeface="Arial" panose="020B0604020202020204" pitchFamily="34" charset="0"/>
              </a:rPr>
              <a:t> Service Code Map for the next several slides. </a:t>
            </a:r>
            <a:r>
              <a:rPr lang="en-US" dirty="0">
                <a:latin typeface="Arial" panose="020B0604020202020204" pitchFamily="34" charset="0"/>
                <a:cs typeface="Arial" panose="020B0604020202020204" pitchFamily="34" charset="0"/>
              </a:rPr>
              <a:t>From the application, copy the</a:t>
            </a:r>
            <a:r>
              <a:rPr lang="en-US" baseline="0" dirty="0">
                <a:latin typeface="Arial" panose="020B0604020202020204" pitchFamily="34" charset="0"/>
                <a:cs typeface="Arial" panose="020B0604020202020204" pitchFamily="34" charset="0"/>
              </a:rPr>
              <a:t> Service Name and enter it into the Service Code Map under the Service Name column. Then, copy the service description from the application and paste it into the Service Code Map under the Service Description column.</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852AC79-A108-4FDF-A0BE-96CEB0D6FF0B}" type="slidenum">
              <a:rPr lang="en-US" smtClean="0"/>
              <a:t>12</a:t>
            </a:fld>
            <a:endParaRPr lang="en-US"/>
          </a:p>
        </p:txBody>
      </p:sp>
    </p:spTree>
    <p:extLst>
      <p:ext uri="{BB962C8B-B14F-4D97-AF65-F5344CB8AC3E}">
        <p14:creationId xmlns:p14="http://schemas.microsoft.com/office/powerpoint/2010/main" val="2404015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Remember, you’ll need to create a local code if your service is not exactly like the service description for the State Code. So if you add any of the SSDP Components,</a:t>
            </a:r>
            <a:r>
              <a:rPr lang="en-US" baseline="0" dirty="0">
                <a:latin typeface="Arial" panose="020B0604020202020204" pitchFamily="34" charset="0"/>
                <a:cs typeface="Arial" panose="020B0604020202020204" pitchFamily="34" charset="0"/>
              </a:rPr>
              <a:t> you’ll have to create a local code.</a:t>
            </a:r>
          </a:p>
          <a:p>
            <a:endParaRPr lang="en-US" baseline="0" dirty="0">
              <a:latin typeface="Arial" panose="020B0604020202020204" pitchFamily="34" charset="0"/>
              <a:cs typeface="Arial" panose="020B0604020202020204" pitchFamily="34" charset="0"/>
            </a:endParaRPr>
          </a:p>
          <a:p>
            <a:r>
              <a:rPr lang="en-US" baseline="0" dirty="0">
                <a:latin typeface="Arial" panose="020B0604020202020204" pitchFamily="34" charset="0"/>
                <a:cs typeface="Arial" panose="020B0604020202020204" pitchFamily="34" charset="0"/>
              </a:rPr>
              <a:t>Review the State Code document to select the appropriate State Code.</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852AC79-A108-4FDF-A0BE-96CEB0D6FF0B}" type="slidenum">
              <a:rPr lang="en-US" smtClean="0"/>
              <a:t>13</a:t>
            </a:fld>
            <a:endParaRPr lang="en-US"/>
          </a:p>
        </p:txBody>
      </p:sp>
    </p:spTree>
    <p:extLst>
      <p:ext uri="{BB962C8B-B14F-4D97-AF65-F5344CB8AC3E}">
        <p14:creationId xmlns:p14="http://schemas.microsoft.com/office/powerpoint/2010/main" val="9005557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To identify</a:t>
            </a:r>
            <a:r>
              <a:rPr lang="en-US" baseline="0" dirty="0">
                <a:latin typeface="Arial" panose="020B0604020202020204" pitchFamily="34" charset="0"/>
                <a:cs typeface="Arial" panose="020B0604020202020204" pitchFamily="34" charset="0"/>
              </a:rPr>
              <a:t> the MPOs that you’ll map to your service in MSIN, first you need to know which MPOs are collected via MSIN. Please note that when you set-up the service, MSIN will only show you specific MPOs that are collected through the system. For your Service Code Map, you’ll want to click on the SSDP Strategies tab and identify the MSIN specific MPOs and SSDP Components to include. For Speech and Debate, we are going to map the service to MPO 1.0. You’ll notice that several MPOs known as SSDP Components are also identified. On our Service Code Map, we’ll list these components in the SSDP Components column.</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852AC79-A108-4FDF-A0BE-96CEB0D6FF0B}" type="slidenum">
              <a:rPr lang="en-US" smtClean="0"/>
              <a:t>14</a:t>
            </a:fld>
            <a:endParaRPr lang="en-US"/>
          </a:p>
        </p:txBody>
      </p:sp>
    </p:spTree>
    <p:extLst>
      <p:ext uri="{BB962C8B-B14F-4D97-AF65-F5344CB8AC3E}">
        <p14:creationId xmlns:p14="http://schemas.microsoft.com/office/powerpoint/2010/main" val="30692685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dirty="0">
                <a:solidFill>
                  <a:schemeClr val="bg1"/>
                </a:solidFill>
              </a:rPr>
              <a:t>MPOs 1.0 and 2.0 (Regular School Year and Summer) as well as MPO 7.0 have an hour requirement.</a:t>
            </a:r>
          </a:p>
          <a:p>
            <a:pPr marL="0" indent="0">
              <a:buFont typeface="Arial" panose="020B0604020202020204" pitchFamily="34" charset="0"/>
              <a:buNone/>
            </a:pPr>
            <a:r>
              <a:rPr lang="en-US" sz="1200" dirty="0">
                <a:solidFill>
                  <a:schemeClr val="bg1"/>
                </a:solidFill>
              </a:rPr>
              <a:t>Credentialed teachers are required for MPOs 1.0, 2.0, and 7.0.</a:t>
            </a:r>
          </a:p>
          <a:p>
            <a:pPr marL="0" indent="0">
              <a:buFont typeface="Arial" panose="020B0604020202020204" pitchFamily="34" charset="0"/>
              <a:buNone/>
            </a:pPr>
            <a:r>
              <a:rPr lang="en-US" sz="1200" dirty="0">
                <a:solidFill>
                  <a:schemeClr val="bg1"/>
                </a:solidFill>
              </a:rPr>
              <a:t>Some MPOs require specific grades ranges to be included like MPOs 1.0 and 2.0.</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Since this service is mapped to MPO 1.0, we know that there is an</a:t>
            </a:r>
            <a:r>
              <a:rPr lang="en-US" baseline="0" dirty="0">
                <a:latin typeface="Arial" panose="020B0604020202020204" pitchFamily="34" charset="0"/>
                <a:cs typeface="Arial" panose="020B0604020202020204" pitchFamily="34" charset="0"/>
              </a:rPr>
              <a:t> hour requirement, a teacher needs to provide instruction, and Grades K-10 should be served. These items will automatically populate in MSIN once you select MPO 1.0.</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852AC79-A108-4FDF-A0BE-96CEB0D6FF0B}" type="slidenum">
              <a:rPr lang="en-US" smtClean="0"/>
              <a:t>15</a:t>
            </a:fld>
            <a:endParaRPr lang="en-US"/>
          </a:p>
        </p:txBody>
      </p:sp>
    </p:spTree>
    <p:extLst>
      <p:ext uri="{BB962C8B-B14F-4D97-AF65-F5344CB8AC3E}">
        <p14:creationId xmlns:p14="http://schemas.microsoft.com/office/powerpoint/2010/main" val="21707713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Because Speech and Debate includes SSDP</a:t>
            </a:r>
            <a:r>
              <a:rPr lang="en-US" baseline="0" dirty="0">
                <a:latin typeface="Arial" panose="020B0604020202020204" pitchFamily="34" charset="0"/>
                <a:cs typeface="Arial" panose="020B0604020202020204" pitchFamily="34" charset="0"/>
              </a:rPr>
              <a:t> Strategy 1.0 which focuses on both reading and writing, we will choose Reading Instruction (RI) for the Federal Category. </a:t>
            </a:r>
            <a:r>
              <a:rPr lang="en-US" dirty="0">
                <a:latin typeface="Arial" panose="020B0604020202020204" pitchFamily="34" charset="0"/>
                <a:cs typeface="Arial" panose="020B0604020202020204" pitchFamily="34" charset="0"/>
              </a:rPr>
              <a:t>Service Categories include Instructional and Support Services. Speech and Debate is identified</a:t>
            </a:r>
            <a:r>
              <a:rPr lang="en-US" baseline="0" dirty="0">
                <a:latin typeface="Arial" panose="020B0604020202020204" pitchFamily="34" charset="0"/>
                <a:cs typeface="Arial" panose="020B0604020202020204" pitchFamily="34" charset="0"/>
              </a:rPr>
              <a:t> as Instructional for the Service Category. </a:t>
            </a:r>
            <a:r>
              <a:rPr lang="en-US" dirty="0"/>
              <a:t>Please refer to the State Code document provided which includes the Federal and Service Code categories.</a:t>
            </a:r>
          </a:p>
          <a:p>
            <a:endParaRPr lang="en-US" baseline="0" dirty="0">
              <a:latin typeface="Arial" panose="020B0604020202020204" pitchFamily="34" charset="0"/>
              <a:cs typeface="Arial" panose="020B0604020202020204" pitchFamily="34" charset="0"/>
            </a:endParaRPr>
          </a:p>
          <a:p>
            <a:endParaRPr lang="en-US"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852AC79-A108-4FDF-A0BE-96CEB0D6FF0B}" type="slidenum">
              <a:rPr lang="en-US" smtClean="0"/>
              <a:t>16</a:t>
            </a:fld>
            <a:endParaRPr lang="en-US"/>
          </a:p>
        </p:txBody>
      </p:sp>
    </p:spTree>
    <p:extLst>
      <p:ext uri="{BB962C8B-B14F-4D97-AF65-F5344CB8AC3E}">
        <p14:creationId xmlns:p14="http://schemas.microsoft.com/office/powerpoint/2010/main" val="12063026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With these last two entries, we’ve completed the service code map for one service.</a:t>
            </a:r>
            <a:endParaRPr lang="en-US" dirty="0"/>
          </a:p>
        </p:txBody>
      </p:sp>
      <p:sp>
        <p:nvSpPr>
          <p:cNvPr id="4" name="Slide Number Placeholder 3"/>
          <p:cNvSpPr>
            <a:spLocks noGrp="1"/>
          </p:cNvSpPr>
          <p:nvPr>
            <p:ph type="sldNum" sz="quarter" idx="10"/>
          </p:nvPr>
        </p:nvSpPr>
        <p:spPr/>
        <p:txBody>
          <a:bodyPr/>
          <a:lstStyle/>
          <a:p>
            <a:fld id="{0852AC79-A108-4FDF-A0BE-96CEB0D6FF0B}" type="slidenum">
              <a:rPr lang="en-US" smtClean="0"/>
              <a:t>17</a:t>
            </a:fld>
            <a:endParaRPr lang="en-US"/>
          </a:p>
        </p:txBody>
      </p:sp>
    </p:spTree>
    <p:extLst>
      <p:ext uri="{BB962C8B-B14F-4D97-AF65-F5344CB8AC3E}">
        <p14:creationId xmlns:p14="http://schemas.microsoft.com/office/powerpoint/2010/main" val="23670010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Let’s do a quick practice entry. I’ve already reviewed this service and this subgrantee addressed each of the SSDP Strategies selected in the service narrative. Here is some of the information you’ll need to complete the service cope map for this one service on the bottom. I will type in the answers as noted by a participant. Although I will only select one participant to respond to this practice question, you can play along by typing your response in the Chat feature.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Answers:</a:t>
            </a:r>
          </a:p>
          <a:p>
            <a:r>
              <a:rPr lang="en-US" dirty="0">
                <a:latin typeface="Arial" panose="020B0604020202020204" pitchFamily="34" charset="0"/>
                <a:cs typeface="Arial" panose="020B0604020202020204" pitchFamily="34" charset="0"/>
              </a:rPr>
              <a:t>Service Name – ELA Academic Intervention</a:t>
            </a:r>
          </a:p>
          <a:p>
            <a:r>
              <a:rPr lang="en-US" dirty="0">
                <a:latin typeface="Arial" panose="020B0604020202020204" pitchFamily="34" charset="0"/>
                <a:cs typeface="Arial" panose="020B0604020202020204" pitchFamily="34" charset="0"/>
              </a:rPr>
              <a:t>Description – from the application</a:t>
            </a:r>
          </a:p>
          <a:p>
            <a:r>
              <a:rPr lang="en-US" dirty="0">
                <a:latin typeface="Arial" panose="020B0604020202020204" pitchFamily="34" charset="0"/>
                <a:cs typeface="Arial" panose="020B0604020202020204" pitchFamily="34" charset="0"/>
              </a:rPr>
              <a:t>Local Code – can make one up</a:t>
            </a:r>
          </a:p>
          <a:p>
            <a:r>
              <a:rPr lang="en-US" dirty="0">
                <a:latin typeface="Arial" panose="020B0604020202020204" pitchFamily="34" charset="0"/>
                <a:cs typeface="Arial" panose="020B0604020202020204" pitchFamily="34" charset="0"/>
              </a:rPr>
              <a:t>State Code – 1000</a:t>
            </a:r>
          </a:p>
          <a:p>
            <a:r>
              <a:rPr lang="en-US" dirty="0">
                <a:latin typeface="Arial" panose="020B0604020202020204" pitchFamily="34" charset="0"/>
                <a:cs typeface="Arial" panose="020B0604020202020204" pitchFamily="34" charset="0"/>
              </a:rPr>
              <a:t>MPO – 1.0</a:t>
            </a:r>
          </a:p>
          <a:p>
            <a:r>
              <a:rPr lang="en-US" dirty="0">
                <a:latin typeface="Arial" panose="020B0604020202020204" pitchFamily="34" charset="0"/>
                <a:cs typeface="Arial" panose="020B0604020202020204" pitchFamily="34" charset="0"/>
              </a:rPr>
              <a:t>SSDP Components – ELD, cultural pride (CP), self-pride (SP)</a:t>
            </a:r>
          </a:p>
          <a:p>
            <a:r>
              <a:rPr lang="en-US" dirty="0">
                <a:latin typeface="Arial" panose="020B0604020202020204" pitchFamily="34" charset="0"/>
                <a:cs typeface="Arial" panose="020B0604020202020204" pitchFamily="34" charset="0"/>
              </a:rPr>
              <a:t>Required Hours – Yes</a:t>
            </a:r>
          </a:p>
          <a:p>
            <a:r>
              <a:rPr lang="en-US" dirty="0">
                <a:latin typeface="Arial" panose="020B0604020202020204" pitchFamily="34" charset="0"/>
                <a:cs typeface="Arial" panose="020B0604020202020204" pitchFamily="34" charset="0"/>
              </a:rPr>
              <a:t>Federal Category – RI</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Service Category - Instruction</a:t>
            </a:r>
          </a:p>
          <a:p>
            <a:r>
              <a:rPr lang="en-US" dirty="0">
                <a:latin typeface="Arial" panose="020B0604020202020204" pitchFamily="34" charset="0"/>
                <a:cs typeface="Arial" panose="020B0604020202020204" pitchFamily="34" charset="0"/>
              </a:rPr>
              <a:t>Provided by – Teacher</a:t>
            </a:r>
          </a:p>
          <a:p>
            <a:r>
              <a:rPr lang="en-US" dirty="0">
                <a:latin typeface="Arial" panose="020B0604020202020204" pitchFamily="34" charset="0"/>
                <a:cs typeface="Arial" panose="020B0604020202020204" pitchFamily="34" charset="0"/>
              </a:rPr>
              <a:t>Grades – K-10 </a:t>
            </a:r>
          </a:p>
        </p:txBody>
      </p:sp>
      <p:sp>
        <p:nvSpPr>
          <p:cNvPr id="4" name="Slide Number Placeholder 3"/>
          <p:cNvSpPr>
            <a:spLocks noGrp="1"/>
          </p:cNvSpPr>
          <p:nvPr>
            <p:ph type="sldNum" sz="quarter" idx="5"/>
          </p:nvPr>
        </p:nvSpPr>
        <p:spPr/>
        <p:txBody>
          <a:bodyPr/>
          <a:lstStyle/>
          <a:p>
            <a:fld id="{0852AC79-A108-4FDF-A0BE-96CEB0D6FF0B}" type="slidenum">
              <a:rPr lang="en-US" smtClean="0"/>
              <a:t>18</a:t>
            </a:fld>
            <a:endParaRPr lang="en-US"/>
          </a:p>
        </p:txBody>
      </p:sp>
    </p:spTree>
    <p:extLst>
      <p:ext uri="{BB962C8B-B14F-4D97-AF65-F5344CB8AC3E}">
        <p14:creationId xmlns:p14="http://schemas.microsoft.com/office/powerpoint/2010/main" val="11061698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Let’s do a quick practice entry. I’ve already reviewed this service and this subgrantee addressed each of the SSDP Strategies selected in the service narrative. Here is some of the information you’ll need to complete the service cope map for this one service on the bottom. I will type in the answers as noted by a participant. Although I will only select one participant to respond to this practice question, you can play along by typing your response in the Chat feature.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Answers:</a:t>
            </a:r>
          </a:p>
          <a:p>
            <a:r>
              <a:rPr lang="en-US" dirty="0">
                <a:latin typeface="Arial" panose="020B0604020202020204" pitchFamily="34" charset="0"/>
                <a:cs typeface="Arial" panose="020B0604020202020204" pitchFamily="34" charset="0"/>
              </a:rPr>
              <a:t>Service Name – STEAM K-10th</a:t>
            </a:r>
          </a:p>
          <a:p>
            <a:r>
              <a:rPr lang="en-US" dirty="0">
                <a:latin typeface="Arial" panose="020B0604020202020204" pitchFamily="34" charset="0"/>
                <a:cs typeface="Arial" panose="020B0604020202020204" pitchFamily="34" charset="0"/>
              </a:rPr>
              <a:t>Description – from the application</a:t>
            </a:r>
          </a:p>
          <a:p>
            <a:r>
              <a:rPr lang="en-US" dirty="0">
                <a:latin typeface="Arial" panose="020B0604020202020204" pitchFamily="34" charset="0"/>
                <a:cs typeface="Arial" panose="020B0604020202020204" pitchFamily="34" charset="0"/>
              </a:rPr>
              <a:t>Local Code – can make one up</a:t>
            </a:r>
          </a:p>
          <a:p>
            <a:r>
              <a:rPr lang="en-US" dirty="0">
                <a:latin typeface="Arial" panose="020B0604020202020204" pitchFamily="34" charset="0"/>
                <a:cs typeface="Arial" panose="020B0604020202020204" pitchFamily="34" charset="0"/>
              </a:rPr>
              <a:t>State Code – no state code for STEAM education</a:t>
            </a:r>
          </a:p>
          <a:p>
            <a:r>
              <a:rPr lang="en-US" dirty="0">
                <a:latin typeface="Arial" panose="020B0604020202020204" pitchFamily="34" charset="0"/>
                <a:cs typeface="Arial" panose="020B0604020202020204" pitchFamily="34" charset="0"/>
              </a:rPr>
              <a:t>MPO – No MPO to map to for this service</a:t>
            </a:r>
          </a:p>
          <a:p>
            <a:r>
              <a:rPr lang="en-US" dirty="0">
                <a:latin typeface="Arial" panose="020B0604020202020204" pitchFamily="34" charset="0"/>
                <a:cs typeface="Arial" panose="020B0604020202020204" pitchFamily="34" charset="0"/>
              </a:rPr>
              <a:t>SSDP Components – ELD, cultural pride (CP), self-pride (SP)</a:t>
            </a:r>
          </a:p>
          <a:p>
            <a:r>
              <a:rPr lang="en-US" dirty="0">
                <a:latin typeface="Arial" panose="020B0604020202020204" pitchFamily="34" charset="0"/>
                <a:cs typeface="Arial" panose="020B0604020202020204" pitchFamily="34" charset="0"/>
              </a:rPr>
              <a:t>Required Hours – No</a:t>
            </a:r>
          </a:p>
          <a:p>
            <a:r>
              <a:rPr lang="en-US" dirty="0">
                <a:latin typeface="Arial" panose="020B0604020202020204" pitchFamily="34" charset="0"/>
                <a:cs typeface="Arial" panose="020B0604020202020204" pitchFamily="34" charset="0"/>
              </a:rPr>
              <a:t>Federal Category – Other Instruction (OI)</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Service Category - Instruction</a:t>
            </a:r>
          </a:p>
          <a:p>
            <a:r>
              <a:rPr lang="en-US" dirty="0">
                <a:latin typeface="Arial" panose="020B0604020202020204" pitchFamily="34" charset="0"/>
                <a:cs typeface="Arial" panose="020B0604020202020204" pitchFamily="34" charset="0"/>
              </a:rPr>
              <a:t>Provided by – Teacher</a:t>
            </a:r>
          </a:p>
          <a:p>
            <a:r>
              <a:rPr lang="en-US" dirty="0">
                <a:latin typeface="Arial" panose="020B0604020202020204" pitchFamily="34" charset="0"/>
                <a:cs typeface="Arial" panose="020B0604020202020204" pitchFamily="34" charset="0"/>
              </a:rPr>
              <a:t>Grades – K-10 </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19</a:t>
            </a:fld>
            <a:endParaRPr lang="en-US"/>
          </a:p>
        </p:txBody>
      </p:sp>
    </p:spTree>
    <p:extLst>
      <p:ext uri="{BB962C8B-B14F-4D97-AF65-F5344CB8AC3E}">
        <p14:creationId xmlns:p14="http://schemas.microsoft.com/office/powerpoint/2010/main" val="3806931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A few housekeeping items:</a:t>
            </a:r>
            <a:r>
              <a:rPr lang="en-US" baseline="0" dirty="0">
                <a:latin typeface="Arial" panose="020B0604020202020204" pitchFamily="34" charset="0"/>
                <a:cs typeface="Arial" panose="020B0604020202020204" pitchFamily="34" charset="0"/>
              </a:rPr>
              <a:t> if you haven’t already:</a:t>
            </a:r>
          </a:p>
          <a:p>
            <a:pPr marL="571500" lvl="0" indent="-571500">
              <a:spcAft>
                <a:spcPts val="1200"/>
              </a:spcAft>
              <a:buFont typeface="Arial" panose="020B0604020202020204" pitchFamily="34" charset="0"/>
              <a:buChar char="•"/>
              <a:defRPr/>
            </a:pPr>
            <a:r>
              <a:rPr lang="en-US" sz="1200" dirty="0">
                <a:solidFill>
                  <a:schemeClr val="bg1"/>
                </a:solidFill>
              </a:rPr>
              <a:t>Please enter your name, title, and region/direct-funded district.</a:t>
            </a:r>
          </a:p>
          <a:p>
            <a:pPr marL="571500" lvl="0" indent="-571500">
              <a:spcAft>
                <a:spcPts val="1200"/>
              </a:spcAft>
              <a:buFont typeface="Arial" panose="020B0604020202020204" pitchFamily="34" charset="0"/>
              <a:buChar char="•"/>
              <a:defRPr/>
            </a:pPr>
            <a:r>
              <a:rPr lang="en-US" sz="1200" b="1" dirty="0">
                <a:solidFill>
                  <a:schemeClr val="bg1"/>
                </a:solidFill>
              </a:rPr>
              <a:t>Mute </a:t>
            </a:r>
            <a:r>
              <a:rPr lang="en-US" sz="1200" dirty="0">
                <a:solidFill>
                  <a:schemeClr val="bg1"/>
                </a:solidFill>
              </a:rPr>
              <a:t>your speaker. </a:t>
            </a:r>
          </a:p>
          <a:p>
            <a:pPr marL="571500" lvl="0" indent="-571500">
              <a:spcAft>
                <a:spcPts val="1200"/>
              </a:spcAft>
              <a:buFont typeface="Arial" panose="020B0604020202020204" pitchFamily="34" charset="0"/>
              <a:buChar char="•"/>
              <a:defRPr/>
            </a:pPr>
            <a:r>
              <a:rPr lang="en-US" sz="1200" dirty="0">
                <a:solidFill>
                  <a:schemeClr val="bg1"/>
                </a:solidFill>
              </a:rPr>
              <a:t>Use the </a:t>
            </a:r>
            <a:r>
              <a:rPr lang="en-US" sz="1200" b="1" dirty="0">
                <a:solidFill>
                  <a:schemeClr val="bg1"/>
                </a:solidFill>
              </a:rPr>
              <a:t>chat</a:t>
            </a:r>
            <a:r>
              <a:rPr lang="en-US" sz="1200" dirty="0">
                <a:solidFill>
                  <a:schemeClr val="bg1"/>
                </a:solidFill>
              </a:rPr>
              <a:t> function to enter your questions. If your question is not answered during the meeting, the Migrant Education Office (MEO) will email you directly.</a:t>
            </a:r>
          </a:p>
          <a:p>
            <a:pPr marL="571500" lvl="0" indent="-571500">
              <a:spcAft>
                <a:spcPts val="1200"/>
              </a:spcAft>
              <a:buFont typeface="Arial" panose="020B0604020202020204" pitchFamily="34" charset="0"/>
              <a:buChar char="•"/>
              <a:defRPr/>
            </a:pPr>
            <a:r>
              <a:rPr lang="en-US" sz="1200" dirty="0">
                <a:solidFill>
                  <a:schemeClr val="bg1"/>
                </a:solidFill>
              </a:rPr>
              <a:t>This webinar is being recorded and will be posted on My Digital Chalkboard.</a:t>
            </a:r>
          </a:p>
          <a:p>
            <a:endParaRPr lang="en-US"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4"/>
          </p:nvPr>
        </p:nvSpPr>
        <p:spPr/>
        <p:txBody>
          <a:bodyPr/>
          <a:lstStyle/>
          <a:p>
            <a:endParaRPr lang="en-US" dirty="0"/>
          </a:p>
        </p:txBody>
      </p:sp>
      <p:sp>
        <p:nvSpPr>
          <p:cNvPr id="5" name="Slide Number Placeholder 4"/>
          <p:cNvSpPr>
            <a:spLocks noGrp="1"/>
          </p:cNvSpPr>
          <p:nvPr>
            <p:ph type="sldNum" sz="quarter" idx="5"/>
          </p:nvPr>
        </p:nvSpPr>
        <p:spPr/>
        <p:txBody>
          <a:bodyPr/>
          <a:lstStyle/>
          <a:p>
            <a:fld id="{F25FC2BA-ADC2-40C8-B4CF-85532695F219}" type="slidenum">
              <a:rPr lang="en-US" smtClean="0"/>
              <a:t>2</a:t>
            </a:fld>
            <a:endParaRPr lang="en-US" dirty="0"/>
          </a:p>
        </p:txBody>
      </p:sp>
    </p:spTree>
    <p:extLst>
      <p:ext uri="{BB962C8B-B14F-4D97-AF65-F5344CB8AC3E}">
        <p14:creationId xmlns:p14="http://schemas.microsoft.com/office/powerpoint/2010/main" val="19785384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227EB20B-8A71-4637-B021-5523C74E8A6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a:extLst>
              <a:ext uri="{FF2B5EF4-FFF2-40B4-BE49-F238E27FC236}">
                <a16:creationId xmlns:a16="http://schemas.microsoft.com/office/drawing/2014/main" id="{86687025-1F0E-41C1-A325-C7645BE6D279}"/>
              </a:ext>
            </a:extLst>
          </p:cNvPr>
          <p:cNvSpPr>
            <a:spLocks noGrp="1"/>
          </p:cNvSpPr>
          <p:nvPr>
            <p:ph type="body" idx="1"/>
          </p:nvPr>
        </p:nvSpPr>
        <p:spPr bwMode="auto">
          <a:xfrm>
            <a:off x="698500" y="4467225"/>
            <a:ext cx="5588000" cy="4067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endParaRPr lang="en-US" altLang="en-US" b="1"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r>
              <a:rPr lang="en-US" altLang="en-US" dirty="0">
                <a:latin typeface="Arial" panose="020B0604020202020204" pitchFamily="34" charset="0"/>
                <a:ea typeface="ＭＳ Ｐゴシック" panose="020B0600070205080204" pitchFamily="34" charset="-128"/>
                <a:cs typeface="Arial" panose="020B0604020202020204" pitchFamily="34" charset="0"/>
              </a:rPr>
              <a:t>Now I’m going to check for understanding. I</a:t>
            </a:r>
            <a:r>
              <a:rPr lang="en-US" altLang="en-US" baseline="0" dirty="0">
                <a:latin typeface="Arial" panose="020B0604020202020204" pitchFamily="34" charset="0"/>
                <a:ea typeface="ＭＳ Ｐゴシック" panose="020B0600070205080204" pitchFamily="34" charset="-128"/>
                <a:cs typeface="Arial" panose="020B0604020202020204" pitchFamily="34" charset="0"/>
              </a:rPr>
              <a:t> will be using a poll so i</a:t>
            </a:r>
            <a:r>
              <a:rPr lang="en-US" altLang="en-US" dirty="0">
                <a:latin typeface="Arial" panose="020B0604020202020204" pitchFamily="34" charset="0"/>
                <a:ea typeface="ＭＳ Ｐゴシック" panose="020B0600070205080204" pitchFamily="34" charset="-128"/>
                <a:cs typeface="Arial" panose="020B0604020202020204" pitchFamily="34" charset="0"/>
              </a:rPr>
              <a:t>n</a:t>
            </a:r>
            <a:r>
              <a:rPr lang="en-US" altLang="en-US" baseline="0" dirty="0">
                <a:latin typeface="Arial" panose="020B0604020202020204" pitchFamily="34" charset="0"/>
                <a:ea typeface="ＭＳ Ｐゴシック" panose="020B0600070205080204" pitchFamily="34" charset="-128"/>
                <a:cs typeface="Arial" panose="020B0604020202020204" pitchFamily="34" charset="0"/>
              </a:rPr>
              <a:t> a few seconds </a:t>
            </a:r>
            <a:r>
              <a:rPr lang="en-US" altLang="en-US" dirty="0">
                <a:latin typeface="Arial" panose="020B0604020202020204" pitchFamily="34" charset="0"/>
                <a:ea typeface="ＭＳ Ｐゴシック" panose="020B0600070205080204" pitchFamily="34" charset="-128"/>
                <a:cs typeface="Arial" panose="020B0604020202020204" pitchFamily="34" charset="0"/>
              </a:rPr>
              <a:t>you will see two</a:t>
            </a:r>
            <a:r>
              <a:rPr lang="en-US" altLang="en-US" baseline="0" dirty="0">
                <a:latin typeface="Arial" panose="020B0604020202020204" pitchFamily="34" charset="0"/>
                <a:ea typeface="ＭＳ Ｐゴシック" panose="020B0600070205080204" pitchFamily="34" charset="-128"/>
                <a:cs typeface="Arial" panose="020B0604020202020204" pitchFamily="34" charset="0"/>
              </a:rPr>
              <a:t> questions. Please answer them all as best as you can. When everyone is done I will share the results and provide you with the correct answers. </a:t>
            </a:r>
          </a:p>
          <a:p>
            <a:pPr eaLnBrk="1" hangingPunct="1">
              <a:spcBef>
                <a:spcPct val="0"/>
              </a:spcBef>
            </a:pPr>
            <a:endParaRPr lang="en-US" altLang="en-US" baseline="0" dirty="0">
              <a:latin typeface="Arial" panose="020B0604020202020204" pitchFamily="34" charset="0"/>
              <a:ea typeface="ＭＳ Ｐゴシック" panose="020B0600070205080204" pitchFamily="34" charset="-128"/>
              <a:cs typeface="Arial" panose="020B0604020202020204" pitchFamily="34" charset="0"/>
            </a:endParaRPr>
          </a:p>
          <a:p>
            <a:pPr marL="228600" indent="-228600" eaLnBrk="1" hangingPunct="1">
              <a:spcBef>
                <a:spcPct val="0"/>
              </a:spcBef>
              <a:buAutoNum type="arabicPeriod"/>
            </a:pPr>
            <a:r>
              <a:rPr lang="en-US" altLang="en-US" baseline="0" dirty="0">
                <a:latin typeface="Arial" panose="020B0604020202020204" pitchFamily="34" charset="0"/>
                <a:ea typeface="ＭＳ Ｐゴシック" panose="020B0600070205080204" pitchFamily="34" charset="-128"/>
                <a:cs typeface="Arial" panose="020B0604020202020204" pitchFamily="34" charset="0"/>
              </a:rPr>
              <a:t>Where can I find information for the Service Name and Description?</a:t>
            </a:r>
          </a:p>
          <a:p>
            <a:pPr marL="685800" lvl="1" indent="-228600" eaLnBrk="1" hangingPunct="1">
              <a:spcBef>
                <a:spcPct val="0"/>
              </a:spcBef>
              <a:buAutoNum type="alphaLcPeriod"/>
            </a:pPr>
            <a:r>
              <a:rPr lang="en-US" altLang="en-US" baseline="0" dirty="0">
                <a:latin typeface="Arial" panose="020B0604020202020204" pitchFamily="34" charset="0"/>
                <a:ea typeface="ＭＳ Ｐゴシック" panose="020B0600070205080204" pitchFamily="34" charset="-128"/>
                <a:cs typeface="Arial" panose="020B0604020202020204" pitchFamily="34" charset="0"/>
              </a:rPr>
              <a:t>In MSIN</a:t>
            </a:r>
          </a:p>
          <a:p>
            <a:pPr marL="685800" lvl="1" indent="-228600" eaLnBrk="1" hangingPunct="1">
              <a:spcBef>
                <a:spcPct val="0"/>
              </a:spcBef>
              <a:buAutoNum type="alphaLcPeriod"/>
            </a:pPr>
            <a:r>
              <a:rPr lang="en-US" altLang="en-US" baseline="0" dirty="0">
                <a:latin typeface="Arial" panose="020B0604020202020204" pitchFamily="34" charset="0"/>
                <a:ea typeface="ＭＳ Ｐゴシック" panose="020B0600070205080204" pitchFamily="34" charset="-128"/>
                <a:cs typeface="Arial" panose="020B0604020202020204" pitchFamily="34" charset="0"/>
              </a:rPr>
              <a:t>In the grant application (correct answer)</a:t>
            </a:r>
          </a:p>
          <a:p>
            <a:pPr marL="685800" lvl="1" indent="-228600" eaLnBrk="1" hangingPunct="1">
              <a:spcBef>
                <a:spcPct val="0"/>
              </a:spcBef>
              <a:buAutoNum type="alphaLcPeriod"/>
            </a:pPr>
            <a:r>
              <a:rPr lang="en-US" altLang="en-US" baseline="0" dirty="0">
                <a:latin typeface="Arial" panose="020B0604020202020204" pitchFamily="34" charset="0"/>
                <a:ea typeface="ＭＳ Ｐゴシック" panose="020B0600070205080204" pitchFamily="34" charset="-128"/>
                <a:cs typeface="Arial" panose="020B0604020202020204" pitchFamily="34" charset="0"/>
              </a:rPr>
              <a:t>On My Digital Chalkboard</a:t>
            </a:r>
          </a:p>
          <a:p>
            <a:pPr marL="0" lvl="0" indent="0" eaLnBrk="1" hangingPunct="1">
              <a:spcBef>
                <a:spcPct val="0"/>
              </a:spcBef>
              <a:buNone/>
            </a:pPr>
            <a:endParaRPr lang="en-US" altLang="en-US" baseline="0" dirty="0">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2. Where</a:t>
            </a:r>
            <a:r>
              <a:rPr lang="en-US" baseline="0" dirty="0">
                <a:latin typeface="Arial" panose="020B0604020202020204" pitchFamily="34" charset="0"/>
                <a:cs typeface="Arial" panose="020B0604020202020204" pitchFamily="34" charset="0"/>
              </a:rPr>
              <a:t> can I locate the SSDP requirements for personnel, duration of service, or grade levels?</a:t>
            </a:r>
            <a:endParaRPr lang="en-US" dirty="0">
              <a:latin typeface="Arial" panose="020B0604020202020204" pitchFamily="34" charset="0"/>
              <a:cs typeface="Arial" panose="020B0604020202020204" pitchFamily="34" charset="0"/>
            </a:endParaRPr>
          </a:p>
          <a:p>
            <a:pPr marL="685800" marR="0" lvl="1" indent="-228600" algn="l" defTabSz="914400" rtl="0" eaLnBrk="1" fontAlgn="auto" latinLnBrk="0" hangingPunct="1">
              <a:lnSpc>
                <a:spcPct val="100000"/>
              </a:lnSpc>
              <a:spcBef>
                <a:spcPct val="0"/>
              </a:spcBef>
              <a:spcAft>
                <a:spcPts val="0"/>
              </a:spcAft>
              <a:buClrTx/>
              <a:buSzTx/>
              <a:buFontTx/>
              <a:buAutoNum type="alphaLcPeriod"/>
              <a:tabLst/>
              <a:defRPr/>
            </a:pPr>
            <a:r>
              <a:rPr lang="en-US" b="0" baseline="0" dirty="0">
                <a:latin typeface="Arial" panose="020B0604020202020204" pitchFamily="34" charset="0"/>
                <a:ea typeface="ＭＳ Ｐゴシック" panose="020B0600070205080204" pitchFamily="34" charset="-128"/>
                <a:cs typeface="Arial" panose="020B0604020202020204" pitchFamily="34" charset="0"/>
              </a:rPr>
              <a:t>In the grant application</a:t>
            </a:r>
          </a:p>
          <a:p>
            <a:pPr marL="685800" marR="0" lvl="1" indent="-228600" algn="l" defTabSz="914400" rtl="0" eaLnBrk="1" fontAlgn="auto" latinLnBrk="0" hangingPunct="1">
              <a:lnSpc>
                <a:spcPct val="100000"/>
              </a:lnSpc>
              <a:spcBef>
                <a:spcPct val="0"/>
              </a:spcBef>
              <a:spcAft>
                <a:spcPts val="0"/>
              </a:spcAft>
              <a:buClrTx/>
              <a:buSzTx/>
              <a:buFontTx/>
              <a:buAutoNum type="alphaLcPeriod"/>
              <a:tabLst/>
              <a:defRPr/>
            </a:pPr>
            <a:r>
              <a:rPr lang="en-US" b="0" baseline="0" dirty="0">
                <a:latin typeface="Arial" panose="020B0604020202020204" pitchFamily="34" charset="0"/>
                <a:ea typeface="ＭＳ Ｐゴシック" panose="020B0600070205080204" pitchFamily="34" charset="-128"/>
                <a:cs typeface="Arial" panose="020B0604020202020204" pitchFamily="34" charset="0"/>
              </a:rPr>
              <a:t>The SSDP Strategies identify this information</a:t>
            </a:r>
          </a:p>
          <a:p>
            <a:pPr marL="685800" marR="0" lvl="1" indent="-228600" algn="l" defTabSz="914400" rtl="0" eaLnBrk="1" fontAlgn="auto" latinLnBrk="0" hangingPunct="1">
              <a:lnSpc>
                <a:spcPct val="100000"/>
              </a:lnSpc>
              <a:spcBef>
                <a:spcPct val="0"/>
              </a:spcBef>
              <a:spcAft>
                <a:spcPts val="0"/>
              </a:spcAft>
              <a:buClrTx/>
              <a:buSzTx/>
              <a:buFontTx/>
              <a:buAutoNum type="alphaLcPeriod"/>
              <a:tabLst/>
              <a:defRPr/>
            </a:pPr>
            <a:r>
              <a:rPr lang="en-US" b="0" baseline="0" dirty="0">
                <a:latin typeface="Arial" panose="020B0604020202020204" pitchFamily="34" charset="0"/>
                <a:ea typeface="ＭＳ Ｐゴシック" panose="020B0600070205080204" pitchFamily="34" charset="-128"/>
                <a:cs typeface="Arial" panose="020B0604020202020204" pitchFamily="34" charset="0"/>
              </a:rPr>
              <a:t>The SSDP MPOs identify this information (correct answer)</a:t>
            </a:r>
          </a:p>
          <a:p>
            <a:pPr marL="457200" lvl="1" indent="0" eaLnBrk="1" hangingPunct="1">
              <a:spcBef>
                <a:spcPct val="0"/>
              </a:spcBef>
              <a:buNone/>
            </a:pPr>
            <a:endParaRPr lang="en-US" altLang="en-US" b="0" baseline="0" dirty="0">
              <a:latin typeface="Arial" panose="020B0604020202020204" pitchFamily="34" charset="0"/>
              <a:ea typeface="ＭＳ Ｐゴシック" panose="020B0600070205080204" pitchFamily="34" charset="-128"/>
              <a:cs typeface="Arial" panose="020B0604020202020204" pitchFamily="34" charset="0"/>
            </a:endParaRPr>
          </a:p>
          <a:p>
            <a:pPr marL="457200" lvl="1" indent="0" eaLnBrk="1" hangingPunct="1">
              <a:spcBef>
                <a:spcPct val="0"/>
              </a:spcBef>
              <a:buNone/>
            </a:pPr>
            <a:endParaRPr lang="en-US" altLang="en-US" b="0" baseline="0" dirty="0">
              <a:latin typeface="Arial" panose="020B0604020202020204" pitchFamily="34" charset="0"/>
              <a:ea typeface="ＭＳ Ｐゴシック" panose="020B0600070205080204" pitchFamily="34" charset="-128"/>
              <a:cs typeface="Arial" panose="020B0604020202020204" pitchFamily="34" charset="0"/>
            </a:endParaRPr>
          </a:p>
          <a:p>
            <a:pPr marL="0" lvl="0" indent="0" eaLnBrk="1" hangingPunct="1">
              <a:spcBef>
                <a:spcPct val="0"/>
              </a:spcBef>
              <a:buNone/>
            </a:pPr>
            <a:endParaRPr lang="en-US" altLang="en-US" b="0" baseline="0" dirty="0">
              <a:latin typeface="Arial" panose="020B0604020202020204" pitchFamily="34" charset="0"/>
              <a:ea typeface="ＭＳ Ｐゴシック" panose="020B0600070205080204" pitchFamily="34" charset="-128"/>
              <a:cs typeface="Arial" panose="020B0604020202020204" pitchFamily="34" charset="0"/>
            </a:endParaRPr>
          </a:p>
          <a:p>
            <a:pPr marL="0" lvl="0" indent="0" eaLnBrk="1" hangingPunct="1">
              <a:spcBef>
                <a:spcPct val="0"/>
              </a:spcBef>
              <a:buNone/>
            </a:pPr>
            <a:endParaRPr lang="en-US" altLang="en-US" b="0" baseline="0" dirty="0">
              <a:latin typeface="Arial" panose="020B0604020202020204" pitchFamily="34" charset="0"/>
              <a:ea typeface="ＭＳ Ｐゴシック" panose="020B0600070205080204" pitchFamily="34" charset="-128"/>
              <a:cs typeface="Arial" panose="020B0604020202020204" pitchFamily="34" charset="0"/>
            </a:endParaRPr>
          </a:p>
          <a:p>
            <a:pPr marL="0" lvl="0" indent="0" eaLnBrk="1" hangingPunct="1">
              <a:spcBef>
                <a:spcPct val="0"/>
              </a:spcBef>
              <a:buNone/>
            </a:pPr>
            <a:endParaRPr lang="en-US" altLang="en-US" b="0" baseline="0"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endParaRPr lang="en-US" altLang="en-US" baseline="0" dirty="0">
              <a:latin typeface="Arial" panose="020B0604020202020204" pitchFamily="34" charset="0"/>
              <a:ea typeface="ＭＳ Ｐゴシック" panose="020B0600070205080204" pitchFamily="34" charset="-128"/>
              <a:cs typeface="Arial" panose="020B0604020202020204" pitchFamily="34" charset="0"/>
            </a:endParaRPr>
          </a:p>
          <a:p>
            <a:pPr eaLnBrk="1" hangingPunct="1">
              <a:spcBef>
                <a:spcPct val="0"/>
              </a:spcBef>
            </a:pPr>
            <a:endParaRPr lang="en-US" altLang="en-US" dirty="0">
              <a:ea typeface="ＭＳ Ｐゴシック" panose="020B0600070205080204" pitchFamily="34" charset="-128"/>
              <a:cs typeface="Arial" panose="020B0604020202020204" pitchFamily="34" charset="0"/>
            </a:endParaRPr>
          </a:p>
        </p:txBody>
      </p:sp>
      <p:sp>
        <p:nvSpPr>
          <p:cNvPr id="77828" name="Slide Number Placeholder 3">
            <a:extLst>
              <a:ext uri="{FF2B5EF4-FFF2-40B4-BE49-F238E27FC236}">
                <a16:creationId xmlns:a16="http://schemas.microsoft.com/office/drawing/2014/main" id="{EBAEAA45-B49C-47C3-BB81-01DF94DB5FA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39775" indent="-284163">
              <a:defRPr>
                <a:solidFill>
                  <a:schemeClr val="tx1"/>
                </a:solidFill>
                <a:latin typeface="Arial" panose="020B0604020202020204" pitchFamily="34" charset="0"/>
              </a:defRPr>
            </a:lvl2pPr>
            <a:lvl3pPr marL="1139825" indent="-227013">
              <a:defRPr>
                <a:solidFill>
                  <a:schemeClr val="tx1"/>
                </a:solidFill>
                <a:latin typeface="Arial" panose="020B0604020202020204" pitchFamily="34" charset="0"/>
              </a:defRPr>
            </a:lvl3pPr>
            <a:lvl4pPr marL="1595438" indent="-227013">
              <a:defRPr>
                <a:solidFill>
                  <a:schemeClr val="tx1"/>
                </a:solidFill>
                <a:latin typeface="Arial" panose="020B0604020202020204" pitchFamily="34" charset="0"/>
              </a:defRPr>
            </a:lvl4pPr>
            <a:lvl5pPr marL="2051050" indent="-227013">
              <a:defRPr>
                <a:solidFill>
                  <a:schemeClr val="tx1"/>
                </a:solidFill>
                <a:latin typeface="Arial" panose="020B0604020202020204" pitchFamily="34" charset="0"/>
              </a:defRPr>
            </a:lvl5pPr>
            <a:lvl6pPr marL="2508250" indent="-227013" eaLnBrk="0" fontAlgn="base" hangingPunct="0">
              <a:spcBef>
                <a:spcPct val="0"/>
              </a:spcBef>
              <a:spcAft>
                <a:spcPct val="0"/>
              </a:spcAft>
              <a:defRPr>
                <a:solidFill>
                  <a:schemeClr val="tx1"/>
                </a:solidFill>
                <a:latin typeface="Arial" panose="020B0604020202020204" pitchFamily="34" charset="0"/>
              </a:defRPr>
            </a:lvl6pPr>
            <a:lvl7pPr marL="2965450" indent="-227013" eaLnBrk="0" fontAlgn="base" hangingPunct="0">
              <a:spcBef>
                <a:spcPct val="0"/>
              </a:spcBef>
              <a:spcAft>
                <a:spcPct val="0"/>
              </a:spcAft>
              <a:defRPr>
                <a:solidFill>
                  <a:schemeClr val="tx1"/>
                </a:solidFill>
                <a:latin typeface="Arial" panose="020B0604020202020204" pitchFamily="34" charset="0"/>
              </a:defRPr>
            </a:lvl7pPr>
            <a:lvl8pPr marL="3422650" indent="-227013" eaLnBrk="0" fontAlgn="base" hangingPunct="0">
              <a:spcBef>
                <a:spcPct val="0"/>
              </a:spcBef>
              <a:spcAft>
                <a:spcPct val="0"/>
              </a:spcAft>
              <a:defRPr>
                <a:solidFill>
                  <a:schemeClr val="tx1"/>
                </a:solidFill>
                <a:latin typeface="Arial" panose="020B0604020202020204" pitchFamily="34" charset="0"/>
              </a:defRPr>
            </a:lvl8pPr>
            <a:lvl9pPr marL="3879850" indent="-227013"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A2FB231-875A-448E-B6CA-63549A4BE77A}"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531441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The regional service model</a:t>
            </a:r>
            <a:r>
              <a:rPr lang="en-US" baseline="0" dirty="0">
                <a:latin typeface="Arial" panose="020B0604020202020204" pitchFamily="34" charset="0"/>
                <a:cs typeface="Arial" panose="020B0604020202020204" pitchFamily="34" charset="0"/>
              </a:rPr>
              <a:t> includes numerous reimbursable districts which requires a slightly different code mapping system for a majority of the services provided. </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852AC79-A108-4FDF-A0BE-96CEB0D6FF0B}" type="slidenum">
              <a:rPr lang="en-US" smtClean="0"/>
              <a:t>21</a:t>
            </a:fld>
            <a:endParaRPr lang="en-US"/>
          </a:p>
        </p:txBody>
      </p:sp>
    </p:spTree>
    <p:extLst>
      <p:ext uri="{BB962C8B-B14F-4D97-AF65-F5344CB8AC3E}">
        <p14:creationId xmlns:p14="http://schemas.microsoft.com/office/powerpoint/2010/main" val="21242412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For regions with several reimbursable</a:t>
            </a:r>
            <a:r>
              <a:rPr lang="en-US" baseline="0" dirty="0">
                <a:latin typeface="Arial" panose="020B0604020202020204" pitchFamily="34" charset="0"/>
                <a:cs typeface="Arial" panose="020B0604020202020204" pitchFamily="34" charset="0"/>
              </a:rPr>
              <a:t> districts, it may make sense to create service “buckets.” These “buckets” include a similar description, meaning what is taught for all services within the bucket is similar and they include the same MPOs. For example, if we look at the ELA service for K-10</a:t>
            </a:r>
            <a:r>
              <a:rPr lang="en-US" baseline="30000" dirty="0">
                <a:latin typeface="Arial" panose="020B0604020202020204" pitchFamily="34" charset="0"/>
                <a:cs typeface="Arial" panose="020B0604020202020204" pitchFamily="34" charset="0"/>
              </a:rPr>
              <a:t>th</a:t>
            </a:r>
            <a:r>
              <a:rPr lang="en-US" baseline="0" dirty="0">
                <a:latin typeface="Arial" panose="020B0604020202020204" pitchFamily="34" charset="0"/>
                <a:cs typeface="Arial" panose="020B0604020202020204" pitchFamily="34" charset="0"/>
              </a:rPr>
              <a:t> graders we see Saturday School, After School, and Summer School services which would be the “buckets.” These services all align directly with MPO 1.0 (i.e., there is a credentialed teacher providing reading and writing instruction to students who are below proficiency in grades K-10 and it meets the hour requirements). Although the lesson plans might not be the same, all the services in each bucket have the same service description and MPOs. This allows for some flexibility for large regions and decreases the total number of services in MSIN. Just remember that when you are creating your buckets that you need to be aware of the SSDP Components (i.e., ELD, cultural and self-pride). These SSDP Components do need to be coded properly for each bucket. You may want to require districts to offer certain SSDP Components for these services to help streamline data reporting.</a:t>
            </a:r>
          </a:p>
          <a:p>
            <a:endParaRPr lang="en-US" baseline="0" dirty="0">
              <a:latin typeface="Arial" panose="020B0604020202020204" pitchFamily="34" charset="0"/>
              <a:cs typeface="Arial" panose="020B0604020202020204" pitchFamily="34" charset="0"/>
            </a:endParaRPr>
          </a:p>
          <a:p>
            <a:r>
              <a:rPr lang="en-US" baseline="0" dirty="0">
                <a:latin typeface="Arial" panose="020B0604020202020204" pitchFamily="34" charset="0"/>
                <a:cs typeface="Arial" panose="020B0604020202020204" pitchFamily="34" charset="0"/>
              </a:rPr>
              <a:t>Developing a regional Service Code Map in this way means that you won’t have service names and descriptions that match the application.</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852AC79-A108-4FDF-A0BE-96CEB0D6FF0B}" type="slidenum">
              <a:rPr lang="en-US" smtClean="0"/>
              <a:t>22</a:t>
            </a:fld>
            <a:endParaRPr lang="en-US"/>
          </a:p>
        </p:txBody>
      </p:sp>
    </p:spTree>
    <p:extLst>
      <p:ext uri="{BB962C8B-B14F-4D97-AF65-F5344CB8AC3E}">
        <p14:creationId xmlns:p14="http://schemas.microsoft.com/office/powerpoint/2010/main" val="37497818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Here we see another</a:t>
            </a:r>
            <a:r>
              <a:rPr lang="en-US" baseline="0" dirty="0">
                <a:latin typeface="Arial" panose="020B0604020202020204" pitchFamily="34" charset="0"/>
                <a:cs typeface="Arial" panose="020B0604020202020204" pitchFamily="34" charset="0"/>
              </a:rPr>
              <a:t> example of grouping regional and district services by “buckets”, but this time the services do not specifically align with MPO 1.0 which has specific requirements like grade range and duration of service. These services are also intervention services provided to students who are identified as below standard, but are in the 11</a:t>
            </a:r>
            <a:r>
              <a:rPr lang="en-US" baseline="30000" dirty="0">
                <a:latin typeface="Arial" panose="020B0604020202020204" pitchFamily="34" charset="0"/>
                <a:cs typeface="Arial" panose="020B0604020202020204" pitchFamily="34" charset="0"/>
              </a:rPr>
              <a:t>th</a:t>
            </a:r>
            <a:r>
              <a:rPr lang="en-US" baseline="0" dirty="0">
                <a:latin typeface="Arial" panose="020B0604020202020204" pitchFamily="34" charset="0"/>
                <a:cs typeface="Arial" panose="020B0604020202020204" pitchFamily="34" charset="0"/>
              </a:rPr>
              <a:t> and 12</a:t>
            </a:r>
            <a:r>
              <a:rPr lang="en-US" baseline="30000" dirty="0">
                <a:latin typeface="Arial" panose="020B0604020202020204" pitchFamily="34" charset="0"/>
                <a:cs typeface="Arial" panose="020B0604020202020204" pitchFamily="34" charset="0"/>
              </a:rPr>
              <a:t>th</a:t>
            </a:r>
            <a:r>
              <a:rPr lang="en-US" baseline="0" dirty="0">
                <a:latin typeface="Arial" panose="020B0604020202020204" pitchFamily="34" charset="0"/>
                <a:cs typeface="Arial" panose="020B0604020202020204" pitchFamily="34" charset="0"/>
              </a:rPr>
              <a:t> grade. The MEO does ask that for unique services, or services only offered by the region or a reimbursable district, that you use the process described in the DFD Service Code Map section of this PowerPoint as this is the easiest way for us to verify that services were implemented in accordance to the grant application.</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852AC79-A108-4FDF-A0BE-96CEB0D6FF0B}" type="slidenum">
              <a:rPr lang="en-US" smtClean="0"/>
              <a:t>23</a:t>
            </a:fld>
            <a:endParaRPr lang="en-US"/>
          </a:p>
        </p:txBody>
      </p:sp>
    </p:spTree>
    <p:extLst>
      <p:ext uri="{BB962C8B-B14F-4D97-AF65-F5344CB8AC3E}">
        <p14:creationId xmlns:p14="http://schemas.microsoft.com/office/powerpoint/2010/main" val="25945729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I’d like to address some common errors found in MSIN.</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These include:</a:t>
            </a:r>
          </a:p>
          <a:p>
            <a:pPr>
              <a:lnSpc>
                <a:spcPct val="100000"/>
              </a:lnSpc>
              <a:spcBef>
                <a:spcPts val="0"/>
              </a:spcBef>
              <a:spcAft>
                <a:spcPts val="1800"/>
              </a:spcAft>
            </a:pPr>
            <a:r>
              <a:rPr lang="en-US" dirty="0">
                <a:latin typeface="Arial" panose="020B0604020202020204" pitchFamily="34" charset="0"/>
                <a:cs typeface="Arial" panose="020B0604020202020204" pitchFamily="34" charset="0"/>
              </a:rPr>
              <a:t>Including the incorrect Federal Category</a:t>
            </a:r>
          </a:p>
          <a:p>
            <a:pPr>
              <a:lnSpc>
                <a:spcPct val="100000"/>
              </a:lnSpc>
              <a:spcBef>
                <a:spcPts val="0"/>
              </a:spcBef>
              <a:spcAft>
                <a:spcPts val="1800"/>
              </a:spcAft>
            </a:pPr>
            <a:r>
              <a:rPr lang="en-US" dirty="0">
                <a:latin typeface="Arial" panose="020B0604020202020204" pitchFamily="34" charset="0"/>
                <a:cs typeface="Arial" panose="020B0604020202020204" pitchFamily="34" charset="0"/>
              </a:rPr>
              <a:t>Including the incorrect Service Category</a:t>
            </a:r>
          </a:p>
          <a:p>
            <a:pPr>
              <a:lnSpc>
                <a:spcPct val="100000"/>
              </a:lnSpc>
              <a:spcBef>
                <a:spcPts val="0"/>
              </a:spcBef>
              <a:spcAft>
                <a:spcPts val="1800"/>
              </a:spcAft>
            </a:pPr>
            <a:r>
              <a:rPr lang="en-US" dirty="0">
                <a:latin typeface="Arial" panose="020B0604020202020204" pitchFamily="34" charset="0"/>
                <a:cs typeface="Arial" panose="020B0604020202020204" pitchFamily="34" charset="0"/>
              </a:rPr>
              <a:t>Not mapping to the correct MPOs</a:t>
            </a:r>
          </a:p>
          <a:p>
            <a:pPr>
              <a:lnSpc>
                <a:spcPct val="100000"/>
              </a:lnSpc>
              <a:spcBef>
                <a:spcPts val="0"/>
              </a:spcBef>
              <a:spcAft>
                <a:spcPts val="1800"/>
              </a:spcAft>
            </a:pPr>
            <a:r>
              <a:rPr lang="en-US" dirty="0">
                <a:latin typeface="Arial" panose="020B0604020202020204" pitchFamily="34" charset="0"/>
                <a:cs typeface="Arial" panose="020B0604020202020204" pitchFamily="34" charset="0"/>
              </a:rPr>
              <a:t>Not including all the SSDP Components that are identified in the service </a:t>
            </a:r>
          </a:p>
          <a:p>
            <a:pPr>
              <a:lnSpc>
                <a:spcPct val="100000"/>
              </a:lnSpc>
              <a:spcBef>
                <a:spcPts val="0"/>
              </a:spcBef>
              <a:spcAft>
                <a:spcPts val="1800"/>
              </a:spcAft>
            </a:pPr>
            <a:r>
              <a:rPr lang="en-US" dirty="0">
                <a:latin typeface="Arial" panose="020B0604020202020204" pitchFamily="34" charset="0"/>
                <a:cs typeface="Arial" panose="020B0604020202020204" pitchFamily="34" charset="0"/>
              </a:rPr>
              <a:t>Developing a service for specific groups of students (e.g., English learners, Gifted and Talented Education, Special Education)</a:t>
            </a:r>
          </a:p>
          <a:p>
            <a:pPr>
              <a:lnSpc>
                <a:spcPct val="100000"/>
              </a:lnSpc>
              <a:spcBef>
                <a:spcPts val="0"/>
              </a:spcBef>
              <a:spcAft>
                <a:spcPts val="1800"/>
              </a:spcAft>
            </a:pPr>
            <a:endParaRPr lang="en-US" dirty="0">
              <a:latin typeface="Arial" panose="020B0604020202020204" pitchFamily="34" charset="0"/>
              <a:cs typeface="Arial" panose="020B0604020202020204" pitchFamily="34" charset="0"/>
            </a:endParaRPr>
          </a:p>
          <a:p>
            <a:pPr>
              <a:lnSpc>
                <a:spcPct val="100000"/>
              </a:lnSpc>
              <a:spcBef>
                <a:spcPts val="0"/>
              </a:spcBef>
              <a:spcAft>
                <a:spcPts val="1800"/>
              </a:spcAft>
            </a:pPr>
            <a:r>
              <a:rPr lang="en-US" dirty="0">
                <a:latin typeface="Arial" panose="020B0604020202020204" pitchFamily="34" charset="0"/>
                <a:cs typeface="Arial" panose="020B0604020202020204" pitchFamily="34" charset="0"/>
              </a:rPr>
              <a:t>The attachment I included in the Outlook invite titled State Service Codes with descriptions, can assist you with not making many of these errors.</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24</a:t>
            </a:fld>
            <a:endParaRPr lang="en-US"/>
          </a:p>
        </p:txBody>
      </p:sp>
    </p:spTree>
    <p:extLst>
      <p:ext uri="{BB962C8B-B14F-4D97-AF65-F5344CB8AC3E}">
        <p14:creationId xmlns:p14="http://schemas.microsoft.com/office/powerpoint/2010/main" val="30088634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Some best practices to consider include:</a:t>
            </a:r>
          </a:p>
          <a:p>
            <a:pPr>
              <a:lnSpc>
                <a:spcPct val="100000"/>
              </a:lnSpc>
              <a:spcBef>
                <a:spcPts val="0"/>
              </a:spcBef>
              <a:spcAft>
                <a:spcPts val="1800"/>
              </a:spcAft>
            </a:pPr>
            <a:r>
              <a:rPr lang="en-US" dirty="0">
                <a:latin typeface="Arial" panose="020B0604020202020204" pitchFamily="34" charset="0"/>
                <a:cs typeface="Arial" panose="020B0604020202020204" pitchFamily="34" charset="0"/>
              </a:rPr>
              <a:t>Deactivate services that are no longer in use.</a:t>
            </a:r>
          </a:p>
          <a:p>
            <a:pPr>
              <a:lnSpc>
                <a:spcPct val="100000"/>
              </a:lnSpc>
              <a:spcBef>
                <a:spcPts val="0"/>
              </a:spcBef>
              <a:spcAft>
                <a:spcPts val="1800"/>
              </a:spcAft>
            </a:pPr>
            <a:r>
              <a:rPr lang="en-US" dirty="0">
                <a:latin typeface="Arial" panose="020B0604020202020204" pitchFamily="34" charset="0"/>
                <a:cs typeface="Arial" panose="020B0604020202020204" pitchFamily="34" charset="0"/>
              </a:rPr>
              <a:t>Print out service code map and review for accuracy against the grant application and federal and state code document.</a:t>
            </a:r>
          </a:p>
          <a:p>
            <a:pPr>
              <a:lnSpc>
                <a:spcPct val="100000"/>
              </a:lnSpc>
              <a:spcBef>
                <a:spcPts val="0"/>
              </a:spcBef>
              <a:spcAft>
                <a:spcPts val="1800"/>
              </a:spcAft>
            </a:pPr>
            <a:r>
              <a:rPr lang="en-US" dirty="0">
                <a:latin typeface="Arial" panose="020B0604020202020204" pitchFamily="34" charset="0"/>
                <a:cs typeface="Arial" panose="020B0604020202020204" pitchFamily="34" charset="0"/>
              </a:rPr>
              <a:t>Have a second “reviewer” go over the information to ensure that everything is correct prior to setting up services.</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25</a:t>
            </a:fld>
            <a:endParaRPr lang="en-US"/>
          </a:p>
        </p:txBody>
      </p:sp>
    </p:spTree>
    <p:extLst>
      <p:ext uri="{BB962C8B-B14F-4D97-AF65-F5344CB8AC3E}">
        <p14:creationId xmlns:p14="http://schemas.microsoft.com/office/powerpoint/2010/main" val="13360605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Now</a:t>
            </a:r>
            <a:r>
              <a:rPr lang="en-US" baseline="0" dirty="0">
                <a:latin typeface="Arial" panose="020B0604020202020204" pitchFamily="34" charset="0"/>
                <a:cs typeface="Arial" panose="020B0604020202020204" pitchFamily="34" charset="0"/>
              </a:rPr>
              <a:t> that we’ve finished the Service Code Map for our services, we can pass it along to our Data Specialist who will then set-up the services in MSIN. Because we have the Service Code Map, the data specialist will be able to easily set up each service correctly.</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852AC79-A108-4FDF-A0BE-96CEB0D6FF0B}" type="slidenum">
              <a:rPr lang="en-US" smtClean="0"/>
              <a:t>26</a:t>
            </a:fld>
            <a:endParaRPr lang="en-US"/>
          </a:p>
        </p:txBody>
      </p:sp>
    </p:spTree>
    <p:extLst>
      <p:ext uri="{BB962C8B-B14F-4D97-AF65-F5344CB8AC3E}">
        <p14:creationId xmlns:p14="http://schemas.microsoft.com/office/powerpoint/2010/main" val="21673597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Please take a moment and type in any questions you may have  into the Chat feature. </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852AC79-A108-4FDF-A0BE-96CEB0D6FF0B}" type="slidenum">
              <a:rPr lang="en-US" smtClean="0"/>
              <a:t>27</a:t>
            </a:fld>
            <a:endParaRPr lang="en-US"/>
          </a:p>
        </p:txBody>
      </p:sp>
    </p:spTree>
    <p:extLst>
      <p:ext uri="{BB962C8B-B14F-4D97-AF65-F5344CB8AC3E}">
        <p14:creationId xmlns:p14="http://schemas.microsoft.com/office/powerpoint/2010/main" val="11636376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There are quite a few resources available on MSIN for setting up services and entering service data. They include:</a:t>
            </a:r>
          </a:p>
          <a:p>
            <a:r>
              <a:rPr lang="en-US" dirty="0">
                <a:latin typeface="Arial" panose="020B0604020202020204" pitchFamily="34" charset="0"/>
                <a:cs typeface="Arial" panose="020B0604020202020204" pitchFamily="34" charset="0"/>
              </a:rPr>
              <a:t>Service Set-up Webinar (for SSDP services)</a:t>
            </a:r>
          </a:p>
          <a:p>
            <a:r>
              <a:rPr lang="en-US" dirty="0">
                <a:latin typeface="Arial" panose="020B0604020202020204" pitchFamily="34" charset="0"/>
                <a:cs typeface="Arial" panose="020B0604020202020204" pitchFamily="34" charset="0"/>
              </a:rPr>
              <a:t>Service Data Entry Webinar (for SSDP services)</a:t>
            </a:r>
          </a:p>
          <a:p>
            <a:r>
              <a:rPr lang="en-US" dirty="0">
                <a:latin typeface="Arial" panose="020B0604020202020204" pitchFamily="34" charset="0"/>
                <a:cs typeface="Arial" panose="020B0604020202020204" pitchFamily="34" charset="0"/>
              </a:rPr>
              <a:t>How-to videos</a:t>
            </a:r>
          </a:p>
          <a:p>
            <a:r>
              <a:rPr lang="en-US" dirty="0">
                <a:latin typeface="Arial" panose="020B0604020202020204" pitchFamily="34" charset="0"/>
                <a:cs typeface="Arial" panose="020B0604020202020204" pitchFamily="34" charset="0"/>
              </a:rPr>
              <a:t>User manuals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You can find these resources under the MSIN User Guide in the Services/Service Administration/How-to Videos.</a:t>
            </a:r>
          </a:p>
        </p:txBody>
      </p:sp>
      <p:sp>
        <p:nvSpPr>
          <p:cNvPr id="4" name="Slide Number Placeholder 3"/>
          <p:cNvSpPr>
            <a:spLocks noGrp="1"/>
          </p:cNvSpPr>
          <p:nvPr>
            <p:ph type="sldNum" sz="quarter" idx="10"/>
          </p:nvPr>
        </p:nvSpPr>
        <p:spPr/>
        <p:txBody>
          <a:bodyPr/>
          <a:lstStyle/>
          <a:p>
            <a:fld id="{0852AC79-A108-4FDF-A0BE-96CEB0D6FF0B}" type="slidenum">
              <a:rPr lang="en-US" smtClean="0"/>
              <a:t>28</a:t>
            </a:fld>
            <a:endParaRPr lang="en-US"/>
          </a:p>
        </p:txBody>
      </p:sp>
    </p:spTree>
    <p:extLst>
      <p:ext uri="{BB962C8B-B14F-4D97-AF65-F5344CB8AC3E}">
        <p14:creationId xmlns:p14="http://schemas.microsoft.com/office/powerpoint/2010/main" val="6840640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Let’s take a quick poll to assess our knowledge of service codes and MSIN service data entry. Please choose the BEST answer.</a:t>
            </a:r>
          </a:p>
          <a:p>
            <a:endParaRPr lang="en-US" dirty="0">
              <a:latin typeface="Arial" panose="020B0604020202020204" pitchFamily="34" charset="0"/>
              <a:cs typeface="Arial" panose="020B0604020202020204" pitchFamily="34" charset="0"/>
            </a:endParaRPr>
          </a:p>
          <a:p>
            <a:pPr marL="228600" indent="-228600">
              <a:buAutoNum type="arabicPeriod"/>
            </a:pPr>
            <a:r>
              <a:rPr lang="en-US" dirty="0">
                <a:latin typeface="Arial" panose="020B0604020202020204" pitchFamily="34" charset="0"/>
                <a:cs typeface="Arial" panose="020B0604020202020204" pitchFamily="34" charset="0"/>
              </a:rPr>
              <a:t>What is a service code?</a:t>
            </a:r>
          </a:p>
          <a:p>
            <a:pPr marL="0" indent="0">
              <a:buNone/>
            </a:pPr>
            <a:r>
              <a:rPr lang="en-US" dirty="0">
                <a:latin typeface="Arial" panose="020B0604020202020204" pitchFamily="34" charset="0"/>
                <a:cs typeface="Arial" panose="020B0604020202020204" pitchFamily="34" charset="0"/>
              </a:rPr>
              <a:t>     a. A service code is a unique identifier for a specific MEP service. (Correct answer)</a:t>
            </a:r>
          </a:p>
          <a:p>
            <a:pPr marL="0" indent="0">
              <a:buNone/>
            </a:pPr>
            <a:r>
              <a:rPr lang="en-US" dirty="0">
                <a:latin typeface="Arial" panose="020B0604020202020204" pitchFamily="34" charset="0"/>
                <a:cs typeface="Arial" panose="020B0604020202020204" pitchFamily="34" charset="0"/>
              </a:rPr>
              <a:t>     b. A service code is a code that you use for your garage.</a:t>
            </a:r>
          </a:p>
          <a:p>
            <a:pPr marL="0" indent="0">
              <a:buNone/>
            </a:pPr>
            <a:r>
              <a:rPr lang="en-US" dirty="0">
                <a:latin typeface="Arial" panose="020B0604020202020204" pitchFamily="34" charset="0"/>
                <a:cs typeface="Arial" panose="020B0604020202020204" pitchFamily="34" charset="0"/>
              </a:rPr>
              <a:t>     c. A service code is helpful in identifying various services.</a:t>
            </a:r>
          </a:p>
          <a:p>
            <a:pPr marL="0" indent="0">
              <a:buNone/>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2. What is a service</a:t>
            </a:r>
            <a:r>
              <a:rPr lang="en-US" baseline="0" dirty="0">
                <a:latin typeface="Arial" panose="020B0604020202020204" pitchFamily="34" charset="0"/>
                <a:cs typeface="Arial" panose="020B0604020202020204" pitchFamily="34" charset="0"/>
              </a:rPr>
              <a:t> code map?</a:t>
            </a:r>
            <a:endParaRPr lang="en-US" dirty="0">
              <a:latin typeface="Arial" panose="020B0604020202020204" pitchFamily="34" charset="0"/>
              <a:cs typeface="Arial" panose="020B0604020202020204" pitchFamily="34" charset="0"/>
            </a:endParaRPr>
          </a:p>
          <a:p>
            <a:pPr marL="685800" marR="0" lvl="1" indent="-228600" algn="l" defTabSz="914400" rtl="0" eaLnBrk="1" fontAlgn="auto" latinLnBrk="0" hangingPunct="1">
              <a:lnSpc>
                <a:spcPct val="100000"/>
              </a:lnSpc>
              <a:spcBef>
                <a:spcPct val="0"/>
              </a:spcBef>
              <a:spcAft>
                <a:spcPts val="0"/>
              </a:spcAft>
              <a:buClrTx/>
              <a:buSzTx/>
              <a:buFontTx/>
              <a:buAutoNum type="alphaLcPeriod"/>
              <a:tabLst/>
              <a:defRPr/>
            </a:pPr>
            <a:r>
              <a:rPr lang="en-US" b="0" baseline="0" dirty="0">
                <a:latin typeface="Arial" panose="020B0604020202020204" pitchFamily="34" charset="0"/>
                <a:ea typeface="ＭＳ Ｐゴシック" panose="020B0600070205080204" pitchFamily="34" charset="-128"/>
                <a:cs typeface="Arial" panose="020B0604020202020204" pitchFamily="34" charset="0"/>
              </a:rPr>
              <a:t>A service cope map</a:t>
            </a:r>
            <a:r>
              <a:rPr lang="en-US" b="0" baseline="0" dirty="0">
                <a:latin typeface="+mn-lt"/>
                <a:ea typeface="+mn-ea"/>
                <a:cs typeface="+mn-cs"/>
              </a:rPr>
              <a:t> is a</a:t>
            </a:r>
            <a:r>
              <a:rPr lang="en-US" altLang="en-US" b="0" baseline="0" dirty="0">
                <a:latin typeface="Arial" panose="020B0604020202020204" pitchFamily="34" charset="0"/>
                <a:ea typeface="ＭＳ Ｐゴシック" panose="020B0600070205080204" pitchFamily="34" charset="-128"/>
                <a:cs typeface="Arial" panose="020B0604020202020204" pitchFamily="34" charset="0"/>
              </a:rPr>
              <a:t>n alternative to Google Maps or Waze.</a:t>
            </a:r>
          </a:p>
          <a:p>
            <a:pPr marL="685800" lvl="1" indent="-228600" eaLnBrk="1" hangingPunct="1">
              <a:spcBef>
                <a:spcPct val="0"/>
              </a:spcBef>
              <a:buAutoNum type="alphaLcPeriod"/>
            </a:pPr>
            <a:r>
              <a:rPr lang="en-US" dirty="0">
                <a:latin typeface="Arial" panose="020B0604020202020204" pitchFamily="34" charset="0"/>
                <a:cs typeface="Arial" panose="020B0604020202020204" pitchFamily="34" charset="0"/>
              </a:rPr>
              <a:t>A service code map identifies all of the information needed to set up services correctly in the MSIN. </a:t>
            </a:r>
          </a:p>
          <a:p>
            <a:pPr marL="685800" lvl="1" indent="-228600" eaLnBrk="1" hangingPunct="1">
              <a:spcBef>
                <a:spcPct val="0"/>
              </a:spcBef>
              <a:buAutoNum type="alphaLcPeriod"/>
            </a:pPr>
            <a:r>
              <a:rPr lang="en-US" b="0" baseline="0" dirty="0">
                <a:latin typeface="Arial" panose="020B0604020202020204" pitchFamily="34" charset="0"/>
                <a:ea typeface="ＭＳ Ｐゴシック" panose="020B0600070205080204" pitchFamily="34" charset="-128"/>
                <a:cs typeface="Arial" panose="020B0604020202020204" pitchFamily="34" charset="0"/>
              </a:rPr>
              <a:t>A service code map contains information from the grant application to ensure all services are correctly mapped to SSDP MPOs and Components.</a:t>
            </a:r>
          </a:p>
          <a:p>
            <a:pPr marL="685800" lvl="1" indent="-228600" eaLnBrk="1" hangingPunct="1">
              <a:spcBef>
                <a:spcPct val="0"/>
              </a:spcBef>
              <a:buAutoNum type="alphaLcPeriod"/>
            </a:pPr>
            <a:r>
              <a:rPr lang="en-US" b="0" baseline="0" dirty="0">
                <a:latin typeface="Arial" panose="020B0604020202020204" pitchFamily="34" charset="0"/>
                <a:ea typeface="ＭＳ Ｐゴシック" panose="020B0600070205080204" pitchFamily="34" charset="-128"/>
                <a:cs typeface="Arial" panose="020B0604020202020204" pitchFamily="34" charset="0"/>
              </a:rPr>
              <a:t>B and C (correct answer)</a:t>
            </a:r>
            <a:endParaRPr lang="en-US" b="0" dirty="0"/>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3. What elements are required for MPOs 1.0?</a:t>
            </a:r>
          </a:p>
          <a:p>
            <a:pPr marL="0" indent="0">
              <a:buNone/>
            </a:pPr>
            <a:r>
              <a:rPr lang="en-US" dirty="0">
                <a:latin typeface="Arial" panose="020B0604020202020204" pitchFamily="34" charset="0"/>
                <a:cs typeface="Arial" panose="020B0604020202020204" pitchFamily="34" charset="0"/>
              </a:rPr>
              <a:t>     a.  A credentialed teacher</a:t>
            </a:r>
          </a:p>
          <a:p>
            <a:pPr marL="0" indent="0">
              <a:buNone/>
            </a:pPr>
            <a:r>
              <a:rPr lang="en-US" dirty="0">
                <a:latin typeface="Arial" panose="020B0604020202020204" pitchFamily="34" charset="0"/>
                <a:cs typeface="Arial" panose="020B0604020202020204" pitchFamily="34" charset="0"/>
              </a:rPr>
              <a:t>     b.  A focus on reading and writing</a:t>
            </a:r>
          </a:p>
          <a:p>
            <a:pPr marL="0" indent="0">
              <a:buNone/>
            </a:pPr>
            <a:r>
              <a:rPr lang="en-US" dirty="0">
                <a:latin typeface="Arial" panose="020B0604020202020204" pitchFamily="34" charset="0"/>
                <a:cs typeface="Arial" panose="020B0604020202020204" pitchFamily="34" charset="0"/>
              </a:rPr>
              <a:t>     c. Inclusion of students in grades K-10</a:t>
            </a:r>
          </a:p>
          <a:p>
            <a:pPr marL="0" indent="0">
              <a:buNone/>
            </a:pPr>
            <a:r>
              <a:rPr lang="en-US" dirty="0">
                <a:latin typeface="Arial" panose="020B0604020202020204" pitchFamily="34" charset="0"/>
                <a:cs typeface="Arial" panose="020B0604020202020204" pitchFamily="34" charset="0"/>
              </a:rPr>
              <a:t>     d. 30 hours during RSY and 20 hours during SS</a:t>
            </a:r>
          </a:p>
          <a:p>
            <a:pPr marL="0" indent="0">
              <a:buNone/>
            </a:pPr>
            <a:r>
              <a:rPr lang="en-US" dirty="0">
                <a:latin typeface="Arial" panose="020B0604020202020204" pitchFamily="34" charset="0"/>
                <a:cs typeface="Arial" panose="020B0604020202020204" pitchFamily="34" charset="0"/>
              </a:rPr>
              <a:t>     e. Inclusion of students who are below standard in grades K-10</a:t>
            </a:r>
          </a:p>
          <a:p>
            <a:pPr marL="0" indent="0">
              <a:buNone/>
            </a:pPr>
            <a:r>
              <a:rPr lang="en-US" dirty="0">
                <a:latin typeface="Arial" panose="020B0604020202020204" pitchFamily="34" charset="0"/>
                <a:cs typeface="Arial" panose="020B0604020202020204" pitchFamily="34" charset="0"/>
              </a:rPr>
              <a:t>     f. All of the above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     g. A, B, D, E  (Correct answer)</a:t>
            </a:r>
          </a:p>
          <a:p>
            <a:pPr marL="0" indent="0">
              <a:buNone/>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4. Where</a:t>
            </a:r>
            <a:r>
              <a:rPr lang="en-US" baseline="0" dirty="0">
                <a:latin typeface="Arial" panose="020B0604020202020204" pitchFamily="34" charset="0"/>
                <a:cs typeface="Arial" panose="020B0604020202020204" pitchFamily="34" charset="0"/>
              </a:rPr>
              <a:t> can I locate the SSDP requirements for personnel, duration of service, or grade levels?</a:t>
            </a:r>
            <a:endParaRPr lang="en-US" dirty="0">
              <a:latin typeface="Arial" panose="020B0604020202020204" pitchFamily="34" charset="0"/>
              <a:cs typeface="Arial" panose="020B0604020202020204" pitchFamily="34" charset="0"/>
            </a:endParaRPr>
          </a:p>
          <a:p>
            <a:pPr marL="685800" marR="0" lvl="1" indent="-228600" algn="l" defTabSz="914400" rtl="0" eaLnBrk="1" fontAlgn="auto" latinLnBrk="0" hangingPunct="1">
              <a:lnSpc>
                <a:spcPct val="100000"/>
              </a:lnSpc>
              <a:spcBef>
                <a:spcPct val="0"/>
              </a:spcBef>
              <a:spcAft>
                <a:spcPts val="0"/>
              </a:spcAft>
              <a:buClrTx/>
              <a:buSzTx/>
              <a:buFontTx/>
              <a:buAutoNum type="alphaLcPeriod"/>
              <a:tabLst/>
              <a:defRPr/>
            </a:pPr>
            <a:r>
              <a:rPr lang="en-US" b="0" baseline="0" dirty="0">
                <a:latin typeface="Arial" panose="020B0604020202020204" pitchFamily="34" charset="0"/>
                <a:ea typeface="ＭＳ Ｐゴシック" panose="020B0600070205080204" pitchFamily="34" charset="-128"/>
                <a:cs typeface="Arial" panose="020B0604020202020204" pitchFamily="34" charset="0"/>
              </a:rPr>
              <a:t>In the grant application</a:t>
            </a:r>
          </a:p>
          <a:p>
            <a:pPr marL="685800" marR="0" lvl="1" indent="-228600" algn="l" defTabSz="914400" rtl="0" eaLnBrk="1" fontAlgn="auto" latinLnBrk="0" hangingPunct="1">
              <a:lnSpc>
                <a:spcPct val="100000"/>
              </a:lnSpc>
              <a:spcBef>
                <a:spcPct val="0"/>
              </a:spcBef>
              <a:spcAft>
                <a:spcPts val="0"/>
              </a:spcAft>
              <a:buClrTx/>
              <a:buSzTx/>
              <a:buFontTx/>
              <a:buAutoNum type="alphaLcPeriod"/>
              <a:tabLst/>
              <a:defRPr/>
            </a:pPr>
            <a:r>
              <a:rPr lang="en-US" b="0" baseline="0" dirty="0">
                <a:latin typeface="Arial" panose="020B0604020202020204" pitchFamily="34" charset="0"/>
                <a:ea typeface="ＭＳ Ｐゴシック" panose="020B0600070205080204" pitchFamily="34" charset="-128"/>
                <a:cs typeface="Arial" panose="020B0604020202020204" pitchFamily="34" charset="0"/>
              </a:rPr>
              <a:t>The SSDP Strategies identify this information</a:t>
            </a:r>
          </a:p>
          <a:p>
            <a:pPr marL="685800" marR="0" lvl="1" indent="-228600" algn="l" defTabSz="914400" rtl="0" eaLnBrk="1" fontAlgn="auto" latinLnBrk="0" hangingPunct="1">
              <a:lnSpc>
                <a:spcPct val="100000"/>
              </a:lnSpc>
              <a:spcBef>
                <a:spcPct val="0"/>
              </a:spcBef>
              <a:spcAft>
                <a:spcPts val="0"/>
              </a:spcAft>
              <a:buClrTx/>
              <a:buSzTx/>
              <a:buFontTx/>
              <a:buAutoNum type="alphaLcPeriod"/>
              <a:tabLst/>
              <a:defRPr/>
            </a:pPr>
            <a:r>
              <a:rPr lang="en-US" b="0" baseline="0" dirty="0">
                <a:latin typeface="Arial" panose="020B0604020202020204" pitchFamily="34" charset="0"/>
                <a:ea typeface="ＭＳ Ｐゴシック" panose="020B0600070205080204" pitchFamily="34" charset="-128"/>
                <a:cs typeface="Arial" panose="020B0604020202020204" pitchFamily="34" charset="0"/>
              </a:rPr>
              <a:t>The SSDP MPOs identify this information (correct answer)</a:t>
            </a:r>
          </a:p>
          <a:p>
            <a:pPr marL="0" indent="0">
              <a:buNone/>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29</a:t>
            </a:fld>
            <a:endParaRPr lang="en-US"/>
          </a:p>
        </p:txBody>
      </p:sp>
    </p:spTree>
    <p:extLst>
      <p:ext uri="{BB962C8B-B14F-4D97-AF65-F5344CB8AC3E}">
        <p14:creationId xmlns:p14="http://schemas.microsoft.com/office/powerpoint/2010/main" val="1709667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The audience for this presentation includes Directors, Coordinators, and Data Specialists.</a:t>
            </a:r>
          </a:p>
        </p:txBody>
      </p:sp>
      <p:sp>
        <p:nvSpPr>
          <p:cNvPr id="4" name="Slide Number Placeholder 3"/>
          <p:cNvSpPr>
            <a:spLocks noGrp="1"/>
          </p:cNvSpPr>
          <p:nvPr>
            <p:ph type="sldNum" sz="quarter" idx="5"/>
          </p:nvPr>
        </p:nvSpPr>
        <p:spPr/>
        <p:txBody>
          <a:bodyPr/>
          <a:lstStyle/>
          <a:p>
            <a:fld id="{0852AC79-A108-4FDF-A0BE-96CEB0D6FF0B}" type="slidenum">
              <a:rPr lang="en-US" smtClean="0"/>
              <a:t>3</a:t>
            </a:fld>
            <a:endParaRPr lang="en-US"/>
          </a:p>
        </p:txBody>
      </p:sp>
    </p:spTree>
    <p:extLst>
      <p:ext uri="{BB962C8B-B14F-4D97-AF65-F5344CB8AC3E}">
        <p14:creationId xmlns:p14="http://schemas.microsoft.com/office/powerpoint/2010/main" val="41366175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Aft>
                <a:spcPts val="1200"/>
              </a:spcAft>
            </a:pPr>
            <a:r>
              <a:rPr lang="en-US" dirty="0">
                <a:latin typeface="Arial" panose="020B0604020202020204" pitchFamily="34" charset="0"/>
                <a:cs typeface="Arial" panose="020B0604020202020204" pitchFamily="34" charset="0"/>
              </a:rPr>
              <a:t>We have some additional resources, the SSDP MPO Reports, that will be released today. These reports are used for data reporting purposes. MPO Reports 1.0, 2.0, and 7.0 can help you identify in real-time who is in your program area and should be served.</a:t>
            </a:r>
          </a:p>
          <a:p>
            <a:pPr>
              <a:lnSpc>
                <a:spcPct val="100000"/>
              </a:lnSpc>
              <a:spcAft>
                <a:spcPts val="1200"/>
              </a:spcAft>
            </a:pPr>
            <a:r>
              <a:rPr lang="en-US" dirty="0">
                <a:latin typeface="Arial" panose="020B0604020202020204" pitchFamily="34" charset="0"/>
                <a:cs typeface="Arial" panose="020B0604020202020204" pitchFamily="34" charset="0"/>
              </a:rPr>
              <a:t>MPO Report 8.0 tells you if pre-k services were set up correctly (all pre-k services must have a social emotional component).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852AC79-A108-4FDF-A0BE-96CEB0D6FF0B}" type="slidenum">
              <a:rPr lang="en-US" smtClean="0"/>
              <a:t>30</a:t>
            </a:fld>
            <a:endParaRPr lang="en-US"/>
          </a:p>
        </p:txBody>
      </p:sp>
    </p:spTree>
    <p:extLst>
      <p:ext uri="{BB962C8B-B14F-4D97-AF65-F5344CB8AC3E}">
        <p14:creationId xmlns:p14="http://schemas.microsoft.com/office/powerpoint/2010/main" val="13752980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After logging on to MSIN, you’ll find the SSDP MPO Reports under SSDP Reports as shown on the slide.</a:t>
            </a:r>
          </a:p>
        </p:txBody>
      </p:sp>
      <p:sp>
        <p:nvSpPr>
          <p:cNvPr id="4" name="Slide Number Placeholder 3"/>
          <p:cNvSpPr>
            <a:spLocks noGrp="1"/>
          </p:cNvSpPr>
          <p:nvPr>
            <p:ph type="sldNum" sz="quarter" idx="5"/>
          </p:nvPr>
        </p:nvSpPr>
        <p:spPr/>
        <p:txBody>
          <a:bodyPr/>
          <a:lstStyle/>
          <a:p>
            <a:fld id="{0852AC79-A108-4FDF-A0BE-96CEB0D6FF0B}" type="slidenum">
              <a:rPr lang="en-US" smtClean="0"/>
              <a:t>31</a:t>
            </a:fld>
            <a:endParaRPr lang="en-US"/>
          </a:p>
        </p:txBody>
      </p:sp>
    </p:spTree>
    <p:extLst>
      <p:ext uri="{BB962C8B-B14F-4D97-AF65-F5344CB8AC3E}">
        <p14:creationId xmlns:p14="http://schemas.microsoft.com/office/powerpoint/2010/main" val="19862812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latin typeface="Arial" panose="020B0604020202020204" pitchFamily="34" charset="0"/>
                <a:cs typeface="Arial" panose="020B0604020202020204" pitchFamily="34" charset="0"/>
              </a:rPr>
              <a:t>Subgrantees</a:t>
            </a:r>
            <a:r>
              <a:rPr lang="en-US" dirty="0">
                <a:latin typeface="Arial" panose="020B0604020202020204" pitchFamily="34" charset="0"/>
                <a:cs typeface="Arial" panose="020B0604020202020204" pitchFamily="34" charset="0"/>
              </a:rPr>
              <a:t> can use the SSDP</a:t>
            </a:r>
            <a:r>
              <a:rPr lang="en-US" baseline="0" dirty="0">
                <a:latin typeface="Arial" panose="020B0604020202020204" pitchFamily="34" charset="0"/>
                <a:cs typeface="Arial" panose="020B0604020202020204" pitchFamily="34" charset="0"/>
              </a:rPr>
              <a:t> Reports to identify students in their program area who need to be served for services aligned to MPO 1.0. This information is in real-time and students can be identified by region or by individual districts. An MSIN user would need to follow these steps to get a list of students who are identified as not proficient in ELA:</a:t>
            </a:r>
          </a:p>
          <a:p>
            <a:pPr marL="228600" indent="-228600">
              <a:buAutoNum type="arabicPeriod"/>
            </a:pPr>
            <a:r>
              <a:rPr lang="en-US" baseline="0" dirty="0">
                <a:latin typeface="Arial" panose="020B0604020202020204" pitchFamily="34" charset="0"/>
                <a:cs typeface="Arial" panose="020B0604020202020204" pitchFamily="34" charset="0"/>
              </a:rPr>
              <a:t>Select the region</a:t>
            </a:r>
          </a:p>
          <a:p>
            <a:pPr marL="228600" indent="-228600">
              <a:buAutoNum type="arabicPeriod"/>
            </a:pPr>
            <a:r>
              <a:rPr lang="en-US" baseline="0" dirty="0">
                <a:latin typeface="Arial" panose="020B0604020202020204" pitchFamily="34" charset="0"/>
                <a:cs typeface="Arial" panose="020B0604020202020204" pitchFamily="34" charset="0"/>
              </a:rPr>
              <a:t>Select the district if you want district specific information</a:t>
            </a:r>
          </a:p>
          <a:p>
            <a:pPr marL="228600" indent="-228600">
              <a:buAutoNum type="arabicPeriod"/>
            </a:pPr>
            <a:r>
              <a:rPr lang="en-US" baseline="0" dirty="0">
                <a:latin typeface="Arial" panose="020B0604020202020204" pitchFamily="34" charset="0"/>
                <a:cs typeface="Arial" panose="020B0604020202020204" pitchFamily="34" charset="0"/>
              </a:rPr>
              <a:t>Select the performance period (these reports are updated in mid- to late November)</a:t>
            </a:r>
          </a:p>
          <a:p>
            <a:pPr marL="228600" indent="-228600">
              <a:buAutoNum type="arabicPeriod"/>
            </a:pPr>
            <a:r>
              <a:rPr lang="en-US" baseline="0" dirty="0">
                <a:latin typeface="Arial" panose="020B0604020202020204" pitchFamily="34" charset="0"/>
                <a:cs typeface="Arial" panose="020B0604020202020204" pitchFamily="34" charset="0"/>
              </a:rPr>
              <a:t>Click on the Search button</a:t>
            </a:r>
          </a:p>
          <a:p>
            <a:pPr marL="228600" indent="-228600">
              <a:buAutoNum type="arabicPeriod"/>
            </a:pPr>
            <a:r>
              <a:rPr lang="en-US" baseline="0" dirty="0">
                <a:latin typeface="Arial" panose="020B0604020202020204" pitchFamily="34" charset="0"/>
                <a:cs typeface="Arial" panose="020B0604020202020204" pitchFamily="34" charset="0"/>
              </a:rPr>
              <a:t>Once the report populates, click on the number of “K-10 students below standard AND enrolled”</a:t>
            </a:r>
          </a:p>
          <a:p>
            <a:pPr marL="228600" indent="-228600">
              <a:buAutoNum type="arabicPeriod"/>
            </a:pPr>
            <a:r>
              <a:rPr lang="en-US" baseline="0" dirty="0">
                <a:latin typeface="Arial" panose="020B0604020202020204" pitchFamily="34" charset="0"/>
                <a:cs typeface="Arial" panose="020B0604020202020204" pitchFamily="34" charset="0"/>
              </a:rPr>
              <a:t>You will get a list of students who are currently enrolled and below standard in grades K-10</a:t>
            </a:r>
          </a:p>
          <a:p>
            <a:pPr marL="228600" indent="-228600">
              <a:buAutoNum type="arabicPeriod"/>
            </a:pPr>
            <a:endParaRPr lang="en-US" baseline="0" dirty="0">
              <a:latin typeface="Arial" panose="020B0604020202020204" pitchFamily="34" charset="0"/>
              <a:cs typeface="Arial" panose="020B0604020202020204" pitchFamily="34" charset="0"/>
            </a:endParaRPr>
          </a:p>
          <a:p>
            <a:pPr marL="0" indent="0">
              <a:buNone/>
            </a:pPr>
            <a:r>
              <a:rPr lang="en-US" baseline="0" dirty="0">
                <a:latin typeface="Arial" panose="020B0604020202020204" pitchFamily="34" charset="0"/>
                <a:cs typeface="Arial" panose="020B0604020202020204" pitchFamily="34" charset="0"/>
              </a:rPr>
              <a:t>You should use this report to target and enroll students in services aligning to MPO 1.0.</a:t>
            </a:r>
          </a:p>
          <a:p>
            <a:pPr marL="228600" indent="-228600">
              <a:buAutoNum type="arabicPeriod"/>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852AC79-A108-4FDF-A0BE-96CEB0D6FF0B}" type="slidenum">
              <a:rPr lang="en-US" smtClean="0"/>
              <a:t>32</a:t>
            </a:fld>
            <a:endParaRPr lang="en-US"/>
          </a:p>
        </p:txBody>
      </p:sp>
    </p:spTree>
    <p:extLst>
      <p:ext uri="{BB962C8B-B14F-4D97-AF65-F5344CB8AC3E}">
        <p14:creationId xmlns:p14="http://schemas.microsoft.com/office/powerpoint/2010/main" val="7422414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Similarly, </a:t>
            </a:r>
            <a:r>
              <a:rPr lang="en-US" dirty="0" err="1">
                <a:latin typeface="Arial" panose="020B0604020202020204" pitchFamily="34" charset="0"/>
                <a:cs typeface="Arial" panose="020B0604020202020204" pitchFamily="34" charset="0"/>
              </a:rPr>
              <a:t>subgrantees</a:t>
            </a:r>
            <a:r>
              <a:rPr lang="en-US" dirty="0">
                <a:latin typeface="Arial" panose="020B0604020202020204" pitchFamily="34" charset="0"/>
                <a:cs typeface="Arial" panose="020B0604020202020204" pitchFamily="34" charset="0"/>
              </a:rPr>
              <a:t> can use the SSDP</a:t>
            </a:r>
            <a:r>
              <a:rPr lang="en-US" baseline="0" dirty="0">
                <a:latin typeface="Arial" panose="020B0604020202020204" pitchFamily="34" charset="0"/>
                <a:cs typeface="Arial" panose="020B0604020202020204" pitchFamily="34" charset="0"/>
              </a:rPr>
              <a:t> Reports to identify students in their program area who need to be served for services aligned to MPO 2.0. This information is in real-time and students can be identified by region or by individual districts. An MSIN user would need to follow these steps to get a list of students who are identified as not proficient in math:</a:t>
            </a:r>
          </a:p>
          <a:p>
            <a:pPr marL="228600" indent="-228600">
              <a:buAutoNum type="arabicPeriod"/>
            </a:pPr>
            <a:r>
              <a:rPr lang="en-US" baseline="0" dirty="0">
                <a:latin typeface="Arial" panose="020B0604020202020204" pitchFamily="34" charset="0"/>
                <a:cs typeface="Arial" panose="020B0604020202020204" pitchFamily="34" charset="0"/>
              </a:rPr>
              <a:t>Select the region</a:t>
            </a:r>
          </a:p>
          <a:p>
            <a:pPr marL="228600" indent="-228600">
              <a:buAutoNum type="arabicPeriod"/>
            </a:pPr>
            <a:r>
              <a:rPr lang="en-US" baseline="0" dirty="0">
                <a:latin typeface="Arial" panose="020B0604020202020204" pitchFamily="34" charset="0"/>
                <a:cs typeface="Arial" panose="020B0604020202020204" pitchFamily="34" charset="0"/>
              </a:rPr>
              <a:t>Select the district if you want district specific information</a:t>
            </a:r>
          </a:p>
          <a:p>
            <a:pPr marL="228600" indent="-228600">
              <a:buAutoNum type="arabicPeriod"/>
            </a:pPr>
            <a:r>
              <a:rPr lang="en-US" baseline="0" dirty="0">
                <a:latin typeface="Arial" panose="020B0604020202020204" pitchFamily="34" charset="0"/>
                <a:cs typeface="Arial" panose="020B0604020202020204" pitchFamily="34" charset="0"/>
              </a:rPr>
              <a:t>Select the performance period (these reports are updated in mid- to late November)</a:t>
            </a:r>
          </a:p>
          <a:p>
            <a:pPr marL="228600" indent="-228600">
              <a:buAutoNum type="arabicPeriod"/>
            </a:pPr>
            <a:r>
              <a:rPr lang="en-US" baseline="0" dirty="0">
                <a:latin typeface="Arial" panose="020B0604020202020204" pitchFamily="34" charset="0"/>
                <a:cs typeface="Arial" panose="020B0604020202020204" pitchFamily="34" charset="0"/>
              </a:rPr>
              <a:t>Click on the Search button</a:t>
            </a:r>
          </a:p>
          <a:p>
            <a:pPr marL="228600" indent="-228600">
              <a:buAutoNum type="arabicPeriod"/>
            </a:pPr>
            <a:r>
              <a:rPr lang="en-US" baseline="0" dirty="0">
                <a:latin typeface="Arial" panose="020B0604020202020204" pitchFamily="34" charset="0"/>
                <a:cs typeface="Arial" panose="020B0604020202020204" pitchFamily="34" charset="0"/>
              </a:rPr>
              <a:t>Once the report populates, click on the number of “K-10 students below standard AND enrolled”</a:t>
            </a:r>
          </a:p>
          <a:p>
            <a:pPr marL="228600" indent="-228600">
              <a:buAutoNum type="arabicPeriod"/>
            </a:pPr>
            <a:r>
              <a:rPr lang="en-US" baseline="0" dirty="0">
                <a:latin typeface="Arial" panose="020B0604020202020204" pitchFamily="34" charset="0"/>
                <a:cs typeface="Arial" panose="020B0604020202020204" pitchFamily="34" charset="0"/>
              </a:rPr>
              <a:t>You will get a list of students who are currently enrolled and below standard in grades K-10</a:t>
            </a:r>
          </a:p>
          <a:p>
            <a:pPr marL="228600" indent="-228600">
              <a:buAutoNum type="arabicPeriod"/>
            </a:pPr>
            <a:endParaRPr lang="en-US" baseline="0" dirty="0">
              <a:latin typeface="Arial" panose="020B0604020202020204" pitchFamily="34" charset="0"/>
              <a:cs typeface="Arial" panose="020B0604020202020204" pitchFamily="34" charset="0"/>
            </a:endParaRPr>
          </a:p>
          <a:p>
            <a:pPr marL="0" indent="0">
              <a:buNone/>
            </a:pPr>
            <a:r>
              <a:rPr lang="en-US" baseline="0" dirty="0">
                <a:latin typeface="Arial" panose="020B0604020202020204" pitchFamily="34" charset="0"/>
                <a:cs typeface="Arial" panose="020B0604020202020204" pitchFamily="34" charset="0"/>
              </a:rPr>
              <a:t>You should use this report to target and enroll students in services aligning to MPO 2.0.</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852AC79-A108-4FDF-A0BE-96CEB0D6FF0B}" type="slidenum">
              <a:rPr lang="en-US" smtClean="0"/>
              <a:t>33</a:t>
            </a:fld>
            <a:endParaRPr lang="en-US"/>
          </a:p>
        </p:txBody>
      </p:sp>
    </p:spTree>
    <p:extLst>
      <p:ext uri="{BB962C8B-B14F-4D97-AF65-F5344CB8AC3E}">
        <p14:creationId xmlns:p14="http://schemas.microsoft.com/office/powerpoint/2010/main" val="29771931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To identify pre-k children</a:t>
            </a:r>
            <a:r>
              <a:rPr lang="en-US" baseline="0" dirty="0">
                <a:latin typeface="Arial" panose="020B0604020202020204" pitchFamily="34" charset="0"/>
                <a:cs typeface="Arial" panose="020B0604020202020204" pitchFamily="34" charset="0"/>
              </a:rPr>
              <a:t> in the region or within individual districts, you’ll follow the same steps:</a:t>
            </a:r>
          </a:p>
          <a:p>
            <a:endParaRPr lang="en-US" baseline="0" dirty="0">
              <a:latin typeface="Arial" panose="020B0604020202020204" pitchFamily="34" charset="0"/>
              <a:cs typeface="Arial" panose="020B0604020202020204" pitchFamily="34" charset="0"/>
            </a:endParaRPr>
          </a:p>
          <a:p>
            <a:pPr marL="228600" indent="-228600">
              <a:buAutoNum type="arabicPeriod"/>
            </a:pPr>
            <a:r>
              <a:rPr lang="en-US" baseline="0" dirty="0">
                <a:latin typeface="Arial" panose="020B0604020202020204" pitchFamily="34" charset="0"/>
                <a:cs typeface="Arial" panose="020B0604020202020204" pitchFamily="34" charset="0"/>
              </a:rPr>
              <a:t>Select the region</a:t>
            </a:r>
          </a:p>
          <a:p>
            <a:pPr marL="228600" indent="-228600">
              <a:buAutoNum type="arabicPeriod"/>
            </a:pPr>
            <a:r>
              <a:rPr lang="en-US" baseline="0" dirty="0">
                <a:latin typeface="Arial" panose="020B0604020202020204" pitchFamily="34" charset="0"/>
                <a:cs typeface="Arial" panose="020B0604020202020204" pitchFamily="34" charset="0"/>
              </a:rPr>
              <a:t>Select the district if you want district specific information</a:t>
            </a:r>
          </a:p>
          <a:p>
            <a:pPr marL="228600" indent="-228600">
              <a:buAutoNum type="arabicPeriod"/>
            </a:pPr>
            <a:r>
              <a:rPr lang="en-US" baseline="0" dirty="0">
                <a:latin typeface="Arial" panose="020B0604020202020204" pitchFamily="34" charset="0"/>
                <a:cs typeface="Arial" panose="020B0604020202020204" pitchFamily="34" charset="0"/>
              </a:rPr>
              <a:t>Select the performance period </a:t>
            </a:r>
          </a:p>
          <a:p>
            <a:pPr marL="228600" indent="-228600">
              <a:buAutoNum type="arabicPeriod"/>
            </a:pPr>
            <a:r>
              <a:rPr lang="en-US" baseline="0" dirty="0">
                <a:latin typeface="Arial" panose="020B0604020202020204" pitchFamily="34" charset="0"/>
                <a:cs typeface="Arial" panose="020B0604020202020204" pitchFamily="34" charset="0"/>
              </a:rPr>
              <a:t>Click on the Search button</a:t>
            </a:r>
          </a:p>
          <a:p>
            <a:pPr marL="228600" indent="-228600">
              <a:buAutoNum type="arabicPeriod"/>
            </a:pPr>
            <a:r>
              <a:rPr lang="en-US" baseline="0" dirty="0">
                <a:latin typeface="Arial" panose="020B0604020202020204" pitchFamily="34" charset="0"/>
                <a:cs typeface="Arial" panose="020B0604020202020204" pitchFamily="34" charset="0"/>
              </a:rPr>
              <a:t>Once the report populates, click on the number of “P3-P5 student eligible in whole Performance Period &amp; enrolled”</a:t>
            </a:r>
          </a:p>
          <a:p>
            <a:pPr marL="228600" indent="-228600">
              <a:buAutoNum type="arabicPeriod"/>
            </a:pPr>
            <a:r>
              <a:rPr lang="en-US" baseline="0" dirty="0">
                <a:latin typeface="Arial" panose="020B0604020202020204" pitchFamily="34" charset="0"/>
                <a:cs typeface="Arial" panose="020B0604020202020204" pitchFamily="34" charset="0"/>
              </a:rPr>
              <a:t>You will get a list of students who are currently enrolled and are in grades P3-P5</a:t>
            </a:r>
          </a:p>
          <a:p>
            <a:pPr marL="228600" indent="-228600">
              <a:buAutoNum type="arabicPeriod"/>
            </a:pPr>
            <a:endParaRPr lang="en-US" baseline="0" dirty="0">
              <a:latin typeface="Arial" panose="020B0604020202020204" pitchFamily="34" charset="0"/>
              <a:cs typeface="Arial" panose="020B0604020202020204" pitchFamily="34" charset="0"/>
            </a:endParaRPr>
          </a:p>
          <a:p>
            <a:pPr marL="0" indent="0">
              <a:buNone/>
            </a:pPr>
            <a:r>
              <a:rPr lang="en-US" baseline="0" dirty="0">
                <a:latin typeface="Arial" panose="020B0604020202020204" pitchFamily="34" charset="0"/>
                <a:cs typeface="Arial" panose="020B0604020202020204" pitchFamily="34" charset="0"/>
              </a:rPr>
              <a:t>You should use this report to target and enroll students in services aligning to MPO 7.0.</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852AC79-A108-4FDF-A0BE-96CEB0D6FF0B}" type="slidenum">
              <a:rPr lang="en-US" smtClean="0"/>
              <a:t>34</a:t>
            </a:fld>
            <a:endParaRPr lang="en-US"/>
          </a:p>
        </p:txBody>
      </p:sp>
    </p:spTree>
    <p:extLst>
      <p:ext uri="{BB962C8B-B14F-4D97-AF65-F5344CB8AC3E}">
        <p14:creationId xmlns:p14="http://schemas.microsoft.com/office/powerpoint/2010/main" val="7967896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latin typeface="Arial" panose="020B0604020202020204" pitchFamily="34" charset="0"/>
                <a:cs typeface="Arial" panose="020B0604020202020204" pitchFamily="34" charset="0"/>
              </a:rPr>
              <a:t>Subgrantees</a:t>
            </a:r>
            <a:r>
              <a:rPr lang="en-US" baseline="0" dirty="0">
                <a:latin typeface="Arial" panose="020B0604020202020204" pitchFamily="34" charset="0"/>
                <a:cs typeface="Arial" panose="020B0604020202020204" pitchFamily="34" charset="0"/>
              </a:rPr>
              <a:t> can use the SSDP Report (MPO 8.0) to make sure they’ve set up services correctly. You can select the region, the Performance Period and then click the Search button. You’ll see the number of school readiness services that have been set-up in the second column and the number of those services with the social emotional component in column three.</a:t>
            </a:r>
          </a:p>
          <a:p>
            <a:endParaRPr lang="en-US"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852AC79-A108-4FDF-A0BE-96CEB0D6FF0B}" type="slidenum">
              <a:rPr lang="en-US" smtClean="0"/>
              <a:t>35</a:t>
            </a:fld>
            <a:endParaRPr lang="en-US"/>
          </a:p>
        </p:txBody>
      </p:sp>
    </p:spTree>
    <p:extLst>
      <p:ext uri="{BB962C8B-B14F-4D97-AF65-F5344CB8AC3E}">
        <p14:creationId xmlns:p14="http://schemas.microsoft.com/office/powerpoint/2010/main" val="29224854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The last report I’d like to review with you today is SSDP Report for MPO 11.0. Two health workshops are required for this MPO. A number of </a:t>
            </a:r>
            <a:r>
              <a:rPr lang="en-US" dirty="0" err="1">
                <a:latin typeface="Arial" panose="020B0604020202020204" pitchFamily="34" charset="0"/>
                <a:cs typeface="Arial" panose="020B0604020202020204" pitchFamily="34" charset="0"/>
              </a:rPr>
              <a:t>subgrantees</a:t>
            </a:r>
            <a:r>
              <a:rPr lang="en-US" baseline="0" dirty="0">
                <a:latin typeface="Arial" panose="020B0604020202020204" pitchFamily="34" charset="0"/>
                <a:cs typeface="Arial" panose="020B0604020202020204" pitchFamily="34" charset="0"/>
              </a:rPr>
              <a:t> only have one health workshop listed. This could be because all students are being added to this one service, but for us to verify that two workshops were offered, please be sure to set up a service mapped to MPO 11.0 for at least two of the health workshops that was offered in your program area. </a:t>
            </a:r>
          </a:p>
          <a:p>
            <a:endParaRPr lang="en-US" baseline="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latin typeface="Arial" panose="020B0604020202020204" pitchFamily="34" charset="0"/>
                <a:cs typeface="Arial" panose="020B0604020202020204" pitchFamily="34" charset="0"/>
              </a:rPr>
              <a:t>We do have 4 additional SSDP MPO Reports currently in MSIN. Once the 2018–19 SSDP Annual Performance Reports are released, I will set up a meeting with  each subgrantee to review their report and show you how to use the remaining </a:t>
            </a:r>
            <a:r>
              <a:rPr lang="en-US" baseline="0">
                <a:latin typeface="Arial" panose="020B0604020202020204" pitchFamily="34" charset="0"/>
                <a:cs typeface="Arial" panose="020B0604020202020204" pitchFamily="34" charset="0"/>
              </a:rPr>
              <a:t>reports.</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852AC79-A108-4FDF-A0BE-96CEB0D6FF0B}" type="slidenum">
              <a:rPr lang="en-US" smtClean="0"/>
              <a:t>36</a:t>
            </a:fld>
            <a:endParaRPr lang="en-US"/>
          </a:p>
        </p:txBody>
      </p:sp>
    </p:spTree>
    <p:extLst>
      <p:ext uri="{BB962C8B-B14F-4D97-AF65-F5344CB8AC3E}">
        <p14:creationId xmlns:p14="http://schemas.microsoft.com/office/powerpoint/2010/main" val="38631968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Please take a moment and type in any questions you may have  into the Chat feature. I’ll take a moment to review and then respond</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852AC79-A108-4FDF-A0BE-96CEB0D6FF0B}" type="slidenum">
              <a:rPr lang="en-US" smtClean="0"/>
              <a:t>37</a:t>
            </a:fld>
            <a:endParaRPr lang="en-US"/>
          </a:p>
        </p:txBody>
      </p:sp>
    </p:spTree>
    <p:extLst>
      <p:ext uri="{BB962C8B-B14F-4D97-AF65-F5344CB8AC3E}">
        <p14:creationId xmlns:p14="http://schemas.microsoft.com/office/powerpoint/2010/main" val="2840613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This concludes our webinar. Thank you for joining</a:t>
            </a:r>
            <a:r>
              <a:rPr lang="en-US" baseline="0" dirty="0">
                <a:latin typeface="Arial" panose="020B0604020202020204" pitchFamily="34" charset="0"/>
                <a:cs typeface="Arial" panose="020B0604020202020204" pitchFamily="34" charset="0"/>
              </a:rPr>
              <a:t> us today. If you have any additional questions, please feel free to call or email me. My contact information is on the slide. Have a wonderful rest of your day!</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852AC79-A108-4FDF-A0BE-96CEB0D6FF0B}" type="slidenum">
              <a:rPr lang="en-US" smtClean="0"/>
              <a:t>38</a:t>
            </a:fld>
            <a:endParaRPr lang="en-US"/>
          </a:p>
        </p:txBody>
      </p:sp>
    </p:spTree>
    <p:extLst>
      <p:ext uri="{BB962C8B-B14F-4D97-AF65-F5344CB8AC3E}">
        <p14:creationId xmlns:p14="http://schemas.microsoft.com/office/powerpoint/2010/main" val="2094495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From our webinar today:</a:t>
            </a:r>
          </a:p>
          <a:p>
            <a:pPr>
              <a:lnSpc>
                <a:spcPct val="100000"/>
              </a:lnSpc>
              <a:spcBef>
                <a:spcPts val="0"/>
              </a:spcBef>
              <a:spcAft>
                <a:spcPts val="1200"/>
              </a:spcAft>
            </a:pPr>
            <a:r>
              <a:rPr lang="en-US" dirty="0"/>
              <a:t>Participants will understand how to map services to the State Service Delivery Plan (SSDP).</a:t>
            </a:r>
          </a:p>
          <a:p>
            <a:r>
              <a:rPr lang="en-US" dirty="0"/>
              <a:t>Participants will review how to set up services in MSIN to map SSDP measurable program objectives (MPOs) and SSDP Components.</a:t>
            </a:r>
          </a:p>
          <a:p>
            <a:pPr>
              <a:lnSpc>
                <a:spcPct val="100000"/>
              </a:lnSpc>
            </a:pPr>
            <a:r>
              <a:rPr lang="en-US" dirty="0"/>
              <a:t>Participants will review the SSDP Reports for MPOs 1.0, 2.0, 7.0, 8.0, and 11.0 to understand how the use of these reports support meeting the MPOs.</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852AC79-A108-4FDF-A0BE-96CEB0D6FF0B}" type="slidenum">
              <a:rPr lang="en-US" smtClean="0"/>
              <a:t>4</a:t>
            </a:fld>
            <a:endParaRPr lang="en-US"/>
          </a:p>
        </p:txBody>
      </p:sp>
    </p:spTree>
    <p:extLst>
      <p:ext uri="{BB962C8B-B14F-4D97-AF65-F5344CB8AC3E}">
        <p14:creationId xmlns:p14="http://schemas.microsoft.com/office/powerpoint/2010/main" val="387018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Let’s take a quick poll to assess our knowledge of service codes and MSIN service data entry. Please choose the BEST answer.</a:t>
            </a:r>
          </a:p>
          <a:p>
            <a:endParaRPr lang="en-US" dirty="0">
              <a:latin typeface="Arial" panose="020B0604020202020204" pitchFamily="34" charset="0"/>
              <a:cs typeface="Arial" panose="020B0604020202020204" pitchFamily="34" charset="0"/>
            </a:endParaRPr>
          </a:p>
          <a:p>
            <a:pPr marL="228600" indent="-228600">
              <a:buAutoNum type="arabicPeriod"/>
            </a:pPr>
            <a:r>
              <a:rPr lang="en-US" dirty="0">
                <a:latin typeface="Arial" panose="020B0604020202020204" pitchFamily="34" charset="0"/>
                <a:cs typeface="Arial" panose="020B0604020202020204" pitchFamily="34" charset="0"/>
              </a:rPr>
              <a:t>What is a service code?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     a. A service code is a unique identifier for a specific MEP service. (Correct answer)</a:t>
            </a:r>
          </a:p>
          <a:p>
            <a:pPr marL="0" indent="0">
              <a:buNone/>
            </a:pPr>
            <a:r>
              <a:rPr lang="en-US" dirty="0">
                <a:latin typeface="Arial" panose="020B0604020202020204" pitchFamily="34" charset="0"/>
                <a:cs typeface="Arial" panose="020B0604020202020204" pitchFamily="34" charset="0"/>
              </a:rPr>
              <a:t>     b. A service code is a code that you use for your garage.</a:t>
            </a:r>
          </a:p>
          <a:p>
            <a:pPr marL="0" indent="0">
              <a:buNone/>
            </a:pPr>
            <a:r>
              <a:rPr lang="en-US" dirty="0">
                <a:latin typeface="Arial" panose="020B0604020202020204" pitchFamily="34" charset="0"/>
                <a:cs typeface="Arial" panose="020B0604020202020204" pitchFamily="34" charset="0"/>
              </a:rPr>
              <a:t>     c. A service code is helpful in identifying various services.</a:t>
            </a:r>
          </a:p>
          <a:p>
            <a:pPr marL="0" indent="0">
              <a:buNone/>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2. What is a service</a:t>
            </a:r>
            <a:r>
              <a:rPr lang="en-US" baseline="0" dirty="0">
                <a:latin typeface="Arial" panose="020B0604020202020204" pitchFamily="34" charset="0"/>
                <a:cs typeface="Arial" panose="020B0604020202020204" pitchFamily="34" charset="0"/>
              </a:rPr>
              <a:t> code map?</a:t>
            </a:r>
            <a:endParaRPr lang="en-US" dirty="0">
              <a:latin typeface="Arial" panose="020B0604020202020204" pitchFamily="34" charset="0"/>
              <a:cs typeface="Arial" panose="020B0604020202020204" pitchFamily="34" charset="0"/>
            </a:endParaRPr>
          </a:p>
          <a:p>
            <a:pPr marL="685800" marR="0" lvl="1" indent="-228600" algn="l" defTabSz="914400" rtl="0" eaLnBrk="1" fontAlgn="auto" latinLnBrk="0" hangingPunct="1">
              <a:lnSpc>
                <a:spcPct val="100000"/>
              </a:lnSpc>
              <a:spcBef>
                <a:spcPct val="0"/>
              </a:spcBef>
              <a:spcAft>
                <a:spcPts val="0"/>
              </a:spcAft>
              <a:buClrTx/>
              <a:buSzTx/>
              <a:buFontTx/>
              <a:buAutoNum type="alphaLcPeriod"/>
              <a:tabLst/>
              <a:defRPr/>
            </a:pPr>
            <a:r>
              <a:rPr lang="en-US" b="0" baseline="0" dirty="0">
                <a:latin typeface="Arial" panose="020B0604020202020204" pitchFamily="34" charset="0"/>
                <a:ea typeface="ＭＳ Ｐゴシック" panose="020B0600070205080204" pitchFamily="34" charset="-128"/>
                <a:cs typeface="Arial" panose="020B0604020202020204" pitchFamily="34" charset="0"/>
              </a:rPr>
              <a:t>A service cope map</a:t>
            </a:r>
            <a:r>
              <a:rPr lang="en-US" b="0" baseline="0" dirty="0">
                <a:latin typeface="+mn-lt"/>
                <a:ea typeface="+mn-ea"/>
                <a:cs typeface="+mn-cs"/>
              </a:rPr>
              <a:t> is a</a:t>
            </a:r>
            <a:r>
              <a:rPr lang="en-US" altLang="en-US" b="0" baseline="0" dirty="0">
                <a:latin typeface="Arial" panose="020B0604020202020204" pitchFamily="34" charset="0"/>
                <a:ea typeface="ＭＳ Ｐゴシック" panose="020B0600070205080204" pitchFamily="34" charset="-128"/>
                <a:cs typeface="Arial" panose="020B0604020202020204" pitchFamily="34" charset="0"/>
              </a:rPr>
              <a:t>n alternative to Google Maps or Waze.</a:t>
            </a:r>
          </a:p>
          <a:p>
            <a:pPr marL="685800" lvl="1" indent="-228600" eaLnBrk="1" hangingPunct="1">
              <a:spcBef>
                <a:spcPct val="0"/>
              </a:spcBef>
              <a:buAutoNum type="alphaLcPeriod"/>
            </a:pPr>
            <a:r>
              <a:rPr lang="en-US" dirty="0">
                <a:latin typeface="Arial" panose="020B0604020202020204" pitchFamily="34" charset="0"/>
                <a:cs typeface="Arial" panose="020B0604020202020204" pitchFamily="34" charset="0"/>
              </a:rPr>
              <a:t>A service code map identifies all of the information needed to set up services correctly in the MSIN. </a:t>
            </a:r>
          </a:p>
          <a:p>
            <a:pPr marL="685800" lvl="1" indent="-228600" eaLnBrk="1" hangingPunct="1">
              <a:spcBef>
                <a:spcPct val="0"/>
              </a:spcBef>
              <a:buAutoNum type="alphaLcPeriod"/>
            </a:pPr>
            <a:r>
              <a:rPr lang="en-US" b="0" baseline="0" dirty="0">
                <a:latin typeface="Arial" panose="020B0604020202020204" pitchFamily="34" charset="0"/>
                <a:ea typeface="ＭＳ Ｐゴシック" panose="020B0600070205080204" pitchFamily="34" charset="-128"/>
                <a:cs typeface="Arial" panose="020B0604020202020204" pitchFamily="34" charset="0"/>
              </a:rPr>
              <a:t>A service code map contains information from the grant application to ensure all services are correctly mapped to SSDP MPOs and Components.</a:t>
            </a:r>
          </a:p>
          <a:p>
            <a:pPr marL="685800" lvl="1" indent="-228600" eaLnBrk="1" hangingPunct="1">
              <a:spcBef>
                <a:spcPct val="0"/>
              </a:spcBef>
              <a:buAutoNum type="alphaLcPeriod"/>
            </a:pPr>
            <a:r>
              <a:rPr lang="en-US" b="0" baseline="0" dirty="0">
                <a:latin typeface="Arial" panose="020B0604020202020204" pitchFamily="34" charset="0"/>
                <a:ea typeface="ＭＳ Ｐゴシック" panose="020B0600070205080204" pitchFamily="34" charset="-128"/>
                <a:cs typeface="Arial" panose="020B0604020202020204" pitchFamily="34" charset="0"/>
              </a:rPr>
              <a:t>B and C (correct answer)</a:t>
            </a:r>
            <a:endParaRPr lang="en-US" b="0" dirty="0"/>
          </a:p>
          <a:p>
            <a:pPr marL="0" indent="0">
              <a:buNone/>
            </a:pPr>
            <a:endParaRPr lang="en-US"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3. What elements are required for MPOs 1.0?</a:t>
            </a:r>
          </a:p>
          <a:p>
            <a:pPr marL="0" indent="0">
              <a:buNone/>
            </a:pPr>
            <a:r>
              <a:rPr lang="en-US" dirty="0">
                <a:latin typeface="Arial" panose="020B0604020202020204" pitchFamily="34" charset="0"/>
                <a:cs typeface="Arial" panose="020B0604020202020204" pitchFamily="34" charset="0"/>
              </a:rPr>
              <a:t>     a.  A credentialed teacher</a:t>
            </a:r>
          </a:p>
          <a:p>
            <a:pPr marL="0" indent="0">
              <a:buNone/>
            </a:pPr>
            <a:r>
              <a:rPr lang="en-US" dirty="0">
                <a:latin typeface="Arial" panose="020B0604020202020204" pitchFamily="34" charset="0"/>
                <a:cs typeface="Arial" panose="020B0604020202020204" pitchFamily="34" charset="0"/>
              </a:rPr>
              <a:t>     b.  A focus on reading and writing</a:t>
            </a:r>
          </a:p>
          <a:p>
            <a:pPr marL="0" indent="0">
              <a:buNone/>
            </a:pPr>
            <a:r>
              <a:rPr lang="en-US" dirty="0">
                <a:latin typeface="Arial" panose="020B0604020202020204" pitchFamily="34" charset="0"/>
                <a:cs typeface="Arial" panose="020B0604020202020204" pitchFamily="34" charset="0"/>
              </a:rPr>
              <a:t>     c. Inclusion of students in grades K-10</a:t>
            </a:r>
          </a:p>
          <a:p>
            <a:pPr marL="0" indent="0">
              <a:buNone/>
            </a:pPr>
            <a:r>
              <a:rPr lang="en-US" dirty="0">
                <a:latin typeface="Arial" panose="020B0604020202020204" pitchFamily="34" charset="0"/>
                <a:cs typeface="Arial" panose="020B0604020202020204" pitchFamily="34" charset="0"/>
              </a:rPr>
              <a:t>     d. 30 hours during RSY and 20 hours during SS</a:t>
            </a:r>
          </a:p>
          <a:p>
            <a:pPr marL="0" indent="0">
              <a:buNone/>
            </a:pPr>
            <a:r>
              <a:rPr lang="en-US" dirty="0">
                <a:latin typeface="Arial" panose="020B0604020202020204" pitchFamily="34" charset="0"/>
                <a:cs typeface="Arial" panose="020B0604020202020204" pitchFamily="34" charset="0"/>
              </a:rPr>
              <a:t>     e. Inclusion of students who are below standard in grades K-10</a:t>
            </a:r>
          </a:p>
          <a:p>
            <a:pPr marL="0" indent="0">
              <a:buNone/>
            </a:pPr>
            <a:r>
              <a:rPr lang="en-US" dirty="0">
                <a:latin typeface="Arial" panose="020B0604020202020204" pitchFamily="34" charset="0"/>
                <a:cs typeface="Arial" panose="020B0604020202020204" pitchFamily="34" charset="0"/>
              </a:rPr>
              <a:t>     f. All of the above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     g. A, B, D, E (Correct answer)</a:t>
            </a:r>
          </a:p>
          <a:p>
            <a:pPr marL="0" indent="0">
              <a:buNone/>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4. Where</a:t>
            </a:r>
            <a:r>
              <a:rPr lang="en-US" baseline="0" dirty="0">
                <a:latin typeface="Arial" panose="020B0604020202020204" pitchFamily="34" charset="0"/>
                <a:cs typeface="Arial" panose="020B0604020202020204" pitchFamily="34" charset="0"/>
              </a:rPr>
              <a:t> can I locate the SSDP requirements for personnel, duration of service, or grade levels?</a:t>
            </a:r>
            <a:endParaRPr lang="en-US" dirty="0">
              <a:latin typeface="Arial" panose="020B0604020202020204" pitchFamily="34" charset="0"/>
              <a:cs typeface="Arial" panose="020B0604020202020204" pitchFamily="34" charset="0"/>
            </a:endParaRPr>
          </a:p>
          <a:p>
            <a:pPr marL="685800" marR="0" lvl="1" indent="-228600" algn="l" defTabSz="914400" rtl="0" eaLnBrk="1" fontAlgn="auto" latinLnBrk="0" hangingPunct="1">
              <a:lnSpc>
                <a:spcPct val="100000"/>
              </a:lnSpc>
              <a:spcBef>
                <a:spcPct val="0"/>
              </a:spcBef>
              <a:spcAft>
                <a:spcPts val="0"/>
              </a:spcAft>
              <a:buClrTx/>
              <a:buSzTx/>
              <a:buFontTx/>
              <a:buAutoNum type="alphaLcPeriod"/>
              <a:tabLst/>
              <a:defRPr/>
            </a:pPr>
            <a:r>
              <a:rPr lang="en-US" b="0" baseline="0" dirty="0">
                <a:latin typeface="Arial" panose="020B0604020202020204" pitchFamily="34" charset="0"/>
                <a:ea typeface="ＭＳ Ｐゴシック" panose="020B0600070205080204" pitchFamily="34" charset="-128"/>
                <a:cs typeface="Arial" panose="020B0604020202020204" pitchFamily="34" charset="0"/>
              </a:rPr>
              <a:t>In the grant application</a:t>
            </a:r>
          </a:p>
          <a:p>
            <a:pPr marL="685800" marR="0" lvl="1" indent="-228600" algn="l" defTabSz="914400" rtl="0" eaLnBrk="1" fontAlgn="auto" latinLnBrk="0" hangingPunct="1">
              <a:lnSpc>
                <a:spcPct val="100000"/>
              </a:lnSpc>
              <a:spcBef>
                <a:spcPct val="0"/>
              </a:spcBef>
              <a:spcAft>
                <a:spcPts val="0"/>
              </a:spcAft>
              <a:buClrTx/>
              <a:buSzTx/>
              <a:buFontTx/>
              <a:buAutoNum type="alphaLcPeriod"/>
              <a:tabLst/>
              <a:defRPr/>
            </a:pPr>
            <a:r>
              <a:rPr lang="en-US" b="0" baseline="0" dirty="0">
                <a:latin typeface="Arial" panose="020B0604020202020204" pitchFamily="34" charset="0"/>
                <a:ea typeface="ＭＳ Ｐゴシック" panose="020B0600070205080204" pitchFamily="34" charset="-128"/>
                <a:cs typeface="Arial" panose="020B0604020202020204" pitchFamily="34" charset="0"/>
              </a:rPr>
              <a:t>The SSDP Strategies identify this information</a:t>
            </a:r>
          </a:p>
          <a:p>
            <a:pPr marL="685800" marR="0" lvl="1" indent="-228600" algn="l" defTabSz="914400" rtl="0" eaLnBrk="1" fontAlgn="auto" latinLnBrk="0" hangingPunct="1">
              <a:lnSpc>
                <a:spcPct val="100000"/>
              </a:lnSpc>
              <a:spcBef>
                <a:spcPct val="0"/>
              </a:spcBef>
              <a:spcAft>
                <a:spcPts val="0"/>
              </a:spcAft>
              <a:buClrTx/>
              <a:buSzTx/>
              <a:buFontTx/>
              <a:buAutoNum type="alphaLcPeriod"/>
              <a:tabLst/>
              <a:defRPr/>
            </a:pPr>
            <a:r>
              <a:rPr lang="en-US" b="0" baseline="0" dirty="0">
                <a:latin typeface="Arial" panose="020B0604020202020204" pitchFamily="34" charset="0"/>
                <a:ea typeface="ＭＳ Ｐゴシック" panose="020B0600070205080204" pitchFamily="34" charset="-128"/>
                <a:cs typeface="Arial" panose="020B0604020202020204" pitchFamily="34" charset="0"/>
              </a:rPr>
              <a:t>The SSDP MPOs identify this information (correct answer)</a:t>
            </a:r>
          </a:p>
          <a:p>
            <a:pPr marL="0" indent="0">
              <a:buNone/>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0852AC79-A108-4FDF-A0BE-96CEB0D6FF0B}" type="slidenum">
              <a:rPr lang="en-US" smtClean="0"/>
              <a:t>5</a:t>
            </a:fld>
            <a:endParaRPr lang="en-US"/>
          </a:p>
        </p:txBody>
      </p:sp>
    </p:spTree>
    <p:extLst>
      <p:ext uri="{BB962C8B-B14F-4D97-AF65-F5344CB8AC3E}">
        <p14:creationId xmlns:p14="http://schemas.microsoft.com/office/powerpoint/2010/main" val="1881298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some resources needed to develop a service code map. They include the grant application, State Code document which includes the Federal and Service Categories, identification of MPOs collected by MSIN, and the Excel Service Code Map template.</a:t>
            </a:r>
          </a:p>
          <a:p>
            <a:endParaRPr lang="en-US" dirty="0"/>
          </a:p>
        </p:txBody>
      </p:sp>
      <p:sp>
        <p:nvSpPr>
          <p:cNvPr id="4" name="Slide Number Placeholder 3"/>
          <p:cNvSpPr>
            <a:spLocks noGrp="1"/>
          </p:cNvSpPr>
          <p:nvPr>
            <p:ph type="sldNum" sz="quarter" idx="10"/>
          </p:nvPr>
        </p:nvSpPr>
        <p:spPr/>
        <p:txBody>
          <a:bodyPr/>
          <a:lstStyle/>
          <a:p>
            <a:fld id="{0852AC79-A108-4FDF-A0BE-96CEB0D6FF0B}" type="slidenum">
              <a:rPr lang="en-US" smtClean="0"/>
              <a:t>6</a:t>
            </a:fld>
            <a:endParaRPr lang="en-US"/>
          </a:p>
        </p:txBody>
      </p:sp>
    </p:spTree>
    <p:extLst>
      <p:ext uri="{BB962C8B-B14F-4D97-AF65-F5344CB8AC3E}">
        <p14:creationId xmlns:p14="http://schemas.microsoft.com/office/powerpoint/2010/main" val="40994613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A service code map identifies all of the information needed to set up services correctly in the Migrant Student Information Network (MSIN).</a:t>
            </a:r>
          </a:p>
          <a:p>
            <a:endParaRPr lang="en-US" dirty="0"/>
          </a:p>
          <a:p>
            <a:r>
              <a:rPr lang="en-US" dirty="0"/>
              <a:t>This screenshot</a:t>
            </a:r>
            <a:r>
              <a:rPr lang="en-US" baseline="0" dirty="0"/>
              <a:t> shows all the different fields needed to set up a service in MSIN: region, service name, service description, local code number, state service code, measurable program objective, SSDP component, require service hours, federal category, service category, who the service is provided by, grade range and service status.</a:t>
            </a:r>
          </a:p>
        </p:txBody>
      </p:sp>
      <p:sp>
        <p:nvSpPr>
          <p:cNvPr id="4" name="Slide Number Placeholder 3"/>
          <p:cNvSpPr>
            <a:spLocks noGrp="1"/>
          </p:cNvSpPr>
          <p:nvPr>
            <p:ph type="sldNum" sz="quarter" idx="10"/>
          </p:nvPr>
        </p:nvSpPr>
        <p:spPr/>
        <p:txBody>
          <a:bodyPr/>
          <a:lstStyle/>
          <a:p>
            <a:fld id="{0852AC79-A108-4FDF-A0BE-96CEB0D6FF0B}" type="slidenum">
              <a:rPr lang="en-US" smtClean="0"/>
              <a:t>7</a:t>
            </a:fld>
            <a:endParaRPr lang="en-US"/>
          </a:p>
        </p:txBody>
      </p:sp>
    </p:spTree>
    <p:extLst>
      <p:ext uri="{BB962C8B-B14F-4D97-AF65-F5344CB8AC3E}">
        <p14:creationId xmlns:p14="http://schemas.microsoft.com/office/powerpoint/2010/main" val="4071067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A service code map identifies all of the information needed to set up services correctly in the Migrant Student Information Network (MSIN).</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I’ll walk</a:t>
            </a:r>
            <a:r>
              <a:rPr lang="en-US" baseline="0" dirty="0">
                <a:latin typeface="Arial" panose="020B0604020202020204" pitchFamily="34" charset="0"/>
                <a:cs typeface="Arial" panose="020B0604020202020204" pitchFamily="34" charset="0"/>
              </a:rPr>
              <a:t> you trough the process of developing your service code map via a demonstration, but first I’ll just go through each of the columns. Since </a:t>
            </a:r>
            <a:r>
              <a:rPr lang="en-US" baseline="0" dirty="0" err="1">
                <a:latin typeface="Arial" panose="020B0604020202020204" pitchFamily="34" charset="0"/>
                <a:cs typeface="Arial" panose="020B0604020202020204" pitchFamily="34" charset="0"/>
              </a:rPr>
              <a:t>subgrantees</a:t>
            </a:r>
            <a:r>
              <a:rPr lang="en-US" baseline="0" dirty="0">
                <a:latin typeface="Arial" panose="020B0604020202020204" pitchFamily="34" charset="0"/>
                <a:cs typeface="Arial" panose="020B0604020202020204" pitchFamily="34" charset="0"/>
              </a:rPr>
              <a:t> are only allowed to offer services or allowable activities (e.g., parent workshops, professional development, etc.) that have been approved by the CDE, information provided in the application is used for your service code map with the exception of the Local and State codes as well as the Federal and Service Category columns. </a:t>
            </a:r>
            <a:r>
              <a:rPr lang="en-US" b="1" baseline="0" dirty="0">
                <a:latin typeface="Arial" panose="020B0604020202020204" pitchFamily="34" charset="0"/>
                <a:cs typeface="Arial" panose="020B0604020202020204" pitchFamily="34" charset="0"/>
              </a:rPr>
              <a:t>However, please remember that only student services, not allowable activities, are entered into MSIN and therefore only services will be included in the service code map.</a:t>
            </a:r>
          </a:p>
          <a:p>
            <a:endParaRPr lang="en-US" b="1" baseline="0" dirty="0">
              <a:latin typeface="Arial" panose="020B0604020202020204" pitchFamily="34" charset="0"/>
              <a:cs typeface="Arial" panose="020B0604020202020204" pitchFamily="34" charset="0"/>
            </a:endParaRPr>
          </a:p>
          <a:p>
            <a:r>
              <a:rPr lang="en-US" b="0" baseline="0" dirty="0">
                <a:latin typeface="Arial" panose="020B0604020202020204" pitchFamily="34" charset="0"/>
                <a:cs typeface="Arial" panose="020B0604020202020204" pitchFamily="34" charset="0"/>
              </a:rPr>
              <a:t>To get started, each row is a separate service. The columns are the different pieces of information needed to properly set up each service in MSIN. You’ll notice that the column headings are the same fields we saw in the last slide.</a:t>
            </a:r>
          </a:p>
          <a:p>
            <a:endParaRPr lang="en-US" baseline="0" dirty="0">
              <a:latin typeface="Arial" panose="020B0604020202020204" pitchFamily="34" charset="0"/>
              <a:cs typeface="Arial" panose="020B0604020202020204" pitchFamily="34" charset="0"/>
            </a:endParaRPr>
          </a:p>
          <a:p>
            <a:pPr marL="228600" indent="-228600">
              <a:buAutoNum type="arabicPeriod"/>
            </a:pPr>
            <a:r>
              <a:rPr lang="en-US" baseline="0" dirty="0">
                <a:latin typeface="Arial" panose="020B0604020202020204" pitchFamily="34" charset="0"/>
                <a:cs typeface="Arial" panose="020B0604020202020204" pitchFamily="34" charset="0"/>
              </a:rPr>
              <a:t>Service Name – the service name should match the service name in the application.</a:t>
            </a:r>
          </a:p>
          <a:p>
            <a:pPr marL="228600" indent="-228600">
              <a:buAutoNum type="arabicPeriod"/>
            </a:pPr>
            <a:r>
              <a:rPr lang="en-US" baseline="0" dirty="0">
                <a:latin typeface="Arial" panose="020B0604020202020204" pitchFamily="34" charset="0"/>
                <a:cs typeface="Arial" panose="020B0604020202020204" pitchFamily="34" charset="0"/>
              </a:rPr>
              <a:t>Service Description – the service description should match what is in the application. This can be found under the Service/Allowable Activity Description tab in the grant application.</a:t>
            </a:r>
          </a:p>
          <a:p>
            <a:pPr marL="228600" indent="-228600">
              <a:buAutoNum type="arabicPeriod"/>
            </a:pPr>
            <a:r>
              <a:rPr lang="en-US" baseline="0" dirty="0">
                <a:latin typeface="Arial" panose="020B0604020202020204" pitchFamily="34" charset="0"/>
                <a:cs typeface="Arial" panose="020B0604020202020204" pitchFamily="34" charset="0"/>
              </a:rPr>
              <a:t>New Local Code – a new local code needs to be developed if you want to make any modifications to an existing state code. For example, state code 1000 is for a targeted English language arts, or ELA, intervention service; that’s it, it doesn’t include any of the SSDP components. But if I want to alter my targeted ELA intervention service to add the SSDP components for English language development, or ELD, cultural pride and self pride, I need to create a local code. A local code allows me to tweak the standardized state code in some way.</a:t>
            </a:r>
          </a:p>
          <a:p>
            <a:pPr marL="228600" indent="-228600">
              <a:buAutoNum type="arabicPeriod"/>
            </a:pPr>
            <a:r>
              <a:rPr lang="en-US" baseline="0" dirty="0">
                <a:latin typeface="Arial" panose="020B0604020202020204" pitchFamily="34" charset="0"/>
                <a:cs typeface="Arial" panose="020B0604020202020204" pitchFamily="34" charset="0"/>
              </a:rPr>
              <a:t>State code – As you know, there are a number of standardized state codes that you can choose from. Many of them already align with the SSDP, so there is no need to create a new local code for these services. The state codes were attached to the Outlook invitation for this meeting for your reference.</a:t>
            </a:r>
          </a:p>
          <a:p>
            <a:pPr marL="228600" indent="-228600">
              <a:buAutoNum type="arabicPeriod"/>
            </a:pPr>
            <a:r>
              <a:rPr lang="en-US" baseline="0" dirty="0">
                <a:latin typeface="Arial" panose="020B0604020202020204" pitchFamily="34" charset="0"/>
                <a:cs typeface="Arial" panose="020B0604020202020204" pitchFamily="34" charset="0"/>
              </a:rPr>
              <a:t>MPOs – here you will include the MPOs aligned to the SSDP Strategies. These can be found under the grant application tab titled SSDP Strategies.</a:t>
            </a:r>
          </a:p>
          <a:p>
            <a:pPr marL="228600" indent="-228600">
              <a:buAutoNum type="arabicPeriod"/>
            </a:pPr>
            <a:r>
              <a:rPr lang="en-US" baseline="0" dirty="0">
                <a:latin typeface="Arial" panose="020B0604020202020204" pitchFamily="34" charset="0"/>
                <a:cs typeface="Arial" panose="020B0604020202020204" pitchFamily="34" charset="0"/>
              </a:rPr>
              <a:t>SSDP Components – there are a few MPOs that we have labeled SSDP Components. These are specific MPOs that include an instructional practice or lesson(s). The SSDP Components include MPO 3.0 (integrated ELD), MPO 8.0 (social emotional development), MPO 13.0 (cultural-pride), and MPO 13.1 (self-pride). If a service includes one or more of these MPOs or components, they should be added here.</a:t>
            </a:r>
          </a:p>
          <a:p>
            <a:pPr marL="228600" indent="-228600">
              <a:buAutoNum type="arabicPeriod"/>
            </a:pPr>
            <a:r>
              <a:rPr lang="en-US" baseline="0" dirty="0">
                <a:latin typeface="Arial" panose="020B0604020202020204" pitchFamily="34" charset="0"/>
                <a:cs typeface="Arial" panose="020B0604020202020204" pitchFamily="34" charset="0"/>
              </a:rPr>
              <a:t>Hours (Y/N?) – This column identifies which services have the required hour component. MPOs 1.0, 2.0, and 7.0 all have a required hour component. If you select one of these MPOs, MSIN will automatically populate this for you.</a:t>
            </a:r>
          </a:p>
          <a:p>
            <a:pPr marL="228600" indent="-228600">
              <a:buAutoNum type="arabicPeriod"/>
            </a:pPr>
            <a:r>
              <a:rPr lang="en-US" baseline="0" dirty="0">
                <a:latin typeface="Arial" panose="020B0604020202020204" pitchFamily="34" charset="0"/>
                <a:cs typeface="Arial" panose="020B0604020202020204" pitchFamily="34" charset="0"/>
              </a:rPr>
              <a:t>Federal Categories – Federal Categories include reading instruction (RI) math instruction (MI), other instruction (OI), support services (SS), referral services (RS), and counseling services. This will need to be identified when you set up your service.</a:t>
            </a:r>
          </a:p>
          <a:p>
            <a:pPr marL="228600" indent="-228600">
              <a:buAutoNum type="arabicPeriod"/>
            </a:pPr>
            <a:r>
              <a:rPr lang="en-US" baseline="0" dirty="0">
                <a:latin typeface="Arial" panose="020B0604020202020204" pitchFamily="34" charset="0"/>
                <a:cs typeface="Arial" panose="020B0604020202020204" pitchFamily="34" charset="0"/>
              </a:rPr>
              <a:t>Service Category – This identifies whether or not the service is an instructional service or a support service.</a:t>
            </a:r>
          </a:p>
          <a:p>
            <a:pPr marL="228600" indent="-228600">
              <a:buAutoNum type="arabicPeriod"/>
            </a:pPr>
            <a:r>
              <a:rPr lang="en-US" baseline="0" dirty="0">
                <a:latin typeface="Arial" panose="020B0604020202020204" pitchFamily="34" charset="0"/>
                <a:cs typeface="Arial" panose="020B0604020202020204" pitchFamily="34" charset="0"/>
              </a:rPr>
              <a:t>Provided By – this column identifies who provides the service (e.g., a teacher, paraprofessional, etc.). If an MPO identifies a teacher as the one who needs to provide this service, MSIN will automatically populate this for you.</a:t>
            </a:r>
          </a:p>
          <a:p>
            <a:pPr marL="228600" indent="-228600">
              <a:buAutoNum type="arabicPeriod"/>
            </a:pPr>
            <a:r>
              <a:rPr lang="en-US" baseline="0" dirty="0">
                <a:latin typeface="Arial" panose="020B0604020202020204" pitchFamily="34" charset="0"/>
                <a:cs typeface="Arial" panose="020B0604020202020204" pitchFamily="34" charset="0"/>
              </a:rPr>
              <a:t>Grades – In the MSIN service set-up screen, you have to identify the grades for various services. If an MPO identifies a grade range, MSIN will automatically populate this for you.</a:t>
            </a:r>
          </a:p>
        </p:txBody>
      </p:sp>
      <p:sp>
        <p:nvSpPr>
          <p:cNvPr id="4" name="Slide Number Placeholder 3"/>
          <p:cNvSpPr>
            <a:spLocks noGrp="1"/>
          </p:cNvSpPr>
          <p:nvPr>
            <p:ph type="sldNum" sz="quarter" idx="10"/>
          </p:nvPr>
        </p:nvSpPr>
        <p:spPr/>
        <p:txBody>
          <a:bodyPr/>
          <a:lstStyle/>
          <a:p>
            <a:fld id="{0852AC79-A108-4FDF-A0BE-96CEB0D6FF0B}" type="slidenum">
              <a:rPr lang="en-US" smtClean="0"/>
              <a:t>8</a:t>
            </a:fld>
            <a:endParaRPr lang="en-US"/>
          </a:p>
        </p:txBody>
      </p:sp>
    </p:spTree>
    <p:extLst>
      <p:ext uri="{BB962C8B-B14F-4D97-AF65-F5344CB8AC3E}">
        <p14:creationId xmlns:p14="http://schemas.microsoft.com/office/powerpoint/2010/main" val="456413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The CDE recommends the following responsibilities for MEP staff:</a:t>
            </a:r>
          </a:p>
          <a:p>
            <a:pPr>
              <a:lnSpc>
                <a:spcPct val="100000"/>
              </a:lnSpc>
              <a:spcAft>
                <a:spcPts val="1800"/>
              </a:spcAft>
            </a:pPr>
            <a:r>
              <a:rPr lang="en-US" dirty="0"/>
              <a:t>Local MEP staff who develop grant applications and are familiar with the services are best suited to create the service code maps.</a:t>
            </a:r>
          </a:p>
          <a:p>
            <a:r>
              <a:rPr lang="en-US" dirty="0"/>
              <a:t>Once the service code map is complete, the document can be given to data specialists who are tasked with setting up services in MSIN.</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852AC79-A108-4FDF-A0BE-96CEB0D6FF0B}" type="slidenum">
              <a:rPr lang="en-US" smtClean="0"/>
              <a:t>9</a:t>
            </a:fld>
            <a:endParaRPr lang="en-US"/>
          </a:p>
        </p:txBody>
      </p:sp>
    </p:spTree>
    <p:extLst>
      <p:ext uri="{BB962C8B-B14F-4D97-AF65-F5344CB8AC3E}">
        <p14:creationId xmlns:p14="http://schemas.microsoft.com/office/powerpoint/2010/main" val="40563750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CALIFORNIA DEPARTMENT OF EDUCATION</a:t>
            </a:r>
          </a:p>
          <a:p>
            <a:pPr algn="r"/>
            <a:r>
              <a:rPr lang="en-US" sz="2400" dirty="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054048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543729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2321883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2905458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42137208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6125077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1548731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3454200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7487970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5308046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075933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6907964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8340923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6709928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9972466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9160447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0334716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7897378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4233966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4511687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5363009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4120045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8965938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9773945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4633399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20833885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CALIFORNIA DEPARTMENT OF EDUCATION</a:t>
            </a:r>
          </a:p>
          <a:p>
            <a:pPr algn="r"/>
            <a:r>
              <a:rPr lang="en-US" sz="2400" dirty="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273826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8461117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1331119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dirty="0"/>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Tree>
    <p:extLst>
      <p:ext uri="{BB962C8B-B14F-4D97-AF65-F5344CB8AC3E}">
        <p14:creationId xmlns:p14="http://schemas.microsoft.com/office/powerpoint/2010/main" val="6408725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8231750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31411848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2649"/>
            <a:ext cx="12191999" cy="6852702"/>
          </a:xfrm>
          <a:prstGeom prst="rect">
            <a:avLst/>
          </a:prstGeom>
          <a:solidFill>
            <a:srgbClr val="0C4A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1514475" y="5057774"/>
            <a:ext cx="10677525" cy="409576"/>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341319" y="3900876"/>
            <a:ext cx="2355839" cy="2380379"/>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3500437" y="5705051"/>
            <a:ext cx="8477250" cy="830997"/>
          </a:xfrm>
          <a:prstGeom prst="rect">
            <a:avLst/>
          </a:prstGeom>
          <a:noFill/>
        </p:spPr>
        <p:txBody>
          <a:bodyPr wrap="square" rtlCol="0">
            <a:spAutoFit/>
          </a:bodyPr>
          <a:lstStyle/>
          <a:p>
            <a:pPr algn="r"/>
            <a:r>
              <a:rPr lang="en-US" sz="2400" b="1" dirty="0">
                <a:solidFill>
                  <a:schemeClr val="bg1"/>
                </a:solidFill>
                <a:latin typeface="Arial" panose="020B0604020202020204" pitchFamily="34" charset="0"/>
                <a:cs typeface="Arial" panose="020B0604020202020204" pitchFamily="34" charset="0"/>
              </a:rPr>
              <a:t>CALIFORNIA DEPARTMENT OF EDUCATION</a:t>
            </a:r>
          </a:p>
          <a:p>
            <a:pPr algn="r"/>
            <a:r>
              <a:rPr lang="en-US" sz="2400" dirty="0">
                <a:solidFill>
                  <a:schemeClr val="bg1"/>
                </a:solidFill>
                <a:latin typeface="Arial" panose="020B0604020202020204" pitchFamily="34" charset="0"/>
                <a:cs typeface="Arial" panose="020B0604020202020204" pitchFamily="34" charset="0"/>
              </a:rPr>
              <a:t>Tony Thurmond, State Superintendent of Public Instruction</a:t>
            </a:r>
          </a:p>
        </p:txBody>
      </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2867816" y="1390650"/>
            <a:ext cx="9153525" cy="3347821"/>
          </a:xfrm>
        </p:spPr>
        <p:txBody>
          <a:bodyPr anchor="ctr"/>
          <a:lstStyle>
            <a:lvl1pPr algn="ctr">
              <a:defRPr sz="6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50567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dirty="0"/>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Tree>
    <p:extLst>
      <p:ext uri="{BB962C8B-B14F-4D97-AF65-F5344CB8AC3E}">
        <p14:creationId xmlns:p14="http://schemas.microsoft.com/office/powerpoint/2010/main" val="25269915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9525273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5401930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32449"/>
            <a:ext cx="11887200" cy="1325563"/>
          </a:xfrm>
        </p:spPr>
        <p:txBody>
          <a:bodyPr/>
          <a:lstStyle/>
          <a:p>
            <a:r>
              <a:rPr lang="en-US" dirty="0"/>
              <a:t>Click to edit Master title style</a:t>
            </a:r>
          </a:p>
        </p:txBody>
      </p:sp>
      <p:pic>
        <p:nvPicPr>
          <p:cNvPr id="3" name="Picture 2" descr="The official seal of the California Department of Education">
            <a:extLst>
              <a:ext uri="{FF2B5EF4-FFF2-40B4-BE49-F238E27FC236}">
                <a16:creationId xmlns:a16="http://schemas.microsoft.com/office/drawing/2014/main" id="{9327F4AD-5BBF-43C4-AF18-70C77C96173A}"/>
              </a:ext>
            </a:extLst>
          </p:cNvPr>
          <p:cNvPicPr>
            <a:picLocks noChangeAspect="1"/>
          </p:cNvPicPr>
          <p:nvPr userDrawn="1"/>
        </p:nvPicPr>
        <p:blipFill>
          <a:blip r:embed="rId2"/>
          <a:stretch>
            <a:fillRect/>
          </a:stretch>
        </p:blipFill>
        <p:spPr>
          <a:xfrm>
            <a:off x="4918081" y="2448361"/>
            <a:ext cx="2355839" cy="2380379"/>
          </a:xfrm>
          <a:prstGeom prst="rect">
            <a:avLst/>
          </a:prstGeom>
        </p:spPr>
      </p:pic>
    </p:spTree>
    <p:extLst>
      <p:ext uri="{BB962C8B-B14F-4D97-AF65-F5344CB8AC3E}">
        <p14:creationId xmlns:p14="http://schemas.microsoft.com/office/powerpoint/2010/main" val="25307803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3226890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3206612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2846611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768938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683886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BF7E8-8715-44C7-AB4D-6A1CD54B7156}"/>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E7A0CB1-6378-482F-9628-FBE17C2FB6F3}"/>
              </a:ext>
            </a:extLst>
          </p:cNvPr>
          <p:cNvSpPr>
            <a:spLocks noGrp="1"/>
          </p:cNvSpPr>
          <p:nvPr>
            <p:ph idx="1"/>
          </p:nvPr>
        </p:nvSpPr>
        <p:spPr>
          <a:xfrm>
            <a:off x="152400" y="1638300"/>
            <a:ext cx="11887200" cy="5015901"/>
          </a:xfrm>
        </p:spPr>
        <p:txBody>
          <a:bodyPr>
            <a:normAutofit/>
          </a:bodyPr>
          <a:lstStyle>
            <a:lvl1pPr>
              <a:defRPr sz="3200"/>
            </a:lvl1pPr>
            <a:lvl2pPr>
              <a:defRPr sz="2800"/>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251570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F1089-B6D6-44BE-A8B4-ABB4F1EFAE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3FFB99-5C60-4A25-9C78-8858D8696876}"/>
              </a:ext>
            </a:extLst>
          </p:cNvPr>
          <p:cNvSpPr>
            <a:spLocks noGrp="1"/>
          </p:cNvSpPr>
          <p:nvPr>
            <p:ph sz="half" idx="1"/>
          </p:nvPr>
        </p:nvSpPr>
        <p:spPr>
          <a:xfrm>
            <a:off x="152400" y="1638300"/>
            <a:ext cx="5852160" cy="5015901"/>
          </a:xfrm>
        </p:spPr>
        <p:txBody>
          <a:bodyPr/>
          <a:lstStyle/>
          <a:p>
            <a:pPr lvl="0"/>
            <a:r>
              <a:rPr lang="en-US" dirty="0"/>
              <a:t>Click to edit Master text styles</a:t>
            </a:r>
          </a:p>
          <a:p>
            <a:pPr lvl="1"/>
            <a:r>
              <a:rPr lang="en-US" dirty="0"/>
              <a:t>Second level</a:t>
            </a:r>
          </a:p>
        </p:txBody>
      </p:sp>
      <p:sp>
        <p:nvSpPr>
          <p:cNvPr id="4" name="Content Placeholder 3">
            <a:extLst>
              <a:ext uri="{FF2B5EF4-FFF2-40B4-BE49-F238E27FC236}">
                <a16:creationId xmlns:a16="http://schemas.microsoft.com/office/drawing/2014/main" id="{395DD4EF-EAC0-4560-B942-D9517E5CAF58}"/>
              </a:ext>
            </a:extLst>
          </p:cNvPr>
          <p:cNvSpPr>
            <a:spLocks noGrp="1"/>
          </p:cNvSpPr>
          <p:nvPr>
            <p:ph sz="half" idx="2"/>
          </p:nvPr>
        </p:nvSpPr>
        <p:spPr>
          <a:xfrm>
            <a:off x="6187440" y="1638299"/>
            <a:ext cx="5852160" cy="5015901"/>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516547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30BA-4F69-484D-94CF-A12CFCB3A57C}"/>
              </a:ext>
            </a:extLst>
          </p:cNvPr>
          <p:cNvSpPr>
            <a:spLocks noGrp="1"/>
          </p:cNvSpPr>
          <p:nvPr>
            <p:ph type="title"/>
          </p:nvPr>
        </p:nvSpPr>
        <p:spPr>
          <a:xfrm>
            <a:off x="152400" y="899124"/>
            <a:ext cx="11887200" cy="1325563"/>
          </a:xfrm>
        </p:spPr>
        <p:txBody>
          <a:bodyPr/>
          <a:lstStyle/>
          <a:p>
            <a:r>
              <a:rPr lang="en-US" dirty="0"/>
              <a:t>Click to edit Master title style</a:t>
            </a:r>
          </a:p>
        </p:txBody>
      </p:sp>
      <p:pic>
        <p:nvPicPr>
          <p:cNvPr id="6" name="Picture 5" descr="The official seal of the California Department of Education">
            <a:extLst>
              <a:ext uri="{FF2B5EF4-FFF2-40B4-BE49-F238E27FC236}">
                <a16:creationId xmlns:a16="http://schemas.microsoft.com/office/drawing/2014/main" id="{27B09E01-EEB8-43B2-9841-EDF288266658}"/>
              </a:ext>
            </a:extLst>
          </p:cNvPr>
          <p:cNvPicPr>
            <a:picLocks noChangeAspect="1"/>
          </p:cNvPicPr>
          <p:nvPr userDrawn="1"/>
        </p:nvPicPr>
        <p:blipFill>
          <a:blip r:embed="rId2"/>
          <a:stretch>
            <a:fillRect/>
          </a:stretch>
        </p:blipFill>
        <p:spPr>
          <a:xfrm>
            <a:off x="5048152" y="2810668"/>
            <a:ext cx="2095696" cy="2117527"/>
          </a:xfrm>
          <a:prstGeom prst="rect">
            <a:avLst/>
          </a:prstGeom>
        </p:spPr>
      </p:pic>
    </p:spTree>
    <p:extLst>
      <p:ext uri="{BB962C8B-B14F-4D97-AF65-F5344CB8AC3E}">
        <p14:creationId xmlns:p14="http://schemas.microsoft.com/office/powerpoint/2010/main" val="1131053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D460932-8CB6-4C8F-B4AD-397CBB756A85}"/>
              </a:ext>
            </a:extLst>
          </p:cNvPr>
          <p:cNvSpPr/>
          <p:nvPr userDrawn="1"/>
        </p:nvSpPr>
        <p:spPr>
          <a:xfrm>
            <a:off x="-1" y="5298"/>
            <a:ext cx="12191999" cy="6852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CC35A081-3005-4A0A-8613-6F350DD754D9}"/>
              </a:ext>
            </a:extLst>
          </p:cNvPr>
          <p:cNvGrpSpPr/>
          <p:nvPr userDrawn="1"/>
        </p:nvGrpSpPr>
        <p:grpSpPr>
          <a:xfrm>
            <a:off x="0" y="990600"/>
            <a:ext cx="12192000" cy="4645492"/>
            <a:chOff x="0" y="990600"/>
            <a:chExt cx="12192000" cy="4645492"/>
          </a:xfrm>
        </p:grpSpPr>
        <p:sp>
          <p:nvSpPr>
            <p:cNvPr id="8" name="Rectangle 7">
              <a:extLst>
                <a:ext uri="{FF2B5EF4-FFF2-40B4-BE49-F238E27FC236}">
                  <a16:creationId xmlns:a16="http://schemas.microsoft.com/office/drawing/2014/main" id="{FE4EA3A2-1F8E-4D59-8CCD-ADE780EA398C}"/>
                </a:ext>
              </a:extLst>
            </p:cNvPr>
            <p:cNvSpPr>
              <a:spLocks/>
            </p:cNvSpPr>
            <p:nvPr userDrawn="1"/>
          </p:nvSpPr>
          <p:spPr>
            <a:xfrm>
              <a:off x="0" y="990600"/>
              <a:ext cx="12191999" cy="4462612"/>
            </a:xfrm>
            <a:prstGeom prst="rect">
              <a:avLst/>
            </a:prstGeom>
            <a:solidFill>
              <a:srgbClr val="0C4A6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3158AE10-268E-471E-AD35-10FC854F29EF}"/>
                </a:ext>
              </a:extLst>
            </p:cNvPr>
            <p:cNvSpPr>
              <a:spLocks/>
            </p:cNvSpPr>
            <p:nvPr userDrawn="1"/>
          </p:nvSpPr>
          <p:spPr>
            <a:xfrm>
              <a:off x="1" y="5453212"/>
              <a:ext cx="12191999" cy="182880"/>
            </a:xfrm>
            <a:prstGeom prst="rect">
              <a:avLst/>
            </a:prstGeom>
            <a:solidFill>
              <a:srgbClr val="ED8B6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4BACA4FE-73B4-4E69-9F95-2126EED44CD0}"/>
              </a:ext>
            </a:extLst>
          </p:cNvPr>
          <p:cNvGrpSpPr/>
          <p:nvPr userDrawn="1"/>
        </p:nvGrpSpPr>
        <p:grpSpPr>
          <a:xfrm>
            <a:off x="152397" y="161925"/>
            <a:ext cx="11887200" cy="6462519"/>
            <a:chOff x="152397" y="161925"/>
            <a:chExt cx="11887200" cy="6462519"/>
          </a:xfrm>
        </p:grpSpPr>
        <p:pic>
          <p:nvPicPr>
            <p:cNvPr id="12" name="Picture 11" descr="The official seal of the California Department of Education">
              <a:extLst>
                <a:ext uri="{FF2B5EF4-FFF2-40B4-BE49-F238E27FC236}">
                  <a16:creationId xmlns:a16="http://schemas.microsoft.com/office/drawing/2014/main" id="{229AE4EE-F2AE-45EA-8EDB-B364C7286BAE}"/>
                </a:ext>
              </a:extLst>
            </p:cNvPr>
            <p:cNvPicPr>
              <a:picLocks noChangeAspect="1"/>
            </p:cNvPicPr>
            <p:nvPr userDrawn="1"/>
          </p:nvPicPr>
          <p:blipFill>
            <a:blip r:embed="rId2"/>
            <a:stretch>
              <a:fillRect/>
            </a:stretch>
          </p:blipFill>
          <p:spPr>
            <a:xfrm>
              <a:off x="5276651" y="161925"/>
              <a:ext cx="1638692" cy="1655762"/>
            </a:xfrm>
            <a:prstGeom prst="rect">
              <a:avLst/>
            </a:prstGeom>
          </p:spPr>
        </p:pic>
        <p:sp>
          <p:nvSpPr>
            <p:cNvPr id="10" name="TextBox 9">
              <a:extLst>
                <a:ext uri="{FF2B5EF4-FFF2-40B4-BE49-F238E27FC236}">
                  <a16:creationId xmlns:a16="http://schemas.microsoft.com/office/drawing/2014/main" id="{CBB3E5DD-A548-4B13-B011-AD7381826A90}"/>
                </a:ext>
              </a:extLst>
            </p:cNvPr>
            <p:cNvSpPr txBox="1"/>
            <p:nvPr userDrawn="1"/>
          </p:nvSpPr>
          <p:spPr>
            <a:xfrm>
              <a:off x="152397" y="5793447"/>
              <a:ext cx="11887200" cy="830997"/>
            </a:xfrm>
            <a:prstGeom prst="rect">
              <a:avLst/>
            </a:prstGeom>
            <a:noFill/>
          </p:spPr>
          <p:txBody>
            <a:bodyPr wrap="square" rtlCol="0">
              <a:spAutoFit/>
            </a:bodyPr>
            <a:lstStyle/>
            <a:p>
              <a:pPr algn="ctr"/>
              <a:r>
                <a:rPr lang="en-US" sz="2400" b="1" dirty="0">
                  <a:solidFill>
                    <a:srgbClr val="0C4A6D"/>
                  </a:solidFill>
                  <a:latin typeface="Arial" panose="020B0604020202020204" pitchFamily="34" charset="0"/>
                  <a:cs typeface="Arial" panose="020B0604020202020204" pitchFamily="34" charset="0"/>
                </a:rPr>
                <a:t>CALIFORNIA DEPARTMENT OF EDUCATION</a:t>
              </a:r>
            </a:p>
            <a:p>
              <a:pPr algn="ctr"/>
              <a:r>
                <a:rPr lang="en-US" sz="2400" dirty="0">
                  <a:solidFill>
                    <a:srgbClr val="0C4A6D"/>
                  </a:solidFill>
                  <a:latin typeface="Arial" panose="020B0604020202020204" pitchFamily="34" charset="0"/>
                  <a:cs typeface="Arial" panose="020B0604020202020204" pitchFamily="34" charset="0"/>
                </a:rPr>
                <a:t>Tony Thurmond, State Superintendent of Public Instruction</a:t>
              </a:r>
            </a:p>
          </p:txBody>
        </p:sp>
      </p:grpSp>
      <p:sp>
        <p:nvSpPr>
          <p:cNvPr id="2" name="Title 1">
            <a:extLst>
              <a:ext uri="{FF2B5EF4-FFF2-40B4-BE49-F238E27FC236}">
                <a16:creationId xmlns:a16="http://schemas.microsoft.com/office/drawing/2014/main" id="{F6043B94-67A5-43F0-8312-3B3546AB5965}"/>
              </a:ext>
            </a:extLst>
          </p:cNvPr>
          <p:cNvSpPr>
            <a:spLocks noGrp="1"/>
          </p:cNvSpPr>
          <p:nvPr userDrawn="1">
            <p:ph type="ctrTitle"/>
          </p:nvPr>
        </p:nvSpPr>
        <p:spPr>
          <a:xfrm>
            <a:off x="1524000" y="2514600"/>
            <a:ext cx="9144000" cy="1828800"/>
          </a:xfrm>
        </p:spPr>
        <p:txBody>
          <a:bodyPr anchor="ctr"/>
          <a:lstStyle>
            <a:lvl1pPr algn="ctr">
              <a:defRPr sz="60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4658588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41.xml"/><Relationship Id="rId2" Type="http://schemas.openxmlformats.org/officeDocument/2006/relationships/slideLayout" Target="../slideLayouts/slideLayout40.xml"/><Relationship Id="rId1" Type="http://schemas.openxmlformats.org/officeDocument/2006/relationships/slideLayout" Target="../slideLayouts/slideLayout39.xml"/><Relationship Id="rId5" Type="http://schemas.openxmlformats.org/officeDocument/2006/relationships/theme" Target="../theme/theme10.xml"/><Relationship Id="rId4" Type="http://schemas.openxmlformats.org/officeDocument/2006/relationships/slideLayout" Target="../slideLayouts/slideLayout42.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5" Type="http://schemas.openxmlformats.org/officeDocument/2006/relationships/theme" Target="../theme/theme11.xml"/><Relationship Id="rId4" Type="http://schemas.openxmlformats.org/officeDocument/2006/relationships/slideLayout" Target="../slideLayouts/slideLayout46.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theme" Target="../theme/theme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theme" Target="../theme/theme4.xml"/><Relationship Id="rId4" Type="http://schemas.openxmlformats.org/officeDocument/2006/relationships/slideLayout" Target="../slideLayouts/slideLayout16.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theme" Target="../theme/theme5.xml"/><Relationship Id="rId4" Type="http://schemas.openxmlformats.org/officeDocument/2006/relationships/slideLayout" Target="../slideLayouts/slideLayout20.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5" Type="http://schemas.openxmlformats.org/officeDocument/2006/relationships/theme" Target="../theme/theme6.xml"/><Relationship Id="rId4" Type="http://schemas.openxmlformats.org/officeDocument/2006/relationships/slideLayout" Target="../slideLayouts/slideLayout24.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5" Type="http://schemas.openxmlformats.org/officeDocument/2006/relationships/theme" Target="../theme/theme7.xml"/><Relationship Id="rId4" Type="http://schemas.openxmlformats.org/officeDocument/2006/relationships/slideLayout" Target="../slideLayouts/slideLayout28.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5" Type="http://schemas.openxmlformats.org/officeDocument/2006/relationships/theme" Target="../theme/theme8.xml"/><Relationship Id="rId4" Type="http://schemas.openxmlformats.org/officeDocument/2006/relationships/slideLayout" Target="../slideLayouts/slideLayout32.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5.xml"/><Relationship Id="rId7" Type="http://schemas.openxmlformats.org/officeDocument/2006/relationships/theme" Target="../theme/theme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273882459"/>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543568795"/>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 y="6654200"/>
            <a:ext cx="12192000" cy="203799"/>
          </a:xfrm>
          <a:prstGeom prst="rect">
            <a:avLst/>
          </a:prstGeom>
          <a:solidFill>
            <a:srgbClr val="ED8B6F"/>
          </a:solidFill>
          <a:ln w="25400" cmpd="sng">
            <a:noFill/>
            <a:miter lim="800000"/>
            <a:extLst>
              <a:ext uri="{C807C97D-BFC1-408E-A445-0C87EB9F89A2}">
                <ask:lineSketchStyleProps xmln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431637306"/>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402199638"/>
      </p:ext>
    </p:extLst>
  </p:cSld>
  <p:clrMap bg1="lt1" tx1="dk1" bg2="lt2" tx2="dk2" accent1="accent1" accent2="accent2" accent3="accent3" accent4="accent4" accent5="accent5" accent6="accent6" hlink="hlink" folHlink="folHlink"/>
  <p:sldLayoutIdLst>
    <p:sldLayoutId id="2147483669" r:id="rId1"/>
    <p:sldLayoutId id="2147483661" r:id="rId2"/>
    <p:sldLayoutId id="2147483662" r:id="rId3"/>
    <p:sldLayoutId id="2147483663" r:id="rId4"/>
  </p:sldLayoutIdLst>
  <p:hf hdr="0" ftr="0" dt="0"/>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8777086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0" y="0"/>
            <a:ext cx="152400" cy="6858000"/>
          </a:xfrm>
          <a:prstGeom prst="rect">
            <a:avLst/>
          </a:prstGeom>
          <a:solidFill>
            <a:srgbClr val="ED8B6F"/>
          </a:solidFill>
          <a:ln w="25400" cmpd="sng">
            <a:noFill/>
            <a:miter lim="800000"/>
            <a:extLst>
              <a:ext uri="{C807C97D-BFC1-408E-A445-0C87EB9F89A2}">
                <ask:lineSketchStyleProps xmln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956017735"/>
      </p:ext>
    </p:extLst>
  </p:cSld>
  <p:clrMap bg1="lt1" tx1="dk1" bg2="lt2" tx2="dk2" accent1="accent1" accent2="accent2" accent3="accent3" accent4="accent4" accent5="accent5" accent6="accent6" hlink="hlink" folHlink="folHlink"/>
  <p:sldLayoutIdLst>
    <p:sldLayoutId id="2147483670" r:id="rId1"/>
    <p:sldLayoutId id="2147483666" r:id="rId2"/>
    <p:sldLayoutId id="2147483667" r:id="rId3"/>
    <p:sldLayoutId id="2147483668" r:id="rId4"/>
  </p:sldLayoutIdLst>
  <p:hf hdr="0" ftr="0" dt="0"/>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2039600" y="0"/>
            <a:ext cx="152400" cy="6858000"/>
          </a:xfrm>
          <a:prstGeom prst="rect">
            <a:avLst/>
          </a:prstGeom>
          <a:solidFill>
            <a:srgbClr val="ED8B6F"/>
          </a:solidFill>
          <a:ln w="25400" cmpd="sng">
            <a:noFill/>
            <a:miter lim="800000"/>
            <a:extLst>
              <a:ext uri="{C807C97D-BFC1-408E-A445-0C87EB9F89A2}">
                <ask:lineSketchStyleProps xmln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2939691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 y="6654200"/>
            <a:ext cx="12192000" cy="203799"/>
          </a:xfrm>
          <a:prstGeom prst="rect">
            <a:avLst/>
          </a:prstGeom>
          <a:solidFill>
            <a:srgbClr val="ED8B6F"/>
          </a:solidFill>
          <a:ln w="25400" cmpd="sng">
            <a:noFill/>
            <a:miter lim="800000"/>
            <a:extLst>
              <a:ext uri="{C807C97D-BFC1-408E-A445-0C87EB9F89A2}">
                <ask:lineSketchStyleProps xmln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49843474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Lst>
  <p:hf hdr="0" ftr="0" dt="0"/>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 y="6654200"/>
            <a:ext cx="12192000" cy="203799"/>
          </a:xfrm>
          <a:prstGeom prst="rect">
            <a:avLst/>
          </a:prstGeom>
          <a:solidFill>
            <a:srgbClr val="ED8B6F"/>
          </a:solidFill>
          <a:ln w="25400" cmpd="sng">
            <a:noFill/>
            <a:miter lim="800000"/>
            <a:extLst>
              <a:ext uri="{C807C97D-BFC1-408E-A445-0C87EB9F89A2}">
                <ask:lineSketchStyleProps xmln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59901028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20AFA68-59B4-4AB7-9DF5-F06BCC09554C}"/>
              </a:ext>
            </a:extLst>
          </p:cNvPr>
          <p:cNvSpPr/>
          <p:nvPr userDrawn="1"/>
        </p:nvSpPr>
        <p:spPr>
          <a:xfrm>
            <a:off x="152400" y="203800"/>
            <a:ext cx="11887200" cy="6450401"/>
          </a:xfrm>
          <a:prstGeom prst="rect">
            <a:avLst/>
          </a:prstGeom>
          <a:noFill/>
          <a:ln w="25400" cmpd="sng">
            <a:solidFill>
              <a:srgbClr val="ED8B6F"/>
            </a:solidFill>
            <a:miter lim="800000"/>
            <a:extLst>
              <a:ext uri="{C807C97D-BFC1-408E-A445-0C87EB9F89A2}">
                <ask:lineSketchStyleProps xmlns:ask="http://schemas.microsoft.com/office/drawing/2018/sketchyshapes" xmln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648758574"/>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Lst>
  <p:hf hdr="0" ftr="0" dt="0"/>
  <p:txStyles>
    <p:titleStyle>
      <a:lvl1pPr algn="ctr" defTabSz="914400" rtl="0" eaLnBrk="1" latinLnBrk="0" hangingPunct="1">
        <a:lnSpc>
          <a:spcPct val="90000"/>
        </a:lnSpc>
        <a:spcBef>
          <a:spcPct val="0"/>
        </a:spcBef>
        <a:buNone/>
        <a:defRPr sz="4400" kern="1200">
          <a:solidFill>
            <a:srgbClr val="0C4A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rgbClr val="0C4A6D"/>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rgbClr val="0C4A6D"/>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0C4A6D"/>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28EC11-7AAC-4049-9A83-CF2265C43055}"/>
              </a:ext>
            </a:extLst>
          </p:cNvPr>
          <p:cNvSpPr/>
          <p:nvPr userDrawn="1"/>
        </p:nvSpPr>
        <p:spPr>
          <a:xfrm rot="5400000">
            <a:off x="5730240" y="396240"/>
            <a:ext cx="731520" cy="12191998"/>
          </a:xfrm>
          <a:prstGeom prst="rect">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F6A4F9F5-9568-4EE1-80A6-57C3752A9DD1}"/>
              </a:ext>
            </a:extLst>
          </p:cNvPr>
          <p:cNvSpPr>
            <a:spLocks noGrp="1"/>
          </p:cNvSpPr>
          <p:nvPr>
            <p:ph type="title"/>
          </p:nvPr>
        </p:nvSpPr>
        <p:spPr>
          <a:xfrm>
            <a:off x="152400" y="203799"/>
            <a:ext cx="118872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C752BC-2660-4A7B-8B2C-4206F3E2A4CF}"/>
              </a:ext>
            </a:extLst>
          </p:cNvPr>
          <p:cNvSpPr>
            <a:spLocks noGrp="1"/>
          </p:cNvSpPr>
          <p:nvPr>
            <p:ph type="body" idx="1"/>
          </p:nvPr>
        </p:nvSpPr>
        <p:spPr>
          <a:xfrm>
            <a:off x="152400" y="1638300"/>
            <a:ext cx="11887200" cy="5015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367795826"/>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708" r:id="rId5"/>
    <p:sldLayoutId id="2147483709" r:id="rId6"/>
  </p:sldLayoutIdLst>
  <p:hf hdr="0" ftr="0" dt="0"/>
  <p:txStyles>
    <p:titleStyle>
      <a:lvl1pPr algn="ctr"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21.pn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hyperlink" Target="https://msin.wested.org/" TargetMode="External"/><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8640" y="142240"/>
            <a:ext cx="11472701" cy="4596231"/>
          </a:xfrm>
        </p:spPr>
        <p:txBody>
          <a:bodyPr>
            <a:normAutofit fontScale="90000"/>
          </a:bodyPr>
          <a:lstStyle/>
          <a:p>
            <a:r>
              <a:rPr lang="en-US" sz="5300" dirty="0"/>
              <a:t>State Service Delivery Plan: Service Code Mapping and Data Reports</a:t>
            </a:r>
            <a:br>
              <a:rPr lang="en-US" sz="4800" dirty="0"/>
            </a:br>
            <a:br>
              <a:rPr lang="en-US" sz="4800" dirty="0"/>
            </a:br>
            <a:r>
              <a:rPr lang="en-US" sz="3800" dirty="0"/>
              <a:t>December 15, 2020</a:t>
            </a:r>
            <a:br>
              <a:rPr lang="en-US" sz="3800" dirty="0"/>
            </a:br>
            <a:br>
              <a:rPr lang="en-US" sz="3800" dirty="0"/>
            </a:br>
            <a:r>
              <a:rPr lang="en-US" sz="3800" dirty="0"/>
              <a:t>Melissa Mallory</a:t>
            </a:r>
            <a:br>
              <a:rPr lang="en-US" sz="3800" dirty="0"/>
            </a:br>
            <a:r>
              <a:rPr lang="en-US" sz="3800" dirty="0"/>
              <a:t>Education Programs Consultant</a:t>
            </a:r>
            <a:br>
              <a:rPr lang="en-US" sz="3800" dirty="0"/>
            </a:br>
            <a:r>
              <a:rPr lang="en-US" sz="3800" dirty="0"/>
              <a:t>Migrant Education Office</a:t>
            </a:r>
          </a:p>
        </p:txBody>
      </p:sp>
    </p:spTree>
    <p:extLst>
      <p:ext uri="{BB962C8B-B14F-4D97-AF65-F5344CB8AC3E}">
        <p14:creationId xmlns:p14="http://schemas.microsoft.com/office/powerpoint/2010/main" val="14397938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Title 2">
            <a:extLst>
              <a:ext uri="{FF2B5EF4-FFF2-40B4-BE49-F238E27FC236}">
                <a16:creationId xmlns:a16="http://schemas.microsoft.com/office/drawing/2014/main" id="{FD040A03-B5D7-4C1F-93FF-5EFB6B455CBA}"/>
              </a:ext>
            </a:extLst>
          </p:cNvPr>
          <p:cNvSpPr>
            <a:spLocks noGrp="1"/>
          </p:cNvSpPr>
          <p:nvPr>
            <p:ph type="title"/>
          </p:nvPr>
        </p:nvSpPr>
        <p:spPr/>
        <p:txBody>
          <a:bodyPr/>
          <a:lstStyle/>
          <a:p>
            <a:r>
              <a:rPr lang="en-US" altLang="en-US"/>
              <a:t>Check for Understanding</a:t>
            </a:r>
            <a:endParaRPr lang="en-US" altLang="en-US" dirty="0"/>
          </a:p>
        </p:txBody>
      </p:sp>
      <p:pic>
        <p:nvPicPr>
          <p:cNvPr id="3" name="Picture 2" descr="Picture of a smiling emoji with a thumbs up." title="Check for Understanding">
            <a:extLst>
              <a:ext uri="{FF2B5EF4-FFF2-40B4-BE49-F238E27FC236}">
                <a16:creationId xmlns:a16="http://schemas.microsoft.com/office/drawing/2014/main" id="{4C0D4EE1-6834-48DF-BF2B-6263A4BDA0C4}"/>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7200" y="1853421"/>
            <a:ext cx="3657600" cy="31511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78648"/>
            <a:ext cx="11887200" cy="1325563"/>
          </a:xfrm>
        </p:spPr>
        <p:txBody>
          <a:bodyPr/>
          <a:lstStyle/>
          <a:p>
            <a:r>
              <a:rPr lang="en-US" dirty="0"/>
              <a:t>Direct-funded District Service Code Map</a:t>
            </a:r>
          </a:p>
        </p:txBody>
      </p:sp>
    </p:spTree>
    <p:extLst>
      <p:ext uri="{BB962C8B-B14F-4D97-AF65-F5344CB8AC3E}">
        <p14:creationId xmlns:p14="http://schemas.microsoft.com/office/powerpoint/2010/main" val="42477216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11887200" cy="1325563"/>
          </a:xfrm>
        </p:spPr>
        <p:txBody>
          <a:bodyPr/>
          <a:lstStyle/>
          <a:p>
            <a:r>
              <a:rPr lang="en-US" dirty="0"/>
              <a:t>Service Name and Description</a:t>
            </a:r>
          </a:p>
        </p:txBody>
      </p:sp>
      <p:pic>
        <p:nvPicPr>
          <p:cNvPr id="4" name="Content Placeholder 3" descr="This picture shows where you can find the Service Name and Description fields in the grant application." title="Service Name and Description"/>
          <p:cNvPicPr>
            <a:picLocks noGrp="1" noChangeAspect="1"/>
          </p:cNvPicPr>
          <p:nvPr>
            <p:ph idx="1"/>
          </p:nvPr>
        </p:nvPicPr>
        <p:blipFill>
          <a:blip r:embed="rId3"/>
          <a:stretch>
            <a:fillRect/>
          </a:stretch>
        </p:blipFill>
        <p:spPr>
          <a:xfrm>
            <a:off x="180975" y="1167717"/>
            <a:ext cx="7419975" cy="5480050"/>
          </a:xfrm>
          <a:prstGeom prst="rect">
            <a:avLst/>
          </a:prstGeom>
        </p:spPr>
      </p:pic>
      <p:sp>
        <p:nvSpPr>
          <p:cNvPr id="6" name="Down Arrow 5" descr="Arrow points to Service Description field on the grant application" title="Arrow"/>
          <p:cNvSpPr/>
          <p:nvPr/>
        </p:nvSpPr>
        <p:spPr>
          <a:xfrm>
            <a:off x="2538925" y="1325563"/>
            <a:ext cx="506437" cy="590843"/>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descr="Arrow points to Service Name field on the grant application" title="Arrow"/>
          <p:cNvSpPr/>
          <p:nvPr/>
        </p:nvSpPr>
        <p:spPr>
          <a:xfrm>
            <a:off x="576775" y="478302"/>
            <a:ext cx="506437" cy="590843"/>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The regional and State speech and debate competition allows us to help our migrant students be college and career ready through&#10;&gt; familiarizing students with the procedures of competitive debate;&#10;&gt; acquainting students with the basics of research;&#10;&gt; understanding the importance of using evidence and research-based information in argumentation;&#10;&gt; developing skills in reading, writing, and oral expressions;&#10;&gt; developing skills in organizing materials;&#10;&gt; emphasizing the importance of good delivery when debating an issue; and&#10;&gt; developing a better understanding and appreciation for team participation." title="Service Name and Description"/>
          <p:cNvPicPr>
            <a:picLocks noChangeAspect="1"/>
          </p:cNvPicPr>
          <p:nvPr/>
        </p:nvPicPr>
        <p:blipFill rotWithShape="1">
          <a:blip r:embed="rId4"/>
          <a:srcRect l="3032" t="7138" r="1170"/>
          <a:stretch/>
        </p:blipFill>
        <p:spPr>
          <a:xfrm>
            <a:off x="6282844" y="1916406"/>
            <a:ext cx="5876364" cy="4731360"/>
          </a:xfrm>
          <a:prstGeom prst="rect">
            <a:avLst/>
          </a:prstGeom>
        </p:spPr>
      </p:pic>
    </p:spTree>
    <p:extLst>
      <p:ext uri="{BB962C8B-B14F-4D97-AF65-F5344CB8AC3E}">
        <p14:creationId xmlns:p14="http://schemas.microsoft.com/office/powerpoint/2010/main" val="76905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03799"/>
            <a:ext cx="11887200" cy="1147163"/>
          </a:xfrm>
        </p:spPr>
        <p:txBody>
          <a:bodyPr/>
          <a:lstStyle/>
          <a:p>
            <a:r>
              <a:rPr lang="en-US" dirty="0"/>
              <a:t>State Service Codes</a:t>
            </a:r>
          </a:p>
        </p:txBody>
      </p:sp>
      <p:pic>
        <p:nvPicPr>
          <p:cNvPr id="4" name="Content Placeholder 3" descr="This picture shows State Service Code 1000 for Reading and Writing Instruction for the SSDP." title="State Service Code"/>
          <p:cNvPicPr>
            <a:picLocks noGrp="1" noChangeAspect="1"/>
          </p:cNvPicPr>
          <p:nvPr>
            <p:ph idx="1"/>
          </p:nvPr>
        </p:nvPicPr>
        <p:blipFill>
          <a:blip r:embed="rId3"/>
          <a:stretch>
            <a:fillRect/>
          </a:stretch>
        </p:blipFill>
        <p:spPr>
          <a:xfrm>
            <a:off x="152400" y="1350962"/>
            <a:ext cx="11696700" cy="2801938"/>
          </a:xfrm>
          <a:prstGeom prst="rect">
            <a:avLst/>
          </a:prstGeom>
        </p:spPr>
      </p:pic>
      <p:pic>
        <p:nvPicPr>
          <p:cNvPr id="5" name="Picture 4" descr="On the State Code Map, it shows State Code 1000." title="State Code "/>
          <p:cNvPicPr>
            <a:picLocks noChangeAspect="1"/>
          </p:cNvPicPr>
          <p:nvPr/>
        </p:nvPicPr>
        <p:blipFill>
          <a:blip r:embed="rId4"/>
          <a:stretch>
            <a:fillRect/>
          </a:stretch>
        </p:blipFill>
        <p:spPr>
          <a:xfrm>
            <a:off x="7119937" y="3926564"/>
            <a:ext cx="4824413" cy="2746997"/>
          </a:xfrm>
          <a:prstGeom prst="rect">
            <a:avLst/>
          </a:prstGeom>
        </p:spPr>
      </p:pic>
    </p:spTree>
    <p:extLst>
      <p:ext uri="{BB962C8B-B14F-4D97-AF65-F5344CB8AC3E}">
        <p14:creationId xmlns:p14="http://schemas.microsoft.com/office/powerpoint/2010/main" val="40890906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
            <a:ext cx="11887200" cy="1251284"/>
          </a:xfrm>
        </p:spPr>
        <p:txBody>
          <a:bodyPr/>
          <a:lstStyle/>
          <a:p>
            <a:r>
              <a:rPr lang="en-US" dirty="0"/>
              <a:t>SSDP MPOs and Components</a:t>
            </a:r>
          </a:p>
        </p:txBody>
      </p:sp>
      <p:pic>
        <p:nvPicPr>
          <p:cNvPr id="4" name="Picture 3" descr="This picture shows that all strategies for ELA, ELD, and Student Engagement focus areas were selelcted." title="State Service Delivery Plan Strategies"/>
          <p:cNvPicPr>
            <a:picLocks noChangeAspect="1"/>
          </p:cNvPicPr>
          <p:nvPr/>
        </p:nvPicPr>
        <p:blipFill>
          <a:blip r:embed="rId3"/>
          <a:stretch>
            <a:fillRect/>
          </a:stretch>
        </p:blipFill>
        <p:spPr>
          <a:xfrm>
            <a:off x="152400" y="1143000"/>
            <a:ext cx="6515100" cy="5486400"/>
          </a:xfrm>
          <a:prstGeom prst="rect">
            <a:avLst/>
          </a:prstGeom>
        </p:spPr>
      </p:pic>
      <p:sp>
        <p:nvSpPr>
          <p:cNvPr id="5" name="Down Arrow 4" descr="Arrow points to State Service Delivery Plan Strategies" title="Arrow"/>
          <p:cNvSpPr/>
          <p:nvPr/>
        </p:nvSpPr>
        <p:spPr>
          <a:xfrm>
            <a:off x="609600" y="1554163"/>
            <a:ext cx="476250" cy="712787"/>
          </a:xfrm>
          <a:prstGeom prst="down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This shows that MPO 1.0 was selected as well as MPOs 3.0, 13.0, and 13.1." title="MPO and SSDP Components"/>
          <p:cNvPicPr>
            <a:picLocks noChangeAspect="1"/>
          </p:cNvPicPr>
          <p:nvPr/>
        </p:nvPicPr>
        <p:blipFill>
          <a:blip r:embed="rId4"/>
          <a:stretch>
            <a:fillRect/>
          </a:stretch>
        </p:blipFill>
        <p:spPr>
          <a:xfrm>
            <a:off x="6905624" y="2133601"/>
            <a:ext cx="4829175" cy="4495800"/>
          </a:xfrm>
          <a:prstGeom prst="rect">
            <a:avLst/>
          </a:prstGeom>
        </p:spPr>
      </p:pic>
    </p:spTree>
    <p:extLst>
      <p:ext uri="{BB962C8B-B14F-4D97-AF65-F5344CB8AC3E}">
        <p14:creationId xmlns:p14="http://schemas.microsoft.com/office/powerpoint/2010/main" val="39332109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11887200" cy="1325563"/>
          </a:xfrm>
        </p:spPr>
        <p:txBody>
          <a:bodyPr/>
          <a:lstStyle/>
          <a:p>
            <a:r>
              <a:rPr lang="en-US" dirty="0"/>
              <a:t>Hours, Provided by, Grades</a:t>
            </a:r>
          </a:p>
        </p:txBody>
      </p:sp>
      <p:sp>
        <p:nvSpPr>
          <p:cNvPr id="5" name="TextBox 4"/>
          <p:cNvSpPr txBox="1"/>
          <p:nvPr/>
        </p:nvSpPr>
        <p:spPr>
          <a:xfrm>
            <a:off x="352425" y="1325563"/>
            <a:ext cx="11487150" cy="3046988"/>
          </a:xfrm>
          <a:prstGeom prst="rect">
            <a:avLst/>
          </a:prstGeom>
          <a:noFill/>
        </p:spPr>
        <p:txBody>
          <a:bodyPr wrap="square" rtlCol="0">
            <a:spAutoFit/>
          </a:bodyPr>
          <a:lstStyle/>
          <a:p>
            <a:pPr marL="457200" indent="-457200">
              <a:buFont typeface="Arial" panose="020B0604020202020204" pitchFamily="34" charset="0"/>
              <a:buChar char="•"/>
            </a:pPr>
            <a:r>
              <a:rPr lang="en-US" sz="3200" dirty="0">
                <a:solidFill>
                  <a:schemeClr val="bg1"/>
                </a:solidFill>
              </a:rPr>
              <a:t>MPOs 1.0 and 2.0 (Regular School Year and Summer) as well as MPO 7.0 have an hour requirement</a:t>
            </a:r>
          </a:p>
          <a:p>
            <a:pPr marL="457200" indent="-457200">
              <a:buFont typeface="Arial" panose="020B0604020202020204" pitchFamily="34" charset="0"/>
              <a:buChar char="•"/>
            </a:pPr>
            <a:r>
              <a:rPr lang="en-US" sz="3200" dirty="0">
                <a:solidFill>
                  <a:schemeClr val="bg1"/>
                </a:solidFill>
              </a:rPr>
              <a:t>Credentialed teachers are required for MPOs 1.0, 2.0, and 7.0</a:t>
            </a:r>
          </a:p>
          <a:p>
            <a:pPr marL="457200" indent="-457200">
              <a:buFont typeface="Arial" panose="020B0604020202020204" pitchFamily="34" charset="0"/>
              <a:buChar char="•"/>
            </a:pPr>
            <a:r>
              <a:rPr lang="en-US" sz="3200" dirty="0">
                <a:solidFill>
                  <a:schemeClr val="bg1"/>
                </a:solidFill>
              </a:rPr>
              <a:t>Some MPOs require specific grades ranges to be included like MPOs 1.0 and 2.0</a:t>
            </a:r>
          </a:p>
        </p:txBody>
      </p:sp>
      <p:pic>
        <p:nvPicPr>
          <p:cNvPr id="4" name="Content Placeholder 3" descr="This picture shows that there is an hour requirement, that the service is provided by a teacher, and students in grades K-10 will be served." title="Hours, Provided by, and Grades"/>
          <p:cNvPicPr>
            <a:picLocks noGrp="1" noChangeAspect="1"/>
          </p:cNvPicPr>
          <p:nvPr>
            <p:ph idx="1"/>
          </p:nvPr>
        </p:nvPicPr>
        <p:blipFill>
          <a:blip r:embed="rId3"/>
          <a:stretch>
            <a:fillRect/>
          </a:stretch>
        </p:blipFill>
        <p:spPr>
          <a:xfrm>
            <a:off x="2533650" y="4516855"/>
            <a:ext cx="7124700" cy="2341145"/>
          </a:xfrm>
          <a:prstGeom prst="rect">
            <a:avLst/>
          </a:prstGeom>
        </p:spPr>
      </p:pic>
    </p:spTree>
    <p:extLst>
      <p:ext uri="{BB962C8B-B14F-4D97-AF65-F5344CB8AC3E}">
        <p14:creationId xmlns:p14="http://schemas.microsoft.com/office/powerpoint/2010/main" val="35024943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1554"/>
            <a:ext cx="11887200" cy="1325563"/>
          </a:xfrm>
        </p:spPr>
        <p:txBody>
          <a:bodyPr/>
          <a:lstStyle/>
          <a:p>
            <a:r>
              <a:rPr lang="en-US" dirty="0"/>
              <a:t>Federal and Service Categories</a:t>
            </a:r>
          </a:p>
        </p:txBody>
      </p:sp>
      <p:sp>
        <p:nvSpPr>
          <p:cNvPr id="3" name="Content Placeholder 2"/>
          <p:cNvSpPr>
            <a:spLocks noGrp="1"/>
          </p:cNvSpPr>
          <p:nvPr>
            <p:ph idx="1"/>
          </p:nvPr>
        </p:nvSpPr>
        <p:spPr>
          <a:xfrm>
            <a:off x="152400" y="1427117"/>
            <a:ext cx="11887200" cy="5015901"/>
          </a:xfrm>
        </p:spPr>
        <p:txBody>
          <a:bodyPr/>
          <a:lstStyle/>
          <a:p>
            <a:r>
              <a:rPr lang="en-US" dirty="0"/>
              <a:t>Please refer to the State Code document provided which includes the Federal and Service Code categories</a:t>
            </a:r>
          </a:p>
        </p:txBody>
      </p:sp>
      <p:pic>
        <p:nvPicPr>
          <p:cNvPr id="5" name="Picture 4" descr="This picture shows the federal service codes and definitions for reading, math and other instruction as well as high school credit accrual, and support services." title="Federal Service Codes and Definitions"/>
          <p:cNvPicPr>
            <a:picLocks noChangeAspect="1"/>
          </p:cNvPicPr>
          <p:nvPr/>
        </p:nvPicPr>
        <p:blipFill>
          <a:blip r:embed="rId3"/>
          <a:stretch>
            <a:fillRect/>
          </a:stretch>
        </p:blipFill>
        <p:spPr>
          <a:xfrm>
            <a:off x="152400" y="2565354"/>
            <a:ext cx="11887200" cy="3877664"/>
          </a:xfrm>
          <a:prstGeom prst="rect">
            <a:avLst/>
          </a:prstGeom>
        </p:spPr>
      </p:pic>
      <p:pic>
        <p:nvPicPr>
          <p:cNvPr id="6" name="Picture 5" descr="The Federal Category is Reading Instruction while the Service Category is listed as Instructional." title="Federal and Service Category"/>
          <p:cNvPicPr>
            <a:picLocks noChangeAspect="1"/>
          </p:cNvPicPr>
          <p:nvPr/>
        </p:nvPicPr>
        <p:blipFill rotWithShape="1">
          <a:blip r:embed="rId4"/>
          <a:srcRect l="5536" t="4501" b="8213"/>
          <a:stretch/>
        </p:blipFill>
        <p:spPr>
          <a:xfrm>
            <a:off x="8566484" y="4325459"/>
            <a:ext cx="3473116" cy="2117559"/>
          </a:xfrm>
          <a:prstGeom prst="rect">
            <a:avLst/>
          </a:prstGeom>
        </p:spPr>
      </p:pic>
    </p:spTree>
    <p:extLst>
      <p:ext uri="{BB962C8B-B14F-4D97-AF65-F5344CB8AC3E}">
        <p14:creationId xmlns:p14="http://schemas.microsoft.com/office/powerpoint/2010/main" val="24730768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 Service Complete!</a:t>
            </a:r>
          </a:p>
        </p:txBody>
      </p:sp>
      <p:pic>
        <p:nvPicPr>
          <p:cNvPr id="5" name="Picture 4" descr="A service code map identifies all of the information needed to set up services correctly in the Migrant Student Information Network (MSIN)." title="Service Code Map"/>
          <p:cNvPicPr>
            <a:picLocks noChangeAspect="1"/>
          </p:cNvPicPr>
          <p:nvPr/>
        </p:nvPicPr>
        <p:blipFill>
          <a:blip r:embed="rId3"/>
          <a:stretch>
            <a:fillRect/>
          </a:stretch>
        </p:blipFill>
        <p:spPr>
          <a:xfrm>
            <a:off x="152400" y="1937657"/>
            <a:ext cx="11864347" cy="4634593"/>
          </a:xfrm>
          <a:prstGeom prst="rect">
            <a:avLst/>
          </a:prstGeom>
        </p:spPr>
      </p:pic>
    </p:spTree>
    <p:extLst>
      <p:ext uri="{BB962C8B-B14F-4D97-AF65-F5344CB8AC3E}">
        <p14:creationId xmlns:p14="http://schemas.microsoft.com/office/powerpoint/2010/main" val="22260188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26FD6-E3F8-45E8-AA12-D176C989BFFD}"/>
              </a:ext>
            </a:extLst>
          </p:cNvPr>
          <p:cNvSpPr>
            <a:spLocks noGrp="1"/>
          </p:cNvSpPr>
          <p:nvPr>
            <p:ph type="title"/>
          </p:nvPr>
        </p:nvSpPr>
        <p:spPr>
          <a:xfrm>
            <a:off x="152400" y="0"/>
            <a:ext cx="3945467" cy="1325563"/>
          </a:xfrm>
        </p:spPr>
        <p:txBody>
          <a:bodyPr/>
          <a:lstStyle/>
          <a:p>
            <a:r>
              <a:rPr lang="en-US" dirty="0"/>
              <a:t>Practice #1</a:t>
            </a:r>
          </a:p>
        </p:txBody>
      </p:sp>
      <p:pic>
        <p:nvPicPr>
          <p:cNvPr id="15" name="Picture 14" descr="Name of Service: ELA Academic Intervention">
            <a:extLst>
              <a:ext uri="{FF2B5EF4-FFF2-40B4-BE49-F238E27FC236}">
                <a16:creationId xmlns:a16="http://schemas.microsoft.com/office/drawing/2014/main" id="{9A3DE9AF-CD16-4031-80CD-9B5B007B3550}"/>
              </a:ext>
            </a:extLst>
          </p:cNvPr>
          <p:cNvPicPr>
            <a:picLocks noChangeAspect="1"/>
          </p:cNvPicPr>
          <p:nvPr/>
        </p:nvPicPr>
        <p:blipFill>
          <a:blip r:embed="rId3"/>
          <a:stretch>
            <a:fillRect/>
          </a:stretch>
        </p:blipFill>
        <p:spPr>
          <a:xfrm>
            <a:off x="152400" y="1139825"/>
            <a:ext cx="3945467" cy="473456"/>
          </a:xfrm>
          <a:prstGeom prst="rect">
            <a:avLst/>
          </a:prstGeom>
        </p:spPr>
      </p:pic>
      <p:pic>
        <p:nvPicPr>
          <p:cNvPr id="12" name="Picture 11" descr="Service Time: Students in Grades K-10 will attend 2160 minutes for this service.">
            <a:extLst>
              <a:ext uri="{FF2B5EF4-FFF2-40B4-BE49-F238E27FC236}">
                <a16:creationId xmlns:a16="http://schemas.microsoft.com/office/drawing/2014/main" id="{B79E78FC-31D8-442E-9575-80F5085013B7}"/>
              </a:ext>
            </a:extLst>
          </p:cNvPr>
          <p:cNvPicPr>
            <a:picLocks noChangeAspect="1"/>
          </p:cNvPicPr>
          <p:nvPr/>
        </p:nvPicPr>
        <p:blipFill>
          <a:blip r:embed="rId4"/>
          <a:stretch>
            <a:fillRect/>
          </a:stretch>
        </p:blipFill>
        <p:spPr>
          <a:xfrm>
            <a:off x="152400" y="1717865"/>
            <a:ext cx="7096480" cy="1495045"/>
          </a:xfrm>
          <a:prstGeom prst="rect">
            <a:avLst/>
          </a:prstGeom>
        </p:spPr>
      </p:pic>
      <p:pic>
        <p:nvPicPr>
          <p:cNvPr id="18" name="Picture 17" descr="Staff: Credentialed staff will provide instruction.">
            <a:extLst>
              <a:ext uri="{FF2B5EF4-FFF2-40B4-BE49-F238E27FC236}">
                <a16:creationId xmlns:a16="http://schemas.microsoft.com/office/drawing/2014/main" id="{CB47E257-CE4C-4C33-9CA8-1C7A56EBC170}"/>
              </a:ext>
            </a:extLst>
          </p:cNvPr>
          <p:cNvPicPr>
            <a:picLocks noChangeAspect="1"/>
          </p:cNvPicPr>
          <p:nvPr/>
        </p:nvPicPr>
        <p:blipFill>
          <a:blip r:embed="rId5"/>
          <a:stretch>
            <a:fillRect/>
          </a:stretch>
        </p:blipFill>
        <p:spPr>
          <a:xfrm>
            <a:off x="182033" y="3317494"/>
            <a:ext cx="7083850" cy="1927224"/>
          </a:xfrm>
          <a:prstGeom prst="rect">
            <a:avLst/>
          </a:prstGeom>
        </p:spPr>
      </p:pic>
      <p:pic>
        <p:nvPicPr>
          <p:cNvPr id="14" name="Picture 13" descr="SSDP Strategies selected include 1.0, 1.1, 1.2, 1.2a, 1.3, 13.0, 13.1, and 13.2.">
            <a:extLst>
              <a:ext uri="{FF2B5EF4-FFF2-40B4-BE49-F238E27FC236}">
                <a16:creationId xmlns:a16="http://schemas.microsoft.com/office/drawing/2014/main" id="{3E6295DB-6E08-4BD7-BA93-D616BA2725FB}"/>
              </a:ext>
            </a:extLst>
          </p:cNvPr>
          <p:cNvPicPr>
            <a:picLocks noChangeAspect="1"/>
          </p:cNvPicPr>
          <p:nvPr/>
        </p:nvPicPr>
        <p:blipFill rotWithShape="1">
          <a:blip r:embed="rId6"/>
          <a:srcRect l="4531"/>
          <a:stretch/>
        </p:blipFill>
        <p:spPr>
          <a:xfrm>
            <a:off x="7416800" y="0"/>
            <a:ext cx="4622800" cy="5556204"/>
          </a:xfrm>
          <a:prstGeom prst="rect">
            <a:avLst/>
          </a:prstGeom>
        </p:spPr>
      </p:pic>
      <p:pic>
        <p:nvPicPr>
          <p:cNvPr id="5" name="Picture 4" descr="This picture shows a blank service code document with the following column headings: Name, Description, Local Code, State Code, MPO, SSDP Components, Hours, Federal Category, Service Category, Provided by, and Grades.">
            <a:extLst>
              <a:ext uri="{FF2B5EF4-FFF2-40B4-BE49-F238E27FC236}">
                <a16:creationId xmlns:a16="http://schemas.microsoft.com/office/drawing/2014/main" id="{76F5A26A-736F-4227-8A1E-9A6950AB21C0}"/>
              </a:ext>
            </a:extLst>
          </p:cNvPr>
          <p:cNvPicPr>
            <a:picLocks noChangeAspect="1"/>
          </p:cNvPicPr>
          <p:nvPr/>
        </p:nvPicPr>
        <p:blipFill>
          <a:blip r:embed="rId7"/>
          <a:stretch>
            <a:fillRect/>
          </a:stretch>
        </p:blipFill>
        <p:spPr>
          <a:xfrm>
            <a:off x="38100" y="5389562"/>
            <a:ext cx="12153900" cy="1325563"/>
          </a:xfrm>
          <a:prstGeom prst="rect">
            <a:avLst/>
          </a:prstGeom>
        </p:spPr>
      </p:pic>
    </p:spTree>
    <p:extLst>
      <p:ext uri="{BB962C8B-B14F-4D97-AF65-F5344CB8AC3E}">
        <p14:creationId xmlns:p14="http://schemas.microsoft.com/office/powerpoint/2010/main" val="37588829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FD640-B264-499C-87A8-C692D63E6B72}"/>
              </a:ext>
            </a:extLst>
          </p:cNvPr>
          <p:cNvSpPr>
            <a:spLocks noGrp="1"/>
          </p:cNvSpPr>
          <p:nvPr>
            <p:ph type="title"/>
          </p:nvPr>
        </p:nvSpPr>
        <p:spPr>
          <a:xfrm>
            <a:off x="90369" y="0"/>
            <a:ext cx="3132667" cy="1325563"/>
          </a:xfrm>
        </p:spPr>
        <p:txBody>
          <a:bodyPr/>
          <a:lstStyle/>
          <a:p>
            <a:r>
              <a:rPr lang="en-US" dirty="0"/>
              <a:t>Practice #2</a:t>
            </a:r>
          </a:p>
        </p:txBody>
      </p:sp>
      <p:pic>
        <p:nvPicPr>
          <p:cNvPr id="5" name="Picture 4" descr="Service Name: STEAM K-10th">
            <a:extLst>
              <a:ext uri="{FF2B5EF4-FFF2-40B4-BE49-F238E27FC236}">
                <a16:creationId xmlns:a16="http://schemas.microsoft.com/office/drawing/2014/main" id="{8C4EC754-3DE0-47FE-9ADB-B4C4C10A4B04}"/>
              </a:ext>
            </a:extLst>
          </p:cNvPr>
          <p:cNvPicPr>
            <a:picLocks noChangeAspect="1"/>
          </p:cNvPicPr>
          <p:nvPr/>
        </p:nvPicPr>
        <p:blipFill>
          <a:blip r:embed="rId3"/>
          <a:stretch>
            <a:fillRect/>
          </a:stretch>
        </p:blipFill>
        <p:spPr>
          <a:xfrm>
            <a:off x="241003" y="1213083"/>
            <a:ext cx="2116433" cy="634930"/>
          </a:xfrm>
          <a:prstGeom prst="rect">
            <a:avLst/>
          </a:prstGeom>
        </p:spPr>
      </p:pic>
      <p:pic>
        <p:nvPicPr>
          <p:cNvPr id="8" name="Picture 7" descr="A certificated teacher is providing instruction.">
            <a:extLst>
              <a:ext uri="{FF2B5EF4-FFF2-40B4-BE49-F238E27FC236}">
                <a16:creationId xmlns:a16="http://schemas.microsoft.com/office/drawing/2014/main" id="{0043E65E-CE70-45BC-921C-F5A077D268C9}"/>
              </a:ext>
            </a:extLst>
          </p:cNvPr>
          <p:cNvPicPr>
            <a:picLocks noChangeAspect="1"/>
          </p:cNvPicPr>
          <p:nvPr/>
        </p:nvPicPr>
        <p:blipFill>
          <a:blip r:embed="rId4"/>
          <a:stretch>
            <a:fillRect/>
          </a:stretch>
        </p:blipFill>
        <p:spPr>
          <a:xfrm>
            <a:off x="267096" y="2163322"/>
            <a:ext cx="6363891" cy="1314450"/>
          </a:xfrm>
          <a:prstGeom prst="rect">
            <a:avLst/>
          </a:prstGeom>
        </p:spPr>
      </p:pic>
      <p:pic>
        <p:nvPicPr>
          <p:cNvPr id="6" name="Picture 5" descr="SSDP Strategies selected include 3.0, 13.0, 13.1, and 13.2.">
            <a:extLst>
              <a:ext uri="{FF2B5EF4-FFF2-40B4-BE49-F238E27FC236}">
                <a16:creationId xmlns:a16="http://schemas.microsoft.com/office/drawing/2014/main" id="{47AE0120-52A6-43B7-9863-16A82C5A7386}"/>
              </a:ext>
            </a:extLst>
          </p:cNvPr>
          <p:cNvPicPr>
            <a:picLocks noChangeAspect="1"/>
          </p:cNvPicPr>
          <p:nvPr/>
        </p:nvPicPr>
        <p:blipFill>
          <a:blip r:embed="rId5"/>
          <a:stretch>
            <a:fillRect/>
          </a:stretch>
        </p:blipFill>
        <p:spPr>
          <a:xfrm>
            <a:off x="7016220" y="142874"/>
            <a:ext cx="4790548" cy="5355347"/>
          </a:xfrm>
          <a:prstGeom prst="rect">
            <a:avLst/>
          </a:prstGeom>
        </p:spPr>
      </p:pic>
      <p:pic>
        <p:nvPicPr>
          <p:cNvPr id="4" name="Picture 3" descr="This picture shows a blank service code document with the following column headings: Name, Description, Local Code, State Code, MPO, SSDP Components, Hours, Federal Category, Service Category, Provided by, and Grades.">
            <a:extLst>
              <a:ext uri="{FF2B5EF4-FFF2-40B4-BE49-F238E27FC236}">
                <a16:creationId xmlns:a16="http://schemas.microsoft.com/office/drawing/2014/main" id="{70AB10B4-F3ED-4F50-9385-F8395C33D3A5}"/>
              </a:ext>
            </a:extLst>
          </p:cNvPr>
          <p:cNvPicPr>
            <a:picLocks noChangeAspect="1"/>
          </p:cNvPicPr>
          <p:nvPr/>
        </p:nvPicPr>
        <p:blipFill>
          <a:blip r:embed="rId6"/>
          <a:stretch>
            <a:fillRect/>
          </a:stretch>
        </p:blipFill>
        <p:spPr>
          <a:xfrm>
            <a:off x="38100" y="5389562"/>
            <a:ext cx="12153900" cy="1325563"/>
          </a:xfrm>
          <a:prstGeom prst="rect">
            <a:avLst/>
          </a:prstGeom>
        </p:spPr>
      </p:pic>
    </p:spTree>
    <p:extLst>
      <p:ext uri="{BB962C8B-B14F-4D97-AF65-F5344CB8AC3E}">
        <p14:creationId xmlns:p14="http://schemas.microsoft.com/office/powerpoint/2010/main" val="2082461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20020A-0C56-4458-9F9D-57B87E1EC08C}"/>
              </a:ext>
            </a:extLst>
          </p:cNvPr>
          <p:cNvSpPr>
            <a:spLocks noGrp="1"/>
          </p:cNvSpPr>
          <p:nvPr>
            <p:ph type="title"/>
          </p:nvPr>
        </p:nvSpPr>
        <p:spPr/>
        <p:txBody>
          <a:bodyPr>
            <a:normAutofit/>
          </a:bodyPr>
          <a:lstStyle/>
          <a:p>
            <a:r>
              <a:rPr lang="en-US" dirty="0">
                <a:cs typeface="Arial"/>
              </a:rPr>
              <a:t>Housekeeping Items</a:t>
            </a:r>
            <a:endParaRPr lang="en-US" dirty="0"/>
          </a:p>
        </p:txBody>
      </p:sp>
      <p:sp>
        <p:nvSpPr>
          <p:cNvPr id="2" name="TextBox 1">
            <a:extLst>
              <a:ext uri="{FF2B5EF4-FFF2-40B4-BE49-F238E27FC236}">
                <a16:creationId xmlns:a16="http://schemas.microsoft.com/office/drawing/2014/main" id="{B397D31E-0089-4A08-9185-4FFAA6C676D8}"/>
              </a:ext>
            </a:extLst>
          </p:cNvPr>
          <p:cNvSpPr txBox="1"/>
          <p:nvPr/>
        </p:nvSpPr>
        <p:spPr>
          <a:xfrm>
            <a:off x="447041" y="1529362"/>
            <a:ext cx="11236960" cy="4801314"/>
          </a:xfrm>
          <a:prstGeom prst="rect">
            <a:avLst/>
          </a:prstGeom>
          <a:noFill/>
        </p:spPr>
        <p:txBody>
          <a:bodyPr wrap="square" rtlCol="0">
            <a:spAutoFit/>
          </a:bodyPr>
          <a:lstStyle/>
          <a:p>
            <a:pPr marL="571500" lvl="0" indent="-571500">
              <a:spcAft>
                <a:spcPts val="1200"/>
              </a:spcAft>
              <a:buFont typeface="Arial" panose="020B0604020202020204" pitchFamily="34" charset="0"/>
              <a:buChar char="•"/>
              <a:defRPr/>
            </a:pPr>
            <a:r>
              <a:rPr lang="en-US" sz="3200" dirty="0">
                <a:solidFill>
                  <a:schemeClr val="bg1"/>
                </a:solidFill>
              </a:rPr>
              <a:t>Please enter your name, title, and region/direct-funded district.</a:t>
            </a:r>
          </a:p>
          <a:p>
            <a:pPr marL="571500" lvl="0" indent="-571500">
              <a:spcAft>
                <a:spcPts val="1200"/>
              </a:spcAft>
              <a:buFont typeface="Arial" panose="020B0604020202020204" pitchFamily="34" charset="0"/>
              <a:buChar char="•"/>
              <a:defRPr/>
            </a:pPr>
            <a:r>
              <a:rPr lang="en-US" sz="3200" b="1" dirty="0">
                <a:solidFill>
                  <a:schemeClr val="bg1"/>
                </a:solidFill>
              </a:rPr>
              <a:t>Mute </a:t>
            </a:r>
            <a:r>
              <a:rPr lang="en-US" sz="3200" dirty="0">
                <a:solidFill>
                  <a:schemeClr val="bg1"/>
                </a:solidFill>
              </a:rPr>
              <a:t>your speaker. </a:t>
            </a:r>
          </a:p>
          <a:p>
            <a:pPr marL="571500" lvl="0" indent="-571500">
              <a:spcAft>
                <a:spcPts val="1200"/>
              </a:spcAft>
              <a:buFont typeface="Arial" panose="020B0604020202020204" pitchFamily="34" charset="0"/>
              <a:buChar char="•"/>
              <a:defRPr/>
            </a:pPr>
            <a:r>
              <a:rPr lang="en-US" sz="3200" dirty="0">
                <a:solidFill>
                  <a:schemeClr val="bg1"/>
                </a:solidFill>
              </a:rPr>
              <a:t>Use the </a:t>
            </a:r>
            <a:r>
              <a:rPr lang="en-US" sz="3200" b="1" dirty="0">
                <a:solidFill>
                  <a:schemeClr val="bg1"/>
                </a:solidFill>
              </a:rPr>
              <a:t>chat</a:t>
            </a:r>
            <a:r>
              <a:rPr lang="en-US" sz="3200" dirty="0">
                <a:solidFill>
                  <a:schemeClr val="bg1"/>
                </a:solidFill>
              </a:rPr>
              <a:t> function to enter your questions. If your question is not answered during the meeting, the Migrant Education Office (MEO) will email you directly.</a:t>
            </a:r>
          </a:p>
          <a:p>
            <a:pPr marL="571500" lvl="0" indent="-571500">
              <a:spcAft>
                <a:spcPts val="1200"/>
              </a:spcAft>
              <a:buFont typeface="Arial" panose="020B0604020202020204" pitchFamily="34" charset="0"/>
              <a:buChar char="•"/>
              <a:defRPr/>
            </a:pPr>
            <a:r>
              <a:rPr lang="en-US" sz="3200" dirty="0">
                <a:solidFill>
                  <a:schemeClr val="bg1"/>
                </a:solidFill>
              </a:rPr>
              <a:t>This webinar is being recorded and will be posted on My Digital Chalkboard.</a:t>
            </a:r>
          </a:p>
          <a:p>
            <a:pPr marL="571500" lvl="0" indent="-571500">
              <a:buFont typeface="Arial" panose="020B0604020202020204" pitchFamily="34" charset="0"/>
              <a:buChar char="•"/>
              <a:defRPr/>
            </a:pPr>
            <a:endParaRPr lang="en-US" sz="1000" dirty="0">
              <a:solidFill>
                <a:schemeClr val="bg1"/>
              </a:solidFill>
            </a:endParaRPr>
          </a:p>
        </p:txBody>
      </p:sp>
    </p:spTree>
    <p:extLst>
      <p:ext uri="{BB962C8B-B14F-4D97-AF65-F5344CB8AC3E}">
        <p14:creationId xmlns:p14="http://schemas.microsoft.com/office/powerpoint/2010/main" val="1101041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Title 2">
            <a:extLst>
              <a:ext uri="{FF2B5EF4-FFF2-40B4-BE49-F238E27FC236}">
                <a16:creationId xmlns:a16="http://schemas.microsoft.com/office/drawing/2014/main" id="{FD040A03-B5D7-4C1F-93FF-5EFB6B455CBA}"/>
              </a:ext>
            </a:extLst>
          </p:cNvPr>
          <p:cNvSpPr>
            <a:spLocks noGrp="1"/>
          </p:cNvSpPr>
          <p:nvPr>
            <p:ph type="title"/>
          </p:nvPr>
        </p:nvSpPr>
        <p:spPr/>
        <p:txBody>
          <a:bodyPr/>
          <a:lstStyle/>
          <a:p>
            <a:r>
              <a:rPr lang="en-US" altLang="en-US" dirty="0"/>
              <a:t>Check for Understanding (1)</a:t>
            </a:r>
          </a:p>
        </p:txBody>
      </p:sp>
      <p:pic>
        <p:nvPicPr>
          <p:cNvPr id="3" name="Picture 2" descr="Picture of a smiling emoji with a thumbs up." title="Check for Understanding">
            <a:extLst>
              <a:ext uri="{FF2B5EF4-FFF2-40B4-BE49-F238E27FC236}">
                <a16:creationId xmlns:a16="http://schemas.microsoft.com/office/drawing/2014/main" id="{4C0D4EE1-6834-48DF-BF2B-6263A4BDA0C4}"/>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7200" y="1853421"/>
            <a:ext cx="3657600" cy="31511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075679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44111"/>
            <a:ext cx="11887200" cy="1325563"/>
          </a:xfrm>
        </p:spPr>
        <p:txBody>
          <a:bodyPr/>
          <a:lstStyle/>
          <a:p>
            <a:r>
              <a:rPr lang="en-US" dirty="0"/>
              <a:t>Regional Service Code Map </a:t>
            </a:r>
          </a:p>
        </p:txBody>
      </p:sp>
    </p:spTree>
    <p:extLst>
      <p:ext uri="{BB962C8B-B14F-4D97-AF65-F5344CB8AC3E}">
        <p14:creationId xmlns:p14="http://schemas.microsoft.com/office/powerpoint/2010/main" val="16969046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Regional Service Code Map (1)</a:t>
            </a:r>
          </a:p>
        </p:txBody>
      </p:sp>
      <p:pic>
        <p:nvPicPr>
          <p:cNvPr id="6" name="Picture 5" descr="Chart for the regional service code map. "/>
          <p:cNvPicPr>
            <a:picLocks noChangeAspect="1"/>
          </p:cNvPicPr>
          <p:nvPr/>
        </p:nvPicPr>
        <p:blipFill>
          <a:blip r:embed="rId3"/>
          <a:stretch>
            <a:fillRect/>
          </a:stretch>
        </p:blipFill>
        <p:spPr>
          <a:xfrm>
            <a:off x="61912" y="1376362"/>
            <a:ext cx="12068175" cy="5089752"/>
          </a:xfrm>
          <a:prstGeom prst="rect">
            <a:avLst/>
          </a:prstGeom>
        </p:spPr>
      </p:pic>
    </p:spTree>
    <p:extLst>
      <p:ext uri="{BB962C8B-B14F-4D97-AF65-F5344CB8AC3E}">
        <p14:creationId xmlns:p14="http://schemas.microsoft.com/office/powerpoint/2010/main" val="8305015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11887200" cy="1325563"/>
          </a:xfrm>
        </p:spPr>
        <p:txBody>
          <a:bodyPr/>
          <a:lstStyle/>
          <a:p>
            <a:r>
              <a:rPr lang="en-US" dirty="0"/>
              <a:t>Regional Service Code Map (2)</a:t>
            </a:r>
          </a:p>
        </p:txBody>
      </p:sp>
      <p:pic>
        <p:nvPicPr>
          <p:cNvPr id="6" name="Picture 5" descr="Chart for the regional service code map. "/>
          <p:cNvPicPr>
            <a:picLocks noChangeAspect="1"/>
          </p:cNvPicPr>
          <p:nvPr/>
        </p:nvPicPr>
        <p:blipFill>
          <a:blip r:embed="rId3"/>
          <a:stretch>
            <a:fillRect/>
          </a:stretch>
        </p:blipFill>
        <p:spPr>
          <a:xfrm>
            <a:off x="47625" y="1319892"/>
            <a:ext cx="12096750" cy="5301651"/>
          </a:xfrm>
          <a:prstGeom prst="rect">
            <a:avLst/>
          </a:prstGeom>
        </p:spPr>
      </p:pic>
    </p:spTree>
    <p:extLst>
      <p:ext uri="{BB962C8B-B14F-4D97-AF65-F5344CB8AC3E}">
        <p14:creationId xmlns:p14="http://schemas.microsoft.com/office/powerpoint/2010/main" val="27099848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1B605-F746-4172-8706-BE89DC6B26EC}"/>
              </a:ext>
            </a:extLst>
          </p:cNvPr>
          <p:cNvSpPr>
            <a:spLocks noGrp="1"/>
          </p:cNvSpPr>
          <p:nvPr>
            <p:ph type="title"/>
          </p:nvPr>
        </p:nvSpPr>
        <p:spPr/>
        <p:txBody>
          <a:bodyPr/>
          <a:lstStyle/>
          <a:p>
            <a:r>
              <a:rPr lang="en-US" dirty="0"/>
              <a:t>Common Errors</a:t>
            </a:r>
          </a:p>
        </p:txBody>
      </p:sp>
      <p:sp>
        <p:nvSpPr>
          <p:cNvPr id="3" name="Content Placeholder 2">
            <a:extLst>
              <a:ext uri="{FF2B5EF4-FFF2-40B4-BE49-F238E27FC236}">
                <a16:creationId xmlns:a16="http://schemas.microsoft.com/office/drawing/2014/main" id="{6D98AD54-E8F7-48A1-A208-7D710B8ECC29}"/>
              </a:ext>
            </a:extLst>
          </p:cNvPr>
          <p:cNvSpPr>
            <a:spLocks noGrp="1"/>
          </p:cNvSpPr>
          <p:nvPr>
            <p:ph idx="1"/>
          </p:nvPr>
        </p:nvSpPr>
        <p:spPr>
          <a:xfrm>
            <a:off x="152400" y="1259159"/>
            <a:ext cx="11887200" cy="5015901"/>
          </a:xfrm>
        </p:spPr>
        <p:txBody>
          <a:bodyPr/>
          <a:lstStyle/>
          <a:p>
            <a:pPr>
              <a:lnSpc>
                <a:spcPct val="100000"/>
              </a:lnSpc>
              <a:spcBef>
                <a:spcPts val="0"/>
              </a:spcBef>
              <a:spcAft>
                <a:spcPts val="1800"/>
              </a:spcAft>
            </a:pPr>
            <a:r>
              <a:rPr lang="en-US" dirty="0"/>
              <a:t>Including the incorrect Federal Category</a:t>
            </a:r>
          </a:p>
          <a:p>
            <a:pPr>
              <a:lnSpc>
                <a:spcPct val="100000"/>
              </a:lnSpc>
              <a:spcBef>
                <a:spcPts val="0"/>
              </a:spcBef>
              <a:spcAft>
                <a:spcPts val="1800"/>
              </a:spcAft>
            </a:pPr>
            <a:r>
              <a:rPr lang="en-US" dirty="0"/>
              <a:t>Including the incorrect Service Category</a:t>
            </a:r>
          </a:p>
          <a:p>
            <a:pPr>
              <a:lnSpc>
                <a:spcPct val="100000"/>
              </a:lnSpc>
              <a:spcBef>
                <a:spcPts val="0"/>
              </a:spcBef>
              <a:spcAft>
                <a:spcPts val="1800"/>
              </a:spcAft>
            </a:pPr>
            <a:r>
              <a:rPr lang="en-US" dirty="0"/>
              <a:t>Not mapping to the correct MPOs</a:t>
            </a:r>
          </a:p>
          <a:p>
            <a:pPr>
              <a:lnSpc>
                <a:spcPct val="100000"/>
              </a:lnSpc>
              <a:spcBef>
                <a:spcPts val="0"/>
              </a:spcBef>
              <a:spcAft>
                <a:spcPts val="1800"/>
              </a:spcAft>
            </a:pPr>
            <a:r>
              <a:rPr lang="en-US" dirty="0"/>
              <a:t>Not including all the SSDP Components that are identified in the service </a:t>
            </a:r>
          </a:p>
          <a:p>
            <a:pPr>
              <a:lnSpc>
                <a:spcPct val="100000"/>
              </a:lnSpc>
              <a:spcBef>
                <a:spcPts val="0"/>
              </a:spcBef>
              <a:spcAft>
                <a:spcPts val="1800"/>
              </a:spcAft>
            </a:pPr>
            <a:r>
              <a:rPr lang="en-US" dirty="0"/>
              <a:t>Developing a service for specific groups of students (e.g., English learners, Gifted and Talented Education, Special Education)</a:t>
            </a:r>
          </a:p>
        </p:txBody>
      </p:sp>
    </p:spTree>
    <p:extLst>
      <p:ext uri="{BB962C8B-B14F-4D97-AF65-F5344CB8AC3E}">
        <p14:creationId xmlns:p14="http://schemas.microsoft.com/office/powerpoint/2010/main" val="11588906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22854-5B3E-456E-807A-1A48B5E758FD}"/>
              </a:ext>
            </a:extLst>
          </p:cNvPr>
          <p:cNvSpPr>
            <a:spLocks noGrp="1"/>
          </p:cNvSpPr>
          <p:nvPr>
            <p:ph type="title"/>
          </p:nvPr>
        </p:nvSpPr>
        <p:spPr/>
        <p:txBody>
          <a:bodyPr/>
          <a:lstStyle/>
          <a:p>
            <a:r>
              <a:rPr lang="en-US" dirty="0"/>
              <a:t>Best Practices</a:t>
            </a:r>
          </a:p>
        </p:txBody>
      </p:sp>
      <p:sp>
        <p:nvSpPr>
          <p:cNvPr id="3" name="Content Placeholder 2">
            <a:extLst>
              <a:ext uri="{FF2B5EF4-FFF2-40B4-BE49-F238E27FC236}">
                <a16:creationId xmlns:a16="http://schemas.microsoft.com/office/drawing/2014/main" id="{409A7DDD-E379-407D-9E84-E09C23FC0514}"/>
              </a:ext>
            </a:extLst>
          </p:cNvPr>
          <p:cNvSpPr>
            <a:spLocks noGrp="1"/>
          </p:cNvSpPr>
          <p:nvPr>
            <p:ph idx="1"/>
          </p:nvPr>
        </p:nvSpPr>
        <p:spPr/>
        <p:txBody>
          <a:bodyPr/>
          <a:lstStyle/>
          <a:p>
            <a:pPr>
              <a:lnSpc>
                <a:spcPct val="100000"/>
              </a:lnSpc>
              <a:spcBef>
                <a:spcPts val="0"/>
              </a:spcBef>
              <a:spcAft>
                <a:spcPts val="1800"/>
              </a:spcAft>
            </a:pPr>
            <a:r>
              <a:rPr lang="en-US" dirty="0"/>
              <a:t>Deactivate services that are no longer in use.</a:t>
            </a:r>
          </a:p>
          <a:p>
            <a:pPr>
              <a:lnSpc>
                <a:spcPct val="100000"/>
              </a:lnSpc>
              <a:spcBef>
                <a:spcPts val="0"/>
              </a:spcBef>
              <a:spcAft>
                <a:spcPts val="1800"/>
              </a:spcAft>
            </a:pPr>
            <a:r>
              <a:rPr lang="en-US" dirty="0"/>
              <a:t>Print out service code map and review for accuracy against the grant application and federal and state code document.</a:t>
            </a:r>
          </a:p>
          <a:p>
            <a:pPr>
              <a:lnSpc>
                <a:spcPct val="100000"/>
              </a:lnSpc>
              <a:spcBef>
                <a:spcPts val="0"/>
              </a:spcBef>
              <a:spcAft>
                <a:spcPts val="1800"/>
              </a:spcAft>
            </a:pPr>
            <a:r>
              <a:rPr lang="en-US" dirty="0"/>
              <a:t>Have a second “reviewer” go over the information to ensure that everything is correct prior to setting up services.</a:t>
            </a:r>
          </a:p>
          <a:p>
            <a:endParaRPr lang="en-US" dirty="0"/>
          </a:p>
        </p:txBody>
      </p:sp>
    </p:spTree>
    <p:extLst>
      <p:ext uri="{BB962C8B-B14F-4D97-AF65-F5344CB8AC3E}">
        <p14:creationId xmlns:p14="http://schemas.microsoft.com/office/powerpoint/2010/main" val="37856223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
            <a:ext cx="11887200" cy="895322"/>
          </a:xfrm>
        </p:spPr>
        <p:txBody>
          <a:bodyPr>
            <a:normAutofit/>
          </a:bodyPr>
          <a:lstStyle/>
          <a:p>
            <a:r>
              <a:rPr lang="en-US" dirty="0"/>
              <a:t>MSIN Service Set-up Screen</a:t>
            </a:r>
          </a:p>
        </p:txBody>
      </p:sp>
      <p:pic>
        <p:nvPicPr>
          <p:cNvPr id="5" name="Picture 4" descr="MSIN Service Set up Screen includes fields like service name and description, local and state code, SSDP MPO and Components, Federal and Service Category, Provided by, Grade Range, and Service Status." title="MSIN Service Set up Screen"/>
          <p:cNvPicPr>
            <a:picLocks noChangeAspect="1"/>
          </p:cNvPicPr>
          <p:nvPr/>
        </p:nvPicPr>
        <p:blipFill>
          <a:blip r:embed="rId3"/>
          <a:stretch>
            <a:fillRect/>
          </a:stretch>
        </p:blipFill>
        <p:spPr>
          <a:xfrm>
            <a:off x="545055" y="895322"/>
            <a:ext cx="11101890" cy="5819839"/>
          </a:xfrm>
          <a:prstGeom prst="rect">
            <a:avLst/>
          </a:prstGeom>
        </p:spPr>
      </p:pic>
    </p:spTree>
    <p:extLst>
      <p:ext uri="{BB962C8B-B14F-4D97-AF65-F5344CB8AC3E}">
        <p14:creationId xmlns:p14="http://schemas.microsoft.com/office/powerpoint/2010/main" val="16389157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a:xfrm>
            <a:off x="152400" y="1655747"/>
            <a:ext cx="11887200" cy="4945717"/>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Please take a moment and type in any questions you may have  into the Chat feature. </a:t>
            </a:r>
          </a:p>
        </p:txBody>
      </p:sp>
      <p:pic>
        <p:nvPicPr>
          <p:cNvPr id="4" name="Picture 3" descr="The character Dwight from the tv series The Office has a question." title="Ques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64853" y="1432310"/>
            <a:ext cx="6262294" cy="3769943"/>
          </a:xfrm>
          <a:prstGeom prst="rect">
            <a:avLst/>
          </a:prstGeom>
        </p:spPr>
      </p:pic>
    </p:spTree>
    <p:extLst>
      <p:ext uri="{BB962C8B-B14F-4D97-AF65-F5344CB8AC3E}">
        <p14:creationId xmlns:p14="http://schemas.microsoft.com/office/powerpoint/2010/main" val="36307675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a:xfrm>
            <a:off x="152400" y="1529362"/>
            <a:ext cx="11887200" cy="5313081"/>
          </a:xfrm>
        </p:spPr>
        <p:txBody>
          <a:bodyPr>
            <a:normAutofit/>
          </a:bodyPr>
          <a:lstStyle/>
          <a:p>
            <a:pPr marL="0" indent="0">
              <a:buNone/>
            </a:pPr>
            <a:r>
              <a:rPr lang="en-US" dirty="0"/>
              <a:t>MSIN User Guides offer the following resources:</a:t>
            </a:r>
          </a:p>
          <a:p>
            <a:r>
              <a:rPr lang="en-US" dirty="0"/>
              <a:t>Service Set-up Webinar (for SSDP services)</a:t>
            </a:r>
          </a:p>
          <a:p>
            <a:r>
              <a:rPr lang="en-US" dirty="0"/>
              <a:t>Service Data Entry Webinar (for SSDP services)</a:t>
            </a:r>
          </a:p>
          <a:p>
            <a:r>
              <a:rPr lang="en-US" dirty="0"/>
              <a:t>How-to videos</a:t>
            </a:r>
          </a:p>
          <a:p>
            <a:r>
              <a:rPr lang="en-US" dirty="0"/>
              <a:t>User manuals</a:t>
            </a:r>
          </a:p>
          <a:p>
            <a:endParaRPr lang="en-US" dirty="0"/>
          </a:p>
          <a:p>
            <a:pPr marL="0" indent="0">
              <a:buNone/>
            </a:pPr>
            <a:r>
              <a:rPr lang="en-US" dirty="0">
                <a:hlinkClick r:id="rId3"/>
              </a:rPr>
              <a:t>MSIN User Guides </a:t>
            </a:r>
            <a:r>
              <a:rPr lang="en-US" dirty="0"/>
              <a:t>under Services/Service Administration/How-to Videos </a:t>
            </a:r>
          </a:p>
        </p:txBody>
      </p:sp>
    </p:spTree>
    <p:extLst>
      <p:ext uri="{BB962C8B-B14F-4D97-AF65-F5344CB8AC3E}">
        <p14:creationId xmlns:p14="http://schemas.microsoft.com/office/powerpoint/2010/main" val="33550312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FA35F-C869-493A-9798-67FA948261DD}"/>
              </a:ext>
            </a:extLst>
          </p:cNvPr>
          <p:cNvSpPr>
            <a:spLocks noGrp="1"/>
          </p:cNvSpPr>
          <p:nvPr>
            <p:ph type="title"/>
          </p:nvPr>
        </p:nvSpPr>
        <p:spPr/>
        <p:txBody>
          <a:bodyPr/>
          <a:lstStyle/>
          <a:p>
            <a:r>
              <a:rPr lang="en-US" dirty="0"/>
              <a:t>Poll (Posttest)</a:t>
            </a:r>
          </a:p>
        </p:txBody>
      </p:sp>
      <p:sp>
        <p:nvSpPr>
          <p:cNvPr id="3" name="Content Placeholder 2">
            <a:extLst>
              <a:ext uri="{FF2B5EF4-FFF2-40B4-BE49-F238E27FC236}">
                <a16:creationId xmlns:a16="http://schemas.microsoft.com/office/drawing/2014/main" id="{FF5C9755-1FB6-47D9-9CD7-49D3543677AF}"/>
              </a:ext>
            </a:extLst>
          </p:cNvPr>
          <p:cNvSpPr>
            <a:spLocks noGrp="1"/>
          </p:cNvSpPr>
          <p:nvPr>
            <p:ph idx="1"/>
          </p:nvPr>
        </p:nvSpPr>
        <p:spPr/>
        <p:txBody>
          <a:bodyPr/>
          <a:lstStyle/>
          <a:p>
            <a:r>
              <a:rPr lang="en-US" dirty="0"/>
              <a:t>Let’s take a quick poll to assess our knowledge of service codes and MSIN service data entry based on the information me just reviewed. Please choose the BEST answer.</a:t>
            </a:r>
          </a:p>
        </p:txBody>
      </p:sp>
    </p:spTree>
    <p:extLst>
      <p:ext uri="{BB962C8B-B14F-4D97-AF65-F5344CB8AC3E}">
        <p14:creationId xmlns:p14="http://schemas.microsoft.com/office/powerpoint/2010/main" val="3794756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8F76C-F00C-4C0F-A5EE-11EC363B59C8}"/>
              </a:ext>
            </a:extLst>
          </p:cNvPr>
          <p:cNvSpPr>
            <a:spLocks noGrp="1"/>
          </p:cNvSpPr>
          <p:nvPr>
            <p:ph type="title"/>
          </p:nvPr>
        </p:nvSpPr>
        <p:spPr/>
        <p:txBody>
          <a:bodyPr/>
          <a:lstStyle/>
          <a:p>
            <a:r>
              <a:rPr lang="en-US" dirty="0"/>
              <a:t>Audience</a:t>
            </a:r>
          </a:p>
        </p:txBody>
      </p:sp>
      <p:sp>
        <p:nvSpPr>
          <p:cNvPr id="3" name="Content Placeholder 2">
            <a:extLst>
              <a:ext uri="{FF2B5EF4-FFF2-40B4-BE49-F238E27FC236}">
                <a16:creationId xmlns:a16="http://schemas.microsoft.com/office/drawing/2014/main" id="{97F01954-6EEF-4807-BCE5-1DFF524D1CBE}"/>
              </a:ext>
            </a:extLst>
          </p:cNvPr>
          <p:cNvSpPr>
            <a:spLocks noGrp="1"/>
          </p:cNvSpPr>
          <p:nvPr>
            <p:ph idx="1"/>
          </p:nvPr>
        </p:nvSpPr>
        <p:spPr/>
        <p:txBody>
          <a:bodyPr/>
          <a:lstStyle/>
          <a:p>
            <a:r>
              <a:rPr lang="en-US" dirty="0"/>
              <a:t>Directors</a:t>
            </a:r>
          </a:p>
          <a:p>
            <a:r>
              <a:rPr lang="en-US" dirty="0"/>
              <a:t>Coordinators</a:t>
            </a:r>
          </a:p>
          <a:p>
            <a:r>
              <a:rPr lang="en-US" dirty="0"/>
              <a:t>Data Specialists (regional and district levels)</a:t>
            </a:r>
          </a:p>
        </p:txBody>
      </p:sp>
    </p:spTree>
    <p:extLst>
      <p:ext uri="{BB962C8B-B14F-4D97-AF65-F5344CB8AC3E}">
        <p14:creationId xmlns:p14="http://schemas.microsoft.com/office/powerpoint/2010/main" val="31294625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Bonus Content: SSDP MPO Reports</a:t>
            </a:r>
          </a:p>
        </p:txBody>
      </p:sp>
      <p:sp>
        <p:nvSpPr>
          <p:cNvPr id="3" name="Content Placeholder 2"/>
          <p:cNvSpPr>
            <a:spLocks noGrp="1"/>
          </p:cNvSpPr>
          <p:nvPr>
            <p:ph idx="1"/>
          </p:nvPr>
        </p:nvSpPr>
        <p:spPr/>
        <p:txBody>
          <a:bodyPr/>
          <a:lstStyle/>
          <a:p>
            <a:pPr>
              <a:lnSpc>
                <a:spcPct val="100000"/>
              </a:lnSpc>
              <a:spcAft>
                <a:spcPts val="1200"/>
              </a:spcAft>
            </a:pPr>
            <a:r>
              <a:rPr lang="en-US" dirty="0"/>
              <a:t>MPO Reports are used for data reporting purposes. </a:t>
            </a:r>
          </a:p>
          <a:p>
            <a:pPr>
              <a:lnSpc>
                <a:spcPct val="100000"/>
              </a:lnSpc>
              <a:spcAft>
                <a:spcPts val="1200"/>
              </a:spcAft>
            </a:pPr>
            <a:r>
              <a:rPr lang="en-US" dirty="0"/>
              <a:t>MPO Reports 1.0, 2.0, and 7.0 can help you identify in real-time who is in your program area and should be served.</a:t>
            </a:r>
          </a:p>
          <a:p>
            <a:pPr>
              <a:lnSpc>
                <a:spcPct val="100000"/>
              </a:lnSpc>
              <a:spcAft>
                <a:spcPts val="1200"/>
              </a:spcAft>
            </a:pPr>
            <a:r>
              <a:rPr lang="en-US" dirty="0"/>
              <a:t>MPO Report 8.0 tells you if pre-k services were set up correctly (all pre-k services must have a social emotional component).</a:t>
            </a:r>
          </a:p>
          <a:p>
            <a:pPr>
              <a:lnSpc>
                <a:spcPct val="100000"/>
              </a:lnSpc>
              <a:spcAft>
                <a:spcPts val="1200"/>
              </a:spcAft>
            </a:pPr>
            <a:endParaRPr lang="en-US" dirty="0"/>
          </a:p>
        </p:txBody>
      </p:sp>
    </p:spTree>
    <p:extLst>
      <p:ext uri="{BB962C8B-B14F-4D97-AF65-F5344CB8AC3E}">
        <p14:creationId xmlns:p14="http://schemas.microsoft.com/office/powerpoint/2010/main" val="9306064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9D978-A67D-4354-8438-2ED65B742B3C}"/>
              </a:ext>
            </a:extLst>
          </p:cNvPr>
          <p:cNvSpPr>
            <a:spLocks noGrp="1"/>
          </p:cNvSpPr>
          <p:nvPr>
            <p:ph type="title"/>
          </p:nvPr>
        </p:nvSpPr>
        <p:spPr/>
        <p:txBody>
          <a:bodyPr/>
          <a:lstStyle/>
          <a:p>
            <a:r>
              <a:rPr lang="en-US" dirty="0"/>
              <a:t>SSDP MPO Reports</a:t>
            </a:r>
          </a:p>
        </p:txBody>
      </p:sp>
      <p:pic>
        <p:nvPicPr>
          <p:cNvPr id="4" name="Picture 3">
            <a:extLst>
              <a:ext uri="{FF2B5EF4-FFF2-40B4-BE49-F238E27FC236}">
                <a16:creationId xmlns:a16="http://schemas.microsoft.com/office/drawing/2014/main" id="{4EA80F2B-127F-4450-8A27-3901FDCADAD3}"/>
              </a:ext>
            </a:extLst>
          </p:cNvPr>
          <p:cNvPicPr>
            <a:picLocks noChangeAspect="1"/>
          </p:cNvPicPr>
          <p:nvPr/>
        </p:nvPicPr>
        <p:blipFill rotWithShape="1">
          <a:blip r:embed="rId3"/>
          <a:srcRect b="22710"/>
          <a:stretch/>
        </p:blipFill>
        <p:spPr>
          <a:xfrm>
            <a:off x="4050448" y="1491593"/>
            <a:ext cx="4091104" cy="5162608"/>
          </a:xfrm>
          <a:prstGeom prst="rect">
            <a:avLst/>
          </a:prstGeom>
        </p:spPr>
      </p:pic>
    </p:spTree>
    <p:extLst>
      <p:ext uri="{BB962C8B-B14F-4D97-AF65-F5344CB8AC3E}">
        <p14:creationId xmlns:p14="http://schemas.microsoft.com/office/powerpoint/2010/main" val="29408586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11887200" cy="1325563"/>
          </a:xfrm>
        </p:spPr>
        <p:txBody>
          <a:bodyPr/>
          <a:lstStyle/>
          <a:p>
            <a:r>
              <a:rPr lang="en-US" dirty="0"/>
              <a:t>Measurable Program Objective 1.0</a:t>
            </a:r>
          </a:p>
        </p:txBody>
      </p:sp>
      <p:pic>
        <p:nvPicPr>
          <p:cNvPr id="7" name="Picture 6" descr="Here is a report for one subgrantee showing participants that if you click on &quot;Regular School Year&#10;K-10 students below standard AND enrolled&quot; you can get a list of students." title="SSDP Report ELA MPO 1.0"/>
          <p:cNvPicPr>
            <a:picLocks noChangeAspect="1"/>
          </p:cNvPicPr>
          <p:nvPr/>
        </p:nvPicPr>
        <p:blipFill>
          <a:blip r:embed="rId3"/>
          <a:stretch>
            <a:fillRect/>
          </a:stretch>
        </p:blipFill>
        <p:spPr>
          <a:xfrm>
            <a:off x="304800" y="1170688"/>
            <a:ext cx="11662589" cy="5467572"/>
          </a:xfrm>
          <a:prstGeom prst="rect">
            <a:avLst/>
          </a:prstGeom>
        </p:spPr>
      </p:pic>
    </p:spTree>
    <p:extLst>
      <p:ext uri="{BB962C8B-B14F-4D97-AF65-F5344CB8AC3E}">
        <p14:creationId xmlns:p14="http://schemas.microsoft.com/office/powerpoint/2010/main" val="37073588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11887200" cy="1325563"/>
          </a:xfrm>
        </p:spPr>
        <p:txBody>
          <a:bodyPr/>
          <a:lstStyle/>
          <a:p>
            <a:r>
              <a:rPr lang="en-US" dirty="0"/>
              <a:t>Measurable Program Objective 2.0</a:t>
            </a:r>
          </a:p>
        </p:txBody>
      </p:sp>
      <p:pic>
        <p:nvPicPr>
          <p:cNvPr id="5" name="Picture 4" descr="Here is a report for one subgrantee showing participants that if you click on &quot;Regular School Year&#10;K-10 students below standard AND enrolled&quot; you can get a list of students." title="SSDP Report Math MPO 2.0"/>
          <p:cNvPicPr>
            <a:picLocks noChangeAspect="1"/>
          </p:cNvPicPr>
          <p:nvPr/>
        </p:nvPicPr>
        <p:blipFill>
          <a:blip r:embed="rId3"/>
          <a:stretch>
            <a:fillRect/>
          </a:stretch>
        </p:blipFill>
        <p:spPr>
          <a:xfrm>
            <a:off x="152400" y="1289956"/>
            <a:ext cx="11887200" cy="5430731"/>
          </a:xfrm>
          <a:prstGeom prst="rect">
            <a:avLst/>
          </a:prstGeom>
        </p:spPr>
      </p:pic>
    </p:spTree>
    <p:extLst>
      <p:ext uri="{BB962C8B-B14F-4D97-AF65-F5344CB8AC3E}">
        <p14:creationId xmlns:p14="http://schemas.microsoft.com/office/powerpoint/2010/main" val="9378008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11887200" cy="1325563"/>
          </a:xfrm>
        </p:spPr>
        <p:txBody>
          <a:bodyPr/>
          <a:lstStyle/>
          <a:p>
            <a:r>
              <a:rPr lang="en-US" dirty="0"/>
              <a:t>Measurable Program Objective 7.0</a:t>
            </a:r>
          </a:p>
        </p:txBody>
      </p:sp>
      <p:pic>
        <p:nvPicPr>
          <p:cNvPr id="4" name="Picture 3" descr="Screenshot for the Measurable Program Objective 7.0 "/>
          <p:cNvPicPr>
            <a:picLocks noChangeAspect="1"/>
          </p:cNvPicPr>
          <p:nvPr/>
        </p:nvPicPr>
        <p:blipFill>
          <a:blip r:embed="rId3"/>
          <a:stretch>
            <a:fillRect/>
          </a:stretch>
        </p:blipFill>
        <p:spPr>
          <a:xfrm>
            <a:off x="167311" y="1325563"/>
            <a:ext cx="11857378" cy="4849668"/>
          </a:xfrm>
          <a:prstGeom prst="rect">
            <a:avLst/>
          </a:prstGeom>
        </p:spPr>
      </p:pic>
    </p:spTree>
    <p:extLst>
      <p:ext uri="{BB962C8B-B14F-4D97-AF65-F5344CB8AC3E}">
        <p14:creationId xmlns:p14="http://schemas.microsoft.com/office/powerpoint/2010/main" val="21738183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11887200" cy="1325563"/>
          </a:xfrm>
        </p:spPr>
        <p:txBody>
          <a:bodyPr/>
          <a:lstStyle/>
          <a:p>
            <a:r>
              <a:rPr lang="en-US" dirty="0"/>
              <a:t>Measurable Program Objective 8.0</a:t>
            </a:r>
          </a:p>
        </p:txBody>
      </p:sp>
      <p:pic>
        <p:nvPicPr>
          <p:cNvPr id="4" name="Picture 3" descr="Measurable Program Objective 8."/>
          <p:cNvPicPr>
            <a:picLocks noChangeAspect="1"/>
          </p:cNvPicPr>
          <p:nvPr/>
        </p:nvPicPr>
        <p:blipFill>
          <a:blip r:embed="rId3"/>
          <a:stretch>
            <a:fillRect/>
          </a:stretch>
        </p:blipFill>
        <p:spPr>
          <a:xfrm>
            <a:off x="186920" y="1479884"/>
            <a:ext cx="11818159" cy="4805755"/>
          </a:xfrm>
          <a:prstGeom prst="rect">
            <a:avLst/>
          </a:prstGeom>
        </p:spPr>
      </p:pic>
    </p:spTree>
    <p:extLst>
      <p:ext uri="{BB962C8B-B14F-4D97-AF65-F5344CB8AC3E}">
        <p14:creationId xmlns:p14="http://schemas.microsoft.com/office/powerpoint/2010/main" val="33648399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5131"/>
            <a:ext cx="11887200" cy="1325563"/>
          </a:xfrm>
        </p:spPr>
        <p:txBody>
          <a:bodyPr/>
          <a:lstStyle/>
          <a:p>
            <a:r>
              <a:rPr lang="en-US" dirty="0"/>
              <a:t>Measurable Program Objective 11.0</a:t>
            </a:r>
          </a:p>
        </p:txBody>
      </p:sp>
      <p:pic>
        <p:nvPicPr>
          <p:cNvPr id="4" name="Content Placeholder 3" descr="This picture shows SSDP Report MPO 11.0. Two health workshops are required for this MPO." title="SSDP Report MPO 11.0"/>
          <p:cNvPicPr>
            <a:picLocks noGrp="1" noChangeAspect="1"/>
          </p:cNvPicPr>
          <p:nvPr>
            <p:ph idx="1"/>
          </p:nvPr>
        </p:nvPicPr>
        <p:blipFill>
          <a:blip r:embed="rId3"/>
          <a:stretch>
            <a:fillRect/>
          </a:stretch>
        </p:blipFill>
        <p:spPr>
          <a:xfrm>
            <a:off x="327548" y="1279503"/>
            <a:ext cx="11536904" cy="5292769"/>
          </a:xfrm>
          <a:prstGeom prst="rect">
            <a:avLst/>
          </a:prstGeom>
        </p:spPr>
      </p:pic>
    </p:spTree>
    <p:extLst>
      <p:ext uri="{BB962C8B-B14F-4D97-AF65-F5344CB8AC3E}">
        <p14:creationId xmlns:p14="http://schemas.microsoft.com/office/powerpoint/2010/main" val="38415691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154894"/>
            <a:ext cx="11887200" cy="1325563"/>
          </a:xfrm>
        </p:spPr>
        <p:txBody>
          <a:bodyPr/>
          <a:lstStyle/>
          <a:p>
            <a:r>
              <a:rPr lang="en-US" dirty="0"/>
              <a:t>Additional Questions?</a:t>
            </a:r>
          </a:p>
        </p:txBody>
      </p:sp>
      <p:pic>
        <p:nvPicPr>
          <p:cNvPr id="5" name="Content Placeholder 4" descr="Picture of birds with blank call outs." title="Additional Questions?"/>
          <p:cNvPicPr>
            <a:picLocks noGrp="1" noChangeAspect="1"/>
          </p:cNvPicPr>
          <p:nvPr>
            <p:ph idx="1"/>
          </p:nvPr>
        </p:nvPicPr>
        <p:blipFill>
          <a:blip r:embed="rId3"/>
          <a:stretch>
            <a:fillRect/>
          </a:stretch>
        </p:blipFill>
        <p:spPr>
          <a:xfrm>
            <a:off x="3017043" y="1302126"/>
            <a:ext cx="6157913" cy="4075417"/>
          </a:xfrm>
          <a:prstGeom prst="rect">
            <a:avLst/>
          </a:prstGeom>
        </p:spPr>
      </p:pic>
      <p:sp>
        <p:nvSpPr>
          <p:cNvPr id="6" name="Rectangle 5"/>
          <p:cNvSpPr/>
          <p:nvPr/>
        </p:nvSpPr>
        <p:spPr>
          <a:xfrm>
            <a:off x="304799" y="5447557"/>
            <a:ext cx="11582400" cy="1077218"/>
          </a:xfrm>
          <a:prstGeom prst="rect">
            <a:avLst/>
          </a:prstGeom>
        </p:spPr>
        <p:txBody>
          <a:bodyPr wrap="square">
            <a:spAutoFit/>
          </a:bodyPr>
          <a:lstStyle/>
          <a:p>
            <a:r>
              <a:rPr lang="en-US" sz="3200" dirty="0">
                <a:solidFill>
                  <a:srgbClr val="0C4A6D"/>
                </a:solidFill>
              </a:rPr>
              <a:t>Please take a moment and type in any questions you may have  into the Chat feature. </a:t>
            </a:r>
            <a:endParaRPr lang="en-US" dirty="0">
              <a:solidFill>
                <a:srgbClr val="0C4A6D"/>
              </a:solidFill>
            </a:endParaRPr>
          </a:p>
        </p:txBody>
      </p:sp>
    </p:spTree>
    <p:extLst>
      <p:ext uri="{BB962C8B-B14F-4D97-AF65-F5344CB8AC3E}">
        <p14:creationId xmlns:p14="http://schemas.microsoft.com/office/powerpoint/2010/main" val="21281778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5F06096-5E35-4F22-A7CA-1AF2997412B8}"/>
              </a:ext>
            </a:extLst>
          </p:cNvPr>
          <p:cNvSpPr>
            <a:spLocks noGrp="1"/>
          </p:cNvSpPr>
          <p:nvPr>
            <p:ph type="title"/>
          </p:nvPr>
        </p:nvSpPr>
        <p:spPr>
          <a:xfrm>
            <a:off x="152400" y="5085044"/>
            <a:ext cx="11887200" cy="1325563"/>
          </a:xfrm>
        </p:spPr>
        <p:txBody>
          <a:bodyPr/>
          <a:lstStyle/>
          <a:p>
            <a:r>
              <a:rPr lang="en-US" dirty="0">
                <a:solidFill>
                  <a:srgbClr val="002060"/>
                </a:solidFill>
              </a:rPr>
              <a:t>Thank you!</a:t>
            </a:r>
          </a:p>
        </p:txBody>
      </p:sp>
      <p:sp>
        <p:nvSpPr>
          <p:cNvPr id="5" name="Rectangle 4">
            <a:extLst>
              <a:ext uri="{FF2B5EF4-FFF2-40B4-BE49-F238E27FC236}">
                <a16:creationId xmlns:a16="http://schemas.microsoft.com/office/drawing/2014/main" id="{387F67E4-6A51-40F3-8C9C-E4E543BC08FB}"/>
              </a:ext>
            </a:extLst>
          </p:cNvPr>
          <p:cNvSpPr/>
          <p:nvPr/>
        </p:nvSpPr>
        <p:spPr>
          <a:xfrm>
            <a:off x="152400" y="227260"/>
            <a:ext cx="11887200" cy="2554545"/>
          </a:xfrm>
          <a:prstGeom prst="rect">
            <a:avLst/>
          </a:prstGeom>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Melissa Mallory</a:t>
            </a:r>
            <a:br>
              <a:rPr kumimoji="0" lang="en-US" sz="32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br>
            <a:r>
              <a:rPr kumimoji="0" lang="en-US" altLang="en-US" sz="32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Education Programs Consultant</a:t>
            </a:r>
            <a:br>
              <a:rPr kumimoji="0" lang="en-US" sz="32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br>
            <a:r>
              <a:rPr kumimoji="0" lang="en-US" sz="32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Migrant Education Office</a:t>
            </a:r>
            <a:br>
              <a:rPr kumimoji="0" lang="en-US" sz="32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br>
            <a:r>
              <a:rPr kumimoji="0" lang="en-US" sz="32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Phone: 916-319-0730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Email: mmallory@cde.ca.gov</a:t>
            </a:r>
          </a:p>
        </p:txBody>
      </p:sp>
    </p:spTree>
    <p:extLst>
      <p:ext uri="{BB962C8B-B14F-4D97-AF65-F5344CB8AC3E}">
        <p14:creationId xmlns:p14="http://schemas.microsoft.com/office/powerpoint/2010/main" val="4017458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Webinar Objectives</a:t>
            </a:r>
          </a:p>
        </p:txBody>
      </p:sp>
      <p:sp>
        <p:nvSpPr>
          <p:cNvPr id="3" name="Content Placeholder 2"/>
          <p:cNvSpPr>
            <a:spLocks noGrp="1"/>
          </p:cNvSpPr>
          <p:nvPr>
            <p:ph idx="1"/>
          </p:nvPr>
        </p:nvSpPr>
        <p:spPr/>
        <p:txBody>
          <a:bodyPr/>
          <a:lstStyle/>
          <a:p>
            <a:pPr>
              <a:lnSpc>
                <a:spcPct val="100000"/>
              </a:lnSpc>
              <a:spcBef>
                <a:spcPts val="0"/>
              </a:spcBef>
              <a:spcAft>
                <a:spcPts val="1200"/>
              </a:spcAft>
            </a:pPr>
            <a:r>
              <a:rPr lang="en-US" dirty="0"/>
              <a:t>Participants will understand how to map services to the State Service Delivery Plan (SSDP).</a:t>
            </a:r>
          </a:p>
          <a:p>
            <a:r>
              <a:rPr lang="en-US" dirty="0"/>
              <a:t>Participants will review how to set up services in MSIN to map SSDP measurable program objectives (MPOs) and SSDP Components.</a:t>
            </a:r>
          </a:p>
          <a:p>
            <a:pPr>
              <a:lnSpc>
                <a:spcPct val="100000"/>
              </a:lnSpc>
            </a:pPr>
            <a:r>
              <a:rPr lang="en-US" dirty="0"/>
              <a:t>Participants will review the SSDP Reports for MPOs 1.0, 2.0, 7.0, 8.0, and 11.0 to understand how the use of these reports support meeting the MPOs.</a:t>
            </a:r>
          </a:p>
        </p:txBody>
      </p:sp>
    </p:spTree>
    <p:extLst>
      <p:ext uri="{BB962C8B-B14F-4D97-AF65-F5344CB8AC3E}">
        <p14:creationId xmlns:p14="http://schemas.microsoft.com/office/powerpoint/2010/main" val="2687021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FA35F-C869-493A-9798-67FA948261DD}"/>
              </a:ext>
            </a:extLst>
          </p:cNvPr>
          <p:cNvSpPr>
            <a:spLocks noGrp="1"/>
          </p:cNvSpPr>
          <p:nvPr>
            <p:ph type="title"/>
          </p:nvPr>
        </p:nvSpPr>
        <p:spPr/>
        <p:txBody>
          <a:bodyPr/>
          <a:lstStyle/>
          <a:p>
            <a:r>
              <a:rPr lang="en-US" dirty="0"/>
              <a:t>Poll (Pretest)</a:t>
            </a:r>
          </a:p>
        </p:txBody>
      </p:sp>
      <p:sp>
        <p:nvSpPr>
          <p:cNvPr id="3" name="Content Placeholder 2">
            <a:extLst>
              <a:ext uri="{FF2B5EF4-FFF2-40B4-BE49-F238E27FC236}">
                <a16:creationId xmlns:a16="http://schemas.microsoft.com/office/drawing/2014/main" id="{FF5C9755-1FB6-47D9-9CD7-49D3543677AF}"/>
              </a:ext>
            </a:extLst>
          </p:cNvPr>
          <p:cNvSpPr>
            <a:spLocks noGrp="1"/>
          </p:cNvSpPr>
          <p:nvPr>
            <p:ph idx="1"/>
          </p:nvPr>
        </p:nvSpPr>
        <p:spPr/>
        <p:txBody>
          <a:bodyPr/>
          <a:lstStyle/>
          <a:p>
            <a:r>
              <a:rPr lang="en-US" dirty="0"/>
              <a:t>Let’s take a quick poll to assess our knowledge of service codes and MSIN service data entry. Please choose the BEST answer.</a:t>
            </a:r>
          </a:p>
        </p:txBody>
      </p:sp>
    </p:spTree>
    <p:extLst>
      <p:ext uri="{BB962C8B-B14F-4D97-AF65-F5344CB8AC3E}">
        <p14:creationId xmlns:p14="http://schemas.microsoft.com/office/powerpoint/2010/main" val="2521529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24115"/>
            <a:ext cx="11887200" cy="1325563"/>
          </a:xfrm>
        </p:spPr>
        <p:txBody>
          <a:bodyPr/>
          <a:lstStyle/>
          <a:p>
            <a:r>
              <a:rPr lang="en-US" dirty="0"/>
              <a:t>Resources Needed to Develop a </a:t>
            </a:r>
            <a:br>
              <a:rPr lang="en-US" dirty="0"/>
            </a:br>
            <a:r>
              <a:rPr lang="en-US" dirty="0"/>
              <a:t>Service Code Map</a:t>
            </a:r>
          </a:p>
        </p:txBody>
      </p:sp>
      <p:sp>
        <p:nvSpPr>
          <p:cNvPr id="3" name="Content Placeholder 2"/>
          <p:cNvSpPr>
            <a:spLocks noGrp="1"/>
          </p:cNvSpPr>
          <p:nvPr>
            <p:ph idx="1"/>
          </p:nvPr>
        </p:nvSpPr>
        <p:spPr>
          <a:xfrm>
            <a:off x="152400" y="2400300"/>
            <a:ext cx="11887200" cy="4253901"/>
          </a:xfrm>
        </p:spPr>
        <p:txBody>
          <a:bodyPr/>
          <a:lstStyle/>
          <a:p>
            <a:r>
              <a:rPr lang="en-US" dirty="0"/>
              <a:t>Grant application</a:t>
            </a:r>
          </a:p>
          <a:p>
            <a:r>
              <a:rPr lang="en-US" dirty="0"/>
              <a:t>State Code document which includes the Federal and Service Categories</a:t>
            </a:r>
          </a:p>
          <a:p>
            <a:r>
              <a:rPr lang="en-US" dirty="0"/>
              <a:t>Identification of MPOs collected by MSIN</a:t>
            </a:r>
          </a:p>
          <a:p>
            <a:r>
              <a:rPr lang="en-US" dirty="0"/>
              <a:t>Excel Service Code Map</a:t>
            </a:r>
          </a:p>
        </p:txBody>
      </p:sp>
    </p:spTree>
    <p:extLst>
      <p:ext uri="{BB962C8B-B14F-4D97-AF65-F5344CB8AC3E}">
        <p14:creationId xmlns:p14="http://schemas.microsoft.com/office/powerpoint/2010/main" val="2037458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42839"/>
            <a:ext cx="11887200" cy="466761"/>
          </a:xfrm>
        </p:spPr>
        <p:txBody>
          <a:bodyPr>
            <a:normAutofit fontScale="90000"/>
          </a:bodyPr>
          <a:lstStyle/>
          <a:p>
            <a:r>
              <a:rPr lang="en-US" dirty="0"/>
              <a:t>What is a Service Code Map?</a:t>
            </a:r>
          </a:p>
        </p:txBody>
      </p:sp>
      <p:pic>
        <p:nvPicPr>
          <p:cNvPr id="5" name="Picture 4" descr="MSIN Service Set up Screen includes fields like service name and description, local and state code, SSDP MPO and Components, Federal and Service Category, Provided by, Grade Range, and Service Status." title="MSIN Service Set up Screen"/>
          <p:cNvPicPr>
            <a:picLocks noChangeAspect="1"/>
          </p:cNvPicPr>
          <p:nvPr/>
        </p:nvPicPr>
        <p:blipFill>
          <a:blip r:embed="rId3"/>
          <a:stretch>
            <a:fillRect/>
          </a:stretch>
        </p:blipFill>
        <p:spPr>
          <a:xfrm>
            <a:off x="271963" y="827314"/>
            <a:ext cx="11648074" cy="5888446"/>
          </a:xfrm>
          <a:prstGeom prst="rect">
            <a:avLst/>
          </a:prstGeom>
        </p:spPr>
      </p:pic>
    </p:spTree>
    <p:extLst>
      <p:ext uri="{BB962C8B-B14F-4D97-AF65-F5344CB8AC3E}">
        <p14:creationId xmlns:p14="http://schemas.microsoft.com/office/powerpoint/2010/main" val="755084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Service Code Map? (1)</a:t>
            </a:r>
          </a:p>
        </p:txBody>
      </p:sp>
      <p:sp>
        <p:nvSpPr>
          <p:cNvPr id="3" name="Content Placeholder 2"/>
          <p:cNvSpPr>
            <a:spLocks noGrp="1"/>
          </p:cNvSpPr>
          <p:nvPr>
            <p:ph idx="1"/>
          </p:nvPr>
        </p:nvSpPr>
        <p:spPr>
          <a:xfrm>
            <a:off x="152400" y="1529362"/>
            <a:ext cx="11887200" cy="2893060"/>
          </a:xfrm>
        </p:spPr>
        <p:txBody>
          <a:bodyPr/>
          <a:lstStyle/>
          <a:p>
            <a:r>
              <a:rPr lang="en-US" dirty="0"/>
              <a:t>A service code map identifies all of the information needed to set up services correctly in the Migrant Student Information Network (MSIN).</a:t>
            </a:r>
          </a:p>
        </p:txBody>
      </p:sp>
      <p:pic>
        <p:nvPicPr>
          <p:cNvPr id="5" name="Picture 4" descr="A service code map identifies all of the information needed to set up services correctly in the Migrant Student Information Network (MSIN)." title="Service Code Map"/>
          <p:cNvPicPr>
            <a:picLocks noChangeAspect="1"/>
          </p:cNvPicPr>
          <p:nvPr/>
        </p:nvPicPr>
        <p:blipFill>
          <a:blip r:embed="rId3"/>
          <a:stretch>
            <a:fillRect/>
          </a:stretch>
        </p:blipFill>
        <p:spPr>
          <a:xfrm>
            <a:off x="152400" y="3084831"/>
            <a:ext cx="11864347" cy="3487419"/>
          </a:xfrm>
          <a:prstGeom prst="rect">
            <a:avLst/>
          </a:prstGeom>
        </p:spPr>
      </p:pic>
    </p:spTree>
    <p:extLst>
      <p:ext uri="{BB962C8B-B14F-4D97-AF65-F5344CB8AC3E}">
        <p14:creationId xmlns:p14="http://schemas.microsoft.com/office/powerpoint/2010/main" val="2005472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Recommended Responsibilities</a:t>
            </a:r>
          </a:p>
        </p:txBody>
      </p:sp>
      <p:sp>
        <p:nvSpPr>
          <p:cNvPr id="3" name="Content Placeholder 2"/>
          <p:cNvSpPr>
            <a:spLocks noGrp="1"/>
          </p:cNvSpPr>
          <p:nvPr>
            <p:ph idx="1"/>
          </p:nvPr>
        </p:nvSpPr>
        <p:spPr>
          <a:xfrm>
            <a:off x="152400" y="1529362"/>
            <a:ext cx="11887200" cy="4172258"/>
          </a:xfrm>
        </p:spPr>
        <p:txBody>
          <a:bodyPr/>
          <a:lstStyle/>
          <a:p>
            <a:pPr>
              <a:lnSpc>
                <a:spcPct val="100000"/>
              </a:lnSpc>
              <a:spcAft>
                <a:spcPts val="1800"/>
              </a:spcAft>
            </a:pPr>
            <a:r>
              <a:rPr lang="en-US" dirty="0"/>
              <a:t>Local MEP staff who develop grant applications and are familiar with the services are best suited to create the service code maps.</a:t>
            </a:r>
          </a:p>
          <a:p>
            <a:r>
              <a:rPr lang="en-US" dirty="0"/>
              <a:t>Once the service code map is complete, the document can be given to data specialists who are tasked with setting up services in MSIN.</a:t>
            </a:r>
          </a:p>
        </p:txBody>
      </p:sp>
    </p:spTree>
    <p:extLst>
      <p:ext uri="{BB962C8B-B14F-4D97-AF65-F5344CB8AC3E}">
        <p14:creationId xmlns:p14="http://schemas.microsoft.com/office/powerpoint/2010/main" val="3643891396"/>
      </p:ext>
    </p:extLst>
  </p:cSld>
  <p:clrMapOvr>
    <a:masterClrMapping/>
  </p:clrMapOvr>
</p:sld>
</file>

<file path=ppt/theme/theme1.xml><?xml version="1.0" encoding="utf-8"?>
<a:theme xmlns:a="http://schemas.openxmlformats.org/drawingml/2006/main" name="CDE Set 1">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2_CDE Set 1">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_CDE Set 7">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DE Set 2">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dirty="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DE Set 3">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DE Set 4">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DE Set 5">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DE Set 6">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DE Set 7">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CDE Set 2">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_CDE Set 1">
  <a:themeElements>
    <a:clrScheme name="Custom 1">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10302</TotalTime>
  <Words>5093</Words>
  <Application>Microsoft Office PowerPoint</Application>
  <PresentationFormat>Widescreen</PresentationFormat>
  <Paragraphs>365</Paragraphs>
  <Slides>38</Slides>
  <Notes>38</Notes>
  <HiddenSlides>0</HiddenSlides>
  <MMClips>0</MMClips>
  <ScaleCrop>false</ScaleCrop>
  <HeadingPairs>
    <vt:vector size="6" baseType="variant">
      <vt:variant>
        <vt:lpstr>Fonts Used</vt:lpstr>
      </vt:variant>
      <vt:variant>
        <vt:i4>3</vt:i4>
      </vt:variant>
      <vt:variant>
        <vt:lpstr>Theme</vt:lpstr>
      </vt:variant>
      <vt:variant>
        <vt:i4>11</vt:i4>
      </vt:variant>
      <vt:variant>
        <vt:lpstr>Slide Titles</vt:lpstr>
      </vt:variant>
      <vt:variant>
        <vt:i4>38</vt:i4>
      </vt:variant>
    </vt:vector>
  </HeadingPairs>
  <TitlesOfParts>
    <vt:vector size="52" baseType="lpstr">
      <vt:lpstr>ＭＳ Ｐゴシック</vt:lpstr>
      <vt:lpstr>Arial</vt:lpstr>
      <vt:lpstr>Calibri</vt:lpstr>
      <vt:lpstr>CDE Set 1</vt:lpstr>
      <vt:lpstr>CDE Set 2</vt:lpstr>
      <vt:lpstr>CDE Set 3</vt:lpstr>
      <vt:lpstr>CDE Set 4</vt:lpstr>
      <vt:lpstr>CDE Set 5</vt:lpstr>
      <vt:lpstr>CDE Set 6</vt:lpstr>
      <vt:lpstr>CDE Set 7</vt:lpstr>
      <vt:lpstr>1_CDE Set 2</vt:lpstr>
      <vt:lpstr>1_CDE Set 1</vt:lpstr>
      <vt:lpstr>2_CDE Set 1</vt:lpstr>
      <vt:lpstr>1_CDE Set 7</vt:lpstr>
      <vt:lpstr>State Service Delivery Plan: Service Code Mapping and Data Reports  December 15, 2020  Melissa Mallory Education Programs Consultant Migrant Education Office</vt:lpstr>
      <vt:lpstr>Housekeeping Items</vt:lpstr>
      <vt:lpstr>Audience</vt:lpstr>
      <vt:lpstr>Webinar Objectives</vt:lpstr>
      <vt:lpstr>Poll (Pretest)</vt:lpstr>
      <vt:lpstr>Resources Needed to Develop a  Service Code Map</vt:lpstr>
      <vt:lpstr>What is a Service Code Map?</vt:lpstr>
      <vt:lpstr>What is a Service Code Map? (1)</vt:lpstr>
      <vt:lpstr>Recommended Responsibilities</vt:lpstr>
      <vt:lpstr>Check for Understanding</vt:lpstr>
      <vt:lpstr>Direct-funded District Service Code Map</vt:lpstr>
      <vt:lpstr>Service Name and Description</vt:lpstr>
      <vt:lpstr>State Service Codes</vt:lpstr>
      <vt:lpstr>SSDP MPOs and Components</vt:lpstr>
      <vt:lpstr>Hours, Provided by, Grades</vt:lpstr>
      <vt:lpstr>Federal and Service Categories</vt:lpstr>
      <vt:lpstr>One Service Complete!</vt:lpstr>
      <vt:lpstr>Practice #1</vt:lpstr>
      <vt:lpstr>Practice #2</vt:lpstr>
      <vt:lpstr>Check for Understanding (1)</vt:lpstr>
      <vt:lpstr>Regional Service Code Map </vt:lpstr>
      <vt:lpstr>Regional Service Code Map (1)</vt:lpstr>
      <vt:lpstr>Regional Service Code Map (2)</vt:lpstr>
      <vt:lpstr>Common Errors</vt:lpstr>
      <vt:lpstr>Best Practices</vt:lpstr>
      <vt:lpstr>MSIN Service Set-up Screen</vt:lpstr>
      <vt:lpstr>Questions?</vt:lpstr>
      <vt:lpstr>Resources</vt:lpstr>
      <vt:lpstr>Poll (Posttest)</vt:lpstr>
      <vt:lpstr>Bonus Content: SSDP MPO Reports</vt:lpstr>
      <vt:lpstr>SSDP MPO Reports</vt:lpstr>
      <vt:lpstr>Measurable Program Objective 1.0</vt:lpstr>
      <vt:lpstr>Measurable Program Objective 2.0</vt:lpstr>
      <vt:lpstr>Measurable Program Objective 7.0</vt:lpstr>
      <vt:lpstr>Measurable Program Objective 8.0</vt:lpstr>
      <vt:lpstr>Measurable Program Objective 11.0</vt:lpstr>
      <vt:lpstr>Additional Questions?</vt:lpstr>
      <vt:lpstr>Thank you!</vt:lpstr>
    </vt:vector>
  </TitlesOfParts>
  <Company>California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CDE PowerPoint Template 2020 - Forms Center (CA Intranet)</dc:title>
  <dc:subject>CDE PowerPoint template for presentations posted on the CDE website and webinar video recording.</dc:subject>
  <dc:creator>Celina Torres</dc:creator>
  <cp:lastModifiedBy>Melissa Mallory</cp:lastModifiedBy>
  <cp:revision>239</cp:revision>
  <dcterms:created xsi:type="dcterms:W3CDTF">2020-08-25T03:09:04Z</dcterms:created>
  <dcterms:modified xsi:type="dcterms:W3CDTF">2020-12-15T23:33:54Z</dcterms:modified>
</cp:coreProperties>
</file>