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6.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 id="2147483659" r:id="rId2"/>
    <p:sldMasterId id="2147483648" r:id="rId3"/>
    <p:sldMasterId id="2147483664" r:id="rId4"/>
    <p:sldMasterId id="2147483671" r:id="rId5"/>
    <p:sldMasterId id="2147483676" r:id="rId6"/>
    <p:sldMasterId id="2147483681" r:id="rId7"/>
  </p:sldMasterIdLst>
  <p:notesMasterIdLst>
    <p:notesMasterId r:id="rId46"/>
  </p:notesMasterIdLst>
  <p:handoutMasterIdLst>
    <p:handoutMasterId r:id="rId47"/>
  </p:handoutMasterIdLst>
  <p:sldIdLst>
    <p:sldId id="265" r:id="rId8"/>
    <p:sldId id="256" r:id="rId9"/>
    <p:sldId id="515" r:id="rId10"/>
    <p:sldId id="358" r:id="rId11"/>
    <p:sldId id="505" r:id="rId12"/>
    <p:sldId id="506" r:id="rId13"/>
    <p:sldId id="507" r:id="rId14"/>
    <p:sldId id="516" r:id="rId15"/>
    <p:sldId id="513" r:id="rId16"/>
    <p:sldId id="511" r:id="rId17"/>
    <p:sldId id="512" r:id="rId18"/>
    <p:sldId id="509" r:id="rId19"/>
    <p:sldId id="510" r:id="rId20"/>
    <p:sldId id="521" r:id="rId21"/>
    <p:sldId id="488" r:id="rId22"/>
    <p:sldId id="257" r:id="rId23"/>
    <p:sldId id="366" r:id="rId24"/>
    <p:sldId id="258" r:id="rId25"/>
    <p:sldId id="489" r:id="rId26"/>
    <p:sldId id="490" r:id="rId27"/>
    <p:sldId id="498" r:id="rId28"/>
    <p:sldId id="491" r:id="rId29"/>
    <p:sldId id="518" r:id="rId30"/>
    <p:sldId id="499" r:id="rId31"/>
    <p:sldId id="492" r:id="rId32"/>
    <p:sldId id="497" r:id="rId33"/>
    <p:sldId id="493" r:id="rId34"/>
    <p:sldId id="494" r:id="rId35"/>
    <p:sldId id="495" r:id="rId36"/>
    <p:sldId id="503" r:id="rId37"/>
    <p:sldId id="496" r:id="rId38"/>
    <p:sldId id="500" r:id="rId39"/>
    <p:sldId id="501" r:id="rId40"/>
    <p:sldId id="502" r:id="rId41"/>
    <p:sldId id="508" r:id="rId42"/>
    <p:sldId id="514" r:id="rId43"/>
    <p:sldId id="522" r:id="rId44"/>
    <p:sldId id="5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A6D"/>
    <a:srgbClr val="ED8B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315" autoAdjust="0"/>
    <p:restoredTop sz="62247" autoAdjust="0"/>
  </p:normalViewPr>
  <p:slideViewPr>
    <p:cSldViewPr snapToGrid="0">
      <p:cViewPr varScale="1">
        <p:scale>
          <a:sx n="38" d="100"/>
          <a:sy n="38" d="100"/>
        </p:scale>
        <p:origin x="1988" y="4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7" d="100"/>
          <a:sy n="87" d="100"/>
        </p:scale>
        <p:origin x="298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Mallory.CDE\AppData\Local\Microsoft\Windows\INetCache\Content.Outlook\CCCBR9W6\Target%20Planning%20-%20CAASPP+Graduation%20Trend%20Data%20for%20Performance%20Targets%20Migrant-All-SED%20Students_06252020%20(00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Mallory.CDE\AppData\Local\Microsoft\Windows\INetCache\Content.Outlook\CCCBR9W6\Target%20Planning%20-%20CAASPP+Graduation%20Trend%20Data%20for%20Performance%20Targets%20Migrant-All-SED%20Students_06252020%20(002).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Arial" panose="020B0604020202020204" pitchFamily="34" charset="0"/>
                <a:ea typeface="+mn-ea"/>
                <a:cs typeface="Arial" panose="020B0604020202020204" pitchFamily="34" charset="0"/>
              </a:defRPr>
            </a:pPr>
            <a:r>
              <a:rPr lang="en-US"/>
              <a:t>CAASPP English Language Arts Data by Student Groups 2015-16 through 2018-19</a:t>
            </a:r>
          </a:p>
        </c:rich>
      </c:tx>
      <c:layout>
        <c:manualLayout>
          <c:xMode val="edge"/>
          <c:yMode val="edge"/>
          <c:x val="0.1340846692261233"/>
          <c:y val="8.6080389655101815E-4"/>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Arial" panose="020B0604020202020204" pitchFamily="34" charset="0"/>
              <a:ea typeface="+mn-ea"/>
              <a:cs typeface="Arial" panose="020B0604020202020204" pitchFamily="34" charset="0"/>
            </a:defRPr>
          </a:pPr>
          <a:endParaRPr lang="es-MX"/>
        </a:p>
      </c:txPr>
    </c:title>
    <c:autoTitleDeleted val="0"/>
    <c:plotArea>
      <c:layout>
        <c:manualLayout>
          <c:layoutTarget val="inner"/>
          <c:xMode val="edge"/>
          <c:yMode val="edge"/>
          <c:x val="8.2732444158765864E-2"/>
          <c:y val="0.12042207792207792"/>
          <c:w val="0.71984086199751351"/>
          <c:h val="0.78150417561441177"/>
        </c:manualLayout>
      </c:layout>
      <c:lineChart>
        <c:grouping val="standard"/>
        <c:varyColors val="0"/>
        <c:ser>
          <c:idx val="1"/>
          <c:order val="0"/>
          <c:tx>
            <c:strRef>
              <c:f>'CAASPP ELA'!$A$7</c:f>
              <c:strCache>
                <c:ptCount val="1"/>
                <c:pt idx="0">
                  <c:v>All Students (MSIN Reports)</c:v>
                </c:pt>
              </c:strCache>
            </c:strRef>
          </c:tx>
          <c:spPr>
            <a:ln w="28575" cap="rnd">
              <a:solidFill>
                <a:schemeClr val="bg1">
                  <a:lumMod val="75000"/>
                </a:schemeClr>
              </a:solidFill>
              <a:round/>
            </a:ln>
            <a:effectLst/>
          </c:spPr>
          <c:marker>
            <c:symbol val="circle"/>
            <c:size val="25"/>
            <c:spPr>
              <a:solidFill>
                <a:schemeClr val="bg1">
                  <a:lumMod val="85000"/>
                </a:schemeClr>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'CAASPP ELA'!$B$5:$E$5</c:f>
              <c:strCache>
                <c:ptCount val="4"/>
                <c:pt idx="0">
                  <c:v>2015-16</c:v>
                </c:pt>
                <c:pt idx="1">
                  <c:v>2016-17</c:v>
                </c:pt>
                <c:pt idx="2">
                  <c:v>2017-18 </c:v>
                </c:pt>
                <c:pt idx="3">
                  <c:v>2018-19</c:v>
                </c:pt>
              </c:strCache>
            </c:strRef>
          </c:cat>
          <c:val>
            <c:numRef>
              <c:f>'CAASPP ELA'!$B$7:$E$7</c:f>
              <c:numCache>
                <c:formatCode>[$-10409]0%</c:formatCode>
                <c:ptCount val="4"/>
                <c:pt idx="0">
                  <c:v>0.49</c:v>
                </c:pt>
                <c:pt idx="1">
                  <c:v>0.46</c:v>
                </c:pt>
                <c:pt idx="2">
                  <c:v>0.49840000000000001</c:v>
                </c:pt>
                <c:pt idx="3">
                  <c:v>0.50829999999999997</c:v>
                </c:pt>
              </c:numCache>
            </c:numRef>
          </c:val>
          <c:smooth val="0"/>
          <c:extLst>
            <c:ext xmlns:c16="http://schemas.microsoft.com/office/drawing/2014/chart" uri="{C3380CC4-5D6E-409C-BE32-E72D297353CC}">
              <c16:uniqueId val="{00000000-8245-4F83-A24E-7CCA3C7D6FB1}"/>
            </c:ext>
          </c:extLst>
        </c:ser>
        <c:ser>
          <c:idx val="2"/>
          <c:order val="1"/>
          <c:tx>
            <c:strRef>
              <c:f>'CAASPP ELA'!$A$10</c:f>
              <c:strCache>
                <c:ptCount val="1"/>
                <c:pt idx="0">
                  <c:v>SED Students</c:v>
                </c:pt>
              </c:strCache>
            </c:strRef>
          </c:tx>
          <c:spPr>
            <a:ln w="28575" cap="rnd">
              <a:solidFill>
                <a:schemeClr val="accent1">
                  <a:lumMod val="40000"/>
                  <a:lumOff val="60000"/>
                </a:schemeClr>
              </a:solidFill>
              <a:round/>
            </a:ln>
            <a:effectLst/>
          </c:spPr>
          <c:marker>
            <c:symbol val="circle"/>
            <c:size val="25"/>
            <c:spPr>
              <a:solidFill>
                <a:schemeClr val="accent1">
                  <a:lumMod val="40000"/>
                  <a:lumOff val="60000"/>
                </a:schemeClr>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'CAASPP ELA'!$B$5:$E$5</c:f>
              <c:strCache>
                <c:ptCount val="4"/>
                <c:pt idx="0">
                  <c:v>2015-16</c:v>
                </c:pt>
                <c:pt idx="1">
                  <c:v>2016-17</c:v>
                </c:pt>
                <c:pt idx="2">
                  <c:v>2017-18 </c:v>
                </c:pt>
                <c:pt idx="3">
                  <c:v>2018-19</c:v>
                </c:pt>
              </c:strCache>
            </c:strRef>
          </c:cat>
          <c:val>
            <c:numRef>
              <c:f>'CAASPP ELA'!$B$10:$E$10</c:f>
              <c:numCache>
                <c:formatCode>[$-10409]0%</c:formatCode>
                <c:ptCount val="4"/>
                <c:pt idx="0">
                  <c:v>0.35</c:v>
                </c:pt>
                <c:pt idx="1">
                  <c:v>0.35520000000000002</c:v>
                </c:pt>
                <c:pt idx="2">
                  <c:v>0.37690000000000001</c:v>
                </c:pt>
                <c:pt idx="3">
                  <c:v>0.39190000000000003</c:v>
                </c:pt>
              </c:numCache>
            </c:numRef>
          </c:val>
          <c:smooth val="0"/>
          <c:extLst>
            <c:ext xmlns:c16="http://schemas.microsoft.com/office/drawing/2014/chart" uri="{C3380CC4-5D6E-409C-BE32-E72D297353CC}">
              <c16:uniqueId val="{00000001-8245-4F83-A24E-7CCA3C7D6FB1}"/>
            </c:ext>
          </c:extLst>
        </c:ser>
        <c:ser>
          <c:idx val="0"/>
          <c:order val="2"/>
          <c:tx>
            <c:strRef>
              <c:f>'CAASPP ELA'!$A$6</c:f>
              <c:strCache>
                <c:ptCount val="1"/>
                <c:pt idx="0">
                  <c:v>Migratory Students</c:v>
                </c:pt>
              </c:strCache>
            </c:strRef>
          </c:tx>
          <c:spPr>
            <a:ln w="28575" cap="rnd">
              <a:solidFill>
                <a:schemeClr val="accent1">
                  <a:lumMod val="75000"/>
                </a:schemeClr>
              </a:solidFill>
              <a:round/>
            </a:ln>
            <a:effectLst/>
          </c:spPr>
          <c:marker>
            <c:symbol val="circle"/>
            <c:size val="25"/>
            <c:spPr>
              <a:solidFill>
                <a:schemeClr val="accent1">
                  <a:lumMod val="75000"/>
                </a:schemeClr>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'CAASPP ELA'!$B$5:$E$5</c:f>
              <c:strCache>
                <c:ptCount val="4"/>
                <c:pt idx="0">
                  <c:v>2015-16</c:v>
                </c:pt>
                <c:pt idx="1">
                  <c:v>2016-17</c:v>
                </c:pt>
                <c:pt idx="2">
                  <c:v>2017-18 </c:v>
                </c:pt>
                <c:pt idx="3">
                  <c:v>2018-19</c:v>
                </c:pt>
              </c:strCache>
            </c:strRef>
          </c:cat>
          <c:val>
            <c:numRef>
              <c:f>'CAASPP ELA'!$B$6:$E$6</c:f>
              <c:numCache>
                <c:formatCode>[$-10409]0%</c:formatCode>
                <c:ptCount val="4"/>
                <c:pt idx="0">
                  <c:v>0.24</c:v>
                </c:pt>
                <c:pt idx="1">
                  <c:v>0.25</c:v>
                </c:pt>
                <c:pt idx="2">
                  <c:v>0.2732</c:v>
                </c:pt>
                <c:pt idx="3">
                  <c:v>0.28939999999999999</c:v>
                </c:pt>
              </c:numCache>
            </c:numRef>
          </c:val>
          <c:smooth val="0"/>
          <c:extLst>
            <c:ext xmlns:c16="http://schemas.microsoft.com/office/drawing/2014/chart" uri="{C3380CC4-5D6E-409C-BE32-E72D297353CC}">
              <c16:uniqueId val="{00000002-8245-4F83-A24E-7CCA3C7D6FB1}"/>
            </c:ext>
          </c:extLst>
        </c:ser>
        <c:dLbls>
          <c:showLegendKey val="0"/>
          <c:showVal val="0"/>
          <c:showCatName val="0"/>
          <c:showSerName val="0"/>
          <c:showPercent val="0"/>
          <c:showBubbleSize val="0"/>
        </c:dLbls>
        <c:marker val="1"/>
        <c:smooth val="0"/>
        <c:axId val="131990559"/>
        <c:axId val="131991775"/>
      </c:lineChart>
      <c:catAx>
        <c:axId val="1319905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s-MX"/>
          </a:p>
        </c:txPr>
        <c:crossAx val="131991775"/>
        <c:crosses val="autoZero"/>
        <c:auto val="1"/>
        <c:lblAlgn val="ctr"/>
        <c:lblOffset val="100"/>
        <c:noMultiLvlLbl val="0"/>
      </c:catAx>
      <c:valAx>
        <c:axId val="131991775"/>
        <c:scaling>
          <c:orientation val="minMax"/>
          <c:max val="0.60000000000000009"/>
          <c:min val="0"/>
        </c:scaling>
        <c:delete val="0"/>
        <c:axPos val="l"/>
        <c:numFmt formatCode="[$-10409]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s-MX"/>
          </a:p>
        </c:txPr>
        <c:crossAx val="131990559"/>
        <c:crosses val="autoZero"/>
        <c:crossBetween val="between"/>
        <c:majorUnit val="0.2"/>
      </c:valAx>
      <c:spPr>
        <a:noFill/>
        <a:ln>
          <a:noFill/>
        </a:ln>
        <a:effectLst/>
      </c:spPr>
    </c:plotArea>
    <c:legend>
      <c:legendPos val="b"/>
      <c:layout>
        <c:manualLayout>
          <c:xMode val="edge"/>
          <c:yMode val="edge"/>
          <c:x val="0.75244884523213862"/>
          <c:y val="0.14582012606480457"/>
          <c:w val="0.24532150036429393"/>
          <c:h val="0.4628755261091084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chemeClr val="tx1"/>
          </a:solidFill>
          <a:latin typeface="Arial" panose="020B0604020202020204" pitchFamily="34" charset="0"/>
          <a:cs typeface="Arial" panose="020B0604020202020204" pitchFamily="34" charset="0"/>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Arial" panose="020B0604020202020204" pitchFamily="34" charset="0"/>
                <a:ea typeface="+mn-ea"/>
                <a:cs typeface="Arial" panose="020B0604020202020204" pitchFamily="34" charset="0"/>
              </a:defRPr>
            </a:pPr>
            <a:r>
              <a:rPr lang="en-US" sz="1400" b="0" i="0" baseline="0">
                <a:effectLst/>
              </a:rPr>
              <a:t>CAASPP Mathematics Data by Student Groups 2015-16 through 2018-19</a:t>
            </a:r>
            <a:endParaRPr lang="en-US" sz="1400">
              <a:effectLst/>
            </a:endParaRPr>
          </a:p>
        </c:rich>
      </c:tx>
      <c:layout>
        <c:manualLayout>
          <c:xMode val="edge"/>
          <c:yMode val="edge"/>
          <c:x val="0.13706254334788462"/>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Arial" panose="020B0604020202020204" pitchFamily="34" charset="0"/>
              <a:ea typeface="+mn-ea"/>
              <a:cs typeface="Arial" panose="020B0604020202020204" pitchFamily="34" charset="0"/>
            </a:defRPr>
          </a:pPr>
          <a:endParaRPr lang="es-MX"/>
        </a:p>
      </c:txPr>
    </c:title>
    <c:autoTitleDeleted val="0"/>
    <c:plotArea>
      <c:layout>
        <c:manualLayout>
          <c:layoutTarget val="inner"/>
          <c:xMode val="edge"/>
          <c:yMode val="edge"/>
          <c:x val="8.2732444158765864E-2"/>
          <c:y val="0.12042207792207792"/>
          <c:w val="0.71984086199751351"/>
          <c:h val="0.78150417561441177"/>
        </c:manualLayout>
      </c:layout>
      <c:lineChart>
        <c:grouping val="standard"/>
        <c:varyColors val="0"/>
        <c:ser>
          <c:idx val="0"/>
          <c:order val="0"/>
          <c:tx>
            <c:strRef>
              <c:f>'CAASPP Math'!$A$7</c:f>
              <c:strCache>
                <c:ptCount val="1"/>
                <c:pt idx="0">
                  <c:v>All Students (MSIN Reports)</c:v>
                </c:pt>
              </c:strCache>
            </c:strRef>
          </c:tx>
          <c:spPr>
            <a:ln w="28575" cap="rnd">
              <a:solidFill>
                <a:schemeClr val="bg1">
                  <a:lumMod val="75000"/>
                </a:schemeClr>
              </a:solidFill>
              <a:round/>
            </a:ln>
            <a:effectLst/>
          </c:spPr>
          <c:marker>
            <c:symbol val="circle"/>
            <c:size val="25"/>
            <c:spPr>
              <a:solidFill>
                <a:schemeClr val="bg1">
                  <a:lumMod val="85000"/>
                </a:schemeClr>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'CAASPP Math'!$B$5:$E$5</c:f>
              <c:strCache>
                <c:ptCount val="4"/>
                <c:pt idx="0">
                  <c:v>2015-16</c:v>
                </c:pt>
                <c:pt idx="1">
                  <c:v>2016-17</c:v>
                </c:pt>
                <c:pt idx="2">
                  <c:v>2017-18 </c:v>
                </c:pt>
                <c:pt idx="3">
                  <c:v>2018-19</c:v>
                </c:pt>
              </c:strCache>
            </c:strRef>
          </c:cat>
          <c:val>
            <c:numRef>
              <c:f>'CAASPP Math'!$B$7:$E$7</c:f>
              <c:numCache>
                <c:formatCode>[$-10409]0%</c:formatCode>
                <c:ptCount val="4"/>
                <c:pt idx="0">
                  <c:v>0.37</c:v>
                </c:pt>
                <c:pt idx="1">
                  <c:v>0.35</c:v>
                </c:pt>
                <c:pt idx="2">
                  <c:v>0.38629999999999998</c:v>
                </c:pt>
                <c:pt idx="3">
                  <c:v>0.39700000000000002</c:v>
                </c:pt>
              </c:numCache>
            </c:numRef>
          </c:val>
          <c:smooth val="0"/>
          <c:extLst>
            <c:ext xmlns:c16="http://schemas.microsoft.com/office/drawing/2014/chart" uri="{C3380CC4-5D6E-409C-BE32-E72D297353CC}">
              <c16:uniqueId val="{00000000-33F6-4154-BFDA-C9AFB84E87E7}"/>
            </c:ext>
          </c:extLst>
        </c:ser>
        <c:ser>
          <c:idx val="2"/>
          <c:order val="1"/>
          <c:tx>
            <c:strRef>
              <c:f>'CAASPP Math'!$A$10</c:f>
              <c:strCache>
                <c:ptCount val="1"/>
                <c:pt idx="0">
                  <c:v>SED Students </c:v>
                </c:pt>
              </c:strCache>
            </c:strRef>
          </c:tx>
          <c:spPr>
            <a:ln w="28575" cap="rnd">
              <a:solidFill>
                <a:schemeClr val="accent1">
                  <a:lumMod val="40000"/>
                  <a:lumOff val="60000"/>
                </a:schemeClr>
              </a:solidFill>
              <a:round/>
            </a:ln>
            <a:effectLst/>
          </c:spPr>
          <c:marker>
            <c:symbol val="circle"/>
            <c:size val="25"/>
            <c:spPr>
              <a:solidFill>
                <a:schemeClr val="accent1">
                  <a:lumMod val="40000"/>
                  <a:lumOff val="60000"/>
                </a:schemeClr>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'CAASPP Math'!$B$5:$E$5</c:f>
              <c:strCache>
                <c:ptCount val="4"/>
                <c:pt idx="0">
                  <c:v>2015-16</c:v>
                </c:pt>
                <c:pt idx="1">
                  <c:v>2016-17</c:v>
                </c:pt>
                <c:pt idx="2">
                  <c:v>2017-18 </c:v>
                </c:pt>
                <c:pt idx="3">
                  <c:v>2018-19</c:v>
                </c:pt>
              </c:strCache>
            </c:strRef>
          </c:cat>
          <c:val>
            <c:numRef>
              <c:f>'CAASPP Math'!$B$10:$E$10</c:f>
              <c:numCache>
                <c:formatCode>[$-10409]0%</c:formatCode>
                <c:ptCount val="4"/>
                <c:pt idx="0">
                  <c:v>0.23</c:v>
                </c:pt>
                <c:pt idx="1">
                  <c:v>0.2457</c:v>
                </c:pt>
                <c:pt idx="2">
                  <c:v>0.26229999999999998</c:v>
                </c:pt>
                <c:pt idx="3">
                  <c:v>0.27479999999999999</c:v>
                </c:pt>
              </c:numCache>
            </c:numRef>
          </c:val>
          <c:smooth val="0"/>
          <c:extLst>
            <c:ext xmlns:c16="http://schemas.microsoft.com/office/drawing/2014/chart" uri="{C3380CC4-5D6E-409C-BE32-E72D297353CC}">
              <c16:uniqueId val="{00000001-33F6-4154-BFDA-C9AFB84E87E7}"/>
            </c:ext>
          </c:extLst>
        </c:ser>
        <c:ser>
          <c:idx val="1"/>
          <c:order val="2"/>
          <c:tx>
            <c:strRef>
              <c:f>'CAASPP Math'!$A$6</c:f>
              <c:strCache>
                <c:ptCount val="1"/>
                <c:pt idx="0">
                  <c:v>Migratory Students</c:v>
                </c:pt>
              </c:strCache>
            </c:strRef>
          </c:tx>
          <c:spPr>
            <a:ln w="28575" cap="rnd">
              <a:solidFill>
                <a:schemeClr val="accent1">
                  <a:lumMod val="75000"/>
                </a:schemeClr>
              </a:solidFill>
              <a:round/>
            </a:ln>
            <a:effectLst/>
          </c:spPr>
          <c:marker>
            <c:symbol val="circle"/>
            <c:size val="25"/>
            <c:spPr>
              <a:solidFill>
                <a:schemeClr val="accent1">
                  <a:lumMod val="75000"/>
                </a:schemeClr>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'CAASPP Math'!$B$5:$E$5</c:f>
              <c:strCache>
                <c:ptCount val="4"/>
                <c:pt idx="0">
                  <c:v>2015-16</c:v>
                </c:pt>
                <c:pt idx="1">
                  <c:v>2016-17</c:v>
                </c:pt>
                <c:pt idx="2">
                  <c:v>2017-18 </c:v>
                </c:pt>
                <c:pt idx="3">
                  <c:v>2018-19</c:v>
                </c:pt>
              </c:strCache>
            </c:strRef>
          </c:cat>
          <c:val>
            <c:numRef>
              <c:f>'CAASPP Math'!$B$6:$E$6</c:f>
              <c:numCache>
                <c:formatCode>[$-10409]0%</c:formatCode>
                <c:ptCount val="4"/>
                <c:pt idx="0">
                  <c:v>0.16</c:v>
                </c:pt>
                <c:pt idx="1">
                  <c:v>0.18</c:v>
                </c:pt>
                <c:pt idx="2">
                  <c:v>0.1933</c:v>
                </c:pt>
                <c:pt idx="3">
                  <c:v>0.20730000000000001</c:v>
                </c:pt>
              </c:numCache>
            </c:numRef>
          </c:val>
          <c:smooth val="0"/>
          <c:extLst>
            <c:ext xmlns:c16="http://schemas.microsoft.com/office/drawing/2014/chart" uri="{C3380CC4-5D6E-409C-BE32-E72D297353CC}">
              <c16:uniqueId val="{00000002-33F6-4154-BFDA-C9AFB84E87E7}"/>
            </c:ext>
          </c:extLst>
        </c:ser>
        <c:dLbls>
          <c:showLegendKey val="0"/>
          <c:showVal val="0"/>
          <c:showCatName val="0"/>
          <c:showSerName val="0"/>
          <c:showPercent val="0"/>
          <c:showBubbleSize val="0"/>
        </c:dLbls>
        <c:marker val="1"/>
        <c:smooth val="0"/>
        <c:axId val="131990559"/>
        <c:axId val="131991775"/>
      </c:lineChart>
      <c:catAx>
        <c:axId val="1319905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s-MX"/>
          </a:p>
        </c:txPr>
        <c:crossAx val="131991775"/>
        <c:crosses val="autoZero"/>
        <c:auto val="1"/>
        <c:lblAlgn val="ctr"/>
        <c:lblOffset val="100"/>
        <c:noMultiLvlLbl val="0"/>
      </c:catAx>
      <c:valAx>
        <c:axId val="131991775"/>
        <c:scaling>
          <c:orientation val="minMax"/>
          <c:max val="0.5"/>
        </c:scaling>
        <c:delete val="0"/>
        <c:axPos val="l"/>
        <c:majorGridlines>
          <c:spPr>
            <a:ln w="9525" cap="flat" cmpd="sng" algn="ctr">
              <a:solidFill>
                <a:schemeClr val="tx1">
                  <a:lumMod val="15000"/>
                  <a:lumOff val="85000"/>
                </a:schemeClr>
              </a:solidFill>
              <a:round/>
            </a:ln>
            <a:effectLst/>
          </c:spPr>
        </c:majorGridlines>
        <c:numFmt formatCode="[$-10409]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s-MX"/>
          </a:p>
        </c:txPr>
        <c:crossAx val="131990559"/>
        <c:crosses val="autoZero"/>
        <c:crossBetween val="between"/>
        <c:majorUnit val="0.25"/>
      </c:valAx>
      <c:spPr>
        <a:noFill/>
        <a:ln>
          <a:noFill/>
        </a:ln>
        <a:effectLst/>
      </c:spPr>
    </c:plotArea>
    <c:legend>
      <c:legendPos val="b"/>
      <c:layout>
        <c:manualLayout>
          <c:xMode val="edge"/>
          <c:yMode val="edge"/>
          <c:x val="0.75244884523213862"/>
          <c:y val="0.212316289747669"/>
          <c:w val="0.24532150036429393"/>
          <c:h val="0.4576714259822381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chemeClr val="tx1"/>
          </a:solidFill>
          <a:latin typeface="Arial" panose="020B0604020202020204" pitchFamily="34" charset="0"/>
          <a:cs typeface="Arial" panose="020B0604020202020204" pitchFamily="34" charset="0"/>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931343-2F6C-4EC9-9DC2-9270877BDB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B7EEC52-11A2-463D-8A0E-792EF2BC214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A08BE69-669F-416A-93EF-12E394687B13}" type="datetimeFigureOut">
              <a:rPr lang="en-US" smtClean="0"/>
              <a:t>3/1/2024</a:t>
            </a:fld>
            <a:endParaRPr lang="en-US"/>
          </a:p>
        </p:txBody>
      </p:sp>
      <p:sp>
        <p:nvSpPr>
          <p:cNvPr id="4" name="Footer Placeholder 3">
            <a:extLst>
              <a:ext uri="{FF2B5EF4-FFF2-40B4-BE49-F238E27FC236}">
                <a16:creationId xmlns:a16="http://schemas.microsoft.com/office/drawing/2014/main" id="{CA2C21C6-577A-414D-80D9-7CC98EBCB7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8581264-43C8-4B2A-8249-E8564476D45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F29019-704D-4805-9B43-8A1089A67E53}" type="slidenum">
              <a:rPr lang="en-US" smtClean="0"/>
              <a:t>‹#›</a:t>
            </a:fld>
            <a:endParaRPr lang="en-US"/>
          </a:p>
        </p:txBody>
      </p:sp>
    </p:spTree>
    <p:extLst>
      <p:ext uri="{BB962C8B-B14F-4D97-AF65-F5344CB8AC3E}">
        <p14:creationId xmlns:p14="http://schemas.microsoft.com/office/powerpoint/2010/main" val="3507462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110321-FE7C-41D5-A6A6-9361CA1AFD5B}" type="datetimeFigureOut">
              <a:rPr lang="en-US" smtClean="0"/>
              <a:t>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52AC79-A108-4FDF-A0BE-96CEB0D6FF0B}" type="slidenum">
              <a:rPr lang="en-US" smtClean="0"/>
              <a:t>‹#›</a:t>
            </a:fld>
            <a:endParaRPr lang="en-US"/>
          </a:p>
        </p:txBody>
      </p:sp>
    </p:spTree>
    <p:extLst>
      <p:ext uri="{BB962C8B-B14F-4D97-AF65-F5344CB8AC3E}">
        <p14:creationId xmlns:p14="http://schemas.microsoft.com/office/powerpoint/2010/main" val="2042869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468438" eaLnBrk="1" hangingPunct="1">
              <a:spcBef>
                <a:spcPct val="0"/>
              </a:spcBef>
            </a:pPr>
            <a:r>
              <a:rPr lang="en-US" altLang="en-US" sz="1100" b="1" dirty="0">
                <a:latin typeface="Arial" panose="020B0604020202020204" pitchFamily="34" charset="0"/>
                <a:ea typeface="ＭＳ Ｐゴシック" panose="020B0600070205080204" pitchFamily="34" charset="-128"/>
                <a:cs typeface="Arial" panose="020B0604020202020204" pitchFamily="34" charset="0"/>
              </a:rPr>
              <a:t>10 mins prior to webinar time</a:t>
            </a:r>
          </a:p>
          <a:p>
            <a:pPr defTabSz="1468438" eaLnBrk="1" hangingPunct="1">
              <a:spcBef>
                <a:spcPct val="0"/>
              </a:spcBef>
            </a:pPr>
            <a:endParaRPr lang="en-US" altLang="en-US" sz="1100" b="1" dirty="0">
              <a:latin typeface="Arial" panose="020B0604020202020204" pitchFamily="34" charset="0"/>
              <a:ea typeface="ＭＳ Ｐゴシック" panose="020B0600070205080204" pitchFamily="34" charset="-128"/>
              <a:cs typeface="Arial" panose="020B0604020202020204" pitchFamily="34" charset="0"/>
            </a:endParaRPr>
          </a:p>
          <a:p>
            <a:pPr defTabSz="1468438" eaLnBrk="1" hangingPunct="1">
              <a:spcBef>
                <a:spcPct val="0"/>
              </a:spcBef>
            </a:pPr>
            <a:r>
              <a:rPr lang="en-US" altLang="en-US" sz="1100" dirty="0">
                <a:latin typeface="Arial" panose="020B0604020202020204" pitchFamily="34" charset="0"/>
                <a:ea typeface="ＭＳ Ｐゴシック" panose="020B0600070205080204" pitchFamily="34" charset="-128"/>
                <a:cs typeface="Arial" panose="020B0604020202020204" pitchFamily="34" charset="0"/>
              </a:rPr>
              <a:t>Good afternoon everyone! We will begin in a few minutes.</a:t>
            </a:r>
            <a:r>
              <a:rPr lang="en-US" altLang="en-US" sz="1100" dirty="0"/>
              <a:t> </a:t>
            </a:r>
            <a:r>
              <a:rPr lang="en-US" altLang="en-US" sz="1200" dirty="0">
                <a:latin typeface="Arial" panose="020B0604020202020204" pitchFamily="34" charset="0"/>
                <a:cs typeface="Arial" panose="020B0604020202020204" pitchFamily="34" charset="0"/>
              </a:rPr>
              <a:t>Please review the Chat and click on the Google Form link to sign-in for this meeting. Thank you.</a:t>
            </a:r>
            <a:endParaRPr lang="en-US" altLang="en-US" sz="12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0852AC79-A108-4FDF-A0BE-96CEB0D6FF0B}" type="slidenum">
              <a:rPr lang="en-US" smtClean="0"/>
              <a:t>1</a:t>
            </a:fld>
            <a:endParaRPr lang="en-US" dirty="0"/>
          </a:p>
        </p:txBody>
      </p:sp>
    </p:spTree>
    <p:extLst>
      <p:ext uri="{BB962C8B-B14F-4D97-AF65-F5344CB8AC3E}">
        <p14:creationId xmlns:p14="http://schemas.microsoft.com/office/powerpoint/2010/main" val="2285815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Before we jump into the webinar today, I’d like to take a moment to look back at all that we’ve accomplished over the past four years including our first year which consisted of creating a strategic plan for SSDP development and implementation, developing materials for the CNA and SSDP Stakeholder meetings, creating the CNA and the SSDP. </a:t>
            </a:r>
          </a:p>
          <a:p>
            <a:endParaRPr lang="en-US" dirty="0">
              <a:latin typeface="Arial" panose="020B0604020202020204" pitchFamily="34" charset="0"/>
              <a:cs typeface="Arial" panose="020B0604020202020204" pitchFamily="34" charset="0"/>
            </a:endParaRPr>
          </a:p>
          <a:p>
            <a:pPr marL="171450" indent="-171450">
              <a:lnSpc>
                <a:spcPct val="100000"/>
              </a:lnSpc>
              <a:spcBef>
                <a:spcPts val="0"/>
              </a:spcBef>
              <a:spcAft>
                <a:spcPts val="1800"/>
              </a:spcAft>
              <a:buFont typeface="Arial" panose="020B0604020202020204" pitchFamily="34" charset="0"/>
              <a:buChar char="•"/>
            </a:pPr>
            <a:r>
              <a:rPr lang="en-US" dirty="0">
                <a:latin typeface="Arial" panose="020B0604020202020204" pitchFamily="34" charset="0"/>
                <a:cs typeface="Arial" panose="020B0604020202020204" pitchFamily="34" charset="0"/>
              </a:rPr>
              <a:t>Implementing the first SSDP with a plan of action to ensure that students’ needs are being addressed through high quality services</a:t>
            </a:r>
          </a:p>
          <a:p>
            <a:pPr marL="171450" indent="-171450">
              <a:lnSpc>
                <a:spcPct val="100000"/>
              </a:lnSpc>
              <a:spcBef>
                <a:spcPts val="0"/>
              </a:spcBef>
              <a:spcAft>
                <a:spcPts val="1800"/>
              </a:spcAft>
              <a:buFont typeface="Arial" panose="020B0604020202020204" pitchFamily="34" charset="0"/>
              <a:buChar char="•"/>
            </a:pPr>
            <a:r>
              <a:rPr lang="en-US" dirty="0">
                <a:latin typeface="Arial" panose="020B0604020202020204" pitchFamily="34" charset="0"/>
                <a:cs typeface="Arial" panose="020B0604020202020204" pitchFamily="34" charset="0"/>
              </a:rPr>
              <a:t>Building CDE and MEP staff knowledge and capacity to implement and monitor progress via webinars, resources, Migrant Student Information Exchange (MSIN) MPO Reports, small group and individualized assistance</a:t>
            </a:r>
          </a:p>
          <a:p>
            <a:pPr marL="171450" indent="-171450">
              <a:lnSpc>
                <a:spcPct val="100000"/>
              </a:lnSpc>
              <a:spcBef>
                <a:spcPts val="0"/>
              </a:spcBef>
              <a:spcAft>
                <a:spcPts val="1800"/>
              </a:spcAft>
              <a:buFont typeface="Arial" panose="020B0604020202020204" pitchFamily="34" charset="0"/>
              <a:buChar char="•"/>
            </a:pPr>
            <a:r>
              <a:rPr lang="en-US" dirty="0">
                <a:latin typeface="Arial" panose="020B0604020202020204" pitchFamily="34" charset="0"/>
                <a:cs typeface="Arial" panose="020B0604020202020204" pitchFamily="34" charset="0"/>
              </a:rPr>
              <a:t>Developing an electronic standardized individual needs assessment/individual learning plan</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10</a:t>
            </a:fld>
            <a:endParaRPr lang="en-US"/>
          </a:p>
        </p:txBody>
      </p:sp>
    </p:spTree>
    <p:extLst>
      <p:ext uri="{BB962C8B-B14F-4D97-AF65-F5344CB8AC3E}">
        <p14:creationId xmlns:p14="http://schemas.microsoft.com/office/powerpoint/2010/main" val="1514888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Putting continuous improvement at the forefront of service development and delivery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Developing the subgrantee and statewide Annual Performance Progress Reports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Building the infrastructure and practices to support continuous improvement with strategies to identify various student groups, reviewing data in real-time and after each grant year</a:t>
            </a:r>
          </a:p>
          <a:p>
            <a:pPr marL="171450" indent="-1714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11</a:t>
            </a:fld>
            <a:endParaRPr lang="en-US"/>
          </a:p>
        </p:txBody>
      </p:sp>
    </p:spTree>
    <p:extLst>
      <p:ext uri="{BB962C8B-B14F-4D97-AF65-F5344CB8AC3E}">
        <p14:creationId xmlns:p14="http://schemas.microsoft.com/office/powerpoint/2010/main" val="4069868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this is the first SSDP webinar for the fourth year of SSDP implementation, I’d like to review our goals for the year. Our goals for year four of the SSDP implementation include:</a:t>
            </a:r>
          </a:p>
          <a:p>
            <a:pPr marL="171450" indent="-171450">
              <a:lnSpc>
                <a:spcPct val="100000"/>
              </a:lnSpc>
              <a:spcBef>
                <a:spcPts val="0"/>
              </a:spcBef>
              <a:spcAft>
                <a:spcPts val="1800"/>
              </a:spcAft>
              <a:buFont typeface="Arial" panose="020B0604020202020204" pitchFamily="34" charset="0"/>
              <a:buChar char="•"/>
            </a:pPr>
            <a:r>
              <a:rPr lang="en-US" dirty="0"/>
              <a:t>Continue to improve our ability to meet the SSDP measurable program objectives (MPOs) and offer high quality MEP services through continuous improvement process</a:t>
            </a:r>
          </a:p>
          <a:p>
            <a:pPr marL="171450" indent="-171450">
              <a:lnSpc>
                <a:spcPct val="100000"/>
              </a:lnSpc>
              <a:spcBef>
                <a:spcPts val="0"/>
              </a:spcBef>
              <a:spcAft>
                <a:spcPts val="1800"/>
              </a:spcAft>
              <a:buFont typeface="Arial" panose="020B0604020202020204" pitchFamily="34" charset="0"/>
              <a:buChar char="•"/>
            </a:pPr>
            <a:r>
              <a:rPr lang="en-US" dirty="0"/>
              <a:t>Review the 2019–20 and 2020–21 SSDP Annual Performance Progress Reports  </a:t>
            </a:r>
          </a:p>
          <a:p>
            <a:pPr marL="171450" indent="-171450">
              <a:lnSpc>
                <a:spcPct val="100000"/>
              </a:lnSpc>
              <a:spcBef>
                <a:spcPts val="0"/>
              </a:spcBef>
              <a:spcAft>
                <a:spcPts val="1800"/>
              </a:spcAft>
              <a:buFont typeface="Arial" panose="020B0604020202020204" pitchFamily="34" charset="0"/>
              <a:buChar char="•"/>
            </a:pPr>
            <a:r>
              <a:rPr lang="en-US" dirty="0"/>
              <a:t>Provide small group and individualized technical assistance on various areas related to the SSDP</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12</a:t>
            </a:fld>
            <a:endParaRPr lang="en-US"/>
          </a:p>
        </p:txBody>
      </p:sp>
    </p:spTree>
    <p:extLst>
      <p:ext uri="{BB962C8B-B14F-4D97-AF65-F5344CB8AC3E}">
        <p14:creationId xmlns:p14="http://schemas.microsoft.com/office/powerpoint/2010/main" val="3846866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spcBef>
                <a:spcPts val="0"/>
              </a:spcBef>
              <a:spcAft>
                <a:spcPts val="1800"/>
              </a:spcAft>
              <a:buFont typeface="Arial" panose="020B0604020202020204" pitchFamily="34" charset="0"/>
              <a:buChar char="•"/>
            </a:pPr>
            <a:r>
              <a:rPr lang="en-US" dirty="0"/>
              <a:t>Collect subgrantee feedback on options to revise MPOs</a:t>
            </a:r>
          </a:p>
          <a:p>
            <a:pPr marL="171450" indent="-171450">
              <a:lnSpc>
                <a:spcPct val="100000"/>
              </a:lnSpc>
              <a:spcBef>
                <a:spcPts val="0"/>
              </a:spcBef>
              <a:spcAft>
                <a:spcPts val="1800"/>
              </a:spcAft>
              <a:buFont typeface="Arial" panose="020B0604020202020204" pitchFamily="34" charset="0"/>
              <a:buChar char="•"/>
            </a:pPr>
            <a:r>
              <a:rPr lang="en-US" dirty="0"/>
              <a:t>Amend the SSDP to include updated performance targets and MPOs</a:t>
            </a:r>
          </a:p>
          <a:p>
            <a:pPr marL="171450" indent="-171450">
              <a:buFont typeface="Arial" panose="020B0604020202020204" pitchFamily="34" charset="0"/>
              <a:buChar char="•"/>
            </a:pPr>
            <a:r>
              <a:rPr lang="en-US" dirty="0"/>
              <a:t>Provide a train-the-trainers seminar on culturally and linguistically responsive professional development to all subgrantees to support MPO 13.2 </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13</a:t>
            </a:fld>
            <a:endParaRPr lang="en-US"/>
          </a:p>
        </p:txBody>
      </p:sp>
    </p:spTree>
    <p:extLst>
      <p:ext uri="{BB962C8B-B14F-4D97-AF65-F5344CB8AC3E}">
        <p14:creationId xmlns:p14="http://schemas.microsoft.com/office/powerpoint/2010/main" val="39974719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latin typeface="Arial" panose="020B0604020202020204" pitchFamily="34" charset="0"/>
                <a:cs typeface="Arial" panose="020B0604020202020204" pitchFamily="34" charset="0"/>
              </a:rPr>
              <a:t>2022-23 will be year five of SSDP implementation. During next grant year we will:</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Continue to refine policies and practices that improve instructional and support services</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Provide professional development trainings as recommended by MEP subgrantees</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Provide individual, small group, and whole group technical assistance on high need areas as determined by the 2021–22 SSDP Annual Performance Progress Reports</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Collect subgrantee feedback on the SSDP implementation and recommendations for the next SSDP</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14</a:t>
            </a:fld>
            <a:endParaRPr lang="en-US"/>
          </a:p>
        </p:txBody>
      </p:sp>
    </p:spTree>
    <p:extLst>
      <p:ext uri="{BB962C8B-B14F-4D97-AF65-F5344CB8AC3E}">
        <p14:creationId xmlns:p14="http://schemas.microsoft.com/office/powerpoint/2010/main" val="40680890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To set the stage for our presentation, I’d like to hear from you all on how using</a:t>
            </a:r>
            <a:r>
              <a:rPr lang="en-US" b="1"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the existing SSDP MPO Reports in MSIN</a:t>
            </a:r>
            <a:r>
              <a:rPr lang="en-US" dirty="0">
                <a:latin typeface="Arial" panose="020B0604020202020204" pitchFamily="34" charset="0"/>
                <a:cs typeface="Arial" panose="020B0604020202020204" pitchFamily="34" charset="0"/>
              </a:rPr>
              <a:t> have supported service delivery in your area.</a:t>
            </a:r>
          </a:p>
          <a:p>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Please enter any thoughts you’d like to share about your experience into the Chat feature. If anyone would like to unmute themselves to share their experience, we’d love to hear from you.</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804AC8ED-2E39-C148-A5CA-525A315063A4}" type="slidenum">
              <a:rPr lang="en-US" smtClean="0"/>
              <a:pPr>
                <a:defRPr/>
              </a:pPr>
              <a:t>15</a:t>
            </a:fld>
            <a:endParaRPr lang="en-US"/>
          </a:p>
        </p:txBody>
      </p:sp>
    </p:spTree>
    <p:extLst>
      <p:ext uri="{BB962C8B-B14F-4D97-AF65-F5344CB8AC3E}">
        <p14:creationId xmlns:p14="http://schemas.microsoft.com/office/powerpoint/2010/main" val="1193730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The audience for this presentation includes Directors, Coordinators/Program Managers as these positions have access to the MSIN SSDP MPO Reports. SSDP Leads should also be made aware of this information, but depending on their MSIN Role, they may not have access to these reports.</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16</a:t>
            </a:fld>
            <a:endParaRPr lang="en-US"/>
          </a:p>
        </p:txBody>
      </p:sp>
    </p:spTree>
    <p:extLst>
      <p:ext uri="{BB962C8B-B14F-4D97-AF65-F5344CB8AC3E}">
        <p14:creationId xmlns:p14="http://schemas.microsoft.com/office/powerpoint/2010/main" val="24700001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panose="020B0604020202020204" pitchFamily="34" charset="0"/>
                <a:cs typeface="Arial" panose="020B0604020202020204" pitchFamily="34" charset="0"/>
              </a:rPr>
              <a:t>During today’s webinar we will:</a:t>
            </a:r>
          </a:p>
          <a:p>
            <a:pPr marL="514350" indent="-514350">
              <a:spcAft>
                <a:spcPts val="2400"/>
              </a:spcAft>
              <a:buFont typeface="+mj-lt"/>
              <a:buAutoNum type="arabicPeriod"/>
            </a:pPr>
            <a:r>
              <a:rPr lang="en-US" altLang="en-US" dirty="0">
                <a:latin typeface="Arial" panose="020B0604020202020204" pitchFamily="34" charset="0"/>
                <a:cs typeface="Arial" panose="020B0604020202020204" pitchFamily="34" charset="0"/>
              </a:rPr>
              <a:t>Review the SSDP MPO Reports in MSIN.</a:t>
            </a:r>
          </a:p>
          <a:p>
            <a:pPr marL="514350" indent="-514350">
              <a:lnSpc>
                <a:spcPct val="100000"/>
              </a:lnSpc>
              <a:spcAft>
                <a:spcPts val="2400"/>
              </a:spcAft>
              <a:buFont typeface="+mj-lt"/>
              <a:buAutoNum type="arabicPeriod"/>
            </a:pPr>
            <a:r>
              <a:rPr lang="en-US" altLang="en-US" dirty="0">
                <a:latin typeface="Arial" panose="020B0604020202020204" pitchFamily="34" charset="0"/>
                <a:cs typeface="Arial" panose="020B0604020202020204" pitchFamily="34" charset="0"/>
              </a:rPr>
              <a:t>Identify how to use the SSDP MPO Reports in support service delivery and to meet the MPOs.</a:t>
            </a:r>
          </a:p>
          <a:p>
            <a:pPr eaLnBrk="1" hangingPunct="1">
              <a:spcBef>
                <a:spcPct val="0"/>
              </a:spcBef>
            </a:pPr>
            <a:endParaRPr lang="en-US" altLang="en-US" dirty="0">
              <a:latin typeface="Arial" panose="020B0604020202020204" pitchFamily="34" charset="0"/>
              <a:cs typeface="Arial" panose="020B0604020202020204" pitchFamily="34" charset="0"/>
            </a:endParaRP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1CC44E3-5724-44E6-9201-260190192639}" type="slidenum">
              <a:rPr lang="en-US" altLang="en-US" smtClean="0"/>
              <a:pPr/>
              <a:t>17</a:t>
            </a:fld>
            <a:endParaRPr lang="en-US" altLang="en-US"/>
          </a:p>
        </p:txBody>
      </p:sp>
    </p:spTree>
    <p:extLst>
      <p:ext uri="{BB962C8B-B14F-4D97-AF65-F5344CB8AC3E}">
        <p14:creationId xmlns:p14="http://schemas.microsoft.com/office/powerpoint/2010/main" val="9339022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Let’s take a few minutes to review the MPO Reports that have already been released and presented to the field.</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MPO 1.0 Report identifies the percent of students who are identified as academically at-risk in English language arts, or ELA, and met the regular school year, or RSY, and summer services, or SS, hour requirement. This report also identifies students who are in the subgrantee program area and are academically at-risk in ELA; using this feature to identify students by district allows the subgrantee to target enrollment which will support meeting the MPO.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MPO 2.0 Report identifies the percent of students who are identified as academically at-risk in mathematics and met the RSY and SS hour requirement. This report also identifies students who are in the subgrantee program area and are academically at-risk in math; using this feature to identify students by district allows the subgrantee to target enrollment which will support meeting the MPO.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MPO 7.0 Report identifies the percent of students who participated in preschool services that align to MPO 7.0 which includes a 15 hour time requirement. Like MPOs 1.0 and 2.0, subgrantees may identify pre-k aged students in the program area which would allow subgrantees to target enrollment and thus support meeting the MPO.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MPO 8.0 Report </a:t>
            </a:r>
            <a:r>
              <a:rPr lang="en-US" sz="1200" b="0" i="0" kern="1200" dirty="0">
                <a:solidFill>
                  <a:schemeClr val="tx1"/>
                </a:solidFill>
                <a:effectLst/>
                <a:latin typeface="Arial" panose="020B0604020202020204" pitchFamily="34" charset="0"/>
                <a:ea typeface="+mn-ea"/>
                <a:cs typeface="Arial" panose="020B0604020202020204" pitchFamily="34" charset="0"/>
              </a:rPr>
              <a:t>calculates the percentage of MESRP (Migrant Education School Readiness Program) </a:t>
            </a:r>
            <a:r>
              <a:rPr lang="en-US" sz="1200" b="0" i="0" u="none" kern="1200" dirty="0">
                <a:solidFill>
                  <a:schemeClr val="tx1"/>
                </a:solidFill>
                <a:effectLst/>
                <a:latin typeface="Arial" panose="020B0604020202020204" pitchFamily="34" charset="0"/>
                <a:ea typeface="+mn-ea"/>
                <a:cs typeface="Arial" panose="020B0604020202020204" pitchFamily="34" charset="0"/>
              </a:rPr>
              <a:t>services</a:t>
            </a:r>
            <a:r>
              <a:rPr lang="en-US" sz="1200" b="0" i="0" kern="1200" dirty="0">
                <a:solidFill>
                  <a:schemeClr val="tx1"/>
                </a:solidFill>
                <a:effectLst/>
                <a:latin typeface="Arial" panose="020B0604020202020204" pitchFamily="34" charset="0"/>
                <a:ea typeface="+mn-ea"/>
                <a:cs typeface="Arial" panose="020B0604020202020204" pitchFamily="34" charset="0"/>
              </a:rPr>
              <a:t> that incorporate a Social Emotional Component (i.e., are mapped to MPO 8.0). This report is helpful in identifying if any active school readiness services need to include the social emotional component. If the subgrantee does not include SSDP Strategy 8.0 in every school readiness service, the subgrantee should run a service report to review school readiness services and identify which service(s) need to incorporate this strategy or if there was an error in service set up if that strategy is already included in the service.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Arial" panose="020B0604020202020204" pitchFamily="34" charset="0"/>
                <a:ea typeface="+mn-ea"/>
                <a:cs typeface="Arial" panose="020B0604020202020204" pitchFamily="34" charset="0"/>
              </a:rPr>
              <a:t>MPO 9.0 Report identifies the percent of Out-of-School Youth, or OSY, who attended a health education workshop.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Arial" panose="020B0604020202020204" pitchFamily="34" charset="0"/>
                <a:ea typeface="+mn-ea"/>
                <a:cs typeface="Arial" panose="020B0604020202020204" pitchFamily="34" charset="0"/>
              </a:rPr>
              <a:t>MPO 9.1 Report identifies the perfect of OSY who received at least one health service.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Arial" panose="020B0604020202020204" pitchFamily="34" charset="0"/>
                <a:ea typeface="+mn-ea"/>
                <a:cs typeface="Arial" panose="020B0604020202020204" pitchFamily="34" charset="0"/>
              </a:rPr>
              <a:t>MPO 11.0 Report identifies the number of mental health workshops mapped to MPO 11.0 for which students participated in a service.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Arial" panose="020B0604020202020204" pitchFamily="34" charset="0"/>
                <a:ea typeface="+mn-ea"/>
                <a:cs typeface="Arial" panose="020B0604020202020204" pitchFamily="34" charset="0"/>
              </a:rPr>
              <a:t>MPO 13.0 identifies the percent of instructional services, excluding credit accrual services, that includes a cultural component.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Arial" panose="020B0604020202020204" pitchFamily="34" charset="0"/>
                <a:ea typeface="+mn-ea"/>
                <a:cs typeface="Arial" panose="020B0604020202020204" pitchFamily="34" charset="0"/>
              </a:rPr>
              <a:t>MPO 13.1 identifies the percent of instructional services, excluding credit accrual services, that includes a self-pride component.</a:t>
            </a:r>
            <a:endParaRPr lang="en-US"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18</a:t>
            </a:fld>
            <a:endParaRPr lang="en-US"/>
          </a:p>
        </p:txBody>
      </p:sp>
    </p:spTree>
    <p:extLst>
      <p:ext uri="{BB962C8B-B14F-4D97-AF65-F5344CB8AC3E}">
        <p14:creationId xmlns:p14="http://schemas.microsoft.com/office/powerpoint/2010/main" val="16261837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The following MPO reports are now ready and will be released to the field today:</a:t>
            </a:r>
          </a:p>
          <a:p>
            <a:r>
              <a:rPr lang="en-US" dirty="0">
                <a:latin typeface="Arial" panose="020B0604020202020204" pitchFamily="34" charset="0"/>
                <a:cs typeface="Arial" panose="020B0604020202020204" pitchFamily="34" charset="0"/>
              </a:rPr>
              <a:t>MPO 5.0/6.0</a:t>
            </a:r>
          </a:p>
          <a:p>
            <a:r>
              <a:rPr lang="en-US" dirty="0">
                <a:latin typeface="Arial" panose="020B0604020202020204" pitchFamily="34" charset="0"/>
                <a:cs typeface="Arial" panose="020B0604020202020204" pitchFamily="34" charset="0"/>
              </a:rPr>
              <a:t>MPO 5.1/6.1</a:t>
            </a:r>
          </a:p>
          <a:p>
            <a:r>
              <a:rPr lang="en-US" dirty="0">
                <a:latin typeface="Arial" panose="020B0604020202020204" pitchFamily="34" charset="0"/>
                <a:cs typeface="Arial" panose="020B0604020202020204" pitchFamily="34" charset="0"/>
              </a:rPr>
              <a:t>MPO 10.0</a:t>
            </a:r>
          </a:p>
          <a:p>
            <a:r>
              <a:rPr lang="en-US" dirty="0">
                <a:latin typeface="Arial" panose="020B0604020202020204" pitchFamily="34" charset="0"/>
                <a:cs typeface="Arial" panose="020B0604020202020204" pitchFamily="34" charset="0"/>
              </a:rPr>
              <a:t>MPO 10.1</a:t>
            </a:r>
          </a:p>
          <a:p>
            <a:r>
              <a:rPr lang="en-US" dirty="0">
                <a:latin typeface="Arial" panose="020B0604020202020204" pitchFamily="34" charset="0"/>
                <a:cs typeface="Arial" panose="020B0604020202020204" pitchFamily="34" charset="0"/>
              </a:rPr>
              <a:t>MPO 10.2</a:t>
            </a:r>
          </a:p>
          <a:p>
            <a:r>
              <a:rPr lang="en-US" dirty="0">
                <a:latin typeface="Arial" panose="020B0604020202020204" pitchFamily="34" charset="0"/>
                <a:cs typeface="Arial" panose="020B0604020202020204" pitchFamily="34" charset="0"/>
              </a:rPr>
              <a:t>MPO 11.1</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We will walk through each report in the next slides.</a:t>
            </a:r>
          </a:p>
        </p:txBody>
      </p:sp>
      <p:sp>
        <p:nvSpPr>
          <p:cNvPr id="4" name="Slide Number Placeholder 3"/>
          <p:cNvSpPr>
            <a:spLocks noGrp="1"/>
          </p:cNvSpPr>
          <p:nvPr>
            <p:ph type="sldNum" sz="quarter" idx="5"/>
          </p:nvPr>
        </p:nvSpPr>
        <p:spPr/>
        <p:txBody>
          <a:bodyPr/>
          <a:lstStyle/>
          <a:p>
            <a:fld id="{0852AC79-A108-4FDF-A0BE-96CEB0D6FF0B}" type="slidenum">
              <a:rPr lang="en-US" smtClean="0"/>
              <a:t>19</a:t>
            </a:fld>
            <a:endParaRPr lang="en-US"/>
          </a:p>
        </p:txBody>
      </p:sp>
    </p:spTree>
    <p:extLst>
      <p:ext uri="{BB962C8B-B14F-4D97-AF65-F5344CB8AC3E}">
        <p14:creationId xmlns:p14="http://schemas.microsoft.com/office/powerpoint/2010/main" val="703625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ea typeface="ＭＳ Ｐゴシック" panose="020B0600070205080204" pitchFamily="34" charset="-128"/>
                <a:cs typeface="Arial" panose="020B0604020202020204" pitchFamily="34" charset="0"/>
              </a:rPr>
              <a:t>Good afternoon and welcome to our webinar. Today we will review the new State Service Delivery Plan, or SSDP, Measurable Program Objective, or MPO, Reports in the Migrant Student Information Network, or MSIN. My name is Melissa Mallory and I am a consultant with the Migrant Education Office, or MEO, here at the CA Department of Education, or CDE. Thank you for joining us today!</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2</a:t>
            </a:fld>
            <a:endParaRPr lang="en-US"/>
          </a:p>
        </p:txBody>
      </p:sp>
    </p:spTree>
    <p:extLst>
      <p:ext uri="{BB962C8B-B14F-4D97-AF65-F5344CB8AC3E}">
        <p14:creationId xmlns:p14="http://schemas.microsoft.com/office/powerpoint/2010/main" val="17989684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panose="020B0604020202020204" pitchFamily="34" charset="0"/>
                <a:ea typeface="+mn-ea"/>
                <a:cs typeface="Arial" panose="020B0604020202020204" pitchFamily="34" charset="0"/>
              </a:rPr>
              <a:t>The first report we will review in MPO 5.0/6.0. This report calculates the percentage of 9th graders who scored below standard on ELA and/or math on their 8th grade Smarter Balanced assessment AND participated in one or more services mapped to MPO 5.0 or 6.0. This report allows you to identify regional and district level data. The report set-up is similar to the other MPO Reports. You select the region, select districts if desired, choose the performance period and search. </a:t>
            </a:r>
          </a:p>
          <a:p>
            <a:endParaRPr lang="en-US" sz="1200" b="0" i="0" kern="1200" dirty="0">
              <a:solidFill>
                <a:schemeClr val="tx1"/>
              </a:solidFill>
              <a:effectLst/>
              <a:latin typeface="Arial" panose="020B0604020202020204" pitchFamily="34" charset="0"/>
              <a:ea typeface="+mn-ea"/>
              <a:cs typeface="Arial" panose="020B0604020202020204" pitchFamily="34" charset="0"/>
            </a:endParaRPr>
          </a:p>
          <a:p>
            <a:r>
              <a:rPr lang="en-US" sz="1200" b="0" i="0" kern="1200" dirty="0">
                <a:solidFill>
                  <a:schemeClr val="tx1"/>
                </a:solidFill>
                <a:effectLst/>
                <a:latin typeface="Arial" panose="020B0604020202020204" pitchFamily="34" charset="0"/>
                <a:ea typeface="+mn-ea"/>
                <a:cs typeface="Arial" panose="020B0604020202020204" pitchFamily="34" charset="0"/>
              </a:rPr>
              <a:t>The </a:t>
            </a:r>
            <a:r>
              <a:rPr lang="en-US" sz="1200" b="1" i="0" kern="1200" dirty="0">
                <a:solidFill>
                  <a:schemeClr val="tx1"/>
                </a:solidFill>
                <a:effectLst/>
                <a:latin typeface="Arial" panose="020B0604020202020204" pitchFamily="34" charset="0"/>
                <a:ea typeface="+mn-ea"/>
                <a:cs typeface="Arial" panose="020B0604020202020204" pitchFamily="34" charset="0"/>
              </a:rPr>
              <a:t>denominator</a:t>
            </a:r>
            <a:r>
              <a:rPr lang="en-US" sz="1200" b="0" i="0" kern="1200" dirty="0">
                <a:solidFill>
                  <a:schemeClr val="tx1"/>
                </a:solidFill>
                <a:effectLst/>
                <a:latin typeface="Arial" panose="020B0604020202020204" pitchFamily="34" charset="0"/>
                <a:ea typeface="+mn-ea"/>
                <a:cs typeface="Arial" panose="020B0604020202020204" pitchFamily="34" charset="0"/>
              </a:rPr>
              <a:t> is the column labeled "Students enrolled in grade 9 who scored Below Standard on ELA or Math." The unduplicated children counted in the denominator met the following criteria:</a:t>
            </a:r>
          </a:p>
          <a:p>
            <a:r>
              <a:rPr lang="en-US" sz="1200" b="0" i="0" kern="1200" dirty="0">
                <a:solidFill>
                  <a:schemeClr val="tx1"/>
                </a:solidFill>
                <a:effectLst/>
                <a:latin typeface="Arial" panose="020B0604020202020204" pitchFamily="34" charset="0"/>
                <a:ea typeface="+mn-ea"/>
                <a:cs typeface="Arial" panose="020B0604020202020204" pitchFamily="34" charset="0"/>
              </a:rPr>
              <a:t> Are enrolled in grade 9th, and</a:t>
            </a:r>
          </a:p>
          <a:p>
            <a:r>
              <a:rPr lang="en-US" sz="1200" b="0" i="0" kern="1200" dirty="0">
                <a:solidFill>
                  <a:schemeClr val="tx1"/>
                </a:solidFill>
                <a:effectLst/>
                <a:latin typeface="Arial" panose="020B0604020202020204" pitchFamily="34" charset="0"/>
                <a:ea typeface="+mn-ea"/>
                <a:cs typeface="Arial" panose="020B0604020202020204" pitchFamily="34" charset="0"/>
              </a:rPr>
              <a:t>Scored Below Standard (Achievement Level of 1-2) on CAASPP ELA or CAASPP Math in 8th grade (i.e., assessments were taken while in 8th grade).</a:t>
            </a:r>
          </a:p>
          <a:p>
            <a:endParaRPr lang="en-US" sz="1200" b="0" i="0" kern="1200" dirty="0">
              <a:solidFill>
                <a:schemeClr val="tx1"/>
              </a:solidFill>
              <a:effectLst/>
              <a:latin typeface="Arial" panose="020B0604020202020204" pitchFamily="34" charset="0"/>
              <a:ea typeface="+mn-ea"/>
              <a:cs typeface="Arial" panose="020B0604020202020204" pitchFamily="34" charset="0"/>
            </a:endParaRPr>
          </a:p>
          <a:p>
            <a:r>
              <a:rPr lang="en-US" sz="1200" b="0" i="0" kern="1200" dirty="0">
                <a:solidFill>
                  <a:schemeClr val="tx1"/>
                </a:solidFill>
                <a:effectLst/>
                <a:latin typeface="Arial" panose="020B0604020202020204" pitchFamily="34" charset="0"/>
                <a:ea typeface="+mn-ea"/>
                <a:cs typeface="Arial" panose="020B0604020202020204" pitchFamily="34" charset="0"/>
              </a:rPr>
              <a:t>The </a:t>
            </a:r>
            <a:r>
              <a:rPr lang="en-US" sz="1200" b="1" i="0" kern="1200" dirty="0">
                <a:solidFill>
                  <a:schemeClr val="tx1"/>
                </a:solidFill>
                <a:effectLst/>
                <a:latin typeface="Arial" panose="020B0604020202020204" pitchFamily="34" charset="0"/>
                <a:ea typeface="+mn-ea"/>
                <a:cs typeface="Arial" panose="020B0604020202020204" pitchFamily="34" charset="0"/>
              </a:rPr>
              <a:t>numerator</a:t>
            </a:r>
            <a:r>
              <a:rPr lang="en-US" sz="1200" b="0" i="0" kern="1200" dirty="0">
                <a:solidFill>
                  <a:schemeClr val="tx1"/>
                </a:solidFill>
                <a:effectLst/>
                <a:latin typeface="Arial" panose="020B0604020202020204" pitchFamily="34" charset="0"/>
                <a:ea typeface="+mn-ea"/>
                <a:cs typeface="Arial" panose="020B0604020202020204" pitchFamily="34" charset="0"/>
              </a:rPr>
              <a:t> is the column labeled "Participated in 1 or more services mapped to MPO 5.0 or 6.0". The unduplicated children counted in the numerator met the following criteria:</a:t>
            </a:r>
          </a:p>
          <a:p>
            <a:r>
              <a:rPr lang="en-US" sz="1200" b="0" i="0" kern="1200" dirty="0">
                <a:solidFill>
                  <a:schemeClr val="tx1"/>
                </a:solidFill>
                <a:effectLst/>
                <a:latin typeface="Arial" panose="020B0604020202020204" pitchFamily="34" charset="0"/>
                <a:ea typeface="+mn-ea"/>
                <a:cs typeface="Arial" panose="020B0604020202020204" pitchFamily="34" charset="0"/>
              </a:rPr>
              <a:t>Are in the denominator, and</a:t>
            </a:r>
          </a:p>
          <a:p>
            <a:r>
              <a:rPr lang="en-US" sz="1200" b="0" i="0" kern="1200" dirty="0">
                <a:solidFill>
                  <a:schemeClr val="tx1"/>
                </a:solidFill>
                <a:effectLst/>
                <a:latin typeface="Arial" panose="020B0604020202020204" pitchFamily="34" charset="0"/>
                <a:ea typeface="+mn-ea"/>
                <a:cs typeface="Arial" panose="020B0604020202020204" pitchFamily="34" charset="0"/>
              </a:rPr>
              <a:t>Have one or more service participation records mapped to MPO 5.0, or</a:t>
            </a:r>
          </a:p>
          <a:p>
            <a:r>
              <a:rPr lang="en-US" sz="1200" b="0" i="0" kern="1200" dirty="0">
                <a:solidFill>
                  <a:schemeClr val="tx1"/>
                </a:solidFill>
                <a:effectLst/>
                <a:latin typeface="Arial" panose="020B0604020202020204" pitchFamily="34" charset="0"/>
                <a:ea typeface="+mn-ea"/>
                <a:cs typeface="Arial" panose="020B0604020202020204" pitchFamily="34" charset="0"/>
              </a:rPr>
              <a:t>Have one or more service participation records mapped to MPO 6.0.</a:t>
            </a:r>
          </a:p>
          <a:p>
            <a:endParaRPr lang="en-US" sz="1200" b="0" i="0" kern="1200" dirty="0">
              <a:solidFill>
                <a:schemeClr val="tx1"/>
              </a:solidFill>
              <a:effectLst/>
              <a:latin typeface="Arial" panose="020B0604020202020204" pitchFamily="34" charset="0"/>
              <a:ea typeface="+mn-ea"/>
              <a:cs typeface="Arial" panose="020B0604020202020204" pitchFamily="34" charset="0"/>
            </a:endParaRPr>
          </a:p>
          <a:p>
            <a:r>
              <a:rPr lang="en-US" sz="1200" b="0" i="0" kern="1200" dirty="0">
                <a:solidFill>
                  <a:schemeClr val="tx1"/>
                </a:solidFill>
                <a:effectLst/>
                <a:latin typeface="Arial" panose="020B0604020202020204" pitchFamily="34" charset="0"/>
                <a:ea typeface="+mn-ea"/>
                <a:cs typeface="Arial" panose="020B0604020202020204" pitchFamily="34" charset="0"/>
              </a:rPr>
              <a:t>The percentage is derived by dividing the numerator by the denominator and multiplying by 100%.</a:t>
            </a:r>
          </a:p>
          <a:p>
            <a:endParaRPr lang="en-US" sz="1200" b="0" i="0" kern="1200" dirty="0">
              <a:solidFill>
                <a:schemeClr val="tx1"/>
              </a:solidFill>
              <a:effectLst/>
              <a:latin typeface="Arial" panose="020B0604020202020204" pitchFamily="34" charset="0"/>
              <a:ea typeface="+mn-ea"/>
              <a:cs typeface="Arial" panose="020B0604020202020204" pitchFamily="34" charset="0"/>
            </a:endParaRPr>
          </a:p>
          <a:p>
            <a:r>
              <a:rPr lang="en-US" sz="1200" b="0" i="0" kern="1200" dirty="0">
                <a:solidFill>
                  <a:schemeClr val="tx1"/>
                </a:solidFill>
                <a:effectLst/>
                <a:latin typeface="Arial" panose="020B0604020202020204" pitchFamily="34" charset="0"/>
                <a:ea typeface="+mn-ea"/>
                <a:cs typeface="Arial" panose="020B0604020202020204" pitchFamily="34" charset="0"/>
              </a:rPr>
              <a:t>You may click on the child counts to bring up the list of children who were included.</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20</a:t>
            </a:fld>
            <a:endParaRPr lang="en-US"/>
          </a:p>
        </p:txBody>
      </p:sp>
    </p:spTree>
    <p:extLst>
      <p:ext uri="{BB962C8B-B14F-4D97-AF65-F5344CB8AC3E}">
        <p14:creationId xmlns:p14="http://schemas.microsoft.com/office/powerpoint/2010/main" val="29481277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latin typeface="Arial" panose="020B0604020202020204" pitchFamily="34" charset="0"/>
                <a:cs typeface="Arial" panose="020B0604020202020204" pitchFamily="34" charset="0"/>
              </a:rPr>
              <a:t>Please enter “true” or “false” into the Chat feature for the following statement:</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I can identify the 9</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grade students who need to be enrolled into case management services by clicking on the child counts/denominator in the MPO 5.0/6.0 Report.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Answer: True</a:t>
            </a:r>
          </a:p>
        </p:txBody>
      </p:sp>
      <p:sp>
        <p:nvSpPr>
          <p:cNvPr id="4" name="Slide Number Placeholder 3"/>
          <p:cNvSpPr>
            <a:spLocks noGrp="1"/>
          </p:cNvSpPr>
          <p:nvPr>
            <p:ph type="sldNum" sz="quarter" idx="5"/>
          </p:nvPr>
        </p:nvSpPr>
        <p:spPr/>
        <p:txBody>
          <a:bodyPr/>
          <a:lstStyle/>
          <a:p>
            <a:fld id="{0852AC79-A108-4FDF-A0BE-96CEB0D6FF0B}" type="slidenum">
              <a:rPr lang="en-US" smtClean="0"/>
              <a:t>21</a:t>
            </a:fld>
            <a:endParaRPr lang="en-US"/>
          </a:p>
        </p:txBody>
      </p:sp>
    </p:spTree>
    <p:extLst>
      <p:ext uri="{BB962C8B-B14F-4D97-AF65-F5344CB8AC3E}">
        <p14:creationId xmlns:p14="http://schemas.microsoft.com/office/powerpoint/2010/main" val="18682374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panose="020B0604020202020204" pitchFamily="34" charset="0"/>
                <a:ea typeface="+mn-ea"/>
                <a:cs typeface="Arial" panose="020B0604020202020204" pitchFamily="34" charset="0"/>
              </a:rPr>
              <a:t>MPO 5.1/6.1 Report calculates the percentage of grade 11 or 12 students who participated in a Credit Accrual service (3000s codes) after completing an individual needs assessment (INA)/individual learning plan (ILP) form in which they shared an unaddressed credit deficiency. This report allows you to identify regional and district level data. The report set-up is similar to the other MPO Reports. You select the region, select districts if desired, choose the performance period and search. </a:t>
            </a:r>
          </a:p>
          <a:p>
            <a:endParaRPr lang="en-US" sz="1200" b="0" i="0" kern="1200" dirty="0">
              <a:solidFill>
                <a:schemeClr val="tx1"/>
              </a:solidFill>
              <a:effectLst/>
              <a:latin typeface="Arial" panose="020B0604020202020204" pitchFamily="34" charset="0"/>
              <a:ea typeface="+mn-ea"/>
              <a:cs typeface="Arial" panose="020B0604020202020204" pitchFamily="34" charset="0"/>
            </a:endParaRPr>
          </a:p>
          <a:p>
            <a:r>
              <a:rPr lang="en-US" sz="1200" b="0" i="0" kern="1200" dirty="0">
                <a:solidFill>
                  <a:schemeClr val="tx1"/>
                </a:solidFill>
                <a:effectLst/>
                <a:latin typeface="Arial" panose="020B0604020202020204" pitchFamily="34" charset="0"/>
                <a:ea typeface="+mn-ea"/>
                <a:cs typeface="Arial" panose="020B0604020202020204" pitchFamily="34" charset="0"/>
              </a:rPr>
              <a:t>The report will have two sets of results:</a:t>
            </a:r>
          </a:p>
          <a:p>
            <a:r>
              <a:rPr lang="en-US" sz="1200" b="0" i="0" kern="1200" dirty="0">
                <a:solidFill>
                  <a:schemeClr val="tx1"/>
                </a:solidFill>
                <a:effectLst/>
                <a:latin typeface="Arial" panose="020B0604020202020204" pitchFamily="34" charset="0"/>
                <a:ea typeface="+mn-ea"/>
                <a:cs typeface="Arial" panose="020B0604020202020204" pitchFamily="34" charset="0"/>
              </a:rPr>
              <a:t>Regular School Year (RSY) service participations.</a:t>
            </a:r>
          </a:p>
          <a:p>
            <a:r>
              <a:rPr lang="en-US" sz="1200" b="0" i="0" kern="1200" dirty="0">
                <a:solidFill>
                  <a:schemeClr val="tx1"/>
                </a:solidFill>
                <a:effectLst/>
                <a:latin typeface="Arial" panose="020B0604020202020204" pitchFamily="34" charset="0"/>
                <a:ea typeface="+mn-ea"/>
                <a:cs typeface="Arial" panose="020B0604020202020204" pitchFamily="34" charset="0"/>
              </a:rPr>
              <a:t>Summer/Intersession (S/I) service participations.</a:t>
            </a:r>
          </a:p>
          <a:p>
            <a:endParaRPr lang="en-US" sz="1200" b="0" i="0" kern="1200" dirty="0">
              <a:solidFill>
                <a:schemeClr val="tx1"/>
              </a:solidFill>
              <a:effectLst/>
              <a:latin typeface="Arial" panose="020B0604020202020204" pitchFamily="34" charset="0"/>
              <a:ea typeface="+mn-ea"/>
              <a:cs typeface="Arial" panose="020B0604020202020204" pitchFamily="34" charset="0"/>
            </a:endParaRPr>
          </a:p>
          <a:p>
            <a:r>
              <a:rPr lang="en-US" sz="1200" b="0" i="0" kern="1200" dirty="0">
                <a:solidFill>
                  <a:schemeClr val="tx1"/>
                </a:solidFill>
                <a:effectLst/>
                <a:latin typeface="Arial" panose="020B0604020202020204" pitchFamily="34" charset="0"/>
                <a:ea typeface="+mn-ea"/>
                <a:cs typeface="Arial" panose="020B0604020202020204" pitchFamily="34" charset="0"/>
              </a:rPr>
              <a:t>The </a:t>
            </a:r>
            <a:r>
              <a:rPr lang="en-US" sz="1200" b="1" i="0" kern="1200" dirty="0">
                <a:solidFill>
                  <a:schemeClr val="tx1"/>
                </a:solidFill>
                <a:effectLst/>
                <a:latin typeface="Arial" panose="020B0604020202020204" pitchFamily="34" charset="0"/>
                <a:ea typeface="+mn-ea"/>
                <a:cs typeface="Arial" panose="020B0604020202020204" pitchFamily="34" charset="0"/>
              </a:rPr>
              <a:t>denominator</a:t>
            </a:r>
            <a:r>
              <a:rPr lang="en-US" sz="1200" b="0" i="0" kern="1200" dirty="0">
                <a:solidFill>
                  <a:schemeClr val="tx1"/>
                </a:solidFill>
                <a:effectLst/>
                <a:latin typeface="Arial" panose="020B0604020202020204" pitchFamily="34" charset="0"/>
                <a:ea typeface="+mn-ea"/>
                <a:cs typeface="Arial" panose="020B0604020202020204" pitchFamily="34" charset="0"/>
              </a:rPr>
              <a:t> is the column labeled "Students in grades 11 or 12 who have an INA/ILP that indicates credit deficiency...." A child is counted in the denominator by referencing the Region, District, and School Year selections AND by also meeting the following conditions:</a:t>
            </a:r>
          </a:p>
          <a:p>
            <a:r>
              <a:rPr lang="en-US" sz="1200" b="0" i="0" kern="1200" dirty="0">
                <a:solidFill>
                  <a:schemeClr val="tx1"/>
                </a:solidFill>
                <a:effectLst/>
                <a:latin typeface="Arial" panose="020B0604020202020204" pitchFamily="34" charset="0"/>
                <a:ea typeface="+mn-ea"/>
                <a:cs typeface="Arial" panose="020B0604020202020204" pitchFamily="34" charset="0"/>
              </a:rPr>
              <a:t>Have an INA/ILP with grade 11 or 12, and</a:t>
            </a:r>
          </a:p>
          <a:p>
            <a:r>
              <a:rPr lang="en-US" sz="1200" b="0" i="0" kern="1200" dirty="0">
                <a:solidFill>
                  <a:schemeClr val="tx1"/>
                </a:solidFill>
                <a:effectLst/>
                <a:latin typeface="Arial" panose="020B0604020202020204" pitchFamily="34" charset="0"/>
                <a:ea typeface="+mn-ea"/>
                <a:cs typeface="Arial" panose="020B0604020202020204" pitchFamily="34" charset="0"/>
              </a:rPr>
              <a:t>"Yes” is selected in the INA/ILP after “Credit Deficient?”, and</a:t>
            </a:r>
          </a:p>
          <a:p>
            <a:r>
              <a:rPr lang="en-US" sz="1200" b="0" i="0" kern="1200" dirty="0">
                <a:solidFill>
                  <a:schemeClr val="tx1"/>
                </a:solidFill>
                <a:effectLst/>
                <a:latin typeface="Arial" panose="020B0604020202020204" pitchFamily="34" charset="0"/>
                <a:ea typeface="+mn-ea"/>
                <a:cs typeface="Arial" panose="020B0604020202020204" pitchFamily="34" charset="0"/>
              </a:rPr>
              <a:t>The INA/ILP has been completed (i.e., displays completed status).</a:t>
            </a:r>
          </a:p>
          <a:p>
            <a:r>
              <a:rPr lang="en-US" sz="1200" b="0" i="0" kern="1200" dirty="0">
                <a:solidFill>
                  <a:schemeClr val="tx1"/>
                </a:solidFill>
                <a:effectLst/>
                <a:latin typeface="Arial" panose="020B0604020202020204" pitchFamily="34" charset="0"/>
                <a:ea typeface="+mn-ea"/>
                <a:cs typeface="Arial" panose="020B0604020202020204" pitchFamily="34" charset="0"/>
              </a:rPr>
              <a:t>The denominator does not include all grades. Instead, it is limited to children enrolled in grades 11 or 12 in the selected Performance Period. In addition, the denominator is calculated the same way for both regular school year (RSY) and Summer/Intersession.</a:t>
            </a:r>
            <a:br>
              <a:rPr lang="en-US" sz="1200" b="0" i="0" kern="1200" dirty="0">
                <a:solidFill>
                  <a:schemeClr val="tx1"/>
                </a:solidFill>
                <a:effectLst/>
                <a:latin typeface="Arial" panose="020B0604020202020204" pitchFamily="34" charset="0"/>
                <a:ea typeface="+mn-ea"/>
                <a:cs typeface="Arial" panose="020B0604020202020204" pitchFamily="34" charset="0"/>
              </a:rPr>
            </a:br>
            <a:endParaRPr lang="en-US" sz="1200" b="0" i="0" kern="1200" dirty="0">
              <a:solidFill>
                <a:schemeClr val="tx1"/>
              </a:solidFill>
              <a:effectLst/>
              <a:latin typeface="Arial" panose="020B0604020202020204" pitchFamily="34" charset="0"/>
              <a:ea typeface="+mn-ea"/>
              <a:cs typeface="Arial" panose="020B0604020202020204" pitchFamily="34" charset="0"/>
            </a:endParaRPr>
          </a:p>
          <a:p>
            <a:r>
              <a:rPr lang="en-US" sz="1200" b="0" i="0" kern="1200" dirty="0">
                <a:solidFill>
                  <a:schemeClr val="tx1"/>
                </a:solidFill>
                <a:effectLst/>
                <a:latin typeface="Arial" panose="020B0604020202020204" pitchFamily="34" charset="0"/>
                <a:ea typeface="+mn-ea"/>
                <a:cs typeface="Arial" panose="020B0604020202020204" pitchFamily="34" charset="0"/>
              </a:rPr>
              <a:t>The </a:t>
            </a:r>
            <a:r>
              <a:rPr lang="en-US" sz="1200" b="1" i="0" kern="1200" dirty="0">
                <a:solidFill>
                  <a:schemeClr val="tx1"/>
                </a:solidFill>
                <a:effectLst/>
                <a:latin typeface="Arial" panose="020B0604020202020204" pitchFamily="34" charset="0"/>
                <a:ea typeface="+mn-ea"/>
                <a:cs typeface="Arial" panose="020B0604020202020204" pitchFamily="34" charset="0"/>
              </a:rPr>
              <a:t>numerator for RSY</a:t>
            </a:r>
            <a:r>
              <a:rPr lang="en-US" sz="1200" b="0" i="0" kern="1200" dirty="0">
                <a:solidFill>
                  <a:schemeClr val="tx1"/>
                </a:solidFill>
                <a:effectLst/>
                <a:latin typeface="Arial" panose="020B0604020202020204" pitchFamily="34" charset="0"/>
                <a:ea typeface="+mn-ea"/>
                <a:cs typeface="Arial" panose="020B0604020202020204" pitchFamily="34" charset="0"/>
              </a:rPr>
              <a:t> (regular school year) is the column labeled "Participated in one or more credit accrual services (codes 3010-3090) in RSY...." The children included here met the following conditions:</a:t>
            </a:r>
          </a:p>
          <a:p>
            <a:r>
              <a:rPr lang="en-US" sz="1200" b="0" i="0" kern="1200" dirty="0">
                <a:solidFill>
                  <a:schemeClr val="tx1"/>
                </a:solidFill>
                <a:effectLst/>
                <a:latin typeface="Arial" panose="020B0604020202020204" pitchFamily="34" charset="0"/>
                <a:ea typeface="+mn-ea"/>
                <a:cs typeface="Arial" panose="020B0604020202020204" pitchFamily="34" charset="0"/>
              </a:rPr>
              <a:t>Are in the denominator, and</a:t>
            </a:r>
          </a:p>
          <a:p>
            <a:r>
              <a:rPr lang="en-US" sz="1200" b="0" i="0" kern="1200" dirty="0">
                <a:solidFill>
                  <a:schemeClr val="tx1"/>
                </a:solidFill>
                <a:effectLst/>
                <a:latin typeface="Arial" panose="020B0604020202020204" pitchFamily="34" charset="0"/>
                <a:ea typeface="+mn-ea"/>
                <a:cs typeface="Arial" panose="020B0604020202020204" pitchFamily="34" charset="0"/>
              </a:rPr>
              <a:t>Have one or more service participation records mapped to a credit accrual code (i.e., state service codes 3010-3090), and</a:t>
            </a:r>
          </a:p>
          <a:p>
            <a:r>
              <a:rPr lang="en-US" sz="1200" b="0" i="0" kern="1200" dirty="0">
                <a:solidFill>
                  <a:schemeClr val="tx1"/>
                </a:solidFill>
                <a:effectLst/>
                <a:latin typeface="Arial" panose="020B0604020202020204" pitchFamily="34" charset="0"/>
                <a:ea typeface="+mn-ea"/>
                <a:cs typeface="Arial" panose="020B0604020202020204" pitchFamily="34" charset="0"/>
              </a:rPr>
              <a:t>The service participation records are in the Regular School Year (RSY) service period.</a:t>
            </a:r>
          </a:p>
          <a:p>
            <a:endParaRPr lang="en-US" sz="1200" b="0" i="0" kern="1200" dirty="0">
              <a:solidFill>
                <a:schemeClr val="tx1"/>
              </a:solidFill>
              <a:effectLst/>
              <a:latin typeface="Arial" panose="020B0604020202020204" pitchFamily="34" charset="0"/>
              <a:ea typeface="+mn-ea"/>
              <a:cs typeface="Arial" panose="020B0604020202020204" pitchFamily="34" charset="0"/>
            </a:endParaRPr>
          </a:p>
          <a:p>
            <a:r>
              <a:rPr lang="en-US" sz="1200" b="0" i="0" kern="1200" dirty="0">
                <a:solidFill>
                  <a:schemeClr val="tx1"/>
                </a:solidFill>
                <a:effectLst/>
                <a:latin typeface="Arial" panose="020B0604020202020204" pitchFamily="34" charset="0"/>
                <a:ea typeface="+mn-ea"/>
                <a:cs typeface="Arial" panose="020B0604020202020204" pitchFamily="34" charset="0"/>
              </a:rPr>
              <a:t>The </a:t>
            </a:r>
            <a:r>
              <a:rPr lang="en-US" sz="1200" b="1" i="0" kern="1200" dirty="0">
                <a:solidFill>
                  <a:schemeClr val="tx1"/>
                </a:solidFill>
                <a:effectLst/>
                <a:latin typeface="Arial" panose="020B0604020202020204" pitchFamily="34" charset="0"/>
                <a:ea typeface="+mn-ea"/>
                <a:cs typeface="Arial" panose="020B0604020202020204" pitchFamily="34" charset="0"/>
              </a:rPr>
              <a:t>numerator for Summer/Intersession</a:t>
            </a:r>
            <a:r>
              <a:rPr lang="en-US" sz="1200" b="0" i="0" kern="1200" dirty="0">
                <a:solidFill>
                  <a:schemeClr val="tx1"/>
                </a:solidFill>
                <a:effectLst/>
                <a:latin typeface="Arial" panose="020B0604020202020204" pitchFamily="34" charset="0"/>
                <a:ea typeface="+mn-ea"/>
                <a:cs typeface="Arial" panose="020B0604020202020204" pitchFamily="34" charset="0"/>
              </a:rPr>
              <a:t> is the column labeled "Participated in one or more credit accrual services (codes 3010-3090) in Summer/Intersession...." The children included here met the following conditions:</a:t>
            </a:r>
          </a:p>
          <a:p>
            <a:r>
              <a:rPr lang="en-US" sz="1200" b="0" i="0" kern="1200" dirty="0">
                <a:solidFill>
                  <a:schemeClr val="tx1"/>
                </a:solidFill>
                <a:effectLst/>
                <a:latin typeface="Arial" panose="020B0604020202020204" pitchFamily="34" charset="0"/>
                <a:ea typeface="+mn-ea"/>
                <a:cs typeface="Arial" panose="020B0604020202020204" pitchFamily="34" charset="0"/>
              </a:rPr>
              <a:t>Are in the denominator, and</a:t>
            </a:r>
          </a:p>
          <a:p>
            <a:r>
              <a:rPr lang="en-US" sz="1200" b="0" i="0" kern="1200" dirty="0">
                <a:solidFill>
                  <a:schemeClr val="tx1"/>
                </a:solidFill>
                <a:effectLst/>
                <a:latin typeface="Arial" panose="020B0604020202020204" pitchFamily="34" charset="0"/>
                <a:ea typeface="+mn-ea"/>
                <a:cs typeface="Arial" panose="020B0604020202020204" pitchFamily="34" charset="0"/>
              </a:rPr>
              <a:t>Have one or more service participation records mapped to a credit accrual code (i.e., state service codes 3010-3090), and</a:t>
            </a:r>
          </a:p>
          <a:p>
            <a:r>
              <a:rPr lang="en-US" sz="1200" b="0" i="0" kern="1200" dirty="0">
                <a:solidFill>
                  <a:schemeClr val="tx1"/>
                </a:solidFill>
                <a:effectLst/>
                <a:latin typeface="Arial" panose="020B0604020202020204" pitchFamily="34" charset="0"/>
                <a:ea typeface="+mn-ea"/>
                <a:cs typeface="Arial" panose="020B0604020202020204" pitchFamily="34" charset="0"/>
              </a:rPr>
              <a:t>The service participation records are in the Summer/Intersession (S/I) service period.</a:t>
            </a:r>
          </a:p>
          <a:p>
            <a:endParaRPr lang="en-US" sz="1200" b="0" i="0" kern="1200" dirty="0">
              <a:solidFill>
                <a:schemeClr val="tx1"/>
              </a:solidFill>
              <a:effectLst/>
              <a:latin typeface="Arial" panose="020B0604020202020204" pitchFamily="34" charset="0"/>
              <a:ea typeface="+mn-ea"/>
              <a:cs typeface="Arial" panose="020B0604020202020204" pitchFamily="34" charset="0"/>
            </a:endParaRPr>
          </a:p>
          <a:p>
            <a:r>
              <a:rPr lang="en-US" sz="1200" b="0" i="0" kern="1200" dirty="0">
                <a:solidFill>
                  <a:schemeClr val="tx1"/>
                </a:solidFill>
                <a:effectLst/>
                <a:latin typeface="Arial" panose="020B0604020202020204" pitchFamily="34" charset="0"/>
                <a:ea typeface="+mn-ea"/>
                <a:cs typeface="Arial" panose="020B0604020202020204" pitchFamily="34" charset="0"/>
              </a:rPr>
              <a:t>The percentage is derived by dividing the numerator by the denominator and multiplying by 100%.</a:t>
            </a:r>
          </a:p>
          <a:p>
            <a:endParaRPr lang="en-US" sz="1200" b="0" i="0" kern="1200" dirty="0">
              <a:solidFill>
                <a:schemeClr val="tx1"/>
              </a:solidFill>
              <a:effectLst/>
              <a:latin typeface="Arial" panose="020B0604020202020204" pitchFamily="34" charset="0"/>
              <a:ea typeface="+mn-ea"/>
              <a:cs typeface="Arial" panose="020B0604020202020204" pitchFamily="34" charset="0"/>
            </a:endParaRPr>
          </a:p>
          <a:p>
            <a:r>
              <a:rPr lang="en-US" sz="1200" b="0" i="0" kern="1200" dirty="0">
                <a:solidFill>
                  <a:schemeClr val="tx1"/>
                </a:solidFill>
                <a:effectLst/>
                <a:latin typeface="Arial" panose="020B0604020202020204" pitchFamily="34" charset="0"/>
                <a:ea typeface="+mn-ea"/>
                <a:cs typeface="Arial" panose="020B0604020202020204" pitchFamily="34" charset="0"/>
              </a:rPr>
              <a:t>You may click on the child counts to bring up the list of children who were included.</a:t>
            </a:r>
          </a:p>
          <a:p>
            <a:endParaRPr lang="en-US" sz="1200" b="1" i="0" kern="1200" dirty="0">
              <a:solidFill>
                <a:schemeClr val="tx1"/>
              </a:solidFill>
              <a:effectLst/>
              <a:latin typeface="Arial" panose="020B0604020202020204" pitchFamily="34" charset="0"/>
              <a:ea typeface="+mn-ea"/>
              <a:cs typeface="Arial" panose="020B0604020202020204" pitchFamily="34" charset="0"/>
            </a:endParaRPr>
          </a:p>
          <a:p>
            <a:r>
              <a:rPr lang="en-US" sz="1200" b="1" i="0" kern="1200" dirty="0">
                <a:solidFill>
                  <a:schemeClr val="tx1"/>
                </a:solidFill>
                <a:effectLst/>
                <a:latin typeface="Arial" panose="020B0604020202020204" pitchFamily="34" charset="0"/>
                <a:ea typeface="+mn-ea"/>
                <a:cs typeface="Arial" panose="020B0604020202020204" pitchFamily="34" charset="0"/>
              </a:rPr>
              <a:t>Note:</a:t>
            </a:r>
            <a:r>
              <a:rPr lang="en-US" sz="1200" b="0" i="0" kern="1200" dirty="0">
                <a:solidFill>
                  <a:schemeClr val="tx1"/>
                </a:solidFill>
                <a:effectLst/>
                <a:latin typeface="Arial" panose="020B0604020202020204" pitchFamily="34" charset="0"/>
                <a:ea typeface="+mn-ea"/>
                <a:cs typeface="Arial" panose="020B0604020202020204" pitchFamily="34" charset="0"/>
              </a:rPr>
              <a:t> The accuracy of these counts depends on how accurately enrollments, INA/ILPs, and services are entered in MSIN.</a:t>
            </a:r>
          </a:p>
          <a:p>
            <a:endParaRPr lang="en-US" sz="1200" b="0" i="0" kern="1200" dirty="0">
              <a:solidFill>
                <a:schemeClr val="tx1"/>
              </a:solidFill>
              <a:effectLst/>
              <a:latin typeface="Arial" panose="020B0604020202020204" pitchFamily="34" charset="0"/>
              <a:ea typeface="+mn-ea"/>
              <a:cs typeface="Arial" panose="020B0604020202020204" pitchFamily="34" charset="0"/>
            </a:endParaRPr>
          </a:p>
          <a:p>
            <a:r>
              <a:rPr lang="en-US" sz="1200" b="0" i="0" kern="1200" dirty="0">
                <a:solidFill>
                  <a:schemeClr val="tx1"/>
                </a:solidFill>
                <a:effectLst/>
                <a:latin typeface="Arial" panose="020B0604020202020204" pitchFamily="34" charset="0"/>
                <a:ea typeface="+mn-ea"/>
                <a:cs typeface="Arial" panose="020B0604020202020204" pitchFamily="34" charset="0"/>
              </a:rPr>
              <a:t>If students have been identified in the fall through the INA/ILP as credit deficient, it is imperative that students be served</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22</a:t>
            </a:fld>
            <a:endParaRPr lang="en-US"/>
          </a:p>
        </p:txBody>
      </p:sp>
    </p:spTree>
    <p:extLst>
      <p:ext uri="{BB962C8B-B14F-4D97-AF65-F5344CB8AC3E}">
        <p14:creationId xmlns:p14="http://schemas.microsoft.com/office/powerpoint/2010/main" val="24847973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spcAft>
                <a:spcPts val="1800"/>
              </a:spcAft>
              <a:buNone/>
            </a:pPr>
            <a:r>
              <a:rPr lang="en-US" dirty="0">
                <a:latin typeface="Arial" panose="020B0604020202020204" pitchFamily="34" charset="0"/>
                <a:cs typeface="Arial" panose="020B0604020202020204" pitchFamily="34" charset="0"/>
              </a:rPr>
              <a:t>Please take a minute to think about the questions below for case management and credit recovery. Enter any comments you may have in the Chat Feature.</a:t>
            </a:r>
          </a:p>
          <a:p>
            <a:pPr marL="171450" indent="-171450">
              <a:lnSpc>
                <a:spcPct val="100000"/>
              </a:lnSpc>
              <a:spcBef>
                <a:spcPts val="0"/>
              </a:spcBef>
              <a:spcAft>
                <a:spcPts val="1800"/>
              </a:spcAft>
              <a:buFont typeface="Arial" panose="020B0604020202020204" pitchFamily="34" charset="0"/>
              <a:buChar char="•"/>
            </a:pPr>
            <a:r>
              <a:rPr lang="en-US" dirty="0">
                <a:latin typeface="Arial" panose="020B0604020202020204" pitchFamily="34" charset="0"/>
                <a:cs typeface="Arial" panose="020B0604020202020204" pitchFamily="34" charset="0"/>
              </a:rPr>
              <a:t>How do you monitor credit completion throughout the school year? </a:t>
            </a:r>
          </a:p>
          <a:p>
            <a:pPr marL="171450" indent="-171450">
              <a:lnSpc>
                <a:spcPct val="100000"/>
              </a:lnSpc>
              <a:spcBef>
                <a:spcPts val="0"/>
              </a:spcBef>
              <a:spcAft>
                <a:spcPts val="1800"/>
              </a:spcAft>
              <a:buFont typeface="Arial" panose="020B0604020202020204" pitchFamily="34" charset="0"/>
              <a:buChar char="•"/>
            </a:pPr>
            <a:r>
              <a:rPr lang="en-US" dirty="0">
                <a:latin typeface="Arial" panose="020B0604020202020204" pitchFamily="34" charset="0"/>
                <a:cs typeface="Arial" panose="020B0604020202020204" pitchFamily="34" charset="0"/>
              </a:rPr>
              <a:t>Do you meet with migratory students often enough to identify credit deficiencies immediately?</a:t>
            </a:r>
          </a:p>
          <a:p>
            <a:pPr marL="171450" indent="-171450">
              <a:lnSpc>
                <a:spcPct val="100000"/>
              </a:lnSpc>
              <a:spcBef>
                <a:spcPts val="0"/>
              </a:spcBef>
              <a:spcAft>
                <a:spcPts val="1800"/>
              </a:spcAft>
              <a:buFont typeface="Arial" panose="020B0604020202020204" pitchFamily="34" charset="0"/>
              <a:buChar char="•"/>
            </a:pPr>
            <a:r>
              <a:rPr lang="en-US" dirty="0">
                <a:latin typeface="Arial" panose="020B0604020202020204" pitchFamily="34" charset="0"/>
                <a:cs typeface="Arial" panose="020B0604020202020204" pitchFamily="34" charset="0"/>
              </a:rPr>
              <a:t>How do you ensure that migratory students, especially 11</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and 12</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graders, are served in a timely manner?</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23</a:t>
            </a:fld>
            <a:endParaRPr lang="en-US"/>
          </a:p>
        </p:txBody>
      </p:sp>
    </p:spTree>
    <p:extLst>
      <p:ext uri="{BB962C8B-B14F-4D97-AF65-F5344CB8AC3E}">
        <p14:creationId xmlns:p14="http://schemas.microsoft.com/office/powerpoint/2010/main" val="37314390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Please enter “true” or “false” into the Chat feature for the following statement: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All students who take credit accrual services are counted in MPO 5.1/6.1 Report.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Answer: False. Only students who are identified as credit deficient on the INA are included in the denominator for the MPO 5.1/6.1 Report. The numerator consists of students who are included in the denominator and received credit accrual services.</a:t>
            </a:r>
          </a:p>
        </p:txBody>
      </p:sp>
      <p:sp>
        <p:nvSpPr>
          <p:cNvPr id="4" name="Slide Number Placeholder 3"/>
          <p:cNvSpPr>
            <a:spLocks noGrp="1"/>
          </p:cNvSpPr>
          <p:nvPr>
            <p:ph type="sldNum" sz="quarter" idx="5"/>
          </p:nvPr>
        </p:nvSpPr>
        <p:spPr/>
        <p:txBody>
          <a:bodyPr/>
          <a:lstStyle/>
          <a:p>
            <a:fld id="{0852AC79-A108-4FDF-A0BE-96CEB0D6FF0B}" type="slidenum">
              <a:rPr lang="en-US" smtClean="0"/>
              <a:t>24</a:t>
            </a:fld>
            <a:endParaRPr lang="en-US"/>
          </a:p>
        </p:txBody>
      </p:sp>
    </p:spTree>
    <p:extLst>
      <p:ext uri="{BB962C8B-B14F-4D97-AF65-F5344CB8AC3E}">
        <p14:creationId xmlns:p14="http://schemas.microsoft.com/office/powerpoint/2010/main" val="12454333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panose="020B0604020202020204" pitchFamily="34" charset="0"/>
                <a:ea typeface="+mn-ea"/>
                <a:cs typeface="Arial" panose="020B0604020202020204" pitchFamily="34" charset="0"/>
              </a:rPr>
              <a:t>MPO 10.0 Report calculates the percentage of OSY, which are grade NA, students who participated in an ELA, ELD, or ESL service(s) after completing an INA/ILP form where they indicated being interested in learning English (or increasing their literacy skills). This report allows you to identify regional and district level data. The report set-up is similar to the other MPO Reports. You select the region, select districts if desired, choose the performance period and search. </a:t>
            </a:r>
          </a:p>
          <a:p>
            <a:endParaRPr lang="en-US" sz="1200" b="0" i="0" kern="1200" dirty="0">
              <a:solidFill>
                <a:schemeClr val="tx1"/>
              </a:solidFill>
              <a:effectLst/>
              <a:latin typeface="Arial" panose="020B0604020202020204" pitchFamily="34" charset="0"/>
              <a:ea typeface="+mn-ea"/>
              <a:cs typeface="Arial" panose="020B0604020202020204" pitchFamily="34" charset="0"/>
            </a:endParaRPr>
          </a:p>
          <a:p>
            <a:r>
              <a:rPr lang="en-US" sz="1200" b="0" i="0" kern="1200" dirty="0">
                <a:solidFill>
                  <a:schemeClr val="tx1"/>
                </a:solidFill>
                <a:effectLst/>
                <a:latin typeface="Arial" panose="020B0604020202020204" pitchFamily="34" charset="0"/>
                <a:ea typeface="+mn-ea"/>
                <a:cs typeface="Arial" panose="020B0604020202020204" pitchFamily="34" charset="0"/>
              </a:rPr>
              <a:t>The </a:t>
            </a:r>
            <a:r>
              <a:rPr lang="en-US" sz="1200" b="1" i="0" kern="1200" dirty="0">
                <a:solidFill>
                  <a:schemeClr val="tx1"/>
                </a:solidFill>
                <a:effectLst/>
                <a:latin typeface="Arial" panose="020B0604020202020204" pitchFamily="34" charset="0"/>
                <a:ea typeface="+mn-ea"/>
                <a:cs typeface="Arial" panose="020B0604020202020204" pitchFamily="34" charset="0"/>
              </a:rPr>
              <a:t>denominator</a:t>
            </a:r>
            <a:r>
              <a:rPr lang="en-US" sz="1200" b="0" i="0" kern="1200" dirty="0">
                <a:solidFill>
                  <a:schemeClr val="tx1"/>
                </a:solidFill>
                <a:effectLst/>
                <a:latin typeface="Arial" panose="020B0604020202020204" pitchFamily="34" charset="0"/>
                <a:ea typeface="+mn-ea"/>
                <a:cs typeface="Arial" panose="020B0604020202020204" pitchFamily="34" charset="0"/>
              </a:rPr>
              <a:t> is the column labeled "Students in grade NA who have an INA/ILP and indicated an interest in learning English." The unduplicated children counted in the denominator met the following criteria:</a:t>
            </a:r>
            <a:br>
              <a:rPr lang="en-US" sz="1200" b="0" i="0" kern="1200" dirty="0">
                <a:solidFill>
                  <a:schemeClr val="tx1"/>
                </a:solidFill>
                <a:effectLst/>
                <a:latin typeface="Arial" panose="020B0604020202020204" pitchFamily="34" charset="0"/>
                <a:ea typeface="+mn-ea"/>
                <a:cs typeface="Arial" panose="020B0604020202020204" pitchFamily="34" charset="0"/>
              </a:rPr>
            </a:br>
            <a:r>
              <a:rPr lang="en-US" sz="1200" b="0" i="0" kern="1200" dirty="0">
                <a:solidFill>
                  <a:schemeClr val="tx1"/>
                </a:solidFill>
                <a:effectLst/>
                <a:latin typeface="Arial" panose="020B0604020202020204" pitchFamily="34" charset="0"/>
                <a:ea typeface="+mn-ea"/>
                <a:cs typeface="Arial" panose="020B0604020202020204" pitchFamily="34" charset="0"/>
              </a:rPr>
              <a:t>     1) Have an INA/ILP with grade NA, and</a:t>
            </a:r>
            <a:br>
              <a:rPr lang="en-US" sz="1200" b="0" i="0" kern="1200" dirty="0">
                <a:solidFill>
                  <a:schemeClr val="tx1"/>
                </a:solidFill>
                <a:effectLst/>
                <a:latin typeface="Arial" panose="020B0604020202020204" pitchFamily="34" charset="0"/>
                <a:ea typeface="+mn-ea"/>
                <a:cs typeface="Arial" panose="020B0604020202020204" pitchFamily="34" charset="0"/>
              </a:rPr>
            </a:br>
            <a:r>
              <a:rPr lang="en-US" sz="1200" b="0" i="0" kern="1200" dirty="0">
                <a:solidFill>
                  <a:schemeClr val="tx1"/>
                </a:solidFill>
                <a:effectLst/>
                <a:latin typeface="Arial" panose="020B0604020202020204" pitchFamily="34" charset="0"/>
                <a:ea typeface="+mn-ea"/>
                <a:cs typeface="Arial" panose="020B0604020202020204" pitchFamily="34" charset="0"/>
              </a:rPr>
              <a:t>     2) “English (ELA, ESL, ELD)” is checked in the INA/ILP under "Interested in:", and</a:t>
            </a:r>
            <a:br>
              <a:rPr lang="en-US" sz="1200" b="0" i="0" kern="1200" dirty="0">
                <a:solidFill>
                  <a:schemeClr val="tx1"/>
                </a:solidFill>
                <a:effectLst/>
                <a:latin typeface="Arial" panose="020B0604020202020204" pitchFamily="34" charset="0"/>
                <a:ea typeface="+mn-ea"/>
                <a:cs typeface="Arial" panose="020B0604020202020204" pitchFamily="34" charset="0"/>
              </a:rPr>
            </a:br>
            <a:r>
              <a:rPr lang="en-US" sz="1200" b="0" i="0" kern="1200" dirty="0">
                <a:solidFill>
                  <a:schemeClr val="tx1"/>
                </a:solidFill>
                <a:effectLst/>
                <a:latin typeface="Arial" panose="020B0604020202020204" pitchFamily="34" charset="0"/>
                <a:ea typeface="+mn-ea"/>
                <a:cs typeface="Arial" panose="020B0604020202020204" pitchFamily="34" charset="0"/>
              </a:rPr>
              <a:t>     3) The INA/ILP has been completed (completed status).</a:t>
            </a:r>
          </a:p>
          <a:p>
            <a:endParaRPr lang="en-US" sz="1200" b="0" i="0" kern="1200" dirty="0">
              <a:solidFill>
                <a:schemeClr val="tx1"/>
              </a:solidFill>
              <a:effectLst/>
              <a:latin typeface="Arial" panose="020B0604020202020204" pitchFamily="34" charset="0"/>
              <a:ea typeface="+mn-ea"/>
              <a:cs typeface="Arial" panose="020B0604020202020204" pitchFamily="34" charset="0"/>
            </a:endParaRPr>
          </a:p>
          <a:p>
            <a:r>
              <a:rPr lang="en-US" sz="1200" b="0" i="0" kern="1200" dirty="0">
                <a:solidFill>
                  <a:schemeClr val="tx1"/>
                </a:solidFill>
                <a:effectLst/>
                <a:latin typeface="Arial" panose="020B0604020202020204" pitchFamily="34" charset="0"/>
                <a:ea typeface="+mn-ea"/>
                <a:cs typeface="Arial" panose="020B0604020202020204" pitchFamily="34" charset="0"/>
              </a:rPr>
              <a:t>The </a:t>
            </a:r>
            <a:r>
              <a:rPr lang="en-US" sz="1200" b="1" i="0" kern="1200" dirty="0">
                <a:solidFill>
                  <a:schemeClr val="tx1"/>
                </a:solidFill>
                <a:effectLst/>
                <a:latin typeface="Arial" panose="020B0604020202020204" pitchFamily="34" charset="0"/>
                <a:ea typeface="+mn-ea"/>
                <a:cs typeface="Arial" panose="020B0604020202020204" pitchFamily="34" charset="0"/>
              </a:rPr>
              <a:t>numerator</a:t>
            </a:r>
            <a:r>
              <a:rPr lang="en-US" sz="1200" b="0" i="0" kern="1200" dirty="0">
                <a:solidFill>
                  <a:schemeClr val="tx1"/>
                </a:solidFill>
                <a:effectLst/>
                <a:latin typeface="Arial" panose="020B0604020202020204" pitchFamily="34" charset="0"/>
                <a:ea typeface="+mn-ea"/>
                <a:cs typeface="Arial" panose="020B0604020202020204" pitchFamily="34" charset="0"/>
              </a:rPr>
              <a:t> is the column labeled "Participated in 1 or more services mapped to MPO 10.0". The unduplicated children counted in the numerator met the following criteria:</a:t>
            </a:r>
            <a:br>
              <a:rPr lang="en-US" sz="1200" b="0" i="0" kern="1200" dirty="0">
                <a:solidFill>
                  <a:schemeClr val="tx1"/>
                </a:solidFill>
                <a:effectLst/>
                <a:latin typeface="Arial" panose="020B0604020202020204" pitchFamily="34" charset="0"/>
                <a:ea typeface="+mn-ea"/>
                <a:cs typeface="Arial" panose="020B0604020202020204" pitchFamily="34" charset="0"/>
              </a:rPr>
            </a:br>
            <a:r>
              <a:rPr lang="en-US" sz="1200" b="0" i="0" kern="1200" dirty="0">
                <a:solidFill>
                  <a:schemeClr val="tx1"/>
                </a:solidFill>
                <a:effectLst/>
                <a:latin typeface="Arial" panose="020B0604020202020204" pitchFamily="34" charset="0"/>
                <a:ea typeface="+mn-ea"/>
                <a:cs typeface="Arial" panose="020B0604020202020204" pitchFamily="34" charset="0"/>
              </a:rPr>
              <a:t>     1) Are in the denominator, and</a:t>
            </a:r>
            <a:br>
              <a:rPr lang="en-US" sz="1200" b="0" i="0" kern="1200" dirty="0">
                <a:solidFill>
                  <a:schemeClr val="tx1"/>
                </a:solidFill>
                <a:effectLst/>
                <a:latin typeface="Arial" panose="020B0604020202020204" pitchFamily="34" charset="0"/>
                <a:ea typeface="+mn-ea"/>
                <a:cs typeface="Arial" panose="020B0604020202020204" pitchFamily="34" charset="0"/>
              </a:rPr>
            </a:br>
            <a:r>
              <a:rPr lang="en-US" sz="1200" b="0" i="0" kern="1200" dirty="0">
                <a:solidFill>
                  <a:schemeClr val="tx1"/>
                </a:solidFill>
                <a:effectLst/>
                <a:latin typeface="Arial" panose="020B0604020202020204" pitchFamily="34" charset="0"/>
                <a:ea typeface="+mn-ea"/>
                <a:cs typeface="Arial" panose="020B0604020202020204" pitchFamily="34" charset="0"/>
              </a:rPr>
              <a:t>     2) Have one or more service participation records mapped to MPO 10.0.</a:t>
            </a:r>
            <a:br>
              <a:rPr lang="en-US" sz="1200" b="0" i="0" kern="1200" dirty="0">
                <a:solidFill>
                  <a:schemeClr val="tx1"/>
                </a:solidFill>
                <a:effectLst/>
                <a:latin typeface="Arial" panose="020B0604020202020204" pitchFamily="34" charset="0"/>
                <a:ea typeface="+mn-ea"/>
                <a:cs typeface="Arial" panose="020B0604020202020204" pitchFamily="34" charset="0"/>
              </a:rPr>
            </a:br>
            <a:br>
              <a:rPr lang="en-US" sz="1200" b="0" i="0" kern="1200" dirty="0">
                <a:solidFill>
                  <a:schemeClr val="tx1"/>
                </a:solidFill>
                <a:effectLst/>
                <a:latin typeface="Arial" panose="020B0604020202020204" pitchFamily="34" charset="0"/>
                <a:ea typeface="+mn-ea"/>
                <a:cs typeface="Arial" panose="020B0604020202020204" pitchFamily="34" charset="0"/>
              </a:rPr>
            </a:br>
            <a:r>
              <a:rPr lang="en-US" sz="1200" b="0" i="0" kern="1200" dirty="0">
                <a:solidFill>
                  <a:schemeClr val="tx1"/>
                </a:solidFill>
                <a:effectLst/>
                <a:latin typeface="Arial" panose="020B0604020202020204" pitchFamily="34" charset="0"/>
                <a:ea typeface="+mn-ea"/>
                <a:cs typeface="Arial" panose="020B0604020202020204" pitchFamily="34" charset="0"/>
              </a:rPr>
              <a:t>The percentage is derived by dividing the numerator by the denominator and multiplying by 100%.</a:t>
            </a:r>
            <a:br>
              <a:rPr lang="en-US" sz="1200" b="0" i="0" kern="1200" dirty="0">
                <a:solidFill>
                  <a:schemeClr val="tx1"/>
                </a:solidFill>
                <a:effectLst/>
                <a:latin typeface="Arial" panose="020B0604020202020204" pitchFamily="34" charset="0"/>
                <a:ea typeface="+mn-ea"/>
                <a:cs typeface="Arial" panose="020B0604020202020204" pitchFamily="34" charset="0"/>
              </a:rPr>
            </a:br>
            <a:br>
              <a:rPr lang="en-US" sz="1200" b="0" i="0" kern="1200" dirty="0">
                <a:solidFill>
                  <a:schemeClr val="tx1"/>
                </a:solidFill>
                <a:effectLst/>
                <a:latin typeface="Arial" panose="020B0604020202020204" pitchFamily="34" charset="0"/>
                <a:ea typeface="+mn-ea"/>
                <a:cs typeface="Arial" panose="020B0604020202020204" pitchFamily="34" charset="0"/>
              </a:rPr>
            </a:br>
            <a:r>
              <a:rPr lang="en-US" sz="1200" b="0" i="0" kern="1200" dirty="0">
                <a:solidFill>
                  <a:schemeClr val="tx1"/>
                </a:solidFill>
                <a:effectLst/>
                <a:latin typeface="Arial" panose="020B0604020202020204" pitchFamily="34" charset="0"/>
                <a:ea typeface="+mn-ea"/>
                <a:cs typeface="Arial" panose="020B0604020202020204" pitchFamily="34" charset="0"/>
              </a:rPr>
              <a:t>You may click on the child counts to bring up the list of children who were included.</a:t>
            </a:r>
            <a:br>
              <a:rPr lang="en-US" sz="1200" b="0" i="0" kern="1200" dirty="0">
                <a:solidFill>
                  <a:schemeClr val="tx1"/>
                </a:solidFill>
                <a:effectLst/>
                <a:latin typeface="Arial" panose="020B0604020202020204" pitchFamily="34" charset="0"/>
                <a:ea typeface="+mn-ea"/>
                <a:cs typeface="Arial" panose="020B0604020202020204" pitchFamily="34" charset="0"/>
              </a:rPr>
            </a:br>
            <a:br>
              <a:rPr lang="en-US" sz="1200" b="0" i="0" kern="1200" dirty="0">
                <a:solidFill>
                  <a:schemeClr val="tx1"/>
                </a:solidFill>
                <a:effectLst/>
                <a:latin typeface="Arial" panose="020B0604020202020204" pitchFamily="34" charset="0"/>
                <a:ea typeface="+mn-ea"/>
                <a:cs typeface="Arial" panose="020B0604020202020204" pitchFamily="34" charset="0"/>
              </a:rPr>
            </a:br>
            <a:r>
              <a:rPr lang="en-US" sz="1200" b="1" i="0" kern="1200" dirty="0">
                <a:solidFill>
                  <a:schemeClr val="tx1"/>
                </a:solidFill>
                <a:effectLst/>
                <a:latin typeface="Arial" panose="020B0604020202020204" pitchFamily="34" charset="0"/>
                <a:ea typeface="+mn-ea"/>
                <a:cs typeface="Arial" panose="020B0604020202020204" pitchFamily="34" charset="0"/>
              </a:rPr>
              <a:t>Note:</a:t>
            </a:r>
            <a:r>
              <a:rPr lang="en-US" sz="1200" b="0" i="0" kern="1200" dirty="0">
                <a:solidFill>
                  <a:schemeClr val="tx1"/>
                </a:solidFill>
                <a:effectLst/>
                <a:latin typeface="Arial" panose="020B0604020202020204" pitchFamily="34" charset="0"/>
                <a:ea typeface="+mn-ea"/>
                <a:cs typeface="Arial" panose="020B0604020202020204" pitchFamily="34" charset="0"/>
              </a:rPr>
              <a:t> The accuracy of these counts depends on how accurately enrollments, INA/ILPs, and services are entered in MSIN.</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25</a:t>
            </a:fld>
            <a:endParaRPr lang="en-US"/>
          </a:p>
        </p:txBody>
      </p:sp>
    </p:spTree>
    <p:extLst>
      <p:ext uri="{BB962C8B-B14F-4D97-AF65-F5344CB8AC3E}">
        <p14:creationId xmlns:p14="http://schemas.microsoft.com/office/powerpoint/2010/main" val="21244846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If you have any questions, please add them in the Chat. I’ll pause for a couple of minutes to see if there are any questions.</a:t>
            </a:r>
          </a:p>
        </p:txBody>
      </p:sp>
      <p:sp>
        <p:nvSpPr>
          <p:cNvPr id="4" name="Slide Number Placeholder 3"/>
          <p:cNvSpPr>
            <a:spLocks noGrp="1"/>
          </p:cNvSpPr>
          <p:nvPr>
            <p:ph type="sldNum" sz="quarter" idx="5"/>
          </p:nvPr>
        </p:nvSpPr>
        <p:spPr/>
        <p:txBody>
          <a:bodyPr/>
          <a:lstStyle/>
          <a:p>
            <a:fld id="{0852AC79-A108-4FDF-A0BE-96CEB0D6FF0B}" type="slidenum">
              <a:rPr lang="en-US" smtClean="0"/>
              <a:t>26</a:t>
            </a:fld>
            <a:endParaRPr lang="en-US"/>
          </a:p>
        </p:txBody>
      </p:sp>
    </p:spTree>
    <p:extLst>
      <p:ext uri="{BB962C8B-B14F-4D97-AF65-F5344CB8AC3E}">
        <p14:creationId xmlns:p14="http://schemas.microsoft.com/office/powerpoint/2010/main" val="25068175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panose="020B0604020202020204" pitchFamily="34" charset="0"/>
                <a:ea typeface="+mn-ea"/>
                <a:cs typeface="Arial" panose="020B0604020202020204" pitchFamily="34" charset="0"/>
              </a:rPr>
              <a:t>MPO 10.1 Report calculates the percentage of OSY, which are grade NA, students who participated in a GED or HSE service(s) after completing an INA/ILP form where they indicated being interested in the GED/HEP. This report allows you to identify regional and district level data. You select the region, select districts if desired, choose the performance period and search. </a:t>
            </a:r>
          </a:p>
          <a:p>
            <a:endParaRPr lang="en-US" sz="1200" b="0" i="0" kern="1200" dirty="0">
              <a:solidFill>
                <a:schemeClr val="tx1"/>
              </a:solidFill>
              <a:effectLst/>
              <a:latin typeface="Arial" panose="020B0604020202020204" pitchFamily="34" charset="0"/>
              <a:ea typeface="+mn-ea"/>
              <a:cs typeface="Arial" panose="020B0604020202020204" pitchFamily="34" charset="0"/>
            </a:endParaRPr>
          </a:p>
          <a:p>
            <a:r>
              <a:rPr lang="en-US" sz="1200" b="0" i="0" kern="1200" dirty="0">
                <a:solidFill>
                  <a:schemeClr val="tx1"/>
                </a:solidFill>
                <a:effectLst/>
                <a:latin typeface="Arial" panose="020B0604020202020204" pitchFamily="34" charset="0"/>
                <a:ea typeface="+mn-ea"/>
                <a:cs typeface="Arial" panose="020B0604020202020204" pitchFamily="34" charset="0"/>
              </a:rPr>
              <a:t>The </a:t>
            </a:r>
            <a:r>
              <a:rPr lang="en-US" sz="1200" b="1" i="0" kern="1200" dirty="0">
                <a:solidFill>
                  <a:schemeClr val="tx1"/>
                </a:solidFill>
                <a:effectLst/>
                <a:latin typeface="Arial" panose="020B0604020202020204" pitchFamily="34" charset="0"/>
                <a:ea typeface="+mn-ea"/>
                <a:cs typeface="Arial" panose="020B0604020202020204" pitchFamily="34" charset="0"/>
              </a:rPr>
              <a:t>denominator</a:t>
            </a:r>
            <a:r>
              <a:rPr lang="en-US" sz="1200" b="0" i="0" kern="1200" dirty="0">
                <a:solidFill>
                  <a:schemeClr val="tx1"/>
                </a:solidFill>
                <a:effectLst/>
                <a:latin typeface="Arial" panose="020B0604020202020204" pitchFamily="34" charset="0"/>
                <a:ea typeface="+mn-ea"/>
                <a:cs typeface="Arial" panose="020B0604020202020204" pitchFamily="34" charset="0"/>
              </a:rPr>
              <a:t> is the column labeled "Students in grade NA who have an INA/ILP and indicated an interest in the GED/HEP." The unduplicated children counted in the denominator met the following criteria:</a:t>
            </a:r>
            <a:br>
              <a:rPr lang="en-US" sz="1200" b="0" i="0" kern="1200" dirty="0">
                <a:solidFill>
                  <a:schemeClr val="tx1"/>
                </a:solidFill>
                <a:effectLst/>
                <a:latin typeface="Arial" panose="020B0604020202020204" pitchFamily="34" charset="0"/>
                <a:ea typeface="+mn-ea"/>
                <a:cs typeface="Arial" panose="020B0604020202020204" pitchFamily="34" charset="0"/>
              </a:rPr>
            </a:br>
            <a:r>
              <a:rPr lang="en-US" sz="1200" b="0" i="0" kern="1200" dirty="0">
                <a:solidFill>
                  <a:schemeClr val="tx1"/>
                </a:solidFill>
                <a:effectLst/>
                <a:latin typeface="Arial" panose="020B0604020202020204" pitchFamily="34" charset="0"/>
                <a:ea typeface="+mn-ea"/>
                <a:cs typeface="Arial" panose="020B0604020202020204" pitchFamily="34" charset="0"/>
              </a:rPr>
              <a:t>     1) Have an INA/ILP with grade NA, and</a:t>
            </a:r>
            <a:br>
              <a:rPr lang="en-US" sz="1200" b="0" i="0" kern="1200" dirty="0">
                <a:solidFill>
                  <a:schemeClr val="tx1"/>
                </a:solidFill>
                <a:effectLst/>
                <a:latin typeface="Arial" panose="020B0604020202020204" pitchFamily="34" charset="0"/>
                <a:ea typeface="+mn-ea"/>
                <a:cs typeface="Arial" panose="020B0604020202020204" pitchFamily="34" charset="0"/>
              </a:rPr>
            </a:br>
            <a:r>
              <a:rPr lang="en-US" sz="1200" b="0" i="0" kern="1200" dirty="0">
                <a:solidFill>
                  <a:schemeClr val="tx1"/>
                </a:solidFill>
                <a:effectLst/>
                <a:latin typeface="Arial" panose="020B0604020202020204" pitchFamily="34" charset="0"/>
                <a:ea typeface="+mn-ea"/>
                <a:cs typeface="Arial" panose="020B0604020202020204" pitchFamily="34" charset="0"/>
              </a:rPr>
              <a:t>     2) “GED/HEP” is checked in the INA/ILP under "Interested in:", and</a:t>
            </a:r>
            <a:br>
              <a:rPr lang="en-US" sz="1200" b="0" i="0" kern="1200" dirty="0">
                <a:solidFill>
                  <a:schemeClr val="tx1"/>
                </a:solidFill>
                <a:effectLst/>
                <a:latin typeface="Arial" panose="020B0604020202020204" pitchFamily="34" charset="0"/>
                <a:ea typeface="+mn-ea"/>
                <a:cs typeface="Arial" panose="020B0604020202020204" pitchFamily="34" charset="0"/>
              </a:rPr>
            </a:br>
            <a:r>
              <a:rPr lang="en-US" sz="1200" b="0" i="0" kern="1200" dirty="0">
                <a:solidFill>
                  <a:schemeClr val="tx1"/>
                </a:solidFill>
                <a:effectLst/>
                <a:latin typeface="Arial" panose="020B0604020202020204" pitchFamily="34" charset="0"/>
                <a:ea typeface="+mn-ea"/>
                <a:cs typeface="Arial" panose="020B0604020202020204" pitchFamily="34" charset="0"/>
              </a:rPr>
              <a:t>     3) The INA/ILP has been completed (completed status).</a:t>
            </a:r>
          </a:p>
          <a:p>
            <a:endParaRPr lang="en-US" sz="1200" b="0" i="0" kern="1200" dirty="0">
              <a:solidFill>
                <a:schemeClr val="tx1"/>
              </a:solidFill>
              <a:effectLst/>
              <a:latin typeface="Arial" panose="020B0604020202020204" pitchFamily="34" charset="0"/>
              <a:ea typeface="+mn-ea"/>
              <a:cs typeface="Arial" panose="020B0604020202020204" pitchFamily="34" charset="0"/>
            </a:endParaRPr>
          </a:p>
          <a:p>
            <a:r>
              <a:rPr lang="en-US" sz="1200" b="0" i="0" kern="1200" dirty="0">
                <a:solidFill>
                  <a:schemeClr val="tx1"/>
                </a:solidFill>
                <a:effectLst/>
                <a:latin typeface="Arial" panose="020B0604020202020204" pitchFamily="34" charset="0"/>
                <a:ea typeface="+mn-ea"/>
                <a:cs typeface="Arial" panose="020B0604020202020204" pitchFamily="34" charset="0"/>
              </a:rPr>
              <a:t>The </a:t>
            </a:r>
            <a:r>
              <a:rPr lang="en-US" sz="1200" b="1" i="0" kern="1200" dirty="0">
                <a:solidFill>
                  <a:schemeClr val="tx1"/>
                </a:solidFill>
                <a:effectLst/>
                <a:latin typeface="Arial" panose="020B0604020202020204" pitchFamily="34" charset="0"/>
                <a:ea typeface="+mn-ea"/>
                <a:cs typeface="Arial" panose="020B0604020202020204" pitchFamily="34" charset="0"/>
              </a:rPr>
              <a:t>numerator</a:t>
            </a:r>
            <a:r>
              <a:rPr lang="en-US" sz="1200" b="0" i="0" kern="1200" dirty="0">
                <a:solidFill>
                  <a:schemeClr val="tx1"/>
                </a:solidFill>
                <a:effectLst/>
                <a:latin typeface="Arial" panose="020B0604020202020204" pitchFamily="34" charset="0"/>
                <a:ea typeface="+mn-ea"/>
                <a:cs typeface="Arial" panose="020B0604020202020204" pitchFamily="34" charset="0"/>
              </a:rPr>
              <a:t> is the column labeled "Participated in 1 or more services mapped to MPO 10.1". The unduplicated children counted in the numerator met the following criteria:</a:t>
            </a:r>
            <a:br>
              <a:rPr lang="en-US" sz="1200" b="0" i="0" kern="1200" dirty="0">
                <a:solidFill>
                  <a:schemeClr val="tx1"/>
                </a:solidFill>
                <a:effectLst/>
                <a:latin typeface="Arial" panose="020B0604020202020204" pitchFamily="34" charset="0"/>
                <a:ea typeface="+mn-ea"/>
                <a:cs typeface="Arial" panose="020B0604020202020204" pitchFamily="34" charset="0"/>
              </a:rPr>
            </a:br>
            <a:r>
              <a:rPr lang="en-US" sz="1200" b="0" i="0" kern="1200" dirty="0">
                <a:solidFill>
                  <a:schemeClr val="tx1"/>
                </a:solidFill>
                <a:effectLst/>
                <a:latin typeface="Arial" panose="020B0604020202020204" pitchFamily="34" charset="0"/>
                <a:ea typeface="+mn-ea"/>
                <a:cs typeface="Arial" panose="020B0604020202020204" pitchFamily="34" charset="0"/>
              </a:rPr>
              <a:t>     1) Are in the denominator, and</a:t>
            </a:r>
            <a:br>
              <a:rPr lang="en-US" sz="1200" b="0" i="0" kern="1200" dirty="0">
                <a:solidFill>
                  <a:schemeClr val="tx1"/>
                </a:solidFill>
                <a:effectLst/>
                <a:latin typeface="Arial" panose="020B0604020202020204" pitchFamily="34" charset="0"/>
                <a:ea typeface="+mn-ea"/>
                <a:cs typeface="Arial" panose="020B0604020202020204" pitchFamily="34" charset="0"/>
              </a:rPr>
            </a:br>
            <a:r>
              <a:rPr lang="en-US" sz="1200" b="0" i="0" kern="1200" dirty="0">
                <a:solidFill>
                  <a:schemeClr val="tx1"/>
                </a:solidFill>
                <a:effectLst/>
                <a:latin typeface="Arial" panose="020B0604020202020204" pitchFamily="34" charset="0"/>
                <a:ea typeface="+mn-ea"/>
                <a:cs typeface="Arial" panose="020B0604020202020204" pitchFamily="34" charset="0"/>
              </a:rPr>
              <a:t>     2) Have one or more service participation records mapped to MPO 10.1.</a:t>
            </a:r>
            <a:br>
              <a:rPr lang="en-US" sz="1200" b="0" i="0" kern="1200" dirty="0">
                <a:solidFill>
                  <a:schemeClr val="tx1"/>
                </a:solidFill>
                <a:effectLst/>
                <a:latin typeface="Arial" panose="020B0604020202020204" pitchFamily="34" charset="0"/>
                <a:ea typeface="+mn-ea"/>
                <a:cs typeface="Arial" panose="020B0604020202020204" pitchFamily="34" charset="0"/>
              </a:rPr>
            </a:br>
            <a:br>
              <a:rPr lang="en-US" sz="1200" b="0" i="0" kern="1200" dirty="0">
                <a:solidFill>
                  <a:schemeClr val="tx1"/>
                </a:solidFill>
                <a:effectLst/>
                <a:latin typeface="Arial" panose="020B0604020202020204" pitchFamily="34" charset="0"/>
                <a:ea typeface="+mn-ea"/>
                <a:cs typeface="Arial" panose="020B0604020202020204" pitchFamily="34" charset="0"/>
              </a:rPr>
            </a:br>
            <a:r>
              <a:rPr lang="en-US" sz="1200" b="0" i="0" kern="1200" dirty="0">
                <a:solidFill>
                  <a:schemeClr val="tx1"/>
                </a:solidFill>
                <a:effectLst/>
                <a:latin typeface="Arial" panose="020B0604020202020204" pitchFamily="34" charset="0"/>
                <a:ea typeface="+mn-ea"/>
                <a:cs typeface="Arial" panose="020B0604020202020204" pitchFamily="34" charset="0"/>
              </a:rPr>
              <a:t>The percentage is derived by dividing the numerator by the denominator and multiplying by 100%.</a:t>
            </a:r>
            <a:br>
              <a:rPr lang="en-US" sz="1200" b="0" i="0" kern="1200" dirty="0">
                <a:solidFill>
                  <a:schemeClr val="tx1"/>
                </a:solidFill>
                <a:effectLst/>
                <a:latin typeface="Arial" panose="020B0604020202020204" pitchFamily="34" charset="0"/>
                <a:ea typeface="+mn-ea"/>
                <a:cs typeface="Arial" panose="020B0604020202020204" pitchFamily="34" charset="0"/>
              </a:rPr>
            </a:br>
            <a:br>
              <a:rPr lang="en-US" sz="1200" b="0" i="0" kern="1200" dirty="0">
                <a:solidFill>
                  <a:schemeClr val="tx1"/>
                </a:solidFill>
                <a:effectLst/>
                <a:latin typeface="Arial" panose="020B0604020202020204" pitchFamily="34" charset="0"/>
                <a:ea typeface="+mn-ea"/>
                <a:cs typeface="Arial" panose="020B0604020202020204" pitchFamily="34" charset="0"/>
              </a:rPr>
            </a:br>
            <a:r>
              <a:rPr lang="en-US" sz="1200" b="0" i="0" kern="1200" dirty="0">
                <a:solidFill>
                  <a:schemeClr val="tx1"/>
                </a:solidFill>
                <a:effectLst/>
                <a:latin typeface="Arial" panose="020B0604020202020204" pitchFamily="34" charset="0"/>
                <a:ea typeface="+mn-ea"/>
                <a:cs typeface="Arial" panose="020B0604020202020204" pitchFamily="34" charset="0"/>
              </a:rPr>
              <a:t>You may click on the child counts to bring up the list of children who were included.</a:t>
            </a:r>
            <a:br>
              <a:rPr lang="en-US" sz="1200" b="0" i="0" kern="1200" dirty="0">
                <a:solidFill>
                  <a:schemeClr val="tx1"/>
                </a:solidFill>
                <a:effectLst/>
                <a:latin typeface="Arial" panose="020B0604020202020204" pitchFamily="34" charset="0"/>
                <a:ea typeface="+mn-ea"/>
                <a:cs typeface="Arial" panose="020B0604020202020204" pitchFamily="34" charset="0"/>
              </a:rPr>
            </a:br>
            <a:br>
              <a:rPr lang="en-US" sz="1200" b="0" i="0" kern="1200" dirty="0">
                <a:solidFill>
                  <a:schemeClr val="tx1"/>
                </a:solidFill>
                <a:effectLst/>
                <a:latin typeface="Arial" panose="020B0604020202020204" pitchFamily="34" charset="0"/>
                <a:ea typeface="+mn-ea"/>
                <a:cs typeface="Arial" panose="020B0604020202020204" pitchFamily="34" charset="0"/>
              </a:rPr>
            </a:br>
            <a:r>
              <a:rPr lang="en-US" sz="1200" b="1" i="0" kern="1200" dirty="0">
                <a:solidFill>
                  <a:schemeClr val="tx1"/>
                </a:solidFill>
                <a:effectLst/>
                <a:latin typeface="Arial" panose="020B0604020202020204" pitchFamily="34" charset="0"/>
                <a:ea typeface="+mn-ea"/>
                <a:cs typeface="Arial" panose="020B0604020202020204" pitchFamily="34" charset="0"/>
              </a:rPr>
              <a:t>Note:</a:t>
            </a:r>
            <a:r>
              <a:rPr lang="en-US" sz="1200" b="0" i="0" kern="1200" dirty="0">
                <a:solidFill>
                  <a:schemeClr val="tx1"/>
                </a:solidFill>
                <a:effectLst/>
                <a:latin typeface="Arial" panose="020B0604020202020204" pitchFamily="34" charset="0"/>
                <a:ea typeface="+mn-ea"/>
                <a:cs typeface="Arial" panose="020B0604020202020204" pitchFamily="34" charset="0"/>
              </a:rPr>
              <a:t> The accuracy of these counts depends on how accurately enrollments, INA/ILPs, and services are entered in MSIN.</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27</a:t>
            </a:fld>
            <a:endParaRPr lang="en-US"/>
          </a:p>
        </p:txBody>
      </p:sp>
    </p:spTree>
    <p:extLst>
      <p:ext uri="{BB962C8B-B14F-4D97-AF65-F5344CB8AC3E}">
        <p14:creationId xmlns:p14="http://schemas.microsoft.com/office/powerpoint/2010/main" val="7838578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panose="020B0604020202020204" pitchFamily="34" charset="0"/>
                <a:ea typeface="+mn-ea"/>
                <a:cs typeface="Arial" panose="020B0604020202020204" pitchFamily="34" charset="0"/>
              </a:rPr>
              <a:t>MPO 10.2 Report calculates the percentage of grade NA students who participated in a literacy service in their native/home language after completing an INA/ILP form where they indicated being interested in home language literacy. This report allows you to identify regional and district level data. You select the region, select districts if desired, choose the performance period and search. </a:t>
            </a:r>
          </a:p>
          <a:p>
            <a:endParaRPr lang="en-US" sz="1200" b="0" i="0" kern="1200" dirty="0">
              <a:solidFill>
                <a:schemeClr val="tx1"/>
              </a:solidFill>
              <a:effectLst/>
              <a:latin typeface="Arial" panose="020B0604020202020204" pitchFamily="34" charset="0"/>
              <a:ea typeface="+mn-ea"/>
              <a:cs typeface="Arial" panose="020B0604020202020204" pitchFamily="34" charset="0"/>
            </a:endParaRPr>
          </a:p>
          <a:p>
            <a:endParaRPr lang="en-US" sz="1200" b="0" i="0" kern="1200" dirty="0">
              <a:solidFill>
                <a:schemeClr val="tx1"/>
              </a:solidFill>
              <a:effectLst/>
              <a:latin typeface="Arial" panose="020B0604020202020204" pitchFamily="34" charset="0"/>
              <a:ea typeface="+mn-ea"/>
              <a:cs typeface="Arial" panose="020B0604020202020204" pitchFamily="34" charset="0"/>
            </a:endParaRPr>
          </a:p>
          <a:p>
            <a:r>
              <a:rPr lang="en-US" sz="1200" b="0" i="0" kern="1200" dirty="0">
                <a:solidFill>
                  <a:schemeClr val="tx1"/>
                </a:solidFill>
                <a:effectLst/>
                <a:latin typeface="Arial" panose="020B0604020202020204" pitchFamily="34" charset="0"/>
                <a:ea typeface="+mn-ea"/>
                <a:cs typeface="Arial" panose="020B0604020202020204" pitchFamily="34" charset="0"/>
              </a:rPr>
              <a:t>The </a:t>
            </a:r>
            <a:r>
              <a:rPr lang="en-US" sz="1200" b="1" i="0" kern="1200" dirty="0">
                <a:solidFill>
                  <a:schemeClr val="tx1"/>
                </a:solidFill>
                <a:effectLst/>
                <a:latin typeface="Arial" panose="020B0604020202020204" pitchFamily="34" charset="0"/>
                <a:ea typeface="+mn-ea"/>
                <a:cs typeface="Arial" panose="020B0604020202020204" pitchFamily="34" charset="0"/>
              </a:rPr>
              <a:t>denominator</a:t>
            </a:r>
            <a:r>
              <a:rPr lang="en-US" sz="1200" b="0" i="0" kern="1200" dirty="0">
                <a:solidFill>
                  <a:schemeClr val="tx1"/>
                </a:solidFill>
                <a:effectLst/>
                <a:latin typeface="Arial" panose="020B0604020202020204" pitchFamily="34" charset="0"/>
                <a:ea typeface="+mn-ea"/>
                <a:cs typeface="Arial" panose="020B0604020202020204" pitchFamily="34" charset="0"/>
              </a:rPr>
              <a:t> is the column labeled "Students in grade NA who have an INA/ILP and indicated an interest in home language literacy." The unduplicated children counted in the denominator met the following criteria:</a:t>
            </a:r>
            <a:br>
              <a:rPr lang="en-US" sz="1200" b="0" i="0" kern="1200" dirty="0">
                <a:solidFill>
                  <a:schemeClr val="tx1"/>
                </a:solidFill>
                <a:effectLst/>
                <a:latin typeface="Arial" panose="020B0604020202020204" pitchFamily="34" charset="0"/>
                <a:ea typeface="+mn-ea"/>
                <a:cs typeface="Arial" panose="020B0604020202020204" pitchFamily="34" charset="0"/>
              </a:rPr>
            </a:br>
            <a:r>
              <a:rPr lang="en-US" sz="1200" b="0" i="0" kern="1200" dirty="0">
                <a:solidFill>
                  <a:schemeClr val="tx1"/>
                </a:solidFill>
                <a:effectLst/>
                <a:latin typeface="Arial" panose="020B0604020202020204" pitchFamily="34" charset="0"/>
                <a:ea typeface="+mn-ea"/>
                <a:cs typeface="Arial" panose="020B0604020202020204" pitchFamily="34" charset="0"/>
              </a:rPr>
              <a:t>     1) Have an INA/ILP with grade NA, and</a:t>
            </a:r>
            <a:br>
              <a:rPr lang="en-US" sz="1200" b="0" i="0" kern="1200" dirty="0">
                <a:solidFill>
                  <a:schemeClr val="tx1"/>
                </a:solidFill>
                <a:effectLst/>
                <a:latin typeface="Arial" panose="020B0604020202020204" pitchFamily="34" charset="0"/>
                <a:ea typeface="+mn-ea"/>
                <a:cs typeface="Arial" panose="020B0604020202020204" pitchFamily="34" charset="0"/>
              </a:rPr>
            </a:br>
            <a:r>
              <a:rPr lang="en-US" sz="1200" b="0" i="0" kern="1200" dirty="0">
                <a:solidFill>
                  <a:schemeClr val="tx1"/>
                </a:solidFill>
                <a:effectLst/>
                <a:latin typeface="Arial" panose="020B0604020202020204" pitchFamily="34" charset="0"/>
                <a:ea typeface="+mn-ea"/>
                <a:cs typeface="Arial" panose="020B0604020202020204" pitchFamily="34" charset="0"/>
              </a:rPr>
              <a:t>     2) “Home language literacy” is checked in the INA/ILP under "Interested in:", and</a:t>
            </a:r>
            <a:br>
              <a:rPr lang="en-US" sz="1200" b="0" i="0" kern="1200" dirty="0">
                <a:solidFill>
                  <a:schemeClr val="tx1"/>
                </a:solidFill>
                <a:effectLst/>
                <a:latin typeface="Arial" panose="020B0604020202020204" pitchFamily="34" charset="0"/>
                <a:ea typeface="+mn-ea"/>
                <a:cs typeface="Arial" panose="020B0604020202020204" pitchFamily="34" charset="0"/>
              </a:rPr>
            </a:br>
            <a:r>
              <a:rPr lang="en-US" sz="1200" b="0" i="0" kern="1200" dirty="0">
                <a:solidFill>
                  <a:schemeClr val="tx1"/>
                </a:solidFill>
                <a:effectLst/>
                <a:latin typeface="Arial" panose="020B0604020202020204" pitchFamily="34" charset="0"/>
                <a:ea typeface="+mn-ea"/>
                <a:cs typeface="Arial" panose="020B0604020202020204" pitchFamily="34" charset="0"/>
              </a:rPr>
              <a:t>     3) The INA/ILP has been completed (completed status).</a:t>
            </a:r>
          </a:p>
          <a:p>
            <a:endParaRPr lang="en-US" sz="1200" b="0" i="0" kern="1200" dirty="0">
              <a:solidFill>
                <a:schemeClr val="tx1"/>
              </a:solidFill>
              <a:effectLst/>
              <a:latin typeface="Arial" panose="020B0604020202020204" pitchFamily="34" charset="0"/>
              <a:ea typeface="+mn-ea"/>
              <a:cs typeface="Arial" panose="020B0604020202020204" pitchFamily="34" charset="0"/>
            </a:endParaRPr>
          </a:p>
          <a:p>
            <a:r>
              <a:rPr lang="en-US" sz="1200" b="0" i="0" kern="1200" dirty="0">
                <a:solidFill>
                  <a:schemeClr val="tx1"/>
                </a:solidFill>
                <a:effectLst/>
                <a:latin typeface="Arial" panose="020B0604020202020204" pitchFamily="34" charset="0"/>
                <a:ea typeface="+mn-ea"/>
                <a:cs typeface="Arial" panose="020B0604020202020204" pitchFamily="34" charset="0"/>
              </a:rPr>
              <a:t>The </a:t>
            </a:r>
            <a:r>
              <a:rPr lang="en-US" sz="1200" b="1" i="0" kern="1200" dirty="0">
                <a:solidFill>
                  <a:schemeClr val="tx1"/>
                </a:solidFill>
                <a:effectLst/>
                <a:latin typeface="Arial" panose="020B0604020202020204" pitchFamily="34" charset="0"/>
                <a:ea typeface="+mn-ea"/>
                <a:cs typeface="Arial" panose="020B0604020202020204" pitchFamily="34" charset="0"/>
              </a:rPr>
              <a:t>numerator</a:t>
            </a:r>
            <a:r>
              <a:rPr lang="en-US" sz="1200" b="0" i="0" kern="1200" dirty="0">
                <a:solidFill>
                  <a:schemeClr val="tx1"/>
                </a:solidFill>
                <a:effectLst/>
                <a:latin typeface="Arial" panose="020B0604020202020204" pitchFamily="34" charset="0"/>
                <a:ea typeface="+mn-ea"/>
                <a:cs typeface="Arial" panose="020B0604020202020204" pitchFamily="34" charset="0"/>
              </a:rPr>
              <a:t> is the column labeled "Participated in 1 or more services mapped to MPO 10.2". The unduplicated children counted in the numerator met the following criteria:</a:t>
            </a:r>
            <a:br>
              <a:rPr lang="en-US" sz="1200" b="0" i="0" kern="1200" dirty="0">
                <a:solidFill>
                  <a:schemeClr val="tx1"/>
                </a:solidFill>
                <a:effectLst/>
                <a:latin typeface="Arial" panose="020B0604020202020204" pitchFamily="34" charset="0"/>
                <a:ea typeface="+mn-ea"/>
                <a:cs typeface="Arial" panose="020B0604020202020204" pitchFamily="34" charset="0"/>
              </a:rPr>
            </a:br>
            <a:r>
              <a:rPr lang="en-US" sz="1200" b="0" i="0" kern="1200" dirty="0">
                <a:solidFill>
                  <a:schemeClr val="tx1"/>
                </a:solidFill>
                <a:effectLst/>
                <a:latin typeface="Arial" panose="020B0604020202020204" pitchFamily="34" charset="0"/>
                <a:ea typeface="+mn-ea"/>
                <a:cs typeface="Arial" panose="020B0604020202020204" pitchFamily="34" charset="0"/>
              </a:rPr>
              <a:t>     1) Are in the denominator, and</a:t>
            </a:r>
            <a:br>
              <a:rPr lang="en-US" sz="1200" b="0" i="0" kern="1200" dirty="0">
                <a:solidFill>
                  <a:schemeClr val="tx1"/>
                </a:solidFill>
                <a:effectLst/>
                <a:latin typeface="Arial" panose="020B0604020202020204" pitchFamily="34" charset="0"/>
                <a:ea typeface="+mn-ea"/>
                <a:cs typeface="Arial" panose="020B0604020202020204" pitchFamily="34" charset="0"/>
              </a:rPr>
            </a:br>
            <a:r>
              <a:rPr lang="en-US" sz="1200" b="0" i="0" kern="1200" dirty="0">
                <a:solidFill>
                  <a:schemeClr val="tx1"/>
                </a:solidFill>
                <a:effectLst/>
                <a:latin typeface="Arial" panose="020B0604020202020204" pitchFamily="34" charset="0"/>
                <a:ea typeface="+mn-ea"/>
                <a:cs typeface="Arial" panose="020B0604020202020204" pitchFamily="34" charset="0"/>
              </a:rPr>
              <a:t>     2) Have one or more service participation records mapped to MPO 10.2.</a:t>
            </a:r>
            <a:br>
              <a:rPr lang="en-US" sz="1200" b="0" i="0" kern="1200" dirty="0">
                <a:solidFill>
                  <a:schemeClr val="tx1"/>
                </a:solidFill>
                <a:effectLst/>
                <a:latin typeface="Arial" panose="020B0604020202020204" pitchFamily="34" charset="0"/>
                <a:ea typeface="+mn-ea"/>
                <a:cs typeface="Arial" panose="020B0604020202020204" pitchFamily="34" charset="0"/>
              </a:rPr>
            </a:br>
            <a:br>
              <a:rPr lang="en-US" sz="1200" b="0" i="0" kern="1200" dirty="0">
                <a:solidFill>
                  <a:schemeClr val="tx1"/>
                </a:solidFill>
                <a:effectLst/>
                <a:latin typeface="Arial" panose="020B0604020202020204" pitchFamily="34" charset="0"/>
                <a:ea typeface="+mn-ea"/>
                <a:cs typeface="Arial" panose="020B0604020202020204" pitchFamily="34" charset="0"/>
              </a:rPr>
            </a:br>
            <a:r>
              <a:rPr lang="en-US" sz="1200" b="0" i="0" kern="1200" dirty="0">
                <a:solidFill>
                  <a:schemeClr val="tx1"/>
                </a:solidFill>
                <a:effectLst/>
                <a:latin typeface="Arial" panose="020B0604020202020204" pitchFamily="34" charset="0"/>
                <a:ea typeface="+mn-ea"/>
                <a:cs typeface="Arial" panose="020B0604020202020204" pitchFamily="34" charset="0"/>
              </a:rPr>
              <a:t>The percentage is derived by dividing the numerator by the denominator and multiplying by 100%.</a:t>
            </a:r>
            <a:br>
              <a:rPr lang="en-US" sz="1200" b="0" i="0" kern="1200" dirty="0">
                <a:solidFill>
                  <a:schemeClr val="tx1"/>
                </a:solidFill>
                <a:effectLst/>
                <a:latin typeface="Arial" panose="020B0604020202020204" pitchFamily="34" charset="0"/>
                <a:ea typeface="+mn-ea"/>
                <a:cs typeface="Arial" panose="020B0604020202020204" pitchFamily="34" charset="0"/>
              </a:rPr>
            </a:br>
            <a:br>
              <a:rPr lang="en-US" sz="1200" b="0" i="0" kern="1200" dirty="0">
                <a:solidFill>
                  <a:schemeClr val="tx1"/>
                </a:solidFill>
                <a:effectLst/>
                <a:latin typeface="Arial" panose="020B0604020202020204" pitchFamily="34" charset="0"/>
                <a:ea typeface="+mn-ea"/>
                <a:cs typeface="Arial" panose="020B0604020202020204" pitchFamily="34" charset="0"/>
              </a:rPr>
            </a:br>
            <a:r>
              <a:rPr lang="en-US" sz="1200" b="0" i="0" kern="1200" dirty="0">
                <a:solidFill>
                  <a:schemeClr val="tx1"/>
                </a:solidFill>
                <a:effectLst/>
                <a:latin typeface="Arial" panose="020B0604020202020204" pitchFamily="34" charset="0"/>
                <a:ea typeface="+mn-ea"/>
                <a:cs typeface="Arial" panose="020B0604020202020204" pitchFamily="34" charset="0"/>
              </a:rPr>
              <a:t>You may click on the child counts to bring up the list of children who were included.</a:t>
            </a:r>
            <a:br>
              <a:rPr lang="en-US" sz="1200" b="0" i="0" kern="1200" dirty="0">
                <a:solidFill>
                  <a:schemeClr val="tx1"/>
                </a:solidFill>
                <a:effectLst/>
                <a:latin typeface="Arial" panose="020B0604020202020204" pitchFamily="34" charset="0"/>
                <a:ea typeface="+mn-ea"/>
                <a:cs typeface="Arial" panose="020B0604020202020204" pitchFamily="34" charset="0"/>
              </a:rPr>
            </a:br>
            <a:br>
              <a:rPr lang="en-US" sz="1200" b="0" i="0" kern="1200" dirty="0">
                <a:solidFill>
                  <a:schemeClr val="tx1"/>
                </a:solidFill>
                <a:effectLst/>
                <a:latin typeface="Arial" panose="020B0604020202020204" pitchFamily="34" charset="0"/>
                <a:ea typeface="+mn-ea"/>
                <a:cs typeface="Arial" panose="020B0604020202020204" pitchFamily="34" charset="0"/>
              </a:rPr>
            </a:br>
            <a:r>
              <a:rPr lang="en-US" sz="1200" b="1" i="0" kern="1200" dirty="0">
                <a:solidFill>
                  <a:schemeClr val="tx1"/>
                </a:solidFill>
                <a:effectLst/>
                <a:latin typeface="Arial" panose="020B0604020202020204" pitchFamily="34" charset="0"/>
                <a:ea typeface="+mn-ea"/>
                <a:cs typeface="Arial" panose="020B0604020202020204" pitchFamily="34" charset="0"/>
              </a:rPr>
              <a:t>Note:</a:t>
            </a:r>
            <a:r>
              <a:rPr lang="en-US" sz="1200" b="0" i="0" kern="1200" dirty="0">
                <a:solidFill>
                  <a:schemeClr val="tx1"/>
                </a:solidFill>
                <a:effectLst/>
                <a:latin typeface="Arial" panose="020B0604020202020204" pitchFamily="34" charset="0"/>
                <a:ea typeface="+mn-ea"/>
                <a:cs typeface="Arial" panose="020B0604020202020204" pitchFamily="34" charset="0"/>
              </a:rPr>
              <a:t> The accuracy of these counts depends on how accurately enrollments, INA/ILPs, and services are entered in MSIN.</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28</a:t>
            </a:fld>
            <a:endParaRPr lang="en-US"/>
          </a:p>
        </p:txBody>
      </p:sp>
    </p:spTree>
    <p:extLst>
      <p:ext uri="{BB962C8B-B14F-4D97-AF65-F5344CB8AC3E}">
        <p14:creationId xmlns:p14="http://schemas.microsoft.com/office/powerpoint/2010/main" val="11568307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panose="020B0604020202020204" pitchFamily="34" charset="0"/>
                <a:ea typeface="+mn-ea"/>
                <a:cs typeface="Arial" panose="020B0604020202020204" pitchFamily="34" charset="0"/>
              </a:rPr>
              <a:t>MPO 11.1 Report calculates the percentage of all students (all grades) who participated in a mental health service after completing an INA/ILP form where they indicated a need for mental health services.</a:t>
            </a:r>
          </a:p>
          <a:p>
            <a:endParaRPr lang="en-US" sz="1200" b="0" i="0" kern="1200" dirty="0">
              <a:solidFill>
                <a:schemeClr val="tx1"/>
              </a:solidFill>
              <a:effectLst/>
              <a:latin typeface="Arial" panose="020B0604020202020204" pitchFamily="34" charset="0"/>
              <a:ea typeface="+mn-ea"/>
              <a:cs typeface="Arial" panose="020B0604020202020204" pitchFamily="34" charset="0"/>
            </a:endParaRPr>
          </a:p>
          <a:p>
            <a:r>
              <a:rPr lang="en-US" sz="1200" b="0" i="0" kern="1200" dirty="0">
                <a:solidFill>
                  <a:schemeClr val="tx1"/>
                </a:solidFill>
                <a:effectLst/>
                <a:latin typeface="Arial" panose="020B0604020202020204" pitchFamily="34" charset="0"/>
                <a:ea typeface="+mn-ea"/>
                <a:cs typeface="Arial" panose="020B0604020202020204" pitchFamily="34" charset="0"/>
              </a:rPr>
              <a:t>The </a:t>
            </a:r>
            <a:r>
              <a:rPr lang="en-US" sz="1200" b="1" i="0" kern="1200" dirty="0">
                <a:solidFill>
                  <a:schemeClr val="tx1"/>
                </a:solidFill>
                <a:effectLst/>
                <a:latin typeface="Arial" panose="020B0604020202020204" pitchFamily="34" charset="0"/>
                <a:ea typeface="+mn-ea"/>
                <a:cs typeface="Arial" panose="020B0604020202020204" pitchFamily="34" charset="0"/>
              </a:rPr>
              <a:t>denominator</a:t>
            </a:r>
            <a:r>
              <a:rPr lang="en-US" sz="1200" b="0" i="0" kern="1200" dirty="0">
                <a:solidFill>
                  <a:schemeClr val="tx1"/>
                </a:solidFill>
                <a:effectLst/>
                <a:latin typeface="Arial" panose="020B0604020202020204" pitchFamily="34" charset="0"/>
                <a:ea typeface="+mn-ea"/>
                <a:cs typeface="Arial" panose="020B0604020202020204" pitchFamily="34" charset="0"/>
              </a:rPr>
              <a:t> is the column labeled "Students with an INA/ILP who selected Mental Health as a need." The unduplicated children counted in the denominator met the following criteria:</a:t>
            </a:r>
            <a:br>
              <a:rPr lang="en-US" sz="1200" b="0" i="0" kern="1200" dirty="0">
                <a:solidFill>
                  <a:schemeClr val="tx1"/>
                </a:solidFill>
                <a:effectLst/>
                <a:latin typeface="Arial" panose="020B0604020202020204" pitchFamily="34" charset="0"/>
                <a:ea typeface="+mn-ea"/>
                <a:cs typeface="Arial" panose="020B0604020202020204" pitchFamily="34" charset="0"/>
              </a:rPr>
            </a:br>
            <a:r>
              <a:rPr lang="en-US" sz="1200" b="0" i="0" kern="1200" dirty="0">
                <a:solidFill>
                  <a:schemeClr val="tx1"/>
                </a:solidFill>
                <a:effectLst/>
                <a:latin typeface="Arial" panose="020B0604020202020204" pitchFamily="34" charset="0"/>
                <a:ea typeface="+mn-ea"/>
                <a:cs typeface="Arial" panose="020B0604020202020204" pitchFamily="34" charset="0"/>
              </a:rPr>
              <a:t>     1) Have a completed INA/ILP, and</a:t>
            </a:r>
            <a:br>
              <a:rPr lang="en-US" sz="1200" b="0" i="0" kern="1200" dirty="0">
                <a:solidFill>
                  <a:schemeClr val="tx1"/>
                </a:solidFill>
                <a:effectLst/>
                <a:latin typeface="Arial" panose="020B0604020202020204" pitchFamily="34" charset="0"/>
                <a:ea typeface="+mn-ea"/>
                <a:cs typeface="Arial" panose="020B0604020202020204" pitchFamily="34" charset="0"/>
              </a:rPr>
            </a:br>
            <a:r>
              <a:rPr lang="en-US" sz="1200" b="0" i="0" kern="1200" dirty="0">
                <a:solidFill>
                  <a:schemeClr val="tx1"/>
                </a:solidFill>
                <a:effectLst/>
                <a:latin typeface="Arial" panose="020B0604020202020204" pitchFamily="34" charset="0"/>
                <a:ea typeface="+mn-ea"/>
                <a:cs typeface="Arial" panose="020B0604020202020204" pitchFamily="34" charset="0"/>
              </a:rPr>
              <a:t>     2) “Mental Health” is selected in the INA/ILP under "Health Information:".</a:t>
            </a:r>
          </a:p>
          <a:p>
            <a:endParaRPr lang="en-US" sz="1200" b="0" i="0" kern="1200" dirty="0">
              <a:solidFill>
                <a:schemeClr val="tx1"/>
              </a:solidFill>
              <a:effectLst/>
              <a:latin typeface="Arial" panose="020B0604020202020204" pitchFamily="34" charset="0"/>
              <a:ea typeface="+mn-ea"/>
              <a:cs typeface="Arial" panose="020B0604020202020204" pitchFamily="34" charset="0"/>
            </a:endParaRPr>
          </a:p>
          <a:p>
            <a:r>
              <a:rPr lang="en-US" sz="1200" b="0" i="0" kern="1200" dirty="0">
                <a:solidFill>
                  <a:schemeClr val="tx1"/>
                </a:solidFill>
                <a:effectLst/>
                <a:latin typeface="Arial" panose="020B0604020202020204" pitchFamily="34" charset="0"/>
                <a:ea typeface="+mn-ea"/>
                <a:cs typeface="Arial" panose="020B0604020202020204" pitchFamily="34" charset="0"/>
              </a:rPr>
              <a:t>The </a:t>
            </a:r>
            <a:r>
              <a:rPr lang="en-US" sz="1200" b="1" i="0" kern="1200" dirty="0">
                <a:solidFill>
                  <a:schemeClr val="tx1"/>
                </a:solidFill>
                <a:effectLst/>
                <a:latin typeface="Arial" panose="020B0604020202020204" pitchFamily="34" charset="0"/>
                <a:ea typeface="+mn-ea"/>
                <a:cs typeface="Arial" panose="020B0604020202020204" pitchFamily="34" charset="0"/>
              </a:rPr>
              <a:t>numerator</a:t>
            </a:r>
            <a:r>
              <a:rPr lang="en-US" sz="1200" b="0" i="0" kern="1200" dirty="0">
                <a:solidFill>
                  <a:schemeClr val="tx1"/>
                </a:solidFill>
                <a:effectLst/>
                <a:latin typeface="Arial" panose="020B0604020202020204" pitchFamily="34" charset="0"/>
                <a:ea typeface="+mn-ea"/>
                <a:cs typeface="Arial" panose="020B0604020202020204" pitchFamily="34" charset="0"/>
              </a:rPr>
              <a:t> is the column labeled "Participated in 1 or more services mapped to MPO 11.1 or State Service Code 917". The unduplicated children counted in the numerator met the following criteria:</a:t>
            </a:r>
            <a:br>
              <a:rPr lang="en-US" sz="1200" b="0" i="0" kern="1200" dirty="0">
                <a:solidFill>
                  <a:schemeClr val="tx1"/>
                </a:solidFill>
                <a:effectLst/>
                <a:latin typeface="Arial" panose="020B0604020202020204" pitchFamily="34" charset="0"/>
                <a:ea typeface="+mn-ea"/>
                <a:cs typeface="Arial" panose="020B0604020202020204" pitchFamily="34" charset="0"/>
              </a:rPr>
            </a:br>
            <a:r>
              <a:rPr lang="en-US" sz="1200" b="0" i="0" kern="1200" dirty="0">
                <a:solidFill>
                  <a:schemeClr val="tx1"/>
                </a:solidFill>
                <a:effectLst/>
                <a:latin typeface="Arial" panose="020B0604020202020204" pitchFamily="34" charset="0"/>
                <a:ea typeface="+mn-ea"/>
                <a:cs typeface="Arial" panose="020B0604020202020204" pitchFamily="34" charset="0"/>
              </a:rPr>
              <a:t>     1) Are in the denominator, and</a:t>
            </a:r>
            <a:br>
              <a:rPr lang="en-US" sz="1200" b="0" i="0" kern="1200" dirty="0">
                <a:solidFill>
                  <a:schemeClr val="tx1"/>
                </a:solidFill>
                <a:effectLst/>
                <a:latin typeface="Arial" panose="020B0604020202020204" pitchFamily="34" charset="0"/>
                <a:ea typeface="+mn-ea"/>
                <a:cs typeface="Arial" panose="020B0604020202020204" pitchFamily="34" charset="0"/>
              </a:rPr>
            </a:br>
            <a:r>
              <a:rPr lang="en-US" sz="1200" b="0" i="0" kern="1200" dirty="0">
                <a:solidFill>
                  <a:schemeClr val="tx1"/>
                </a:solidFill>
                <a:effectLst/>
                <a:latin typeface="Arial" panose="020B0604020202020204" pitchFamily="34" charset="0"/>
                <a:ea typeface="+mn-ea"/>
                <a:cs typeface="Arial" panose="020B0604020202020204" pitchFamily="34" charset="0"/>
              </a:rPr>
              <a:t>     2) Have one or more service participation records mapped to MPO 11.1, or</a:t>
            </a:r>
            <a:br>
              <a:rPr lang="en-US" sz="1200" b="0" i="0" kern="1200" dirty="0">
                <a:solidFill>
                  <a:schemeClr val="tx1"/>
                </a:solidFill>
                <a:effectLst/>
                <a:latin typeface="Arial" panose="020B0604020202020204" pitchFamily="34" charset="0"/>
                <a:ea typeface="+mn-ea"/>
                <a:cs typeface="Arial" panose="020B0604020202020204" pitchFamily="34" charset="0"/>
              </a:rPr>
            </a:br>
            <a:r>
              <a:rPr lang="en-US" sz="1200" b="0" i="0" kern="1200" dirty="0">
                <a:solidFill>
                  <a:schemeClr val="tx1"/>
                </a:solidFill>
                <a:effectLst/>
                <a:latin typeface="Arial" panose="020B0604020202020204" pitchFamily="34" charset="0"/>
                <a:ea typeface="+mn-ea"/>
                <a:cs typeface="Arial" panose="020B0604020202020204" pitchFamily="34" charset="0"/>
              </a:rPr>
              <a:t>     2) Have one or more service participation records mapped to state service code 917.</a:t>
            </a:r>
          </a:p>
          <a:p>
            <a:r>
              <a:rPr lang="en-US" sz="1200" b="0" i="0" kern="1200" dirty="0">
                <a:solidFill>
                  <a:schemeClr val="tx1"/>
                </a:solidFill>
                <a:effectLst/>
                <a:latin typeface="Arial" panose="020B0604020202020204" pitchFamily="34" charset="0"/>
                <a:ea typeface="+mn-ea"/>
                <a:cs typeface="Arial" panose="020B0604020202020204" pitchFamily="34" charset="0"/>
              </a:rPr>
              <a:t>The percentage is derived by dividing the numerator by the denominator and multiplying by 100%.</a:t>
            </a:r>
            <a:br>
              <a:rPr lang="en-US" sz="1200" b="0" i="0" kern="1200" dirty="0">
                <a:solidFill>
                  <a:schemeClr val="tx1"/>
                </a:solidFill>
                <a:effectLst/>
                <a:latin typeface="Arial" panose="020B0604020202020204" pitchFamily="34" charset="0"/>
                <a:ea typeface="+mn-ea"/>
                <a:cs typeface="Arial" panose="020B0604020202020204" pitchFamily="34" charset="0"/>
              </a:rPr>
            </a:br>
            <a:br>
              <a:rPr lang="en-US" sz="1200" b="0" i="0" kern="1200" dirty="0">
                <a:solidFill>
                  <a:schemeClr val="tx1"/>
                </a:solidFill>
                <a:effectLst/>
                <a:latin typeface="Arial" panose="020B0604020202020204" pitchFamily="34" charset="0"/>
                <a:ea typeface="+mn-ea"/>
                <a:cs typeface="Arial" panose="020B0604020202020204" pitchFamily="34" charset="0"/>
              </a:rPr>
            </a:br>
            <a:r>
              <a:rPr lang="en-US" sz="1200" b="0" i="0" kern="1200" dirty="0">
                <a:solidFill>
                  <a:schemeClr val="tx1"/>
                </a:solidFill>
                <a:effectLst/>
                <a:latin typeface="Arial" panose="020B0604020202020204" pitchFamily="34" charset="0"/>
                <a:ea typeface="+mn-ea"/>
                <a:cs typeface="Arial" panose="020B0604020202020204" pitchFamily="34" charset="0"/>
              </a:rPr>
              <a:t>You may click on the child counts to bring up the list of children who were included.</a:t>
            </a:r>
            <a:br>
              <a:rPr lang="en-US" sz="1200" b="0" i="0" kern="1200" dirty="0">
                <a:solidFill>
                  <a:schemeClr val="tx1"/>
                </a:solidFill>
                <a:effectLst/>
                <a:latin typeface="Arial" panose="020B0604020202020204" pitchFamily="34" charset="0"/>
                <a:ea typeface="+mn-ea"/>
                <a:cs typeface="Arial" panose="020B0604020202020204" pitchFamily="34" charset="0"/>
              </a:rPr>
            </a:br>
            <a:br>
              <a:rPr lang="en-US" sz="1200" b="0" i="0" kern="1200" dirty="0">
                <a:solidFill>
                  <a:schemeClr val="tx1"/>
                </a:solidFill>
                <a:effectLst/>
                <a:latin typeface="Arial" panose="020B0604020202020204" pitchFamily="34" charset="0"/>
                <a:ea typeface="+mn-ea"/>
                <a:cs typeface="Arial" panose="020B0604020202020204" pitchFamily="34" charset="0"/>
              </a:rPr>
            </a:br>
            <a:r>
              <a:rPr lang="en-US" sz="1200" b="1" i="0" kern="1200" dirty="0">
                <a:solidFill>
                  <a:schemeClr val="tx1"/>
                </a:solidFill>
                <a:effectLst/>
                <a:latin typeface="Arial" panose="020B0604020202020204" pitchFamily="34" charset="0"/>
                <a:ea typeface="+mn-ea"/>
                <a:cs typeface="Arial" panose="020B0604020202020204" pitchFamily="34" charset="0"/>
              </a:rPr>
              <a:t>Note:</a:t>
            </a:r>
            <a:r>
              <a:rPr lang="en-US" sz="1200" b="0" i="0" kern="1200" dirty="0">
                <a:solidFill>
                  <a:schemeClr val="tx1"/>
                </a:solidFill>
                <a:effectLst/>
                <a:latin typeface="Arial" panose="020B0604020202020204" pitchFamily="34" charset="0"/>
                <a:ea typeface="+mn-ea"/>
                <a:cs typeface="Arial" panose="020B0604020202020204" pitchFamily="34" charset="0"/>
              </a:rPr>
              <a:t> The accuracy of these counts depends on how accurately enrollments, INA/ILPs, and services are entered in MSIN.</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29</a:t>
            </a:fld>
            <a:endParaRPr lang="en-US"/>
          </a:p>
        </p:txBody>
      </p:sp>
    </p:spTree>
    <p:extLst>
      <p:ext uri="{BB962C8B-B14F-4D97-AF65-F5344CB8AC3E}">
        <p14:creationId xmlns:p14="http://schemas.microsoft.com/office/powerpoint/2010/main" val="4256884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Juana</a:t>
            </a:r>
          </a:p>
          <a:p>
            <a:r>
              <a:rPr lang="en-US" b="0" dirty="0">
                <a:latin typeface="Arial" panose="020B0604020202020204" pitchFamily="34" charset="0"/>
                <a:cs typeface="Arial" panose="020B0604020202020204" pitchFamily="34" charset="0"/>
              </a:rPr>
              <a:t>The MEO is collecting webinar attendance a little differently. If you haven’s already, please go into the Chat and click on the Google Forms link to sign in, we’d appreciate it. Since this is a new process, we’re going to pause for a few minutes to make sure that everyone can sign in. If you experience any difficulties, please identify your issue in the Chat Feature or unmute yourself to ask a question about the sign-in process. Thank you.</a:t>
            </a:r>
          </a:p>
        </p:txBody>
      </p:sp>
      <p:sp>
        <p:nvSpPr>
          <p:cNvPr id="4" name="Slide Number Placeholder 3"/>
          <p:cNvSpPr>
            <a:spLocks noGrp="1"/>
          </p:cNvSpPr>
          <p:nvPr>
            <p:ph type="sldNum" sz="quarter" idx="5"/>
          </p:nvPr>
        </p:nvSpPr>
        <p:spPr/>
        <p:txBody>
          <a:bodyPr/>
          <a:lstStyle/>
          <a:p>
            <a:fld id="{0852AC79-A108-4FDF-A0BE-96CEB0D6FF0B}" type="slidenum">
              <a:rPr lang="en-US" smtClean="0"/>
              <a:t>3</a:t>
            </a:fld>
            <a:endParaRPr lang="en-US"/>
          </a:p>
        </p:txBody>
      </p:sp>
    </p:spTree>
    <p:extLst>
      <p:ext uri="{BB962C8B-B14F-4D97-AF65-F5344CB8AC3E}">
        <p14:creationId xmlns:p14="http://schemas.microsoft.com/office/powerpoint/2010/main" val="13045639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In a couple of minutes you’ll see a pop-up poll. Please select the best answer to each question and submit your responses.</a:t>
            </a:r>
          </a:p>
          <a:p>
            <a:endParaRPr lang="en-US" dirty="0">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kern="1200" dirty="0">
                <a:solidFill>
                  <a:schemeClr val="tx1"/>
                </a:solidFill>
                <a:effectLst/>
                <a:latin typeface="Arial" panose="020B0604020202020204" pitchFamily="34" charset="0"/>
                <a:ea typeface="+mn-ea"/>
                <a:cs typeface="Arial" panose="020B0604020202020204" pitchFamily="34" charset="0"/>
              </a:rPr>
              <a:t>For MPO 10.1 Report (GED services) the unduplicated children counted in the denominator met the following criteria:</a:t>
            </a:r>
            <a:br>
              <a:rPr lang="en-US" sz="1200" b="0" i="0" kern="1200" dirty="0">
                <a:solidFill>
                  <a:schemeClr val="tx1"/>
                </a:solidFill>
                <a:effectLst/>
                <a:latin typeface="Arial" panose="020B0604020202020204" pitchFamily="34" charset="0"/>
                <a:ea typeface="+mn-ea"/>
                <a:cs typeface="Arial" panose="020B0604020202020204" pitchFamily="34" charset="0"/>
              </a:rPr>
            </a:br>
            <a:r>
              <a:rPr lang="en-US" sz="1200" b="0" i="0" kern="1200" dirty="0">
                <a:solidFill>
                  <a:schemeClr val="tx1"/>
                </a:solidFill>
                <a:effectLst/>
                <a:latin typeface="Arial" panose="020B0604020202020204" pitchFamily="34" charset="0"/>
                <a:ea typeface="+mn-ea"/>
                <a:cs typeface="Arial" panose="020B0604020202020204" pitchFamily="34" charset="0"/>
              </a:rPr>
              <a:t>     A) Have an INA/ILP with grade NA, and</a:t>
            </a:r>
            <a:br>
              <a:rPr lang="en-US" sz="1200" b="0" i="0" kern="1200" dirty="0">
                <a:solidFill>
                  <a:schemeClr val="tx1"/>
                </a:solidFill>
                <a:effectLst/>
                <a:latin typeface="Arial" panose="020B0604020202020204" pitchFamily="34" charset="0"/>
                <a:ea typeface="+mn-ea"/>
                <a:cs typeface="Arial" panose="020B0604020202020204" pitchFamily="34" charset="0"/>
              </a:rPr>
            </a:br>
            <a:r>
              <a:rPr lang="en-US" sz="1200" b="0" i="0" kern="1200" dirty="0">
                <a:solidFill>
                  <a:schemeClr val="tx1"/>
                </a:solidFill>
                <a:effectLst/>
                <a:latin typeface="Arial" panose="020B0604020202020204" pitchFamily="34" charset="0"/>
                <a:ea typeface="+mn-ea"/>
                <a:cs typeface="Arial" panose="020B0604020202020204" pitchFamily="34" charset="0"/>
              </a:rPr>
              <a:t>     B) “GED/HEP” is checked in the INA/ILP under "Interested in:", and</a:t>
            </a:r>
            <a:br>
              <a:rPr lang="en-US" sz="1200" b="0" i="0" kern="1200" dirty="0">
                <a:solidFill>
                  <a:schemeClr val="tx1"/>
                </a:solidFill>
                <a:effectLst/>
                <a:latin typeface="Arial" panose="020B0604020202020204" pitchFamily="34" charset="0"/>
                <a:ea typeface="+mn-ea"/>
                <a:cs typeface="Arial" panose="020B0604020202020204" pitchFamily="34" charset="0"/>
              </a:rPr>
            </a:br>
            <a:r>
              <a:rPr lang="en-US" sz="1200" b="0" i="0" kern="1200" dirty="0">
                <a:solidFill>
                  <a:schemeClr val="tx1"/>
                </a:solidFill>
                <a:effectLst/>
                <a:latin typeface="Arial" panose="020B0604020202020204" pitchFamily="34" charset="0"/>
                <a:ea typeface="+mn-ea"/>
                <a:cs typeface="Arial" panose="020B0604020202020204" pitchFamily="34" charset="0"/>
              </a:rPr>
              <a:t>     C) The INA/ILP has been completed (completed status).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panose="020B0604020202020204" pitchFamily="34" charset="0"/>
                <a:ea typeface="+mn-ea"/>
                <a:cs typeface="Arial" panose="020B0604020202020204" pitchFamily="34" charset="0"/>
              </a:rPr>
              <a:t>           D) All of the above.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panose="020B0604020202020204" pitchFamily="34" charset="0"/>
                <a:ea typeface="+mn-ea"/>
                <a:cs typeface="Arial" panose="020B0604020202020204" pitchFamily="34" charset="0"/>
              </a:rPr>
              <a:t>Answer: 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panose="020B0604020202020204" pitchFamily="34" charset="0"/>
                <a:ea typeface="+mn-ea"/>
                <a:cs typeface="Arial" panose="020B0604020202020204" pitchFamily="34" charset="0"/>
              </a:rPr>
              <a:t>2. True or False? For MPO Reports for 10.0, 10.1, and 10.2, you can click on the child counts/denominator to identify which children need to be served for each corresponding service.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panose="020B0604020202020204" pitchFamily="34" charset="0"/>
                <a:ea typeface="+mn-ea"/>
                <a:cs typeface="Arial" panose="020B0604020202020204" pitchFamily="34" charset="0"/>
              </a:rPr>
              <a:t>Answer: True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panose="020B0604020202020204" pitchFamily="34" charset="0"/>
                <a:ea typeface="+mn-ea"/>
                <a:cs typeface="Arial" panose="020B0604020202020204" pitchFamily="34" charset="0"/>
              </a:rPr>
              <a:t>3. Reports that require an INA/ILP to be completed prior to identifying students who require specific services include: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panose="020B0604020202020204" pitchFamily="34" charset="0"/>
                <a:ea typeface="+mn-ea"/>
                <a:cs typeface="Arial" panose="020B0604020202020204" pitchFamily="34" charset="0"/>
              </a:rPr>
              <a:t>	A) MPO 5.0/6.0 Report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panose="020B0604020202020204" pitchFamily="34" charset="0"/>
                <a:ea typeface="+mn-ea"/>
                <a:cs typeface="Arial" panose="020B0604020202020204" pitchFamily="34" charset="0"/>
              </a:rPr>
              <a:t>	B) MPO 5.1/6.1 Report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panose="020B0604020202020204" pitchFamily="34" charset="0"/>
                <a:ea typeface="+mn-ea"/>
                <a:cs typeface="Arial" panose="020B0604020202020204" pitchFamily="34" charset="0"/>
              </a:rPr>
              <a:t>	C) MPO 10.0 Report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panose="020B0604020202020204" pitchFamily="34" charset="0"/>
                <a:ea typeface="+mn-ea"/>
                <a:cs typeface="Arial" panose="020B0604020202020204" pitchFamily="34" charset="0"/>
              </a:rPr>
              <a:t>	D) MPO 10.1 Report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panose="020B0604020202020204" pitchFamily="34" charset="0"/>
                <a:ea typeface="+mn-ea"/>
                <a:cs typeface="Arial" panose="020B0604020202020204" pitchFamily="34" charset="0"/>
              </a:rPr>
              <a:t>	E) MPO 10.2 Report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panose="020B0604020202020204" pitchFamily="34" charset="0"/>
                <a:ea typeface="+mn-ea"/>
                <a:cs typeface="Arial" panose="020B0604020202020204" pitchFamily="34" charset="0"/>
              </a:rPr>
              <a:t>	F) MPO  11.1 Report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panose="020B0604020202020204" pitchFamily="34" charset="0"/>
                <a:ea typeface="+mn-ea"/>
                <a:cs typeface="Arial" panose="020B0604020202020204" pitchFamily="34" charset="0"/>
              </a:rPr>
              <a:t>	G) MPO 5.0/6.0, 10.0, 10.1, 10.2 Reports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panose="020B0604020202020204" pitchFamily="34" charset="0"/>
                <a:ea typeface="+mn-ea"/>
                <a:cs typeface="Arial" panose="020B0604020202020204" pitchFamily="34" charset="0"/>
              </a:rPr>
              <a:t>	F) MPO 5.1/6.1, 10.0, 10.1, 10.2, and 11.1 Reports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panose="020B0604020202020204" pitchFamily="34" charset="0"/>
                <a:ea typeface="+mn-ea"/>
                <a:cs typeface="Arial" panose="020B0604020202020204" pitchFamily="34" charset="0"/>
              </a:rPr>
              <a:t>Answer: 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panose="020B0604020202020204" pitchFamily="34" charset="0"/>
                <a:ea typeface="+mn-ea"/>
                <a:cs typeface="Arial" panose="020B0604020202020204" pitchFamily="34" charset="0"/>
              </a:rPr>
              <a:t>4. Why does MPO 5.1/6.1 Report have two sets of results (i.e., one for RSY and one for S/I)?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panose="020B0604020202020204" pitchFamily="34" charset="0"/>
                <a:ea typeface="+mn-ea"/>
                <a:cs typeface="Arial" panose="020B0604020202020204" pitchFamily="34" charset="0"/>
              </a:rPr>
              <a:t>	A) The Migrant Education Office wanted to provide subgrantees with as much data as possible.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panose="020B0604020202020204" pitchFamily="34" charset="0"/>
                <a:ea typeface="+mn-ea"/>
                <a:cs typeface="Arial" panose="020B0604020202020204" pitchFamily="34" charset="0"/>
              </a:rPr>
              <a:t>	B) MPO 5.1/6.1 requires that subgrantees provide credit accrual services during the RSY and S/I for students who are credit deficient.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panose="020B0604020202020204" pitchFamily="34" charset="0"/>
                <a:ea typeface="+mn-ea"/>
                <a:cs typeface="Arial" panose="020B0604020202020204" pitchFamily="34" charset="0"/>
              </a:rPr>
              <a:t>	C) The </a:t>
            </a:r>
            <a:r>
              <a:rPr lang="en-US" sz="1200" b="0" i="0" kern="1200" dirty="0" err="1">
                <a:solidFill>
                  <a:schemeClr val="tx1"/>
                </a:solidFill>
                <a:effectLst/>
                <a:latin typeface="Arial" panose="020B0604020202020204" pitchFamily="34" charset="0"/>
                <a:ea typeface="+mn-ea"/>
                <a:cs typeface="Arial" panose="020B0604020202020204" pitchFamily="34" charset="0"/>
              </a:rPr>
              <a:t>WestEd</a:t>
            </a:r>
            <a:r>
              <a:rPr lang="en-US" sz="1200" b="0" i="0" kern="1200" dirty="0">
                <a:solidFill>
                  <a:schemeClr val="tx1"/>
                </a:solidFill>
                <a:effectLst/>
                <a:latin typeface="Arial" panose="020B0604020202020204" pitchFamily="34" charset="0"/>
                <a:ea typeface="+mn-ea"/>
                <a:cs typeface="Arial" panose="020B0604020202020204" pitchFamily="34" charset="0"/>
              </a:rPr>
              <a:t> MSIN team loves data and couldn’t help themselves.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panose="020B0604020202020204" pitchFamily="34" charset="0"/>
                <a:ea typeface="+mn-ea"/>
                <a:cs typeface="Arial" panose="020B0604020202020204" pitchFamily="34" charset="0"/>
              </a:rPr>
              <a:t>	D) None of the above.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panose="020B0604020202020204" pitchFamily="34" charset="0"/>
                <a:ea typeface="+mn-ea"/>
                <a:cs typeface="Arial" panose="020B0604020202020204" pitchFamily="34" charset="0"/>
              </a:rPr>
              <a:t>Answer: 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Arial" panose="020B0604020202020204" pitchFamily="34" charset="0"/>
              <a:ea typeface="+mn-ea"/>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30</a:t>
            </a:fld>
            <a:endParaRPr lang="en-US"/>
          </a:p>
        </p:txBody>
      </p:sp>
    </p:spTree>
    <p:extLst>
      <p:ext uri="{BB962C8B-B14F-4D97-AF65-F5344CB8AC3E}">
        <p14:creationId xmlns:p14="http://schemas.microsoft.com/office/powerpoint/2010/main" val="14929067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If you have any questions, please add them in the Chat. I’ll pause for a couple of minutes to see if there are any questions.</a:t>
            </a:r>
          </a:p>
        </p:txBody>
      </p:sp>
      <p:sp>
        <p:nvSpPr>
          <p:cNvPr id="4" name="Slide Number Placeholder 3"/>
          <p:cNvSpPr>
            <a:spLocks noGrp="1"/>
          </p:cNvSpPr>
          <p:nvPr>
            <p:ph type="sldNum" sz="quarter" idx="5"/>
          </p:nvPr>
        </p:nvSpPr>
        <p:spPr/>
        <p:txBody>
          <a:bodyPr/>
          <a:lstStyle/>
          <a:p>
            <a:fld id="{0852AC79-A108-4FDF-A0BE-96CEB0D6FF0B}" type="slidenum">
              <a:rPr lang="en-US" smtClean="0"/>
              <a:t>31</a:t>
            </a:fld>
            <a:endParaRPr lang="en-US"/>
          </a:p>
        </p:txBody>
      </p:sp>
    </p:spTree>
    <p:extLst>
      <p:ext uri="{BB962C8B-B14F-4D97-AF65-F5344CB8AC3E}">
        <p14:creationId xmlns:p14="http://schemas.microsoft.com/office/powerpoint/2010/main" val="14971040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We will now participate in a five minute breakout session. Juana will send participants into breakout rooms shortly. During your breakout session, please discuss how you will use each of six the reports to support meeting each of the corresponding MPOs. Please select a volunteer to report back to the whole group on different ways MEP staff will use the reports to target services to students and increase the likelihood of meeting the MPOs. Please remember your breakout room number as I will call on each group number to report out.</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Note to Juana: Let’s have six groups with at least one consultant in each group.</a:t>
            </a:r>
          </a:p>
        </p:txBody>
      </p:sp>
      <p:sp>
        <p:nvSpPr>
          <p:cNvPr id="4" name="Slide Number Placeholder 3"/>
          <p:cNvSpPr>
            <a:spLocks noGrp="1"/>
          </p:cNvSpPr>
          <p:nvPr>
            <p:ph type="sldNum" sz="quarter" idx="5"/>
          </p:nvPr>
        </p:nvSpPr>
        <p:spPr/>
        <p:txBody>
          <a:bodyPr/>
          <a:lstStyle/>
          <a:p>
            <a:fld id="{0852AC79-A108-4FDF-A0BE-96CEB0D6FF0B}" type="slidenum">
              <a:rPr lang="en-US" smtClean="0"/>
              <a:t>32</a:t>
            </a:fld>
            <a:endParaRPr lang="en-US"/>
          </a:p>
        </p:txBody>
      </p:sp>
    </p:spTree>
    <p:extLst>
      <p:ext uri="{BB962C8B-B14F-4D97-AF65-F5344CB8AC3E}">
        <p14:creationId xmlns:p14="http://schemas.microsoft.com/office/powerpoint/2010/main" val="24382755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Please share your groups’ ideas on how to best use the reports to target students and support meeting each of the MPOs. I will ask each group for their ideas on one report.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Group one: MPO 5.0/6.0 Report</a:t>
            </a:r>
          </a:p>
          <a:p>
            <a:r>
              <a:rPr lang="en-US" dirty="0">
                <a:latin typeface="Arial" panose="020B0604020202020204" pitchFamily="34" charset="0"/>
                <a:cs typeface="Arial" panose="020B0604020202020204" pitchFamily="34" charset="0"/>
              </a:rPr>
              <a:t>Group two: MPO 5.1/6.1 Report</a:t>
            </a:r>
          </a:p>
          <a:p>
            <a:r>
              <a:rPr lang="en-US" dirty="0">
                <a:latin typeface="Arial" panose="020B0604020202020204" pitchFamily="34" charset="0"/>
                <a:cs typeface="Arial" panose="020B0604020202020204" pitchFamily="34" charset="0"/>
              </a:rPr>
              <a:t>Group three: MPO 10.0 Report</a:t>
            </a:r>
          </a:p>
          <a:p>
            <a:r>
              <a:rPr lang="en-US" dirty="0">
                <a:latin typeface="Arial" panose="020B0604020202020204" pitchFamily="34" charset="0"/>
                <a:cs typeface="Arial" panose="020B0604020202020204" pitchFamily="34" charset="0"/>
              </a:rPr>
              <a:t>Group four: MPO 10.1. Report</a:t>
            </a:r>
          </a:p>
          <a:p>
            <a:r>
              <a:rPr lang="en-US" dirty="0">
                <a:latin typeface="Arial" panose="020B0604020202020204" pitchFamily="34" charset="0"/>
                <a:cs typeface="Arial" panose="020B0604020202020204" pitchFamily="34" charset="0"/>
              </a:rPr>
              <a:t>Group five: MPO 10.2 Report</a:t>
            </a:r>
          </a:p>
          <a:p>
            <a:r>
              <a:rPr lang="en-US" dirty="0">
                <a:latin typeface="Arial" panose="020B0604020202020204" pitchFamily="34" charset="0"/>
                <a:cs typeface="Arial" panose="020B0604020202020204" pitchFamily="34" charset="0"/>
              </a:rPr>
              <a:t>Group six: MPO 11.1 Report</a:t>
            </a:r>
          </a:p>
        </p:txBody>
      </p:sp>
      <p:sp>
        <p:nvSpPr>
          <p:cNvPr id="4" name="Slide Number Placeholder 3"/>
          <p:cNvSpPr>
            <a:spLocks noGrp="1"/>
          </p:cNvSpPr>
          <p:nvPr>
            <p:ph type="sldNum" sz="quarter" idx="5"/>
          </p:nvPr>
        </p:nvSpPr>
        <p:spPr/>
        <p:txBody>
          <a:bodyPr/>
          <a:lstStyle/>
          <a:p>
            <a:fld id="{0852AC79-A108-4FDF-A0BE-96CEB0D6FF0B}" type="slidenum">
              <a:rPr lang="en-US" smtClean="0"/>
              <a:t>33</a:t>
            </a:fld>
            <a:endParaRPr lang="en-US"/>
          </a:p>
        </p:txBody>
      </p:sp>
    </p:spTree>
    <p:extLst>
      <p:ext uri="{BB962C8B-B14F-4D97-AF65-F5344CB8AC3E}">
        <p14:creationId xmlns:p14="http://schemas.microsoft.com/office/powerpoint/2010/main" val="6225834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If you have any questions, please add them in the Chat. I’ll pause for a couple of minutes to see if there are any questions.</a:t>
            </a:r>
          </a:p>
        </p:txBody>
      </p:sp>
      <p:sp>
        <p:nvSpPr>
          <p:cNvPr id="4" name="Slide Number Placeholder 3"/>
          <p:cNvSpPr>
            <a:spLocks noGrp="1"/>
          </p:cNvSpPr>
          <p:nvPr>
            <p:ph type="sldNum" sz="quarter" idx="5"/>
          </p:nvPr>
        </p:nvSpPr>
        <p:spPr/>
        <p:txBody>
          <a:bodyPr/>
          <a:lstStyle/>
          <a:p>
            <a:fld id="{0852AC79-A108-4FDF-A0BE-96CEB0D6FF0B}" type="slidenum">
              <a:rPr lang="en-US" smtClean="0"/>
              <a:t>34</a:t>
            </a:fld>
            <a:endParaRPr lang="en-US"/>
          </a:p>
        </p:txBody>
      </p:sp>
    </p:spTree>
    <p:extLst>
      <p:ext uri="{BB962C8B-B14F-4D97-AF65-F5344CB8AC3E}">
        <p14:creationId xmlns:p14="http://schemas.microsoft.com/office/powerpoint/2010/main" val="19086998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This slide shows the main action items that will be implemented during our fourth year of SSDP Implementation. They include:</a:t>
            </a:r>
          </a:p>
          <a:p>
            <a:endParaRPr lang="en-US" dirty="0">
              <a:latin typeface="Arial" panose="020B0604020202020204" pitchFamily="34" charset="0"/>
              <a:cs typeface="Arial" panose="020B0604020202020204" pitchFamily="34" charset="0"/>
            </a:endParaRPr>
          </a:p>
          <a:p>
            <a:pPr>
              <a:lnSpc>
                <a:spcPct val="100000"/>
              </a:lnSpc>
              <a:spcBef>
                <a:spcPts val="0"/>
              </a:spcBef>
              <a:spcAft>
                <a:spcPts val="1800"/>
              </a:spcAft>
            </a:pPr>
            <a:r>
              <a:rPr lang="en-US" sz="1200" b="1" dirty="0">
                <a:latin typeface="Arial" panose="020B0604020202020204" pitchFamily="34" charset="0"/>
                <a:cs typeface="Arial" panose="020B0604020202020204" pitchFamily="34" charset="0"/>
              </a:rPr>
              <a:t>August through October: </a:t>
            </a:r>
            <a:r>
              <a:rPr lang="en-US" sz="1200" dirty="0">
                <a:latin typeface="Arial" panose="020B0604020202020204" pitchFamily="34" charset="0"/>
                <a:cs typeface="Arial" panose="020B0604020202020204" pitchFamily="34" charset="0"/>
              </a:rPr>
              <a:t>Send out survey on MPOs and possible options for revisions. Meet with SSDP Committee to review options for MPO revisions. After MPO revisions are identified, amend the SSDP to include revised MPOs and performance targets</a:t>
            </a:r>
          </a:p>
          <a:p>
            <a:pPr>
              <a:lnSpc>
                <a:spcPct val="100000"/>
              </a:lnSpc>
              <a:spcBef>
                <a:spcPts val="0"/>
              </a:spcBef>
              <a:spcAft>
                <a:spcPts val="1800"/>
              </a:spcAft>
            </a:pPr>
            <a:r>
              <a:rPr lang="en-US" sz="1200" b="1" dirty="0">
                <a:latin typeface="Arial" panose="020B0604020202020204" pitchFamily="34" charset="0"/>
                <a:cs typeface="Arial" panose="020B0604020202020204" pitchFamily="34" charset="0"/>
              </a:rPr>
              <a:t>September through November: </a:t>
            </a:r>
            <a:r>
              <a:rPr lang="en-US" sz="1200" dirty="0">
                <a:latin typeface="Arial" panose="020B0604020202020204" pitchFamily="34" charset="0"/>
                <a:cs typeface="Arial" panose="020B0604020202020204" pitchFamily="34" charset="0"/>
              </a:rPr>
              <a:t>Meet with subgrantees to review the 2019–20 SSDP Annual Performance Progress Report</a:t>
            </a:r>
          </a:p>
          <a:p>
            <a:pPr marL="0" marR="0" lvl="0" indent="0" algn="l" defTabSz="914400" rtl="0" eaLnBrk="1" fontAlgn="auto" latinLnBrk="0" hangingPunct="1">
              <a:lnSpc>
                <a:spcPct val="100000"/>
              </a:lnSpc>
              <a:spcBef>
                <a:spcPts val="0"/>
              </a:spcBef>
              <a:spcAft>
                <a:spcPts val="1800"/>
              </a:spcAft>
              <a:buClrTx/>
              <a:buSzTx/>
              <a:buFontTx/>
              <a:buNone/>
              <a:tabLst/>
              <a:defRPr/>
            </a:pPr>
            <a:r>
              <a:rPr lang="en-US" sz="1200" b="1" dirty="0">
                <a:latin typeface="Arial" panose="020B0604020202020204" pitchFamily="34" charset="0"/>
                <a:cs typeface="Arial" panose="020B0604020202020204" pitchFamily="34" charset="0"/>
              </a:rPr>
              <a:t>September: </a:t>
            </a:r>
            <a:r>
              <a:rPr lang="en-US" sz="1200" dirty="0">
                <a:latin typeface="Arial" panose="020B0604020202020204" pitchFamily="34" charset="0"/>
                <a:cs typeface="Arial" panose="020B0604020202020204" pitchFamily="34" charset="0"/>
              </a:rPr>
              <a:t>Provide a webinar on SSDP Continuous Improvement and the CDE’s new SSDP web page </a:t>
            </a:r>
          </a:p>
          <a:p>
            <a:pPr>
              <a:lnSpc>
                <a:spcPct val="100000"/>
              </a:lnSpc>
              <a:spcBef>
                <a:spcPts val="0"/>
              </a:spcBef>
              <a:spcAft>
                <a:spcPts val="1800"/>
              </a:spcAft>
            </a:pPr>
            <a:r>
              <a:rPr lang="en-US" sz="1200" b="1" dirty="0">
                <a:latin typeface="Arial" panose="020B0604020202020204" pitchFamily="34" charset="0"/>
                <a:cs typeface="Arial" panose="020B0604020202020204" pitchFamily="34" charset="0"/>
              </a:rPr>
              <a:t>October through January: </a:t>
            </a:r>
            <a:r>
              <a:rPr lang="en-US" sz="1200" dirty="0">
                <a:latin typeface="Arial" panose="020B0604020202020204" pitchFamily="34" charset="0"/>
                <a:cs typeface="Arial" panose="020B0604020202020204" pitchFamily="34" charset="0"/>
              </a:rPr>
              <a:t>Develop 2020–21 SSDP Annual Performance Progress Reports and meet with subgrantees to review</a:t>
            </a:r>
          </a:p>
        </p:txBody>
      </p:sp>
      <p:sp>
        <p:nvSpPr>
          <p:cNvPr id="4" name="Slide Number Placeholder 3"/>
          <p:cNvSpPr>
            <a:spLocks noGrp="1"/>
          </p:cNvSpPr>
          <p:nvPr>
            <p:ph type="sldNum" sz="quarter" idx="5"/>
          </p:nvPr>
        </p:nvSpPr>
        <p:spPr/>
        <p:txBody>
          <a:bodyPr/>
          <a:lstStyle/>
          <a:p>
            <a:fld id="{0852AC79-A108-4FDF-A0BE-96CEB0D6FF0B}" type="slidenum">
              <a:rPr lang="en-US" smtClean="0"/>
              <a:t>35</a:t>
            </a:fld>
            <a:endParaRPr lang="en-US"/>
          </a:p>
        </p:txBody>
      </p:sp>
    </p:spTree>
    <p:extLst>
      <p:ext uri="{BB962C8B-B14F-4D97-AF65-F5344CB8AC3E}">
        <p14:creationId xmlns:p14="http://schemas.microsoft.com/office/powerpoint/2010/main" val="8822851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spcAft>
                <a:spcPts val="1800"/>
              </a:spcAft>
            </a:pPr>
            <a:r>
              <a:rPr lang="en-US" b="1" dirty="0">
                <a:latin typeface="Arial" panose="020B0604020202020204" pitchFamily="34" charset="0"/>
                <a:cs typeface="Arial" panose="020B0604020202020204" pitchFamily="34" charset="0"/>
              </a:rPr>
              <a:t>November: </a:t>
            </a:r>
            <a:r>
              <a:rPr lang="en-US" dirty="0">
                <a:latin typeface="Arial" panose="020B0604020202020204" pitchFamily="34" charset="0"/>
                <a:cs typeface="Arial" panose="020B0604020202020204" pitchFamily="34" charset="0"/>
              </a:rPr>
              <a:t>Provide a webinar on SSDP Strategy 2.0 and best practices</a:t>
            </a:r>
          </a:p>
          <a:p>
            <a:pPr>
              <a:lnSpc>
                <a:spcPct val="100000"/>
              </a:lnSpc>
              <a:spcBef>
                <a:spcPts val="0"/>
              </a:spcBef>
              <a:spcAft>
                <a:spcPts val="1800"/>
              </a:spcAft>
            </a:pPr>
            <a:r>
              <a:rPr lang="en-US" b="1" dirty="0">
                <a:latin typeface="Arial" panose="020B0604020202020204" pitchFamily="34" charset="0"/>
                <a:cs typeface="Arial" panose="020B0604020202020204" pitchFamily="34" charset="0"/>
              </a:rPr>
              <a:t>January through April: </a:t>
            </a:r>
            <a:r>
              <a:rPr lang="en-US" dirty="0">
                <a:latin typeface="Arial" panose="020B0604020202020204" pitchFamily="34" charset="0"/>
                <a:cs typeface="Arial" panose="020B0604020202020204" pitchFamily="34" charset="0"/>
              </a:rPr>
              <a:t>Train-the-Trainers workshops on culturally and linguistically responsive teaching</a:t>
            </a:r>
          </a:p>
          <a:p>
            <a:pPr>
              <a:lnSpc>
                <a:spcPct val="100000"/>
              </a:lnSpc>
              <a:spcBef>
                <a:spcPts val="0"/>
              </a:spcBef>
              <a:spcAft>
                <a:spcPts val="1800"/>
              </a:spcAft>
            </a:pPr>
            <a:r>
              <a:rPr lang="en-US" b="1" dirty="0">
                <a:latin typeface="Arial" panose="020B0604020202020204" pitchFamily="34" charset="0"/>
                <a:cs typeface="Arial" panose="020B0604020202020204" pitchFamily="34" charset="0"/>
              </a:rPr>
              <a:t>March: </a:t>
            </a:r>
            <a:r>
              <a:rPr lang="en-US" dirty="0">
                <a:latin typeface="Arial" panose="020B0604020202020204" pitchFamily="34" charset="0"/>
                <a:cs typeface="Arial" panose="020B0604020202020204" pitchFamily="34" charset="0"/>
              </a:rPr>
              <a:t>Provide a webinar on SSDP Strategy 13.1 and Social Media </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36</a:t>
            </a:fld>
            <a:endParaRPr lang="en-US"/>
          </a:p>
        </p:txBody>
      </p:sp>
    </p:spTree>
    <p:extLst>
      <p:ext uri="{BB962C8B-B14F-4D97-AF65-F5344CB8AC3E}">
        <p14:creationId xmlns:p14="http://schemas.microsoft.com/office/powerpoint/2010/main" val="6725748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latin typeface="Arial" panose="020B0604020202020204" pitchFamily="34" charset="0"/>
                <a:cs typeface="Arial" panose="020B0604020202020204" pitchFamily="34" charset="0"/>
              </a:rPr>
              <a:t>The MEO would like to solicit ideas from local Migrant Education Program subgrantees on the professional development (PD) needs associated with the SSDP that the MEO could support in 2022–23.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Look for an email after the webinar to complete the four question survey. Please meet with MEP staff to identify PD needs if you haven’t already.</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37</a:t>
            </a:fld>
            <a:endParaRPr lang="en-US"/>
          </a:p>
        </p:txBody>
      </p:sp>
    </p:spTree>
    <p:extLst>
      <p:ext uri="{BB962C8B-B14F-4D97-AF65-F5344CB8AC3E}">
        <p14:creationId xmlns:p14="http://schemas.microsoft.com/office/powerpoint/2010/main" val="34952065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38</a:t>
            </a:fld>
            <a:endParaRPr lang="en-US"/>
          </a:p>
        </p:txBody>
      </p:sp>
    </p:spTree>
    <p:extLst>
      <p:ext uri="{BB962C8B-B14F-4D97-AF65-F5344CB8AC3E}">
        <p14:creationId xmlns:p14="http://schemas.microsoft.com/office/powerpoint/2010/main" val="2998313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Before we get started, let’s review a few housekeeping items (</a:t>
            </a:r>
            <a:r>
              <a:rPr lang="en-US" baseline="0" dirty="0">
                <a:latin typeface="Arial" panose="020B0604020202020204" pitchFamily="34" charset="0"/>
                <a:cs typeface="Arial" panose="020B0604020202020204" pitchFamily="34" charset="0"/>
              </a:rPr>
              <a:t>if you haven’t already):</a:t>
            </a:r>
          </a:p>
          <a:p>
            <a:pPr marL="0" lvl="0" indent="0">
              <a:spcAft>
                <a:spcPts val="1200"/>
              </a:spcAft>
              <a:buFont typeface="Arial" panose="020B0604020202020204" pitchFamily="34" charset="0"/>
              <a:buNone/>
              <a:defRPr/>
            </a:pPr>
            <a:r>
              <a:rPr lang="en-US" sz="1200" dirty="0">
                <a:solidFill>
                  <a:schemeClr val="bg1"/>
                </a:solidFill>
                <a:latin typeface="Arial" panose="020B0604020202020204" pitchFamily="34" charset="0"/>
                <a:cs typeface="Arial" panose="020B0604020202020204" pitchFamily="34" charset="0"/>
              </a:rPr>
              <a:t>-Please enter your name, title, and region/direct-funded district.</a:t>
            </a:r>
          </a:p>
          <a:p>
            <a:pPr marL="0" lvl="0" indent="0">
              <a:spcAft>
                <a:spcPts val="1200"/>
              </a:spcAft>
              <a:buFont typeface="Arial" panose="020B0604020202020204" pitchFamily="34" charset="0"/>
              <a:buNone/>
              <a:defRPr/>
            </a:pPr>
            <a:r>
              <a:rPr lang="en-US" sz="1200" b="1" dirty="0">
                <a:solidFill>
                  <a:schemeClr val="bg1"/>
                </a:solidFill>
                <a:latin typeface="Arial" panose="020B0604020202020204" pitchFamily="34" charset="0"/>
                <a:cs typeface="Arial" panose="020B0604020202020204" pitchFamily="34" charset="0"/>
              </a:rPr>
              <a:t>-Mute </a:t>
            </a:r>
            <a:r>
              <a:rPr lang="en-US" sz="1200" dirty="0">
                <a:solidFill>
                  <a:schemeClr val="bg1"/>
                </a:solidFill>
                <a:latin typeface="Arial" panose="020B0604020202020204" pitchFamily="34" charset="0"/>
                <a:cs typeface="Arial" panose="020B0604020202020204" pitchFamily="34" charset="0"/>
              </a:rPr>
              <a:t>your speaker. </a:t>
            </a:r>
          </a:p>
          <a:p>
            <a:pPr marL="0" lvl="0" indent="0">
              <a:spcAft>
                <a:spcPts val="1200"/>
              </a:spcAft>
              <a:buFont typeface="Arial" panose="020B0604020202020204" pitchFamily="34" charset="0"/>
              <a:buNone/>
              <a:defRPr/>
            </a:pPr>
            <a:r>
              <a:rPr lang="en-US" sz="1200" dirty="0">
                <a:solidFill>
                  <a:schemeClr val="bg1"/>
                </a:solidFill>
                <a:latin typeface="Arial" panose="020B0604020202020204" pitchFamily="34" charset="0"/>
                <a:cs typeface="Arial" panose="020B0604020202020204" pitchFamily="34" charset="0"/>
              </a:rPr>
              <a:t>-Use the </a:t>
            </a:r>
            <a:r>
              <a:rPr lang="en-US" sz="1200" b="1" dirty="0">
                <a:solidFill>
                  <a:schemeClr val="bg1"/>
                </a:solidFill>
                <a:latin typeface="Arial" panose="020B0604020202020204" pitchFamily="34" charset="0"/>
                <a:cs typeface="Arial" panose="020B0604020202020204" pitchFamily="34" charset="0"/>
              </a:rPr>
              <a:t>chat</a:t>
            </a:r>
            <a:r>
              <a:rPr lang="en-US" sz="1200" dirty="0">
                <a:solidFill>
                  <a:schemeClr val="bg1"/>
                </a:solidFill>
                <a:latin typeface="Arial" panose="020B0604020202020204" pitchFamily="34" charset="0"/>
                <a:cs typeface="Arial" panose="020B0604020202020204" pitchFamily="34" charset="0"/>
              </a:rPr>
              <a:t> feature to enter your questions. If your question is not answered during the meeting, the Migrant Education Office (MEO) will email you directly.</a:t>
            </a:r>
          </a:p>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lang="en-US" sz="1200" dirty="0">
                <a:solidFill>
                  <a:schemeClr val="bg1"/>
                </a:solidFill>
                <a:latin typeface="Arial" panose="020B0604020202020204" pitchFamily="34" charset="0"/>
                <a:cs typeface="Arial" panose="020B0604020202020204" pitchFamily="34" charset="0"/>
              </a:rPr>
              <a:t>-This PowerPoint will be sent out to participants after the webinar.</a:t>
            </a:r>
          </a:p>
          <a:p>
            <a:pPr marL="571500" lvl="0" indent="-571500">
              <a:spcAft>
                <a:spcPts val="1200"/>
              </a:spcAft>
              <a:buFont typeface="Arial" panose="020B0604020202020204" pitchFamily="34" charset="0"/>
              <a:buChar char="•"/>
              <a:defRPr/>
            </a:pPr>
            <a:endParaRPr lang="en-US" sz="1200" dirty="0">
              <a:solidFill>
                <a:schemeClr val="bg1"/>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F25FC2BA-ADC2-40C8-B4CF-85532695F219}" type="slidenum">
              <a:rPr lang="en-US" smtClean="0"/>
              <a:t>4</a:t>
            </a:fld>
            <a:endParaRPr lang="en-US" dirty="0"/>
          </a:p>
        </p:txBody>
      </p:sp>
    </p:spTree>
    <p:extLst>
      <p:ext uri="{BB962C8B-B14F-4D97-AF65-F5344CB8AC3E}">
        <p14:creationId xmlns:p14="http://schemas.microsoft.com/office/powerpoint/2010/main" val="1978538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As we head into the fourth year of the SSDP’s implementation, I want to focus on building an SSDP community so-to-speak. One definition of community is </a:t>
            </a:r>
            <a:r>
              <a:rPr lang="en-US" sz="1200" b="0" i="0" kern="1200" dirty="0">
                <a:solidFill>
                  <a:schemeClr val="tx1"/>
                </a:solidFill>
                <a:effectLst/>
                <a:latin typeface="Arial" panose="020B0604020202020204" pitchFamily="34" charset="0"/>
                <a:ea typeface="+mn-ea"/>
                <a:cs typeface="Arial" panose="020B0604020202020204" pitchFamily="34" charset="0"/>
              </a:rPr>
              <a:t>a feeling of fellowship with others, as a result of sharing common attitudes, interests, and goals. I am sharing a picture of my immediate family with you all because our families are part of our community. They support us in meeting shared goals. I also wanted to share a little bit more about myself to continue to build the relationships that I have with so many of you. My husband, Ted, is the tall guy on the left. He currently works for the Department of Finance and we met in 2009 through our graduate program for public policy and administration. My mom, Judy, was a 1</a:t>
            </a:r>
            <a:r>
              <a:rPr lang="en-US" sz="1200" b="0" i="0" kern="1200" baseline="30000" dirty="0">
                <a:solidFill>
                  <a:schemeClr val="tx1"/>
                </a:solidFill>
                <a:effectLst/>
                <a:latin typeface="Arial" panose="020B0604020202020204" pitchFamily="34" charset="0"/>
                <a:ea typeface="+mn-ea"/>
                <a:cs typeface="Arial" panose="020B0604020202020204" pitchFamily="34" charset="0"/>
              </a:rPr>
              <a:t>st</a:t>
            </a:r>
            <a:r>
              <a:rPr lang="en-US" sz="1200" b="0" i="0" kern="1200" dirty="0">
                <a:solidFill>
                  <a:schemeClr val="tx1"/>
                </a:solidFill>
                <a:effectLst/>
                <a:latin typeface="Arial" panose="020B0604020202020204" pitchFamily="34" charset="0"/>
                <a:ea typeface="+mn-ea"/>
                <a:cs typeface="Arial" panose="020B0604020202020204" pitchFamily="34" charset="0"/>
              </a:rPr>
              <a:t> and 3</a:t>
            </a:r>
            <a:r>
              <a:rPr lang="en-US" sz="1200" b="0" i="0" kern="1200" baseline="30000" dirty="0">
                <a:solidFill>
                  <a:schemeClr val="tx1"/>
                </a:solidFill>
                <a:effectLst/>
                <a:latin typeface="Arial" panose="020B0604020202020204" pitchFamily="34" charset="0"/>
                <a:ea typeface="+mn-ea"/>
                <a:cs typeface="Arial" panose="020B0604020202020204" pitchFamily="34" charset="0"/>
              </a:rPr>
              <a:t>rd</a:t>
            </a:r>
            <a:r>
              <a:rPr lang="en-US" sz="1200" b="0" i="0" kern="1200" dirty="0">
                <a:solidFill>
                  <a:schemeClr val="tx1"/>
                </a:solidFill>
                <a:effectLst/>
                <a:latin typeface="Arial" panose="020B0604020202020204" pitchFamily="34" charset="0"/>
                <a:ea typeface="+mn-ea"/>
                <a:cs typeface="Arial" panose="020B0604020202020204" pitchFamily="34" charset="0"/>
              </a:rPr>
              <a:t> grade teacher for over 30 years and made sure we had the structure we needed to succeed. My dad, Patrick Sr., is in the blue shirt and started many one-man businesses over the years his most recent being a pool service business before retiring. My brother, Patrick, is a high school physics and engineering teacher in Chula Vista. My sister-in-law is a vice president at a public relations firm and they have a 2 ½ year old named Max. My twin sister, Allyson, is the Director of Teaching and Learning in Mapleton, CO. My family is very close and supportive. I hope that as colleagues we continue to provide a community of support as we work towards shared goals of helping migratory students meeting the state’s challenging academic standards.</a:t>
            </a:r>
          </a:p>
          <a:p>
            <a:endParaRPr lang="en-US" sz="1200" b="0" i="0" kern="1200" dirty="0">
              <a:solidFill>
                <a:schemeClr val="tx1"/>
              </a:solidFill>
              <a:effectLst/>
              <a:latin typeface="Arial" panose="020B0604020202020204" pitchFamily="34" charset="0"/>
              <a:ea typeface="+mn-ea"/>
              <a:cs typeface="Arial" panose="020B0604020202020204" pitchFamily="34" charset="0"/>
            </a:endParaRPr>
          </a:p>
          <a:p>
            <a:r>
              <a:rPr lang="en-US" sz="1200" b="0" i="0" kern="1200" dirty="0">
                <a:solidFill>
                  <a:schemeClr val="tx1"/>
                </a:solidFill>
                <a:effectLst/>
                <a:latin typeface="Arial" panose="020B0604020202020204" pitchFamily="34" charset="0"/>
                <a:ea typeface="+mn-ea"/>
                <a:cs typeface="Arial" panose="020B0604020202020204" pitchFamily="34" charset="0"/>
              </a:rPr>
              <a:t>The next few slides will focus on our SSDP community and include taking a look at where we’ve been and what are goals are for this year.</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5</a:t>
            </a:fld>
            <a:endParaRPr lang="en-US"/>
          </a:p>
        </p:txBody>
      </p:sp>
    </p:spTree>
    <p:extLst>
      <p:ext uri="{BB962C8B-B14F-4D97-AF65-F5344CB8AC3E}">
        <p14:creationId xmlns:p14="http://schemas.microsoft.com/office/powerpoint/2010/main" val="771617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With the support of MEP Directors, we’ve identified the MEP staff in all program areas serving as the lead for the State Service Delivery Plan, or SSDP, as you see on this slide. I will prepare a contact list and share it with all the SSDP leads, and Directors, so that folks can reach out to others with the hopes of furthering our continuous improvement efforts. My hope is to build more community with regards to the SSDP as we have shared attitudes and goals of meeting the needs of our migratory students.</a:t>
            </a:r>
          </a:p>
        </p:txBody>
      </p:sp>
      <p:sp>
        <p:nvSpPr>
          <p:cNvPr id="4" name="Slide Number Placeholder 3"/>
          <p:cNvSpPr>
            <a:spLocks noGrp="1"/>
          </p:cNvSpPr>
          <p:nvPr>
            <p:ph type="sldNum" sz="quarter" idx="5"/>
          </p:nvPr>
        </p:nvSpPr>
        <p:spPr/>
        <p:txBody>
          <a:bodyPr/>
          <a:lstStyle/>
          <a:p>
            <a:fld id="{0852AC79-A108-4FDF-A0BE-96CEB0D6FF0B}" type="slidenum">
              <a:rPr lang="en-US" smtClean="0"/>
              <a:t>6</a:t>
            </a:fld>
            <a:endParaRPr lang="en-US"/>
          </a:p>
        </p:txBody>
      </p:sp>
    </p:spTree>
    <p:extLst>
      <p:ext uri="{BB962C8B-B14F-4D97-AF65-F5344CB8AC3E}">
        <p14:creationId xmlns:p14="http://schemas.microsoft.com/office/powerpoint/2010/main" val="153509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The Migrant Education Program, or MEP, has several purposes – one of which is to ensure that migratory children receive full and appropriate opportunities to meet the same challenging State academic standards that all children are expected to meet.  The comprehensive needs assessment, or CNA, identifies those needs while the SSDP identifies strategies to address these needs with the hope of providing migratory students the support needed to meet CA’s common core state standards.</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7</a:t>
            </a:fld>
            <a:endParaRPr lang="en-US"/>
          </a:p>
        </p:txBody>
      </p:sp>
    </p:spTree>
    <p:extLst>
      <p:ext uri="{BB962C8B-B14F-4D97-AF65-F5344CB8AC3E}">
        <p14:creationId xmlns:p14="http://schemas.microsoft.com/office/powerpoint/2010/main" val="1249272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Besides being required to develop and implement the SSDP, I think all of us would agree that the utmost importance of the SSDP is striving to address students’ needs. Our role as educators is to meet the child where they are and to differentiate instruction so they have increased access to content and opportunities to meet California’s Common Core State Standards. We do that through consistent revision of policies, practices, and services to efficiently and effectively serve migratory students who need specific services.</a:t>
            </a:r>
          </a:p>
        </p:txBody>
      </p:sp>
      <p:sp>
        <p:nvSpPr>
          <p:cNvPr id="4" name="Slide Number Placeholder 3"/>
          <p:cNvSpPr>
            <a:spLocks noGrp="1"/>
          </p:cNvSpPr>
          <p:nvPr>
            <p:ph type="sldNum" sz="quarter" idx="5"/>
          </p:nvPr>
        </p:nvSpPr>
        <p:spPr/>
        <p:txBody>
          <a:bodyPr/>
          <a:lstStyle/>
          <a:p>
            <a:fld id="{0852AC79-A108-4FDF-A0BE-96CEB0D6FF0B}" type="slidenum">
              <a:rPr lang="en-US" smtClean="0"/>
              <a:t>8</a:t>
            </a:fld>
            <a:endParaRPr lang="en-US"/>
          </a:p>
        </p:txBody>
      </p:sp>
    </p:spTree>
    <p:extLst>
      <p:ext uri="{BB962C8B-B14F-4D97-AF65-F5344CB8AC3E}">
        <p14:creationId xmlns:p14="http://schemas.microsoft.com/office/powerpoint/2010/main" val="2614619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Thinking about the MEP’s third purpose, let’s take a quick look at the </a:t>
            </a:r>
            <a:r>
              <a:rPr lang="en-US" sz="1200" b="0" i="0" kern="1200" dirty="0">
                <a:solidFill>
                  <a:schemeClr val="tx1"/>
                </a:solidFill>
                <a:effectLst/>
                <a:latin typeface="+mn-lt"/>
                <a:ea typeface="+mn-ea"/>
                <a:cs typeface="+mn-cs"/>
              </a:rPr>
              <a:t>California Assessment of Student Performance and Progress, or CAASPP, for English language arts, or ELA, and math.  2018-19 CAASPP data for ELA, identifies only 29 percent of migratory students who scored as proficient. You can see that migratory students perform about ten percentage points lower that socio-economically disadvantaged, or SED, students and about 22 percentage points lower than the All Student group.</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 2018-19, only 21 percent of migratory students scored as proficient on the CAASPP math standards. Migratory students are six percent below SED students and 19 percentage points below the All Student group. Therefore, we are still striving to meet the program purpose shared on the previous screen and hence the SSDP identifies strategies for both ELA and math.</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9</a:t>
            </a:fld>
            <a:endParaRPr lang="en-US"/>
          </a:p>
        </p:txBody>
      </p:sp>
    </p:spTree>
    <p:extLst>
      <p:ext uri="{BB962C8B-B14F-4D97-AF65-F5344CB8AC3E}">
        <p14:creationId xmlns:p14="http://schemas.microsoft.com/office/powerpoint/2010/main" val="9198331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CALIFORNIA DEPARTMENT OF EDUCATION</a:t>
            </a:r>
          </a:p>
          <a:p>
            <a:pPr algn="r"/>
            <a:r>
              <a:rPr lang="en-US" sz="2400" dirty="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32188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2905458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612507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154873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345420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530804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0759337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8340923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9972466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916044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690796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0334716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233966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4511687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536300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96593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dirty="0"/>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2526991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683886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51570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516547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131053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5437290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402199638"/>
      </p:ext>
    </p:extLst>
  </p:cSld>
  <p:clrMap bg1="lt1" tx1="dk1" bg2="lt2" tx2="dk2" accent1="accent1" accent2="accent2" accent3="accent3" accent4="accent4" accent5="accent5" accent6="accent6" hlink="hlink" folHlink="folHlink"/>
  <p:sldLayoutIdLst>
    <p:sldLayoutId id="2147483669" r:id="rId1"/>
    <p:sldLayoutId id="2147483661" r:id="rId2"/>
    <p:sldLayoutId id="2147483662" r:id="rId3"/>
    <p:sldLayoutId id="2147483663" r:id="rId4"/>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877708683"/>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53" r:id="rId3"/>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95601773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203960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293969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49843474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59901028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mailto:mmallory@cde.ca.gov"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welcome sign">
            <a:extLst>
              <a:ext uri="{FF2B5EF4-FFF2-40B4-BE49-F238E27FC236}">
                <a16:creationId xmlns:a16="http://schemas.microsoft.com/office/drawing/2014/main" id="{06578AC3-7D07-4763-99E5-B620FDF0EC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841"/>
          <a:stretch/>
        </p:blipFill>
        <p:spPr bwMode="auto">
          <a:xfrm>
            <a:off x="2788920" y="228600"/>
            <a:ext cx="7818119" cy="212133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EEDB00A-8284-43BE-9BF1-6A79D91741D4}"/>
              </a:ext>
            </a:extLst>
          </p:cNvPr>
          <p:cNvSpPr>
            <a:spLocks noGrp="1"/>
          </p:cNvSpPr>
          <p:nvPr>
            <p:ph type="ctrTitle"/>
          </p:nvPr>
        </p:nvSpPr>
        <p:spPr>
          <a:xfrm>
            <a:off x="2788920" y="2592287"/>
            <a:ext cx="9235440" cy="1673425"/>
          </a:xfrm>
        </p:spPr>
        <p:txBody>
          <a:bodyPr>
            <a:noAutofit/>
          </a:bodyPr>
          <a:lstStyle/>
          <a:p>
            <a:pPr algn="l"/>
            <a:br>
              <a:rPr lang="en-US" sz="3200" dirty="0"/>
            </a:br>
            <a:br>
              <a:rPr lang="en-US" sz="3200" dirty="0"/>
            </a:br>
            <a:r>
              <a:rPr lang="en-US" altLang="en-US" sz="3200" b="1" dirty="0"/>
              <a:t>T</a:t>
            </a:r>
            <a:r>
              <a:rPr lang="en-US" altLang="en-US" sz="3200" dirty="0"/>
              <a:t>he webinar will begin shortly. Please review the Chat and click on the Google Form link to sign-in for this meeting. Thank you!</a:t>
            </a:r>
            <a:endParaRPr lang="en-US" sz="3200" dirty="0"/>
          </a:p>
        </p:txBody>
      </p:sp>
    </p:spTree>
    <p:extLst>
      <p:ext uri="{BB962C8B-B14F-4D97-AF65-F5344CB8AC3E}">
        <p14:creationId xmlns:p14="http://schemas.microsoft.com/office/powerpoint/2010/main" val="3465662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F1959-CAC2-4C7E-990D-9D7AC61C40E6}"/>
              </a:ext>
            </a:extLst>
          </p:cNvPr>
          <p:cNvSpPr>
            <a:spLocks noGrp="1"/>
          </p:cNvSpPr>
          <p:nvPr>
            <p:ph type="title"/>
          </p:nvPr>
        </p:nvSpPr>
        <p:spPr>
          <a:xfrm>
            <a:off x="152400" y="0"/>
            <a:ext cx="11887200" cy="1325563"/>
          </a:xfrm>
        </p:spPr>
        <p:txBody>
          <a:bodyPr/>
          <a:lstStyle/>
          <a:p>
            <a:r>
              <a:rPr lang="en-US" dirty="0"/>
              <a:t>Accomplishments</a:t>
            </a:r>
          </a:p>
        </p:txBody>
      </p:sp>
      <p:sp>
        <p:nvSpPr>
          <p:cNvPr id="3" name="Content Placeholder 2">
            <a:extLst>
              <a:ext uri="{FF2B5EF4-FFF2-40B4-BE49-F238E27FC236}">
                <a16:creationId xmlns:a16="http://schemas.microsoft.com/office/drawing/2014/main" id="{5F095F86-6F6C-4520-9C94-CF6D80147FAF}"/>
              </a:ext>
            </a:extLst>
          </p:cNvPr>
          <p:cNvSpPr>
            <a:spLocks noGrp="1"/>
          </p:cNvSpPr>
          <p:nvPr>
            <p:ph idx="1"/>
          </p:nvPr>
        </p:nvSpPr>
        <p:spPr>
          <a:xfrm>
            <a:off x="152400" y="1285104"/>
            <a:ext cx="11887200" cy="5369098"/>
          </a:xfrm>
        </p:spPr>
        <p:txBody>
          <a:bodyPr>
            <a:normAutofit/>
          </a:bodyPr>
          <a:lstStyle/>
          <a:p>
            <a:pPr>
              <a:lnSpc>
                <a:spcPct val="100000"/>
              </a:lnSpc>
              <a:spcBef>
                <a:spcPts val="0"/>
              </a:spcBef>
              <a:spcAft>
                <a:spcPts val="1800"/>
              </a:spcAft>
            </a:pPr>
            <a:r>
              <a:rPr lang="en-US" dirty="0"/>
              <a:t>Implementing the first SSDP with a plan of action to ensure that students’ needs are being addressed through high quality services</a:t>
            </a:r>
          </a:p>
          <a:p>
            <a:pPr>
              <a:lnSpc>
                <a:spcPct val="100000"/>
              </a:lnSpc>
              <a:spcBef>
                <a:spcPts val="0"/>
              </a:spcBef>
              <a:spcAft>
                <a:spcPts val="1800"/>
              </a:spcAft>
            </a:pPr>
            <a:r>
              <a:rPr lang="en-US" dirty="0"/>
              <a:t>Building CDE and MEP staff knowledge and capacity to implement and monitor progress via webinars, resources, Migrant Student Information Network (MSIN) MPO Reports, and small group and individualized assistance </a:t>
            </a:r>
          </a:p>
          <a:p>
            <a:pPr>
              <a:lnSpc>
                <a:spcPct val="100000"/>
              </a:lnSpc>
              <a:spcBef>
                <a:spcPts val="0"/>
              </a:spcBef>
              <a:spcAft>
                <a:spcPts val="1800"/>
              </a:spcAft>
            </a:pPr>
            <a:r>
              <a:rPr lang="en-US" dirty="0"/>
              <a:t>Developing an electronic standardized individual needs assessment/individual learning plan</a:t>
            </a:r>
          </a:p>
        </p:txBody>
      </p:sp>
    </p:spTree>
    <p:extLst>
      <p:ext uri="{BB962C8B-B14F-4D97-AF65-F5344CB8AC3E}">
        <p14:creationId xmlns:p14="http://schemas.microsoft.com/office/powerpoint/2010/main" val="2287271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A798B-8877-4060-8547-EFE1C6C59F8E}"/>
              </a:ext>
            </a:extLst>
          </p:cNvPr>
          <p:cNvSpPr>
            <a:spLocks noGrp="1"/>
          </p:cNvSpPr>
          <p:nvPr>
            <p:ph type="title"/>
          </p:nvPr>
        </p:nvSpPr>
        <p:spPr>
          <a:xfrm>
            <a:off x="152400" y="32066"/>
            <a:ext cx="11887200" cy="1325563"/>
          </a:xfrm>
        </p:spPr>
        <p:txBody>
          <a:bodyPr/>
          <a:lstStyle/>
          <a:p>
            <a:r>
              <a:rPr lang="en-US" dirty="0"/>
              <a:t>Accomplishments (2)</a:t>
            </a:r>
          </a:p>
        </p:txBody>
      </p:sp>
      <p:sp>
        <p:nvSpPr>
          <p:cNvPr id="3" name="Content Placeholder 2">
            <a:extLst>
              <a:ext uri="{FF2B5EF4-FFF2-40B4-BE49-F238E27FC236}">
                <a16:creationId xmlns:a16="http://schemas.microsoft.com/office/drawing/2014/main" id="{2490F2D8-6AAF-4F95-8775-17DF3E41AA88}"/>
              </a:ext>
            </a:extLst>
          </p:cNvPr>
          <p:cNvSpPr>
            <a:spLocks noGrp="1"/>
          </p:cNvSpPr>
          <p:nvPr>
            <p:ph idx="1"/>
          </p:nvPr>
        </p:nvSpPr>
        <p:spPr>
          <a:xfrm>
            <a:off x="152400" y="1266092"/>
            <a:ext cx="11887200" cy="5388109"/>
          </a:xfrm>
        </p:spPr>
        <p:txBody>
          <a:bodyPr/>
          <a:lstStyle/>
          <a:p>
            <a:pPr>
              <a:lnSpc>
                <a:spcPct val="100000"/>
              </a:lnSpc>
              <a:spcBef>
                <a:spcPts val="0"/>
              </a:spcBef>
              <a:spcAft>
                <a:spcPts val="1800"/>
              </a:spcAft>
            </a:pPr>
            <a:r>
              <a:rPr lang="en-US" dirty="0"/>
              <a:t>Putting continuous improvement at the forefront of service development and delivery</a:t>
            </a:r>
          </a:p>
          <a:p>
            <a:pPr>
              <a:lnSpc>
                <a:spcPct val="100000"/>
              </a:lnSpc>
              <a:spcBef>
                <a:spcPts val="0"/>
              </a:spcBef>
              <a:spcAft>
                <a:spcPts val="1800"/>
              </a:spcAft>
            </a:pPr>
            <a:r>
              <a:rPr lang="en-US" dirty="0"/>
              <a:t>Developing the subgrantee and statewide Annual Performance Progress Reports</a:t>
            </a:r>
          </a:p>
          <a:p>
            <a:r>
              <a:rPr lang="en-US" dirty="0"/>
              <a:t>Building the infrastructure and practices to support continuous improvement with strategies to identify various student groups, reviewing data in real-time and after each grant year</a:t>
            </a:r>
          </a:p>
        </p:txBody>
      </p:sp>
      <p:pic>
        <p:nvPicPr>
          <p:cNvPr id="1026" name="Picture 2" descr="Great job ! &quot; Sticker by Singerevita | Redbubble">
            <a:extLst>
              <a:ext uri="{FF2B5EF4-FFF2-40B4-BE49-F238E27FC236}">
                <a16:creationId xmlns:a16="http://schemas.microsoft.com/office/drawing/2014/main" id="{C4C4EDFF-C0F8-4F1C-B0E6-30FAA70AB4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0830" y="5171559"/>
            <a:ext cx="1356619" cy="1356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26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8FAE7-E53B-452E-86CC-861B911A8769}"/>
              </a:ext>
            </a:extLst>
          </p:cNvPr>
          <p:cNvSpPr>
            <a:spLocks noGrp="1"/>
          </p:cNvSpPr>
          <p:nvPr>
            <p:ph type="title"/>
          </p:nvPr>
        </p:nvSpPr>
        <p:spPr>
          <a:xfrm>
            <a:off x="152400" y="55517"/>
            <a:ext cx="11887200" cy="1325563"/>
          </a:xfrm>
        </p:spPr>
        <p:txBody>
          <a:bodyPr/>
          <a:lstStyle/>
          <a:p>
            <a:r>
              <a:rPr lang="en-US" dirty="0"/>
              <a:t>Goals for Year Four of the SSDP</a:t>
            </a:r>
          </a:p>
        </p:txBody>
      </p:sp>
      <p:sp>
        <p:nvSpPr>
          <p:cNvPr id="3" name="Content Placeholder 2">
            <a:extLst>
              <a:ext uri="{FF2B5EF4-FFF2-40B4-BE49-F238E27FC236}">
                <a16:creationId xmlns:a16="http://schemas.microsoft.com/office/drawing/2014/main" id="{B3D2C3E0-A1B6-4C6C-BF14-FC360BE9A3A9}"/>
              </a:ext>
            </a:extLst>
          </p:cNvPr>
          <p:cNvSpPr>
            <a:spLocks noGrp="1"/>
          </p:cNvSpPr>
          <p:nvPr>
            <p:ph idx="1"/>
          </p:nvPr>
        </p:nvSpPr>
        <p:spPr>
          <a:xfrm>
            <a:off x="152400" y="1260390"/>
            <a:ext cx="11887200" cy="5393812"/>
          </a:xfrm>
        </p:spPr>
        <p:txBody>
          <a:bodyPr>
            <a:normAutofit/>
          </a:bodyPr>
          <a:lstStyle/>
          <a:p>
            <a:pPr>
              <a:lnSpc>
                <a:spcPct val="100000"/>
              </a:lnSpc>
              <a:spcBef>
                <a:spcPts val="0"/>
              </a:spcBef>
              <a:spcAft>
                <a:spcPts val="1800"/>
              </a:spcAft>
            </a:pPr>
            <a:r>
              <a:rPr lang="en-US" dirty="0"/>
              <a:t>Improve our ability to meet the SSDP MPOs and offer high quality MEP services through continuous improvement process</a:t>
            </a:r>
          </a:p>
          <a:p>
            <a:pPr>
              <a:lnSpc>
                <a:spcPct val="100000"/>
              </a:lnSpc>
              <a:spcBef>
                <a:spcPts val="0"/>
              </a:spcBef>
              <a:spcAft>
                <a:spcPts val="1800"/>
              </a:spcAft>
            </a:pPr>
            <a:r>
              <a:rPr lang="en-US" dirty="0"/>
              <a:t>Review the 2019–20 and 2020–21 SSDP Annual Performance Progress Reports  </a:t>
            </a:r>
          </a:p>
          <a:p>
            <a:pPr>
              <a:lnSpc>
                <a:spcPct val="100000"/>
              </a:lnSpc>
              <a:spcBef>
                <a:spcPts val="0"/>
              </a:spcBef>
              <a:spcAft>
                <a:spcPts val="1800"/>
              </a:spcAft>
            </a:pPr>
            <a:r>
              <a:rPr lang="en-US" dirty="0"/>
              <a:t>Provide small group and individualized technical assistance on various areas related to the SSDP</a:t>
            </a:r>
          </a:p>
        </p:txBody>
      </p:sp>
    </p:spTree>
    <p:extLst>
      <p:ext uri="{BB962C8B-B14F-4D97-AF65-F5344CB8AC3E}">
        <p14:creationId xmlns:p14="http://schemas.microsoft.com/office/powerpoint/2010/main" val="2470314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59153-C059-4C6B-902E-03BDCFD05215}"/>
              </a:ext>
            </a:extLst>
          </p:cNvPr>
          <p:cNvSpPr>
            <a:spLocks noGrp="1"/>
          </p:cNvSpPr>
          <p:nvPr>
            <p:ph type="title"/>
          </p:nvPr>
        </p:nvSpPr>
        <p:spPr/>
        <p:txBody>
          <a:bodyPr/>
          <a:lstStyle/>
          <a:p>
            <a:r>
              <a:rPr lang="en-US" dirty="0"/>
              <a:t>Goals for Year Four of the SSDP (2)</a:t>
            </a:r>
          </a:p>
        </p:txBody>
      </p:sp>
      <p:sp>
        <p:nvSpPr>
          <p:cNvPr id="3" name="Content Placeholder 2">
            <a:extLst>
              <a:ext uri="{FF2B5EF4-FFF2-40B4-BE49-F238E27FC236}">
                <a16:creationId xmlns:a16="http://schemas.microsoft.com/office/drawing/2014/main" id="{2B039DE0-941C-48F6-BA0F-E1144400886B}"/>
              </a:ext>
            </a:extLst>
          </p:cNvPr>
          <p:cNvSpPr>
            <a:spLocks noGrp="1"/>
          </p:cNvSpPr>
          <p:nvPr>
            <p:ph idx="1"/>
          </p:nvPr>
        </p:nvSpPr>
        <p:spPr/>
        <p:txBody>
          <a:bodyPr/>
          <a:lstStyle/>
          <a:p>
            <a:pPr>
              <a:lnSpc>
                <a:spcPct val="100000"/>
              </a:lnSpc>
              <a:spcBef>
                <a:spcPts val="0"/>
              </a:spcBef>
              <a:spcAft>
                <a:spcPts val="1800"/>
              </a:spcAft>
            </a:pPr>
            <a:r>
              <a:rPr lang="en-US" dirty="0"/>
              <a:t>Collect subgrantee feedback on options to revise MPOs</a:t>
            </a:r>
          </a:p>
          <a:p>
            <a:pPr>
              <a:lnSpc>
                <a:spcPct val="100000"/>
              </a:lnSpc>
              <a:spcBef>
                <a:spcPts val="0"/>
              </a:spcBef>
              <a:spcAft>
                <a:spcPts val="1800"/>
              </a:spcAft>
            </a:pPr>
            <a:r>
              <a:rPr lang="en-US" dirty="0"/>
              <a:t>Amend the SSDP to include updated performance targets and MPOs</a:t>
            </a:r>
          </a:p>
          <a:p>
            <a:r>
              <a:rPr lang="en-US" dirty="0"/>
              <a:t>Provide a train-the-trainers seminar on culturally and linguistically responsive professional development to all subgrantees to support MPO 13.2 </a:t>
            </a:r>
          </a:p>
          <a:p>
            <a:endParaRPr lang="en-US" dirty="0"/>
          </a:p>
        </p:txBody>
      </p:sp>
    </p:spTree>
    <p:extLst>
      <p:ext uri="{BB962C8B-B14F-4D97-AF65-F5344CB8AC3E}">
        <p14:creationId xmlns:p14="http://schemas.microsoft.com/office/powerpoint/2010/main" val="2549862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1D23C-5F58-44FF-90AB-1E1C0FAFFD1D}"/>
              </a:ext>
            </a:extLst>
          </p:cNvPr>
          <p:cNvSpPr>
            <a:spLocks noGrp="1"/>
          </p:cNvSpPr>
          <p:nvPr>
            <p:ph type="title"/>
          </p:nvPr>
        </p:nvSpPr>
        <p:spPr/>
        <p:txBody>
          <a:bodyPr/>
          <a:lstStyle/>
          <a:p>
            <a:r>
              <a:rPr lang="en-US" dirty="0"/>
              <a:t>Goals for Year Five of the SSDP</a:t>
            </a:r>
          </a:p>
        </p:txBody>
      </p:sp>
      <p:sp>
        <p:nvSpPr>
          <p:cNvPr id="3" name="Content Placeholder 2">
            <a:extLst>
              <a:ext uri="{FF2B5EF4-FFF2-40B4-BE49-F238E27FC236}">
                <a16:creationId xmlns:a16="http://schemas.microsoft.com/office/drawing/2014/main" id="{9AEAD021-0F10-43B8-B635-4997CDFDCF87}"/>
              </a:ext>
            </a:extLst>
          </p:cNvPr>
          <p:cNvSpPr>
            <a:spLocks noGrp="1"/>
          </p:cNvSpPr>
          <p:nvPr>
            <p:ph idx="1"/>
          </p:nvPr>
        </p:nvSpPr>
        <p:spPr>
          <a:xfrm>
            <a:off x="152400" y="1339702"/>
            <a:ext cx="11887200" cy="5314499"/>
          </a:xfrm>
        </p:spPr>
        <p:txBody>
          <a:bodyPr/>
          <a:lstStyle/>
          <a:p>
            <a:r>
              <a:rPr lang="en-US" dirty="0"/>
              <a:t>Continue to refine policies and practices that improve instructional and support services</a:t>
            </a:r>
          </a:p>
          <a:p>
            <a:r>
              <a:rPr lang="en-US" dirty="0"/>
              <a:t>Provide professional development trainings as recommended by MEP subgrantees</a:t>
            </a:r>
          </a:p>
          <a:p>
            <a:r>
              <a:rPr lang="en-US" dirty="0"/>
              <a:t>Provide individual, small group, and whole group technical assistance on high need areas as determined by the 2021–22 SSDP Annual Performance Progress Reports</a:t>
            </a:r>
          </a:p>
          <a:p>
            <a:r>
              <a:rPr lang="en-US" dirty="0"/>
              <a:t>Collect subgrantee feedback on the SSDP implementation and recommendations for the next SSDP</a:t>
            </a:r>
          </a:p>
          <a:p>
            <a:endParaRPr lang="en-US" dirty="0"/>
          </a:p>
        </p:txBody>
      </p:sp>
    </p:spTree>
    <p:extLst>
      <p:ext uri="{BB962C8B-B14F-4D97-AF65-F5344CB8AC3E}">
        <p14:creationId xmlns:p14="http://schemas.microsoft.com/office/powerpoint/2010/main" val="2061652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11887200" cy="1325563"/>
          </a:xfrm>
        </p:spPr>
        <p:txBody>
          <a:bodyPr/>
          <a:lstStyle/>
          <a:p>
            <a:r>
              <a:rPr lang="en-US" dirty="0"/>
              <a:t>Reflecting On Our Own Experiences</a:t>
            </a:r>
          </a:p>
        </p:txBody>
      </p:sp>
      <p:sp>
        <p:nvSpPr>
          <p:cNvPr id="3" name="Content Placeholder 2"/>
          <p:cNvSpPr>
            <a:spLocks noGrp="1"/>
          </p:cNvSpPr>
          <p:nvPr>
            <p:ph sz="half" idx="1"/>
          </p:nvPr>
        </p:nvSpPr>
        <p:spPr>
          <a:xfrm>
            <a:off x="152400" y="1477346"/>
            <a:ext cx="5852160" cy="4302239"/>
          </a:xfrm>
        </p:spPr>
        <p:txBody>
          <a:bodyPr>
            <a:normAutofit fontScale="85000" lnSpcReduction="10000"/>
          </a:bodyPr>
          <a:lstStyle/>
          <a:p>
            <a:pPr>
              <a:spcAft>
                <a:spcPts val="1200"/>
              </a:spcAft>
            </a:pPr>
            <a:r>
              <a:rPr lang="en-US" dirty="0"/>
              <a:t>Take a moment to think about your experiences </a:t>
            </a:r>
            <a:r>
              <a:rPr lang="en-US" b="1" dirty="0"/>
              <a:t>using the existing SSDP MPO Reports in MSIN. </a:t>
            </a:r>
          </a:p>
          <a:p>
            <a:pPr>
              <a:spcAft>
                <a:spcPts val="1200"/>
              </a:spcAft>
            </a:pPr>
            <a:r>
              <a:rPr lang="en-US" dirty="0"/>
              <a:t>How have these reports supported service delivery in your area?</a:t>
            </a:r>
          </a:p>
          <a:p>
            <a:pPr>
              <a:spcAft>
                <a:spcPts val="1200"/>
              </a:spcAft>
            </a:pPr>
            <a:r>
              <a:rPr lang="en-US" dirty="0"/>
              <a:t>Please enter any thoughts you’d like to share about your experience into the Chat feature.</a:t>
            </a:r>
          </a:p>
          <a:p>
            <a:pPr lvl="1"/>
            <a:endParaRPr lang="en-US" dirty="0"/>
          </a:p>
        </p:txBody>
      </p:sp>
      <p:pic>
        <p:nvPicPr>
          <p:cNvPr id="1026" name="Picture 2" descr="Image of a tree in a lake. You can see the tree and its reflection.">
            <a:extLst>
              <a:ext uri="{FF2B5EF4-FFF2-40B4-BE49-F238E27FC236}">
                <a16:creationId xmlns:a16="http://schemas.microsoft.com/office/drawing/2014/main" id="{4E0B3FE1-E0EC-4682-AEDF-C47AB7A32CDC}"/>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6187442" y="1250149"/>
            <a:ext cx="5851525" cy="468122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0"/>
          </p:nvPr>
        </p:nvSpPr>
        <p:spPr/>
        <p:txBody>
          <a:bodyPr/>
          <a:lstStyle/>
          <a:p>
            <a:endParaRPr lang="en-US" altLang="en-US" dirty="0"/>
          </a:p>
        </p:txBody>
      </p:sp>
    </p:spTree>
    <p:extLst>
      <p:ext uri="{BB962C8B-B14F-4D97-AF65-F5344CB8AC3E}">
        <p14:creationId xmlns:p14="http://schemas.microsoft.com/office/powerpoint/2010/main" val="1155278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3AF29-8653-45C1-BB00-1E8E882171D5}"/>
              </a:ext>
            </a:extLst>
          </p:cNvPr>
          <p:cNvSpPr>
            <a:spLocks noGrp="1"/>
          </p:cNvSpPr>
          <p:nvPr>
            <p:ph type="title"/>
          </p:nvPr>
        </p:nvSpPr>
        <p:spPr/>
        <p:txBody>
          <a:bodyPr/>
          <a:lstStyle/>
          <a:p>
            <a:r>
              <a:rPr lang="en-US" dirty="0"/>
              <a:t>Audience</a:t>
            </a:r>
          </a:p>
        </p:txBody>
      </p:sp>
      <p:sp>
        <p:nvSpPr>
          <p:cNvPr id="3" name="Content Placeholder 2">
            <a:extLst>
              <a:ext uri="{FF2B5EF4-FFF2-40B4-BE49-F238E27FC236}">
                <a16:creationId xmlns:a16="http://schemas.microsoft.com/office/drawing/2014/main" id="{AE625E13-849A-48CD-B849-43EA36324BFD}"/>
              </a:ext>
            </a:extLst>
          </p:cNvPr>
          <p:cNvSpPr>
            <a:spLocks noGrp="1"/>
          </p:cNvSpPr>
          <p:nvPr>
            <p:ph idx="1"/>
          </p:nvPr>
        </p:nvSpPr>
        <p:spPr>
          <a:xfrm>
            <a:off x="679938" y="1638300"/>
            <a:ext cx="11359662" cy="5015901"/>
          </a:xfrm>
        </p:spPr>
        <p:txBody>
          <a:bodyPr/>
          <a:lstStyle/>
          <a:p>
            <a:r>
              <a:rPr lang="en-US" dirty="0"/>
              <a:t>Directors</a:t>
            </a:r>
          </a:p>
          <a:p>
            <a:r>
              <a:rPr lang="en-US" dirty="0"/>
              <a:t>Coordinators/Program Managers</a:t>
            </a:r>
          </a:p>
          <a:p>
            <a:r>
              <a:rPr lang="en-US" dirty="0"/>
              <a:t>SSDP Leads</a:t>
            </a:r>
          </a:p>
          <a:p>
            <a:endParaRPr lang="en-US" dirty="0"/>
          </a:p>
        </p:txBody>
      </p:sp>
    </p:spTree>
    <p:extLst>
      <p:ext uri="{BB962C8B-B14F-4D97-AF65-F5344CB8AC3E}">
        <p14:creationId xmlns:p14="http://schemas.microsoft.com/office/powerpoint/2010/main" val="4155415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3"/>
          <p:cNvSpPr>
            <a:spLocks noGrp="1"/>
          </p:cNvSpPr>
          <p:nvPr>
            <p:ph type="title"/>
          </p:nvPr>
        </p:nvSpPr>
        <p:spPr/>
        <p:txBody>
          <a:bodyPr/>
          <a:lstStyle/>
          <a:p>
            <a:r>
              <a:rPr lang="en-US" altLang="en-US" dirty="0"/>
              <a:t>Webinar Objectives</a:t>
            </a:r>
          </a:p>
        </p:txBody>
      </p:sp>
      <p:sp>
        <p:nvSpPr>
          <p:cNvPr id="17412" name="Content Placeholder 4"/>
          <p:cNvSpPr>
            <a:spLocks noGrp="1"/>
          </p:cNvSpPr>
          <p:nvPr>
            <p:ph idx="1"/>
          </p:nvPr>
        </p:nvSpPr>
        <p:spPr>
          <a:xfrm>
            <a:off x="796413" y="1638300"/>
            <a:ext cx="10795820" cy="4293577"/>
          </a:xfrm>
        </p:spPr>
        <p:txBody>
          <a:bodyPr/>
          <a:lstStyle/>
          <a:p>
            <a:pPr marL="514350" indent="-514350">
              <a:spcAft>
                <a:spcPts val="2400"/>
              </a:spcAft>
              <a:buFont typeface="+mj-lt"/>
              <a:buAutoNum type="arabicPeriod"/>
            </a:pPr>
            <a:r>
              <a:rPr lang="en-US" altLang="en-US" dirty="0"/>
              <a:t>Review the SSDP MPO Reports in the MSIN.</a:t>
            </a:r>
          </a:p>
          <a:p>
            <a:pPr marL="514350" indent="-514350">
              <a:lnSpc>
                <a:spcPct val="100000"/>
              </a:lnSpc>
              <a:spcAft>
                <a:spcPts val="2400"/>
              </a:spcAft>
              <a:buFont typeface="+mj-lt"/>
              <a:buAutoNum type="arabicPeriod"/>
            </a:pPr>
            <a:r>
              <a:rPr lang="en-US" altLang="en-US" dirty="0"/>
              <a:t>Identify how to use the SSDP MPO Reports in support of service delivery and to meet the MPOs.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ACF81-1109-426A-AAC4-5E7B181071F5}"/>
              </a:ext>
            </a:extLst>
          </p:cNvPr>
          <p:cNvSpPr>
            <a:spLocks noGrp="1"/>
          </p:cNvSpPr>
          <p:nvPr>
            <p:ph type="title"/>
          </p:nvPr>
        </p:nvSpPr>
        <p:spPr/>
        <p:txBody>
          <a:bodyPr/>
          <a:lstStyle/>
          <a:p>
            <a:r>
              <a:rPr lang="en-US" dirty="0"/>
              <a:t>Existing Measurable Program Objective Reports</a:t>
            </a:r>
          </a:p>
        </p:txBody>
      </p:sp>
      <p:sp>
        <p:nvSpPr>
          <p:cNvPr id="3" name="Content Placeholder 2">
            <a:extLst>
              <a:ext uri="{FF2B5EF4-FFF2-40B4-BE49-F238E27FC236}">
                <a16:creationId xmlns:a16="http://schemas.microsoft.com/office/drawing/2014/main" id="{03DE9318-D5B8-4054-BF1C-AAC6314A5B5A}"/>
              </a:ext>
            </a:extLst>
          </p:cNvPr>
          <p:cNvSpPr>
            <a:spLocks noGrp="1"/>
          </p:cNvSpPr>
          <p:nvPr>
            <p:ph sz="half" idx="1"/>
          </p:nvPr>
        </p:nvSpPr>
        <p:spPr>
          <a:xfrm>
            <a:off x="2071540" y="2254228"/>
            <a:ext cx="8048920" cy="3103687"/>
          </a:xfrm>
        </p:spPr>
        <p:txBody>
          <a:bodyPr numCol="2">
            <a:normAutofit/>
          </a:bodyPr>
          <a:lstStyle/>
          <a:p>
            <a:pPr algn="ctr"/>
            <a:r>
              <a:rPr lang="en-US" sz="3600" dirty="0"/>
              <a:t>MPO 1.0 </a:t>
            </a:r>
          </a:p>
          <a:p>
            <a:pPr algn="ctr"/>
            <a:r>
              <a:rPr lang="en-US" sz="3600" dirty="0"/>
              <a:t>MPO 2.0</a:t>
            </a:r>
          </a:p>
          <a:p>
            <a:pPr algn="ctr"/>
            <a:r>
              <a:rPr lang="en-US" sz="3600" dirty="0"/>
              <a:t>MPO 7.0</a:t>
            </a:r>
          </a:p>
          <a:p>
            <a:pPr algn="ctr"/>
            <a:r>
              <a:rPr lang="en-US" sz="3600" dirty="0"/>
              <a:t>MPO 8.0</a:t>
            </a:r>
          </a:p>
          <a:p>
            <a:pPr algn="ctr"/>
            <a:r>
              <a:rPr lang="en-US" sz="3600" dirty="0"/>
              <a:t>MPO 9.0</a:t>
            </a:r>
          </a:p>
          <a:p>
            <a:r>
              <a:rPr lang="en-US" sz="3600" dirty="0"/>
              <a:t>MPO 9.1</a:t>
            </a:r>
          </a:p>
          <a:p>
            <a:r>
              <a:rPr lang="en-US" sz="3600" dirty="0"/>
              <a:t>MPO 11.0</a:t>
            </a:r>
          </a:p>
          <a:p>
            <a:r>
              <a:rPr lang="en-US" sz="3600" dirty="0"/>
              <a:t>MPO 13.1</a:t>
            </a:r>
          </a:p>
          <a:p>
            <a:r>
              <a:rPr lang="en-US" sz="3600" dirty="0"/>
              <a:t>MPO 13.2</a:t>
            </a:r>
          </a:p>
        </p:txBody>
      </p:sp>
    </p:spTree>
    <p:extLst>
      <p:ext uri="{BB962C8B-B14F-4D97-AF65-F5344CB8AC3E}">
        <p14:creationId xmlns:p14="http://schemas.microsoft.com/office/powerpoint/2010/main" val="7740668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39BBC-3D7A-4C76-86B7-E82211245EFA}"/>
              </a:ext>
            </a:extLst>
          </p:cNvPr>
          <p:cNvSpPr>
            <a:spLocks noGrp="1"/>
          </p:cNvSpPr>
          <p:nvPr>
            <p:ph type="title"/>
          </p:nvPr>
        </p:nvSpPr>
        <p:spPr/>
        <p:txBody>
          <a:bodyPr/>
          <a:lstStyle/>
          <a:p>
            <a:r>
              <a:rPr lang="en-US" dirty="0"/>
              <a:t>New Measurable Program Objective Reports</a:t>
            </a:r>
          </a:p>
        </p:txBody>
      </p:sp>
      <p:sp>
        <p:nvSpPr>
          <p:cNvPr id="4" name="Content Placeholder 3">
            <a:extLst>
              <a:ext uri="{FF2B5EF4-FFF2-40B4-BE49-F238E27FC236}">
                <a16:creationId xmlns:a16="http://schemas.microsoft.com/office/drawing/2014/main" id="{855E65FF-7AE3-483E-9BA4-8DD5CFF7B919}"/>
              </a:ext>
            </a:extLst>
          </p:cNvPr>
          <p:cNvSpPr>
            <a:spLocks noGrp="1"/>
          </p:cNvSpPr>
          <p:nvPr>
            <p:ph sz="half" idx="1"/>
          </p:nvPr>
        </p:nvSpPr>
        <p:spPr>
          <a:xfrm>
            <a:off x="4574828" y="1782453"/>
            <a:ext cx="3042344" cy="4152900"/>
          </a:xfrm>
        </p:spPr>
        <p:txBody>
          <a:bodyPr>
            <a:normAutofit/>
          </a:bodyPr>
          <a:lstStyle/>
          <a:p>
            <a:r>
              <a:rPr lang="en-US" sz="3600" dirty="0"/>
              <a:t>MPO 5.0/6.0</a:t>
            </a:r>
          </a:p>
          <a:p>
            <a:r>
              <a:rPr lang="en-US" sz="3600" dirty="0"/>
              <a:t>MPO 5.1/6.1</a:t>
            </a:r>
          </a:p>
          <a:p>
            <a:r>
              <a:rPr lang="en-US" sz="3600" dirty="0"/>
              <a:t>MPO 10.0</a:t>
            </a:r>
          </a:p>
          <a:p>
            <a:r>
              <a:rPr lang="en-US" sz="3600" dirty="0"/>
              <a:t>MPO 10.1</a:t>
            </a:r>
          </a:p>
          <a:p>
            <a:r>
              <a:rPr lang="en-US" sz="3600" dirty="0"/>
              <a:t>MPO 10.2</a:t>
            </a:r>
          </a:p>
          <a:p>
            <a:r>
              <a:rPr lang="en-US" sz="3600" dirty="0"/>
              <a:t>MPO 11.1</a:t>
            </a:r>
          </a:p>
        </p:txBody>
      </p:sp>
    </p:spTree>
    <p:extLst>
      <p:ext uri="{BB962C8B-B14F-4D97-AF65-F5344CB8AC3E}">
        <p14:creationId xmlns:p14="http://schemas.microsoft.com/office/powerpoint/2010/main" val="2929602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F287B-3956-4411-90CB-C098D6858A2F}"/>
              </a:ext>
            </a:extLst>
          </p:cNvPr>
          <p:cNvSpPr>
            <a:spLocks noGrp="1"/>
          </p:cNvSpPr>
          <p:nvPr>
            <p:ph type="ctrTitle"/>
          </p:nvPr>
        </p:nvSpPr>
        <p:spPr>
          <a:xfrm>
            <a:off x="416799" y="975871"/>
            <a:ext cx="11358401" cy="3347821"/>
          </a:xfrm>
        </p:spPr>
        <p:txBody>
          <a:bodyPr>
            <a:normAutofit fontScale="90000"/>
          </a:bodyPr>
          <a:lstStyle/>
          <a:p>
            <a:pPr>
              <a:lnSpc>
                <a:spcPct val="100000"/>
              </a:lnSpc>
              <a:spcAft>
                <a:spcPts val="3600"/>
              </a:spcAft>
            </a:pPr>
            <a:r>
              <a:rPr lang="en-US" sz="5300" dirty="0"/>
              <a:t>New State Service Delivery Plan Measurable Program Objective Reports</a:t>
            </a:r>
            <a:br>
              <a:rPr lang="en-US" sz="4400" dirty="0"/>
            </a:br>
            <a:br>
              <a:rPr lang="en-US" sz="3200" dirty="0"/>
            </a:br>
            <a:r>
              <a:rPr lang="en-US" sz="3200" dirty="0"/>
              <a:t>August 17, 2021</a:t>
            </a:r>
            <a:br>
              <a:rPr lang="en-US" sz="3200" dirty="0"/>
            </a:br>
            <a:br>
              <a:rPr lang="en-US" sz="3600" dirty="0"/>
            </a:br>
            <a:r>
              <a:rPr lang="en-US" sz="3100" dirty="0"/>
              <a:t>Melissa Mallory</a:t>
            </a:r>
            <a:br>
              <a:rPr lang="en-US" sz="3100" dirty="0"/>
            </a:br>
            <a:r>
              <a:rPr lang="en-US" sz="3100" dirty="0"/>
              <a:t>Education Programs Consultant</a:t>
            </a:r>
            <a:br>
              <a:rPr lang="en-US" sz="3100" dirty="0"/>
            </a:br>
            <a:r>
              <a:rPr lang="en-US" sz="3100" dirty="0"/>
              <a:t>Migrant Education Office</a:t>
            </a:r>
          </a:p>
        </p:txBody>
      </p:sp>
    </p:spTree>
    <p:extLst>
      <p:ext uri="{BB962C8B-B14F-4D97-AF65-F5344CB8AC3E}">
        <p14:creationId xmlns:p14="http://schemas.microsoft.com/office/powerpoint/2010/main" val="36829061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471A5-6F49-4447-A314-A2C2BBFE6A53}"/>
              </a:ext>
            </a:extLst>
          </p:cNvPr>
          <p:cNvSpPr>
            <a:spLocks noGrp="1"/>
          </p:cNvSpPr>
          <p:nvPr>
            <p:ph type="title"/>
          </p:nvPr>
        </p:nvSpPr>
        <p:spPr>
          <a:xfrm>
            <a:off x="152400" y="90677"/>
            <a:ext cx="11887200" cy="1325563"/>
          </a:xfrm>
        </p:spPr>
        <p:txBody>
          <a:bodyPr/>
          <a:lstStyle/>
          <a:p>
            <a:r>
              <a:rPr lang="en-US" dirty="0"/>
              <a:t>MPO 5.0/6.0 Report</a:t>
            </a:r>
          </a:p>
        </p:txBody>
      </p:sp>
      <p:pic>
        <p:nvPicPr>
          <p:cNvPr id="4" name="Content Placeholder 3" descr="Screenshot of MPO 5.0/6.0 Report">
            <a:extLst>
              <a:ext uri="{FF2B5EF4-FFF2-40B4-BE49-F238E27FC236}">
                <a16:creationId xmlns:a16="http://schemas.microsoft.com/office/drawing/2014/main" id="{21F2B37B-23B9-4E83-8D19-F0AB95E02377}"/>
              </a:ext>
            </a:extLst>
          </p:cNvPr>
          <p:cNvPicPr>
            <a:picLocks noGrp="1" noChangeAspect="1"/>
          </p:cNvPicPr>
          <p:nvPr>
            <p:ph idx="1"/>
          </p:nvPr>
        </p:nvPicPr>
        <p:blipFill>
          <a:blip r:embed="rId3"/>
          <a:stretch>
            <a:fillRect/>
          </a:stretch>
        </p:blipFill>
        <p:spPr>
          <a:xfrm>
            <a:off x="152400" y="1529362"/>
            <a:ext cx="11887200" cy="4966656"/>
          </a:xfrm>
          <a:prstGeom prst="rect">
            <a:avLst/>
          </a:prstGeom>
        </p:spPr>
      </p:pic>
    </p:spTree>
    <p:extLst>
      <p:ext uri="{BB962C8B-B14F-4D97-AF65-F5344CB8AC3E}">
        <p14:creationId xmlns:p14="http://schemas.microsoft.com/office/powerpoint/2010/main" val="33701871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24184-FB0A-4ABF-96E9-000FC6F0A21B}"/>
              </a:ext>
            </a:extLst>
          </p:cNvPr>
          <p:cNvSpPr>
            <a:spLocks noGrp="1"/>
          </p:cNvSpPr>
          <p:nvPr>
            <p:ph type="title"/>
          </p:nvPr>
        </p:nvSpPr>
        <p:spPr/>
        <p:txBody>
          <a:bodyPr/>
          <a:lstStyle/>
          <a:p>
            <a:r>
              <a:rPr lang="en-US" dirty="0"/>
              <a:t>True or False?</a:t>
            </a:r>
          </a:p>
        </p:txBody>
      </p:sp>
      <p:sp>
        <p:nvSpPr>
          <p:cNvPr id="3" name="Content Placeholder 2">
            <a:extLst>
              <a:ext uri="{FF2B5EF4-FFF2-40B4-BE49-F238E27FC236}">
                <a16:creationId xmlns:a16="http://schemas.microsoft.com/office/drawing/2014/main" id="{8B63D6D8-C34B-4AB2-9E10-C9F6BD11F1E4}"/>
              </a:ext>
            </a:extLst>
          </p:cNvPr>
          <p:cNvSpPr>
            <a:spLocks noGrp="1"/>
          </p:cNvSpPr>
          <p:nvPr>
            <p:ph idx="1"/>
          </p:nvPr>
        </p:nvSpPr>
        <p:spPr>
          <a:xfrm>
            <a:off x="406923" y="1638300"/>
            <a:ext cx="11378154" cy="5015901"/>
          </a:xfrm>
        </p:spPr>
        <p:txBody>
          <a:bodyPr/>
          <a:lstStyle/>
          <a:p>
            <a:pPr marL="0" indent="0">
              <a:buNone/>
            </a:pPr>
            <a:r>
              <a:rPr lang="en-US" dirty="0"/>
              <a:t>Please enter “true” or “false” into the Chat feature for the following statement:</a:t>
            </a:r>
          </a:p>
          <a:p>
            <a:pPr marL="0" indent="0">
              <a:buNone/>
            </a:pPr>
            <a:endParaRPr lang="en-US" dirty="0"/>
          </a:p>
          <a:p>
            <a:pPr marL="0" indent="0">
              <a:buNone/>
            </a:pPr>
            <a:r>
              <a:rPr lang="en-US" dirty="0"/>
              <a:t>I can identify the 9</a:t>
            </a:r>
            <a:r>
              <a:rPr lang="en-US" baseline="30000" dirty="0"/>
              <a:t>th</a:t>
            </a:r>
            <a:r>
              <a:rPr lang="en-US" dirty="0"/>
              <a:t> grade students who need to be enrolled into case management services by clicking on the child counts/denominator in the MPO 5.0/6.0 Report.</a:t>
            </a:r>
          </a:p>
        </p:txBody>
      </p:sp>
    </p:spTree>
    <p:extLst>
      <p:ext uri="{BB962C8B-B14F-4D97-AF65-F5344CB8AC3E}">
        <p14:creationId xmlns:p14="http://schemas.microsoft.com/office/powerpoint/2010/main" val="40654412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10871-509F-437A-BDA1-CE592216D76B}"/>
              </a:ext>
            </a:extLst>
          </p:cNvPr>
          <p:cNvSpPr>
            <a:spLocks noGrp="1"/>
          </p:cNvSpPr>
          <p:nvPr>
            <p:ph type="title"/>
          </p:nvPr>
        </p:nvSpPr>
        <p:spPr>
          <a:xfrm>
            <a:off x="152400" y="1"/>
            <a:ext cx="11887200" cy="1300762"/>
          </a:xfrm>
        </p:spPr>
        <p:txBody>
          <a:bodyPr/>
          <a:lstStyle/>
          <a:p>
            <a:r>
              <a:rPr lang="en-US" dirty="0"/>
              <a:t>MPO 5.1/6.1 Report</a:t>
            </a:r>
          </a:p>
        </p:txBody>
      </p:sp>
      <p:pic>
        <p:nvPicPr>
          <p:cNvPr id="4" name="Picture 3" descr="Screenshot of MPO 5.1/6.1 Report">
            <a:extLst>
              <a:ext uri="{FF2B5EF4-FFF2-40B4-BE49-F238E27FC236}">
                <a16:creationId xmlns:a16="http://schemas.microsoft.com/office/drawing/2014/main" id="{99199540-4770-44B7-93BA-81A89E23951F}"/>
              </a:ext>
            </a:extLst>
          </p:cNvPr>
          <p:cNvPicPr>
            <a:picLocks noChangeAspect="1"/>
          </p:cNvPicPr>
          <p:nvPr/>
        </p:nvPicPr>
        <p:blipFill>
          <a:blip r:embed="rId3"/>
          <a:stretch>
            <a:fillRect/>
          </a:stretch>
        </p:blipFill>
        <p:spPr>
          <a:xfrm>
            <a:off x="585787" y="1300762"/>
            <a:ext cx="11110913" cy="5336610"/>
          </a:xfrm>
          <a:prstGeom prst="rect">
            <a:avLst/>
          </a:prstGeom>
        </p:spPr>
      </p:pic>
    </p:spTree>
    <p:extLst>
      <p:ext uri="{BB962C8B-B14F-4D97-AF65-F5344CB8AC3E}">
        <p14:creationId xmlns:p14="http://schemas.microsoft.com/office/powerpoint/2010/main" val="3062266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48432-7792-4B38-BD9C-DE3E70D11C6B}"/>
              </a:ext>
            </a:extLst>
          </p:cNvPr>
          <p:cNvSpPr>
            <a:spLocks noGrp="1"/>
          </p:cNvSpPr>
          <p:nvPr>
            <p:ph type="title"/>
          </p:nvPr>
        </p:nvSpPr>
        <p:spPr>
          <a:xfrm>
            <a:off x="152400" y="50544"/>
            <a:ext cx="11887200" cy="1325563"/>
          </a:xfrm>
        </p:spPr>
        <p:txBody>
          <a:bodyPr/>
          <a:lstStyle/>
          <a:p>
            <a:r>
              <a:rPr lang="en-US" dirty="0"/>
              <a:t>Subgrantee Process</a:t>
            </a:r>
          </a:p>
        </p:txBody>
      </p:sp>
      <p:sp>
        <p:nvSpPr>
          <p:cNvPr id="3" name="Content Placeholder 2">
            <a:extLst>
              <a:ext uri="{FF2B5EF4-FFF2-40B4-BE49-F238E27FC236}">
                <a16:creationId xmlns:a16="http://schemas.microsoft.com/office/drawing/2014/main" id="{3AB43147-5A57-4A1B-A175-372A544E67C5}"/>
              </a:ext>
            </a:extLst>
          </p:cNvPr>
          <p:cNvSpPr>
            <a:spLocks noGrp="1"/>
          </p:cNvSpPr>
          <p:nvPr>
            <p:ph idx="1"/>
          </p:nvPr>
        </p:nvSpPr>
        <p:spPr>
          <a:xfrm>
            <a:off x="152400" y="1031632"/>
            <a:ext cx="11887200" cy="5341216"/>
          </a:xfrm>
        </p:spPr>
        <p:txBody>
          <a:bodyPr>
            <a:normAutofit/>
          </a:bodyPr>
          <a:lstStyle/>
          <a:p>
            <a:pPr marL="0" indent="0">
              <a:lnSpc>
                <a:spcPct val="100000"/>
              </a:lnSpc>
              <a:spcBef>
                <a:spcPts val="0"/>
              </a:spcBef>
              <a:spcAft>
                <a:spcPts val="1800"/>
              </a:spcAft>
              <a:buNone/>
            </a:pPr>
            <a:r>
              <a:rPr lang="en-US" dirty="0"/>
              <a:t>Please take a minute to think about the questions below for case management and credit recovery. Enter any comments you may have in the Chat Feature.</a:t>
            </a:r>
          </a:p>
          <a:p>
            <a:pPr>
              <a:lnSpc>
                <a:spcPct val="100000"/>
              </a:lnSpc>
              <a:spcBef>
                <a:spcPts val="0"/>
              </a:spcBef>
              <a:spcAft>
                <a:spcPts val="1800"/>
              </a:spcAft>
            </a:pPr>
            <a:r>
              <a:rPr lang="en-US" dirty="0"/>
              <a:t>How do you monitor credit completion throughout the school year? </a:t>
            </a:r>
          </a:p>
          <a:p>
            <a:pPr>
              <a:lnSpc>
                <a:spcPct val="100000"/>
              </a:lnSpc>
              <a:spcBef>
                <a:spcPts val="0"/>
              </a:spcBef>
              <a:spcAft>
                <a:spcPts val="1800"/>
              </a:spcAft>
            </a:pPr>
            <a:r>
              <a:rPr lang="en-US" dirty="0"/>
              <a:t>Do you meet with migratory students often enough to identify credit deficiencies immediately?</a:t>
            </a:r>
          </a:p>
          <a:p>
            <a:pPr>
              <a:lnSpc>
                <a:spcPct val="100000"/>
              </a:lnSpc>
              <a:spcBef>
                <a:spcPts val="0"/>
              </a:spcBef>
              <a:spcAft>
                <a:spcPts val="1800"/>
              </a:spcAft>
            </a:pPr>
            <a:r>
              <a:rPr lang="en-US" dirty="0"/>
              <a:t>How do you ensure that migratory students, especially 11</a:t>
            </a:r>
            <a:r>
              <a:rPr lang="en-US" baseline="30000" dirty="0"/>
              <a:t>th</a:t>
            </a:r>
            <a:r>
              <a:rPr lang="en-US" dirty="0"/>
              <a:t> and 12</a:t>
            </a:r>
            <a:r>
              <a:rPr lang="en-US" baseline="30000" dirty="0"/>
              <a:t>th</a:t>
            </a:r>
            <a:r>
              <a:rPr lang="en-US" dirty="0"/>
              <a:t> graders, are served in a timely manner?</a:t>
            </a:r>
          </a:p>
        </p:txBody>
      </p:sp>
    </p:spTree>
    <p:extLst>
      <p:ext uri="{BB962C8B-B14F-4D97-AF65-F5344CB8AC3E}">
        <p14:creationId xmlns:p14="http://schemas.microsoft.com/office/powerpoint/2010/main" val="22776778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C50FF-8A6B-4412-8181-317FBA023B07}"/>
              </a:ext>
            </a:extLst>
          </p:cNvPr>
          <p:cNvSpPr>
            <a:spLocks noGrp="1"/>
          </p:cNvSpPr>
          <p:nvPr>
            <p:ph type="title"/>
          </p:nvPr>
        </p:nvSpPr>
        <p:spPr/>
        <p:txBody>
          <a:bodyPr/>
          <a:lstStyle/>
          <a:p>
            <a:r>
              <a:rPr lang="en-US" dirty="0"/>
              <a:t>True or False? (1)</a:t>
            </a:r>
          </a:p>
        </p:txBody>
      </p:sp>
      <p:sp>
        <p:nvSpPr>
          <p:cNvPr id="3" name="Content Placeholder 2">
            <a:extLst>
              <a:ext uri="{FF2B5EF4-FFF2-40B4-BE49-F238E27FC236}">
                <a16:creationId xmlns:a16="http://schemas.microsoft.com/office/drawing/2014/main" id="{EBF264FA-3B51-4BBE-BF88-B462E6088B2B}"/>
              </a:ext>
            </a:extLst>
          </p:cNvPr>
          <p:cNvSpPr>
            <a:spLocks noGrp="1"/>
          </p:cNvSpPr>
          <p:nvPr>
            <p:ph idx="1"/>
          </p:nvPr>
        </p:nvSpPr>
        <p:spPr>
          <a:xfrm>
            <a:off x="449344" y="1638300"/>
            <a:ext cx="11293312" cy="5015901"/>
          </a:xfrm>
        </p:spPr>
        <p:txBody>
          <a:bodyPr/>
          <a:lstStyle/>
          <a:p>
            <a:pPr marL="0" indent="0">
              <a:buNone/>
            </a:pPr>
            <a:r>
              <a:rPr lang="en-US" dirty="0"/>
              <a:t>Please enter “true” or “false” into the Chat feature for the following statement:</a:t>
            </a:r>
          </a:p>
          <a:p>
            <a:pPr marL="0" indent="0">
              <a:buNone/>
            </a:pPr>
            <a:endParaRPr lang="en-US" dirty="0"/>
          </a:p>
          <a:p>
            <a:pPr marL="0" indent="0">
              <a:buNone/>
            </a:pPr>
            <a:r>
              <a:rPr lang="en-US" dirty="0">
                <a:latin typeface="Arial" panose="020B0604020202020204" pitchFamily="34" charset="0"/>
                <a:cs typeface="Arial" panose="020B0604020202020204" pitchFamily="34" charset="0"/>
              </a:rPr>
              <a:t>All students who take credit accrual services are counted in MPO 5.1/6.1 Report.</a:t>
            </a:r>
          </a:p>
          <a:p>
            <a:pPr marL="0" indent="0">
              <a:buNone/>
            </a:pPr>
            <a:endParaRPr lang="en-US" dirty="0"/>
          </a:p>
        </p:txBody>
      </p:sp>
    </p:spTree>
    <p:extLst>
      <p:ext uri="{BB962C8B-B14F-4D97-AF65-F5344CB8AC3E}">
        <p14:creationId xmlns:p14="http://schemas.microsoft.com/office/powerpoint/2010/main" val="7454364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0EAD0-9B3E-4F5B-A383-1C6DD21B179A}"/>
              </a:ext>
            </a:extLst>
          </p:cNvPr>
          <p:cNvSpPr>
            <a:spLocks noGrp="1"/>
          </p:cNvSpPr>
          <p:nvPr>
            <p:ph type="title"/>
          </p:nvPr>
        </p:nvSpPr>
        <p:spPr>
          <a:xfrm>
            <a:off x="152400" y="0"/>
            <a:ext cx="11887200" cy="1273649"/>
          </a:xfrm>
        </p:spPr>
        <p:txBody>
          <a:bodyPr/>
          <a:lstStyle/>
          <a:p>
            <a:r>
              <a:rPr lang="en-US" dirty="0"/>
              <a:t>MPO 10.0 Report</a:t>
            </a:r>
          </a:p>
        </p:txBody>
      </p:sp>
      <p:pic>
        <p:nvPicPr>
          <p:cNvPr id="4" name="Picture 3" descr="Screenshot of MPO 10.0 Report">
            <a:extLst>
              <a:ext uri="{FF2B5EF4-FFF2-40B4-BE49-F238E27FC236}">
                <a16:creationId xmlns:a16="http://schemas.microsoft.com/office/drawing/2014/main" id="{416713E5-D3BB-443F-A3E6-49E87F9407CB}"/>
              </a:ext>
            </a:extLst>
          </p:cNvPr>
          <p:cNvPicPr>
            <a:picLocks noChangeAspect="1"/>
          </p:cNvPicPr>
          <p:nvPr/>
        </p:nvPicPr>
        <p:blipFill>
          <a:blip r:embed="rId3"/>
          <a:stretch>
            <a:fillRect/>
          </a:stretch>
        </p:blipFill>
        <p:spPr>
          <a:xfrm>
            <a:off x="304800" y="1273649"/>
            <a:ext cx="11582400" cy="4814888"/>
          </a:xfrm>
          <a:prstGeom prst="rect">
            <a:avLst/>
          </a:prstGeom>
        </p:spPr>
      </p:pic>
    </p:spTree>
    <p:extLst>
      <p:ext uri="{BB962C8B-B14F-4D97-AF65-F5344CB8AC3E}">
        <p14:creationId xmlns:p14="http://schemas.microsoft.com/office/powerpoint/2010/main" val="7400352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A2335-7BE2-4365-9A90-06841E18AFB9}"/>
              </a:ext>
            </a:extLst>
          </p:cNvPr>
          <p:cNvSpPr>
            <a:spLocks noGrp="1"/>
          </p:cNvSpPr>
          <p:nvPr>
            <p:ph type="title"/>
          </p:nvPr>
        </p:nvSpPr>
        <p:spPr>
          <a:xfrm>
            <a:off x="152400" y="203799"/>
            <a:ext cx="11887200" cy="1474172"/>
          </a:xfrm>
        </p:spPr>
        <p:txBody>
          <a:bodyPr/>
          <a:lstStyle/>
          <a:p>
            <a:r>
              <a:rPr lang="en-US" dirty="0"/>
              <a:t>Any Questions?</a:t>
            </a:r>
          </a:p>
        </p:txBody>
      </p:sp>
      <p:pic>
        <p:nvPicPr>
          <p:cNvPr id="1026" name="Picture 2" descr="Picture of a question mark on a puzzle.">
            <a:extLst>
              <a:ext uri="{FF2B5EF4-FFF2-40B4-BE49-F238E27FC236}">
                <a16:creationId xmlns:a16="http://schemas.microsoft.com/office/drawing/2014/main" id="{0A5295D0-F70F-4B1F-BC27-4A55A9AE48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8556" y="2072052"/>
            <a:ext cx="4814888" cy="3204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2881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BC56C-AE5F-4BFC-A9EE-EC79BD8F297A}"/>
              </a:ext>
            </a:extLst>
          </p:cNvPr>
          <p:cNvSpPr>
            <a:spLocks noGrp="1"/>
          </p:cNvSpPr>
          <p:nvPr>
            <p:ph type="title"/>
          </p:nvPr>
        </p:nvSpPr>
        <p:spPr>
          <a:xfrm>
            <a:off x="152400" y="1"/>
            <a:ext cx="11887200" cy="1529362"/>
          </a:xfrm>
        </p:spPr>
        <p:txBody>
          <a:bodyPr/>
          <a:lstStyle/>
          <a:p>
            <a:r>
              <a:rPr lang="en-US" dirty="0"/>
              <a:t>MPO 10.1 Report</a:t>
            </a:r>
          </a:p>
        </p:txBody>
      </p:sp>
      <p:pic>
        <p:nvPicPr>
          <p:cNvPr id="4" name="Picture 3" descr="Screenshot of MPO 10.1 Report">
            <a:extLst>
              <a:ext uri="{FF2B5EF4-FFF2-40B4-BE49-F238E27FC236}">
                <a16:creationId xmlns:a16="http://schemas.microsoft.com/office/drawing/2014/main" id="{32BE35DF-B5D8-4537-B3A7-9517A505E4B7}"/>
              </a:ext>
            </a:extLst>
          </p:cNvPr>
          <p:cNvPicPr>
            <a:picLocks noChangeAspect="1"/>
          </p:cNvPicPr>
          <p:nvPr/>
        </p:nvPicPr>
        <p:blipFill>
          <a:blip r:embed="rId3"/>
          <a:stretch>
            <a:fillRect/>
          </a:stretch>
        </p:blipFill>
        <p:spPr>
          <a:xfrm>
            <a:off x="476250" y="1354121"/>
            <a:ext cx="11239500" cy="4705350"/>
          </a:xfrm>
          <a:prstGeom prst="rect">
            <a:avLst/>
          </a:prstGeom>
        </p:spPr>
      </p:pic>
    </p:spTree>
    <p:extLst>
      <p:ext uri="{BB962C8B-B14F-4D97-AF65-F5344CB8AC3E}">
        <p14:creationId xmlns:p14="http://schemas.microsoft.com/office/powerpoint/2010/main" val="15138670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8FFBF-3BC5-4476-A8FD-9AD7B4679017}"/>
              </a:ext>
            </a:extLst>
          </p:cNvPr>
          <p:cNvSpPr>
            <a:spLocks noGrp="1"/>
          </p:cNvSpPr>
          <p:nvPr>
            <p:ph type="title"/>
          </p:nvPr>
        </p:nvSpPr>
        <p:spPr>
          <a:xfrm>
            <a:off x="152400" y="0"/>
            <a:ext cx="11887200" cy="1252537"/>
          </a:xfrm>
        </p:spPr>
        <p:txBody>
          <a:bodyPr/>
          <a:lstStyle/>
          <a:p>
            <a:r>
              <a:rPr lang="en-US" dirty="0"/>
              <a:t>MPO 10.2 Report</a:t>
            </a:r>
          </a:p>
        </p:txBody>
      </p:sp>
      <p:pic>
        <p:nvPicPr>
          <p:cNvPr id="4" name="Picture 3" descr="Screenshot of MPO 10.2 Report">
            <a:extLst>
              <a:ext uri="{FF2B5EF4-FFF2-40B4-BE49-F238E27FC236}">
                <a16:creationId xmlns:a16="http://schemas.microsoft.com/office/drawing/2014/main" id="{802EF119-0EDE-42AE-9744-026C87AE2884}"/>
              </a:ext>
            </a:extLst>
          </p:cNvPr>
          <p:cNvPicPr>
            <a:picLocks noChangeAspect="1"/>
          </p:cNvPicPr>
          <p:nvPr/>
        </p:nvPicPr>
        <p:blipFill>
          <a:blip r:embed="rId3"/>
          <a:stretch>
            <a:fillRect/>
          </a:stretch>
        </p:blipFill>
        <p:spPr>
          <a:xfrm>
            <a:off x="474553" y="1252537"/>
            <a:ext cx="11242893" cy="5280238"/>
          </a:xfrm>
          <a:prstGeom prst="rect">
            <a:avLst/>
          </a:prstGeom>
        </p:spPr>
      </p:pic>
    </p:spTree>
    <p:extLst>
      <p:ext uri="{BB962C8B-B14F-4D97-AF65-F5344CB8AC3E}">
        <p14:creationId xmlns:p14="http://schemas.microsoft.com/office/powerpoint/2010/main" val="38723972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E3ECD-46C2-4A07-AC14-EBCF05B62462}"/>
              </a:ext>
            </a:extLst>
          </p:cNvPr>
          <p:cNvSpPr>
            <a:spLocks noGrp="1"/>
          </p:cNvSpPr>
          <p:nvPr>
            <p:ph type="title"/>
          </p:nvPr>
        </p:nvSpPr>
        <p:spPr>
          <a:xfrm>
            <a:off x="152400" y="12699"/>
            <a:ext cx="11887200" cy="1325563"/>
          </a:xfrm>
        </p:spPr>
        <p:txBody>
          <a:bodyPr/>
          <a:lstStyle/>
          <a:p>
            <a:r>
              <a:rPr lang="en-US" dirty="0"/>
              <a:t>MPO 11.1 Report</a:t>
            </a:r>
          </a:p>
        </p:txBody>
      </p:sp>
      <p:pic>
        <p:nvPicPr>
          <p:cNvPr id="4" name="Picture 3" descr="Screenshot of MPO 11.1 Report">
            <a:extLst>
              <a:ext uri="{FF2B5EF4-FFF2-40B4-BE49-F238E27FC236}">
                <a16:creationId xmlns:a16="http://schemas.microsoft.com/office/drawing/2014/main" id="{01EAF09D-ED24-40D1-9185-538459607DEB}"/>
              </a:ext>
            </a:extLst>
          </p:cNvPr>
          <p:cNvPicPr>
            <a:picLocks noChangeAspect="1"/>
          </p:cNvPicPr>
          <p:nvPr/>
        </p:nvPicPr>
        <p:blipFill>
          <a:blip r:embed="rId3"/>
          <a:stretch>
            <a:fillRect/>
          </a:stretch>
        </p:blipFill>
        <p:spPr>
          <a:xfrm>
            <a:off x="438150" y="1338262"/>
            <a:ext cx="11315700" cy="5315939"/>
          </a:xfrm>
          <a:prstGeom prst="rect">
            <a:avLst/>
          </a:prstGeom>
        </p:spPr>
      </p:pic>
    </p:spTree>
    <p:extLst>
      <p:ext uri="{BB962C8B-B14F-4D97-AF65-F5344CB8AC3E}">
        <p14:creationId xmlns:p14="http://schemas.microsoft.com/office/powerpoint/2010/main" val="4252598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046E9-319B-4CAB-AB47-5AFD4361791A}"/>
              </a:ext>
            </a:extLst>
          </p:cNvPr>
          <p:cNvSpPr>
            <a:spLocks noGrp="1"/>
          </p:cNvSpPr>
          <p:nvPr>
            <p:ph type="title"/>
          </p:nvPr>
        </p:nvSpPr>
        <p:spPr/>
        <p:txBody>
          <a:bodyPr/>
          <a:lstStyle/>
          <a:p>
            <a:r>
              <a:rPr lang="en-US" dirty="0"/>
              <a:t>Webinar Attendance</a:t>
            </a:r>
          </a:p>
        </p:txBody>
      </p:sp>
      <p:sp>
        <p:nvSpPr>
          <p:cNvPr id="3" name="Content Placeholder 2">
            <a:extLst>
              <a:ext uri="{FF2B5EF4-FFF2-40B4-BE49-F238E27FC236}">
                <a16:creationId xmlns:a16="http://schemas.microsoft.com/office/drawing/2014/main" id="{C733182E-58F0-4BC1-8D03-8C40D6521555}"/>
              </a:ext>
            </a:extLst>
          </p:cNvPr>
          <p:cNvSpPr>
            <a:spLocks noGrp="1"/>
          </p:cNvSpPr>
          <p:nvPr>
            <p:ph idx="1"/>
          </p:nvPr>
        </p:nvSpPr>
        <p:spPr>
          <a:xfrm>
            <a:off x="624348" y="2517007"/>
            <a:ext cx="10943303" cy="1819020"/>
          </a:xfrm>
        </p:spPr>
        <p:txBody>
          <a:bodyPr/>
          <a:lstStyle/>
          <a:p>
            <a:pPr marL="0" indent="0" algn="ctr">
              <a:buNone/>
            </a:pPr>
            <a:r>
              <a:rPr lang="en-US" dirty="0"/>
              <a:t>Please go into the Chat Feature and click on the Google Forms link to sign in. </a:t>
            </a:r>
          </a:p>
        </p:txBody>
      </p:sp>
    </p:spTree>
    <p:extLst>
      <p:ext uri="{BB962C8B-B14F-4D97-AF65-F5344CB8AC3E}">
        <p14:creationId xmlns:p14="http://schemas.microsoft.com/office/powerpoint/2010/main" val="28760653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884C7-B1EF-42FA-8BD4-AB747BABDBA5}"/>
              </a:ext>
            </a:extLst>
          </p:cNvPr>
          <p:cNvSpPr>
            <a:spLocks noGrp="1"/>
          </p:cNvSpPr>
          <p:nvPr>
            <p:ph type="title"/>
          </p:nvPr>
        </p:nvSpPr>
        <p:spPr/>
        <p:txBody>
          <a:bodyPr/>
          <a:lstStyle/>
          <a:p>
            <a:r>
              <a:rPr lang="en-US" dirty="0"/>
              <a:t>Poll</a:t>
            </a:r>
          </a:p>
        </p:txBody>
      </p:sp>
      <p:sp>
        <p:nvSpPr>
          <p:cNvPr id="3" name="Content Placeholder 2">
            <a:extLst>
              <a:ext uri="{FF2B5EF4-FFF2-40B4-BE49-F238E27FC236}">
                <a16:creationId xmlns:a16="http://schemas.microsoft.com/office/drawing/2014/main" id="{E84C61B4-ACB0-4784-8552-D64139C452A1}"/>
              </a:ext>
            </a:extLst>
          </p:cNvPr>
          <p:cNvSpPr>
            <a:spLocks noGrp="1"/>
          </p:cNvSpPr>
          <p:nvPr>
            <p:ph idx="1"/>
          </p:nvPr>
        </p:nvSpPr>
        <p:spPr>
          <a:xfrm>
            <a:off x="330723" y="1638300"/>
            <a:ext cx="11530553" cy="5015901"/>
          </a:xfrm>
        </p:spPr>
        <p:txBody>
          <a:bodyPr/>
          <a:lstStyle/>
          <a:p>
            <a:pPr marL="0" indent="0">
              <a:buNone/>
            </a:pPr>
            <a:r>
              <a:rPr lang="en-US" dirty="0"/>
              <a:t>In a couple of minutes you’ll see a pop-up poll. Please select the best answer to each question and submit your responses.</a:t>
            </a:r>
          </a:p>
        </p:txBody>
      </p:sp>
      <p:pic>
        <p:nvPicPr>
          <p:cNvPr id="5" name="Graphic 4" descr="Bar chart">
            <a:extLst>
              <a:ext uri="{FF2B5EF4-FFF2-40B4-BE49-F238E27FC236}">
                <a16:creationId xmlns:a16="http://schemas.microsoft.com/office/drawing/2014/main" id="{51A37794-DA09-42F7-AF81-E3198D50B61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21564" y="2745557"/>
            <a:ext cx="3348872" cy="3348872"/>
          </a:xfrm>
          <a:prstGeom prst="rect">
            <a:avLst/>
          </a:prstGeom>
        </p:spPr>
      </p:pic>
    </p:spTree>
    <p:extLst>
      <p:ext uri="{BB962C8B-B14F-4D97-AF65-F5344CB8AC3E}">
        <p14:creationId xmlns:p14="http://schemas.microsoft.com/office/powerpoint/2010/main" val="8747321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A2335-7BE2-4365-9A90-06841E18AFB9}"/>
              </a:ext>
            </a:extLst>
          </p:cNvPr>
          <p:cNvSpPr>
            <a:spLocks noGrp="1"/>
          </p:cNvSpPr>
          <p:nvPr>
            <p:ph type="title"/>
          </p:nvPr>
        </p:nvSpPr>
        <p:spPr/>
        <p:txBody>
          <a:bodyPr/>
          <a:lstStyle/>
          <a:p>
            <a:r>
              <a:rPr lang="en-US" dirty="0"/>
              <a:t>Questions?</a:t>
            </a:r>
          </a:p>
        </p:txBody>
      </p:sp>
      <p:pic>
        <p:nvPicPr>
          <p:cNvPr id="1026" name="Picture 2" descr="Picture of a question mark on a puzzle.">
            <a:extLst>
              <a:ext uri="{FF2B5EF4-FFF2-40B4-BE49-F238E27FC236}">
                <a16:creationId xmlns:a16="http://schemas.microsoft.com/office/drawing/2014/main" id="{0A5295D0-F70F-4B1F-BC27-4A55A9AE48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8556" y="1826955"/>
            <a:ext cx="4814888" cy="3204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50853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14913-847B-4418-A116-8E130F348315}"/>
              </a:ext>
            </a:extLst>
          </p:cNvPr>
          <p:cNvSpPr>
            <a:spLocks noGrp="1"/>
          </p:cNvSpPr>
          <p:nvPr>
            <p:ph type="title"/>
          </p:nvPr>
        </p:nvSpPr>
        <p:spPr/>
        <p:txBody>
          <a:bodyPr/>
          <a:lstStyle/>
          <a:p>
            <a:r>
              <a:rPr lang="en-US" dirty="0"/>
              <a:t>Breakout Session</a:t>
            </a:r>
          </a:p>
        </p:txBody>
      </p:sp>
      <p:sp>
        <p:nvSpPr>
          <p:cNvPr id="3" name="Content Placeholder 2">
            <a:extLst>
              <a:ext uri="{FF2B5EF4-FFF2-40B4-BE49-F238E27FC236}">
                <a16:creationId xmlns:a16="http://schemas.microsoft.com/office/drawing/2014/main" id="{B1104C78-A7A1-4135-A588-D951F6FF3B62}"/>
              </a:ext>
            </a:extLst>
          </p:cNvPr>
          <p:cNvSpPr>
            <a:spLocks noGrp="1"/>
          </p:cNvSpPr>
          <p:nvPr>
            <p:ph idx="1"/>
          </p:nvPr>
        </p:nvSpPr>
        <p:spPr/>
        <p:txBody>
          <a:bodyPr/>
          <a:lstStyle/>
          <a:p>
            <a:pPr marL="0" indent="0">
              <a:buNone/>
            </a:pPr>
            <a:r>
              <a:rPr lang="en-US" dirty="0"/>
              <a:t>During the breakout session participants will be placed into groups to discuss the following question:</a:t>
            </a:r>
          </a:p>
          <a:p>
            <a:pPr marL="0" indent="0">
              <a:buNone/>
            </a:pPr>
            <a:endParaRPr lang="en-US" dirty="0"/>
          </a:p>
          <a:p>
            <a:pPr marL="0" indent="0">
              <a:buNone/>
            </a:pPr>
            <a:r>
              <a:rPr lang="en-US" dirty="0"/>
              <a:t>How will MEP staff use these reports to increase the probability of meeting each of the MPOs?</a:t>
            </a:r>
          </a:p>
        </p:txBody>
      </p:sp>
    </p:spTree>
    <p:extLst>
      <p:ext uri="{BB962C8B-B14F-4D97-AF65-F5344CB8AC3E}">
        <p14:creationId xmlns:p14="http://schemas.microsoft.com/office/powerpoint/2010/main" val="29499957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FAFB8-7449-41D7-BE07-963CBED6BEDA}"/>
              </a:ext>
            </a:extLst>
          </p:cNvPr>
          <p:cNvSpPr>
            <a:spLocks noGrp="1"/>
          </p:cNvSpPr>
          <p:nvPr>
            <p:ph type="title"/>
          </p:nvPr>
        </p:nvSpPr>
        <p:spPr/>
        <p:txBody>
          <a:bodyPr/>
          <a:lstStyle/>
          <a:p>
            <a:r>
              <a:rPr lang="en-US" dirty="0"/>
              <a:t>Report Out</a:t>
            </a:r>
          </a:p>
        </p:txBody>
      </p:sp>
      <p:sp>
        <p:nvSpPr>
          <p:cNvPr id="3" name="Content Placeholder 2">
            <a:extLst>
              <a:ext uri="{FF2B5EF4-FFF2-40B4-BE49-F238E27FC236}">
                <a16:creationId xmlns:a16="http://schemas.microsoft.com/office/drawing/2014/main" id="{EFD9F50C-2E8C-4061-9614-D4B39DFE9988}"/>
              </a:ext>
            </a:extLst>
          </p:cNvPr>
          <p:cNvSpPr>
            <a:spLocks noGrp="1"/>
          </p:cNvSpPr>
          <p:nvPr>
            <p:ph idx="1"/>
          </p:nvPr>
        </p:nvSpPr>
        <p:spPr>
          <a:xfrm>
            <a:off x="152400" y="1962150"/>
            <a:ext cx="11887200" cy="2933700"/>
          </a:xfrm>
        </p:spPr>
        <p:txBody>
          <a:bodyPr/>
          <a:lstStyle/>
          <a:p>
            <a:pPr marL="0" indent="0">
              <a:buNone/>
            </a:pPr>
            <a:r>
              <a:rPr lang="en-US" dirty="0"/>
              <a:t>Please share your groups’ ideas on how to best use the reports to target students and support meeting each of the MPOs. I will ask each group for their ideas on one report.</a:t>
            </a:r>
          </a:p>
        </p:txBody>
      </p:sp>
    </p:spTree>
    <p:extLst>
      <p:ext uri="{BB962C8B-B14F-4D97-AF65-F5344CB8AC3E}">
        <p14:creationId xmlns:p14="http://schemas.microsoft.com/office/powerpoint/2010/main" val="38911641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A2335-7BE2-4365-9A90-06841E18AFB9}"/>
              </a:ext>
            </a:extLst>
          </p:cNvPr>
          <p:cNvSpPr>
            <a:spLocks noGrp="1"/>
          </p:cNvSpPr>
          <p:nvPr>
            <p:ph type="title"/>
          </p:nvPr>
        </p:nvSpPr>
        <p:spPr/>
        <p:txBody>
          <a:bodyPr/>
          <a:lstStyle/>
          <a:p>
            <a:r>
              <a:rPr lang="en-US" dirty="0"/>
              <a:t>Final Questions?</a:t>
            </a:r>
          </a:p>
        </p:txBody>
      </p:sp>
      <p:pic>
        <p:nvPicPr>
          <p:cNvPr id="1026" name="Picture 2" descr="Picture of a question mark on a puzzle.">
            <a:extLst>
              <a:ext uri="{FF2B5EF4-FFF2-40B4-BE49-F238E27FC236}">
                <a16:creationId xmlns:a16="http://schemas.microsoft.com/office/drawing/2014/main" id="{0A5295D0-F70F-4B1F-BC27-4A55A9AE48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8556" y="1977784"/>
            <a:ext cx="4814888" cy="3204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2082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199C7-A1DB-4204-92F7-273B4D0E2DDB}"/>
              </a:ext>
            </a:extLst>
          </p:cNvPr>
          <p:cNvSpPr>
            <a:spLocks noGrp="1"/>
          </p:cNvSpPr>
          <p:nvPr>
            <p:ph type="title"/>
          </p:nvPr>
        </p:nvSpPr>
        <p:spPr>
          <a:xfrm>
            <a:off x="152400" y="-14923"/>
            <a:ext cx="11887200" cy="1325563"/>
          </a:xfrm>
        </p:spPr>
        <p:txBody>
          <a:bodyPr/>
          <a:lstStyle/>
          <a:p>
            <a:r>
              <a:rPr lang="en-US" dirty="0"/>
              <a:t>Scheduled Items for Year Four</a:t>
            </a:r>
          </a:p>
        </p:txBody>
      </p:sp>
      <p:sp>
        <p:nvSpPr>
          <p:cNvPr id="3" name="Content Placeholder 2">
            <a:extLst>
              <a:ext uri="{FF2B5EF4-FFF2-40B4-BE49-F238E27FC236}">
                <a16:creationId xmlns:a16="http://schemas.microsoft.com/office/drawing/2014/main" id="{7925B77A-227E-4FC3-B34A-107E1CF7DA4C}"/>
              </a:ext>
            </a:extLst>
          </p:cNvPr>
          <p:cNvSpPr>
            <a:spLocks noGrp="1"/>
          </p:cNvSpPr>
          <p:nvPr>
            <p:ph idx="1"/>
          </p:nvPr>
        </p:nvSpPr>
        <p:spPr>
          <a:xfrm>
            <a:off x="152400" y="1097280"/>
            <a:ext cx="11887200" cy="5343561"/>
          </a:xfrm>
        </p:spPr>
        <p:txBody>
          <a:bodyPr>
            <a:normAutofit/>
          </a:bodyPr>
          <a:lstStyle/>
          <a:p>
            <a:pPr>
              <a:lnSpc>
                <a:spcPct val="100000"/>
              </a:lnSpc>
              <a:spcBef>
                <a:spcPts val="0"/>
              </a:spcBef>
              <a:spcAft>
                <a:spcPts val="1800"/>
              </a:spcAft>
            </a:pPr>
            <a:r>
              <a:rPr lang="en-US" sz="2800" b="1" dirty="0"/>
              <a:t>August through October: </a:t>
            </a:r>
            <a:r>
              <a:rPr lang="en-US" sz="2800" dirty="0"/>
              <a:t>Send out survey on MPOs and possible options for revisions. Meet with SSDP Committee to review options for MPO revisions. After MPO revisions are identified, amend the SSDP to include revised MPOs and performance targets</a:t>
            </a:r>
          </a:p>
          <a:p>
            <a:pPr>
              <a:lnSpc>
                <a:spcPct val="100000"/>
              </a:lnSpc>
              <a:spcBef>
                <a:spcPts val="0"/>
              </a:spcBef>
              <a:spcAft>
                <a:spcPts val="1800"/>
              </a:spcAft>
            </a:pPr>
            <a:r>
              <a:rPr lang="en-US" sz="2800" b="1" dirty="0"/>
              <a:t>September through November: </a:t>
            </a:r>
            <a:r>
              <a:rPr lang="en-US" sz="2800" dirty="0"/>
              <a:t>Meet with subgrantees to review the 2019–20 SSDP Annual Performance Progress Report</a:t>
            </a:r>
          </a:p>
          <a:p>
            <a:pPr>
              <a:lnSpc>
                <a:spcPct val="100000"/>
              </a:lnSpc>
              <a:spcBef>
                <a:spcPts val="0"/>
              </a:spcBef>
              <a:spcAft>
                <a:spcPts val="1800"/>
              </a:spcAft>
            </a:pPr>
            <a:r>
              <a:rPr lang="en-US" sz="2800" b="1" dirty="0"/>
              <a:t>September: </a:t>
            </a:r>
            <a:r>
              <a:rPr lang="en-US" sz="2800" dirty="0"/>
              <a:t>Provide a webinar on SSDP Continuous Improvement and the CDE’s new SSDP web page </a:t>
            </a:r>
          </a:p>
          <a:p>
            <a:pPr>
              <a:lnSpc>
                <a:spcPct val="100000"/>
              </a:lnSpc>
              <a:spcBef>
                <a:spcPts val="0"/>
              </a:spcBef>
              <a:spcAft>
                <a:spcPts val="1800"/>
              </a:spcAft>
            </a:pPr>
            <a:r>
              <a:rPr lang="en-US" sz="2800" b="1" dirty="0"/>
              <a:t>October through January: </a:t>
            </a:r>
            <a:r>
              <a:rPr lang="en-US" sz="2800" dirty="0"/>
              <a:t>Develop 2020–21 SSDP Annual Performance Progress Reports and meet with subgrantees to review</a:t>
            </a:r>
          </a:p>
          <a:p>
            <a:endParaRPr lang="en-US" dirty="0"/>
          </a:p>
          <a:p>
            <a:endParaRPr lang="en-US" dirty="0"/>
          </a:p>
        </p:txBody>
      </p:sp>
    </p:spTree>
    <p:extLst>
      <p:ext uri="{BB962C8B-B14F-4D97-AF65-F5344CB8AC3E}">
        <p14:creationId xmlns:p14="http://schemas.microsoft.com/office/powerpoint/2010/main" val="30820717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58ADE-B0D0-46D8-A00B-C2D1B1547ECF}"/>
              </a:ext>
            </a:extLst>
          </p:cNvPr>
          <p:cNvSpPr>
            <a:spLocks noGrp="1"/>
          </p:cNvSpPr>
          <p:nvPr>
            <p:ph type="title"/>
          </p:nvPr>
        </p:nvSpPr>
        <p:spPr/>
        <p:txBody>
          <a:bodyPr/>
          <a:lstStyle/>
          <a:p>
            <a:r>
              <a:rPr lang="en-US" dirty="0"/>
              <a:t>Scheduled Items for Year Four (2)</a:t>
            </a:r>
          </a:p>
        </p:txBody>
      </p:sp>
      <p:sp>
        <p:nvSpPr>
          <p:cNvPr id="3" name="Content Placeholder 2">
            <a:extLst>
              <a:ext uri="{FF2B5EF4-FFF2-40B4-BE49-F238E27FC236}">
                <a16:creationId xmlns:a16="http://schemas.microsoft.com/office/drawing/2014/main" id="{810C62F8-B215-48F1-A4A4-61D44AE2A0D2}"/>
              </a:ext>
            </a:extLst>
          </p:cNvPr>
          <p:cNvSpPr>
            <a:spLocks noGrp="1"/>
          </p:cNvSpPr>
          <p:nvPr>
            <p:ph idx="1"/>
          </p:nvPr>
        </p:nvSpPr>
        <p:spPr/>
        <p:txBody>
          <a:bodyPr>
            <a:normAutofit/>
          </a:bodyPr>
          <a:lstStyle/>
          <a:p>
            <a:pPr>
              <a:lnSpc>
                <a:spcPct val="100000"/>
              </a:lnSpc>
              <a:spcBef>
                <a:spcPts val="0"/>
              </a:spcBef>
              <a:spcAft>
                <a:spcPts val="1800"/>
              </a:spcAft>
            </a:pPr>
            <a:r>
              <a:rPr lang="en-US" b="1" dirty="0"/>
              <a:t>November: </a:t>
            </a:r>
            <a:r>
              <a:rPr lang="en-US" dirty="0"/>
              <a:t>Provide a webinar on SSDP Strategy 2.0 and best practices</a:t>
            </a:r>
          </a:p>
          <a:p>
            <a:pPr>
              <a:lnSpc>
                <a:spcPct val="100000"/>
              </a:lnSpc>
              <a:spcBef>
                <a:spcPts val="0"/>
              </a:spcBef>
              <a:spcAft>
                <a:spcPts val="1800"/>
              </a:spcAft>
            </a:pPr>
            <a:r>
              <a:rPr lang="en-US" b="1" dirty="0"/>
              <a:t>January through April: </a:t>
            </a:r>
            <a:r>
              <a:rPr lang="en-US" dirty="0"/>
              <a:t>Train-the-Trainers workshops on culturally and linguistically responsive teaching</a:t>
            </a:r>
          </a:p>
          <a:p>
            <a:pPr>
              <a:lnSpc>
                <a:spcPct val="100000"/>
              </a:lnSpc>
              <a:spcBef>
                <a:spcPts val="0"/>
              </a:spcBef>
              <a:spcAft>
                <a:spcPts val="1800"/>
              </a:spcAft>
            </a:pPr>
            <a:r>
              <a:rPr lang="en-US" b="1" dirty="0"/>
              <a:t>March: </a:t>
            </a:r>
            <a:r>
              <a:rPr lang="en-US" dirty="0"/>
              <a:t>Provide a webinar on SSDP Strategy 13.1 and Social Media </a:t>
            </a:r>
          </a:p>
          <a:p>
            <a:endParaRPr lang="en-US" dirty="0"/>
          </a:p>
        </p:txBody>
      </p:sp>
    </p:spTree>
    <p:extLst>
      <p:ext uri="{BB962C8B-B14F-4D97-AF65-F5344CB8AC3E}">
        <p14:creationId xmlns:p14="http://schemas.microsoft.com/office/powerpoint/2010/main" val="42176324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CE3EF-B9BE-47B6-9485-6105064ABCBF}"/>
              </a:ext>
            </a:extLst>
          </p:cNvPr>
          <p:cNvSpPr>
            <a:spLocks noGrp="1"/>
          </p:cNvSpPr>
          <p:nvPr>
            <p:ph type="title"/>
          </p:nvPr>
        </p:nvSpPr>
        <p:spPr/>
        <p:txBody>
          <a:bodyPr/>
          <a:lstStyle/>
          <a:p>
            <a:r>
              <a:rPr lang="en-US" dirty="0"/>
              <a:t>SSDP Professional Development Feedback</a:t>
            </a:r>
          </a:p>
        </p:txBody>
      </p:sp>
      <p:sp>
        <p:nvSpPr>
          <p:cNvPr id="3" name="Content Placeholder 2">
            <a:extLst>
              <a:ext uri="{FF2B5EF4-FFF2-40B4-BE49-F238E27FC236}">
                <a16:creationId xmlns:a16="http://schemas.microsoft.com/office/drawing/2014/main" id="{625C1EDC-969C-4CE3-9209-4303CEB9B56C}"/>
              </a:ext>
            </a:extLst>
          </p:cNvPr>
          <p:cNvSpPr>
            <a:spLocks noGrp="1"/>
          </p:cNvSpPr>
          <p:nvPr>
            <p:ph idx="1"/>
          </p:nvPr>
        </p:nvSpPr>
        <p:spPr/>
        <p:txBody>
          <a:bodyPr/>
          <a:lstStyle/>
          <a:p>
            <a:pPr marL="0" indent="0">
              <a:buNone/>
            </a:pPr>
            <a:r>
              <a:rPr lang="en-US" dirty="0"/>
              <a:t>The MEO would like to solicit ideas from local Migrant Education Program subgrantees on the professional development (PD) needs associated with the SSDP that the MEO could support in 2022–23. </a:t>
            </a:r>
          </a:p>
          <a:p>
            <a:pPr marL="0" indent="0">
              <a:buNone/>
            </a:pPr>
            <a:endParaRPr lang="en-US" dirty="0"/>
          </a:p>
          <a:p>
            <a:pPr marL="0" indent="0">
              <a:buNone/>
            </a:pPr>
            <a:r>
              <a:rPr lang="en-US" dirty="0"/>
              <a:t>Look for an email after the webinar to complete the four question survey. Please meet with MEP staff to identify PD needs if you haven’t already.</a:t>
            </a:r>
          </a:p>
        </p:txBody>
      </p:sp>
    </p:spTree>
    <p:extLst>
      <p:ext uri="{BB962C8B-B14F-4D97-AF65-F5344CB8AC3E}">
        <p14:creationId xmlns:p14="http://schemas.microsoft.com/office/powerpoint/2010/main" val="6128536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D88D5-1405-4DF5-A95E-7AAD32B446D1}"/>
              </a:ext>
            </a:extLst>
          </p:cNvPr>
          <p:cNvSpPr>
            <a:spLocks noGrp="1"/>
          </p:cNvSpPr>
          <p:nvPr>
            <p:ph type="title"/>
          </p:nvPr>
        </p:nvSpPr>
        <p:spPr/>
        <p:txBody>
          <a:bodyPr/>
          <a:lstStyle/>
          <a:p>
            <a:r>
              <a:rPr lang="en-US" dirty="0"/>
              <a:t>Thank you!</a:t>
            </a:r>
          </a:p>
        </p:txBody>
      </p:sp>
      <p:sp>
        <p:nvSpPr>
          <p:cNvPr id="4" name="Content Placeholder 3">
            <a:extLst>
              <a:ext uri="{FF2B5EF4-FFF2-40B4-BE49-F238E27FC236}">
                <a16:creationId xmlns:a16="http://schemas.microsoft.com/office/drawing/2014/main" id="{58EBF6AB-DC3C-4B40-A1E3-86CC820FBDF2}"/>
              </a:ext>
            </a:extLst>
          </p:cNvPr>
          <p:cNvSpPr>
            <a:spLocks noGrp="1"/>
          </p:cNvSpPr>
          <p:nvPr>
            <p:ph sz="half" idx="2"/>
          </p:nvPr>
        </p:nvSpPr>
        <p:spPr>
          <a:xfrm>
            <a:off x="5305080" y="2039360"/>
            <a:ext cx="6734520" cy="3453246"/>
          </a:xfrm>
        </p:spPr>
        <p:txBody>
          <a:bodyPr>
            <a:noAutofit/>
          </a:bodyPr>
          <a:lstStyle/>
          <a:p>
            <a:pPr marL="0" indent="0" algn="ctr">
              <a:buNone/>
            </a:pPr>
            <a:r>
              <a:rPr lang="en-US" sz="3600" dirty="0"/>
              <a:t>Melissa Mallory</a:t>
            </a:r>
          </a:p>
          <a:p>
            <a:pPr marL="0" indent="0" algn="ctr">
              <a:buNone/>
            </a:pPr>
            <a:r>
              <a:rPr lang="en-US" sz="3600" dirty="0"/>
              <a:t>Education Programs Consultant </a:t>
            </a:r>
          </a:p>
          <a:p>
            <a:pPr marL="0" indent="0" algn="ctr">
              <a:buNone/>
            </a:pPr>
            <a:r>
              <a:rPr lang="en-US" sz="3600" dirty="0"/>
              <a:t>Migrant Education Office</a:t>
            </a:r>
          </a:p>
          <a:p>
            <a:pPr marL="0" indent="0" algn="ctr">
              <a:buNone/>
            </a:pPr>
            <a:r>
              <a:rPr lang="en-US" sz="3600" dirty="0">
                <a:hlinkClick r:id="rId3"/>
              </a:rPr>
              <a:t>mmallory@cde.ca.gov</a:t>
            </a:r>
            <a:r>
              <a:rPr lang="en-US" sz="3600" dirty="0"/>
              <a:t> </a:t>
            </a:r>
          </a:p>
          <a:p>
            <a:pPr marL="0" indent="0" algn="ctr">
              <a:buNone/>
            </a:pPr>
            <a:r>
              <a:rPr lang="en-US" sz="3600" dirty="0"/>
              <a:t>916-319-0730</a:t>
            </a:r>
          </a:p>
        </p:txBody>
      </p:sp>
      <p:pic>
        <p:nvPicPr>
          <p:cNvPr id="6" name="Picture 5">
            <a:extLst>
              <a:ext uri="{FF2B5EF4-FFF2-40B4-BE49-F238E27FC236}">
                <a16:creationId xmlns:a16="http://schemas.microsoft.com/office/drawing/2014/main" id="{95338981-ADA7-4E0F-9D3E-27BBDCDD77FD}"/>
              </a:ext>
            </a:extLst>
          </p:cNvPr>
          <p:cNvPicPr>
            <a:picLocks noChangeAspect="1"/>
          </p:cNvPicPr>
          <p:nvPr/>
        </p:nvPicPr>
        <p:blipFill rotWithShape="1">
          <a:blip r:embed="rId4">
            <a:extLst>
              <a:ext uri="{28A0092B-C50C-407E-A947-70E740481C1C}">
                <a14:useLocalDpi xmlns:a14="http://schemas.microsoft.com/office/drawing/2010/main" val="0"/>
              </a:ext>
            </a:extLst>
          </a:blip>
          <a:srcRect t="11309"/>
          <a:stretch/>
        </p:blipFill>
        <p:spPr>
          <a:xfrm>
            <a:off x="1320822" y="1766154"/>
            <a:ext cx="3984258" cy="3999657"/>
          </a:xfrm>
          <a:prstGeom prst="rect">
            <a:avLst/>
          </a:prstGeom>
        </p:spPr>
      </p:pic>
    </p:spTree>
    <p:extLst>
      <p:ext uri="{BB962C8B-B14F-4D97-AF65-F5344CB8AC3E}">
        <p14:creationId xmlns:p14="http://schemas.microsoft.com/office/powerpoint/2010/main" val="874821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20020A-0C56-4458-9F9D-57B87E1EC08C}"/>
              </a:ext>
            </a:extLst>
          </p:cNvPr>
          <p:cNvSpPr>
            <a:spLocks noGrp="1"/>
          </p:cNvSpPr>
          <p:nvPr>
            <p:ph type="title"/>
          </p:nvPr>
        </p:nvSpPr>
        <p:spPr/>
        <p:txBody>
          <a:bodyPr>
            <a:normAutofit/>
          </a:bodyPr>
          <a:lstStyle/>
          <a:p>
            <a:r>
              <a:rPr lang="en-US" dirty="0">
                <a:cs typeface="Arial"/>
              </a:rPr>
              <a:t>Housekeeping Items</a:t>
            </a:r>
            <a:endParaRPr lang="en-US" dirty="0"/>
          </a:p>
        </p:txBody>
      </p:sp>
      <p:sp>
        <p:nvSpPr>
          <p:cNvPr id="2" name="TextBox 1">
            <a:extLst>
              <a:ext uri="{FF2B5EF4-FFF2-40B4-BE49-F238E27FC236}">
                <a16:creationId xmlns:a16="http://schemas.microsoft.com/office/drawing/2014/main" id="{B397D31E-0089-4A08-9185-4FFAA6C676D8}"/>
              </a:ext>
            </a:extLst>
          </p:cNvPr>
          <p:cNvSpPr txBox="1"/>
          <p:nvPr/>
        </p:nvSpPr>
        <p:spPr>
          <a:xfrm>
            <a:off x="447041" y="1529362"/>
            <a:ext cx="11236960" cy="4801314"/>
          </a:xfrm>
          <a:prstGeom prst="rect">
            <a:avLst/>
          </a:prstGeom>
          <a:noFill/>
        </p:spPr>
        <p:txBody>
          <a:bodyPr wrap="square" rtlCol="0">
            <a:spAutoFit/>
          </a:bodyPr>
          <a:lstStyle/>
          <a:p>
            <a:pPr marL="571500" lvl="0" indent="-571500">
              <a:spcAft>
                <a:spcPts val="1200"/>
              </a:spcAft>
              <a:buFont typeface="Arial" panose="020B0604020202020204" pitchFamily="34" charset="0"/>
              <a:buChar char="•"/>
              <a:defRPr/>
            </a:pPr>
            <a:r>
              <a:rPr lang="en-US" sz="3200" dirty="0">
                <a:solidFill>
                  <a:schemeClr val="bg1"/>
                </a:solidFill>
              </a:rPr>
              <a:t>Please enter your name, title, and region/direct-funded district.</a:t>
            </a:r>
          </a:p>
          <a:p>
            <a:pPr marL="571500" lvl="0" indent="-571500">
              <a:spcAft>
                <a:spcPts val="1200"/>
              </a:spcAft>
              <a:buFont typeface="Arial" panose="020B0604020202020204" pitchFamily="34" charset="0"/>
              <a:buChar char="•"/>
              <a:defRPr/>
            </a:pPr>
            <a:r>
              <a:rPr lang="en-US" sz="3200" b="1" dirty="0">
                <a:solidFill>
                  <a:schemeClr val="bg1"/>
                </a:solidFill>
              </a:rPr>
              <a:t>Mute </a:t>
            </a:r>
            <a:r>
              <a:rPr lang="en-US" sz="3200" dirty="0">
                <a:solidFill>
                  <a:schemeClr val="bg1"/>
                </a:solidFill>
              </a:rPr>
              <a:t>your speaker. </a:t>
            </a:r>
          </a:p>
          <a:p>
            <a:pPr marL="571500" lvl="0" indent="-571500">
              <a:spcAft>
                <a:spcPts val="1200"/>
              </a:spcAft>
              <a:buFont typeface="Arial" panose="020B0604020202020204" pitchFamily="34" charset="0"/>
              <a:buChar char="•"/>
              <a:defRPr/>
            </a:pPr>
            <a:r>
              <a:rPr lang="en-US" sz="3200" dirty="0">
                <a:solidFill>
                  <a:schemeClr val="bg1"/>
                </a:solidFill>
              </a:rPr>
              <a:t>Use the </a:t>
            </a:r>
            <a:r>
              <a:rPr lang="en-US" sz="3200" b="1" dirty="0">
                <a:solidFill>
                  <a:schemeClr val="bg1"/>
                </a:solidFill>
              </a:rPr>
              <a:t>chat</a:t>
            </a:r>
            <a:r>
              <a:rPr lang="en-US" sz="3200" dirty="0">
                <a:solidFill>
                  <a:schemeClr val="bg1"/>
                </a:solidFill>
              </a:rPr>
              <a:t> feature to enter your questions. If your question is not answered during the meeting, the Migrant Education Office (MEO) will email you directly.</a:t>
            </a:r>
          </a:p>
          <a:p>
            <a:pPr marL="571500" lvl="0" indent="-571500">
              <a:spcAft>
                <a:spcPts val="1200"/>
              </a:spcAft>
              <a:buFont typeface="Arial" panose="020B0604020202020204" pitchFamily="34" charset="0"/>
              <a:buChar char="•"/>
              <a:defRPr/>
            </a:pPr>
            <a:r>
              <a:rPr lang="en-US" sz="3200" dirty="0">
                <a:solidFill>
                  <a:schemeClr val="bg1"/>
                </a:solidFill>
              </a:rPr>
              <a:t>This PowerPoint will be sent out to participants after the webinar.</a:t>
            </a:r>
          </a:p>
          <a:p>
            <a:pPr marL="571500" lvl="0" indent="-571500">
              <a:buFont typeface="Arial" panose="020B0604020202020204" pitchFamily="34" charset="0"/>
              <a:buChar char="•"/>
              <a:defRPr/>
            </a:pPr>
            <a:endParaRPr lang="en-US" sz="1000" dirty="0">
              <a:solidFill>
                <a:schemeClr val="bg1"/>
              </a:solidFill>
            </a:endParaRPr>
          </a:p>
        </p:txBody>
      </p:sp>
    </p:spTree>
    <p:extLst>
      <p:ext uri="{BB962C8B-B14F-4D97-AF65-F5344CB8AC3E}">
        <p14:creationId xmlns:p14="http://schemas.microsoft.com/office/powerpoint/2010/main" val="110104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6A799-96D0-4614-A9FF-98878C146E4D}"/>
              </a:ext>
            </a:extLst>
          </p:cNvPr>
          <p:cNvSpPr>
            <a:spLocks noGrp="1"/>
          </p:cNvSpPr>
          <p:nvPr>
            <p:ph type="title"/>
          </p:nvPr>
        </p:nvSpPr>
        <p:spPr/>
        <p:txBody>
          <a:bodyPr/>
          <a:lstStyle/>
          <a:p>
            <a:r>
              <a:rPr lang="en-US" dirty="0"/>
              <a:t>Welcome!</a:t>
            </a:r>
          </a:p>
        </p:txBody>
      </p:sp>
      <p:sp>
        <p:nvSpPr>
          <p:cNvPr id="3" name="Content Placeholder 2">
            <a:extLst>
              <a:ext uri="{FF2B5EF4-FFF2-40B4-BE49-F238E27FC236}">
                <a16:creationId xmlns:a16="http://schemas.microsoft.com/office/drawing/2014/main" id="{82B5E806-79FB-4257-8D36-D8913A306EDE}"/>
              </a:ext>
            </a:extLst>
          </p:cNvPr>
          <p:cNvSpPr>
            <a:spLocks noGrp="1"/>
          </p:cNvSpPr>
          <p:nvPr>
            <p:ph idx="1"/>
          </p:nvPr>
        </p:nvSpPr>
        <p:spPr>
          <a:xfrm>
            <a:off x="5436974" y="2749893"/>
            <a:ext cx="6602626" cy="2594919"/>
          </a:xfrm>
        </p:spPr>
        <p:txBody>
          <a:bodyPr>
            <a:normAutofit lnSpcReduction="10000"/>
          </a:bodyPr>
          <a:lstStyle/>
          <a:p>
            <a:pPr marL="0" indent="0" algn="ctr">
              <a:buNone/>
            </a:pPr>
            <a:r>
              <a:rPr lang="en-US" dirty="0"/>
              <a:t>Melissa Mallory</a:t>
            </a:r>
          </a:p>
          <a:p>
            <a:pPr marL="0" indent="0" algn="ctr">
              <a:buNone/>
            </a:pPr>
            <a:r>
              <a:rPr lang="en-US" dirty="0"/>
              <a:t>Education Programs Consultant</a:t>
            </a:r>
          </a:p>
          <a:p>
            <a:pPr marL="0" indent="0" algn="ctr">
              <a:buNone/>
            </a:pPr>
            <a:r>
              <a:rPr lang="en-US" dirty="0"/>
              <a:t>Migrant Education Office</a:t>
            </a:r>
          </a:p>
          <a:p>
            <a:pPr marL="0" indent="0" algn="ctr">
              <a:buNone/>
            </a:pPr>
            <a:r>
              <a:rPr lang="en-US" dirty="0"/>
              <a:t>Multilingual Support Division</a:t>
            </a:r>
          </a:p>
          <a:p>
            <a:pPr marL="0" indent="0" algn="ctr">
              <a:buNone/>
            </a:pPr>
            <a:r>
              <a:rPr lang="en-US" dirty="0"/>
              <a:t>California Department of Education</a:t>
            </a:r>
          </a:p>
        </p:txBody>
      </p:sp>
      <p:pic>
        <p:nvPicPr>
          <p:cNvPr id="5" name="Picture 4" descr="Picture of speaker's family">
            <a:extLst>
              <a:ext uri="{FF2B5EF4-FFF2-40B4-BE49-F238E27FC236}">
                <a16:creationId xmlns:a16="http://schemas.microsoft.com/office/drawing/2014/main" id="{3FE8DDEA-D29A-4629-BE65-994900DDF5C0}"/>
              </a:ext>
            </a:extLst>
          </p:cNvPr>
          <p:cNvPicPr>
            <a:picLocks noChangeAspect="1"/>
          </p:cNvPicPr>
          <p:nvPr/>
        </p:nvPicPr>
        <p:blipFill rotWithShape="1">
          <a:blip r:embed="rId3">
            <a:extLst>
              <a:ext uri="{28A0092B-C50C-407E-A947-70E740481C1C}">
                <a14:useLocalDpi xmlns:a14="http://schemas.microsoft.com/office/drawing/2010/main" val="0"/>
              </a:ext>
            </a:extLst>
          </a:blip>
          <a:srcRect t="11532" r="2273" b="17838"/>
          <a:stretch/>
        </p:blipFill>
        <p:spPr>
          <a:xfrm>
            <a:off x="410348" y="1424330"/>
            <a:ext cx="5026626" cy="4843849"/>
          </a:xfrm>
          <a:prstGeom prst="rect">
            <a:avLst/>
          </a:prstGeom>
        </p:spPr>
      </p:pic>
    </p:spTree>
    <p:extLst>
      <p:ext uri="{BB962C8B-B14F-4D97-AF65-F5344CB8AC3E}">
        <p14:creationId xmlns:p14="http://schemas.microsoft.com/office/powerpoint/2010/main" val="2612875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15D43-1962-4E43-B973-CD914A9F0F73}"/>
              </a:ext>
            </a:extLst>
          </p:cNvPr>
          <p:cNvSpPr>
            <a:spLocks noGrp="1"/>
          </p:cNvSpPr>
          <p:nvPr>
            <p:ph type="title"/>
          </p:nvPr>
        </p:nvSpPr>
        <p:spPr/>
        <p:txBody>
          <a:bodyPr/>
          <a:lstStyle/>
          <a:p>
            <a:r>
              <a:rPr lang="en-US" dirty="0"/>
              <a:t>State Service Delivery Plan Leads</a:t>
            </a:r>
          </a:p>
        </p:txBody>
      </p:sp>
      <p:graphicFrame>
        <p:nvGraphicFramePr>
          <p:cNvPr id="4" name="Table 3">
            <a:extLst>
              <a:ext uri="{FF2B5EF4-FFF2-40B4-BE49-F238E27FC236}">
                <a16:creationId xmlns:a16="http://schemas.microsoft.com/office/drawing/2014/main" id="{E313ED40-7781-4165-9D4B-41C677CF9266}"/>
              </a:ext>
            </a:extLst>
          </p:cNvPr>
          <p:cNvGraphicFramePr>
            <a:graphicFrameLocks noGrp="1"/>
          </p:cNvGraphicFramePr>
          <p:nvPr>
            <p:extLst>
              <p:ext uri="{D42A27DB-BD31-4B8C-83A1-F6EECF244321}">
                <p14:modId xmlns:p14="http://schemas.microsoft.com/office/powerpoint/2010/main" val="2847571838"/>
              </p:ext>
            </p:extLst>
          </p:nvPr>
        </p:nvGraphicFramePr>
        <p:xfrm>
          <a:off x="276654" y="1554076"/>
          <a:ext cx="11638692" cy="4866550"/>
        </p:xfrm>
        <a:graphic>
          <a:graphicData uri="http://schemas.openxmlformats.org/drawingml/2006/table">
            <a:tbl>
              <a:tblPr firstRow="1" bandRow="1">
                <a:tableStyleId>{5C22544A-7EE6-4342-B048-85BDC9FD1C3A}</a:tableStyleId>
              </a:tblPr>
              <a:tblGrid>
                <a:gridCol w="796599">
                  <a:extLst>
                    <a:ext uri="{9D8B030D-6E8A-4147-A177-3AD203B41FA5}">
                      <a16:colId xmlns:a16="http://schemas.microsoft.com/office/drawing/2014/main" val="561506045"/>
                    </a:ext>
                  </a:extLst>
                </a:gridCol>
                <a:gridCol w="6439655">
                  <a:extLst>
                    <a:ext uri="{9D8B030D-6E8A-4147-A177-3AD203B41FA5}">
                      <a16:colId xmlns:a16="http://schemas.microsoft.com/office/drawing/2014/main" val="2778707402"/>
                    </a:ext>
                  </a:extLst>
                </a:gridCol>
                <a:gridCol w="642551">
                  <a:extLst>
                    <a:ext uri="{9D8B030D-6E8A-4147-A177-3AD203B41FA5}">
                      <a16:colId xmlns:a16="http://schemas.microsoft.com/office/drawing/2014/main" val="3495241548"/>
                    </a:ext>
                  </a:extLst>
                </a:gridCol>
                <a:gridCol w="3759887">
                  <a:extLst>
                    <a:ext uri="{9D8B030D-6E8A-4147-A177-3AD203B41FA5}">
                      <a16:colId xmlns:a16="http://schemas.microsoft.com/office/drawing/2014/main" val="1283994359"/>
                    </a:ext>
                  </a:extLst>
                </a:gridCol>
              </a:tblGrid>
              <a:tr h="395215">
                <a:tc>
                  <a:txBody>
                    <a:bodyPr/>
                    <a:lstStyle/>
                    <a:p>
                      <a:pPr algn="ctr"/>
                      <a:r>
                        <a:rPr lang="en-US" dirty="0"/>
                        <a:t>#</a:t>
                      </a:r>
                    </a:p>
                  </a:txBody>
                  <a:tcPr/>
                </a:tc>
                <a:tc>
                  <a:txBody>
                    <a:bodyPr/>
                    <a:lstStyle/>
                    <a:p>
                      <a:r>
                        <a:rPr lang="en-US" dirty="0"/>
                        <a:t>SSDP Leads</a:t>
                      </a:r>
                    </a:p>
                  </a:txBody>
                  <a:tcPr/>
                </a:tc>
                <a:tc>
                  <a:txBody>
                    <a:bodyPr/>
                    <a:lstStyle/>
                    <a:p>
                      <a:pPr algn="ctr"/>
                      <a:r>
                        <a:rPr lang="en-US" dirty="0"/>
                        <a:t>#</a:t>
                      </a:r>
                    </a:p>
                  </a:txBody>
                  <a:tcPr/>
                </a:tc>
                <a:tc>
                  <a:txBody>
                    <a:bodyPr/>
                    <a:lstStyle/>
                    <a:p>
                      <a:r>
                        <a:rPr lang="en-US" dirty="0"/>
                        <a:t> SSDP Leads</a:t>
                      </a:r>
                    </a:p>
                  </a:txBody>
                  <a:tcPr/>
                </a:tc>
                <a:extLst>
                  <a:ext uri="{0D108BD9-81ED-4DB2-BD59-A6C34878D82A}">
                    <a16:rowId xmlns:a16="http://schemas.microsoft.com/office/drawing/2014/main" val="1345501740"/>
                  </a:ext>
                </a:extLst>
              </a:tr>
              <a:tr h="395215">
                <a:tc>
                  <a:txBody>
                    <a:bodyPr/>
                    <a:lstStyle/>
                    <a:p>
                      <a:pPr algn="ctr"/>
                      <a:r>
                        <a:rPr lang="en-US" dirty="0"/>
                        <a:t>1</a:t>
                      </a:r>
                    </a:p>
                  </a:txBody>
                  <a:tcPr/>
                </a:tc>
                <a:tc>
                  <a:txBody>
                    <a:bodyPr/>
                    <a:lstStyle/>
                    <a:p>
                      <a:r>
                        <a:rPr lang="en-US" dirty="0"/>
                        <a:t>Michelle Manriquez, Kim O’Connor</a:t>
                      </a:r>
                    </a:p>
                  </a:txBody>
                  <a:tcPr/>
                </a:tc>
                <a:tc>
                  <a:txBody>
                    <a:bodyPr/>
                    <a:lstStyle/>
                    <a:p>
                      <a:pPr algn="ctr"/>
                      <a:r>
                        <a:rPr lang="en-US" dirty="0"/>
                        <a:t>11</a:t>
                      </a:r>
                    </a:p>
                  </a:txBody>
                  <a:tcPr/>
                </a:tc>
                <a:tc>
                  <a:txBody>
                    <a:bodyPr/>
                    <a:lstStyle/>
                    <a:p>
                      <a:endParaRPr lang="en-US"/>
                    </a:p>
                  </a:txBody>
                  <a:tcPr/>
                </a:tc>
                <a:extLst>
                  <a:ext uri="{0D108BD9-81ED-4DB2-BD59-A6C34878D82A}">
                    <a16:rowId xmlns:a16="http://schemas.microsoft.com/office/drawing/2014/main" val="543895589"/>
                  </a:ext>
                </a:extLst>
              </a:tr>
              <a:tr h="395215">
                <a:tc>
                  <a:txBody>
                    <a:bodyPr/>
                    <a:lstStyle/>
                    <a:p>
                      <a:pPr algn="ctr"/>
                      <a:r>
                        <a:rPr lang="en-US" dirty="0"/>
                        <a:t>2</a:t>
                      </a:r>
                    </a:p>
                  </a:txBody>
                  <a:tcPr/>
                </a:tc>
                <a:tc>
                  <a:txBody>
                    <a:bodyPr/>
                    <a:lstStyle/>
                    <a:p>
                      <a:r>
                        <a:rPr lang="en-US" dirty="0"/>
                        <a:t>Sarah Williams, Julian Ocegueda</a:t>
                      </a:r>
                    </a:p>
                  </a:txBody>
                  <a:tcPr/>
                </a:tc>
                <a:tc>
                  <a:txBody>
                    <a:bodyPr/>
                    <a:lstStyle/>
                    <a:p>
                      <a:pPr algn="ctr"/>
                      <a:r>
                        <a:rPr lang="en-US" dirty="0"/>
                        <a:t>14</a:t>
                      </a:r>
                    </a:p>
                  </a:txBody>
                  <a:tcPr/>
                </a:tc>
                <a:tc>
                  <a:txBody>
                    <a:bodyPr/>
                    <a:lstStyle/>
                    <a:p>
                      <a:r>
                        <a:rPr lang="en-US" dirty="0"/>
                        <a:t>Ben DeLeon</a:t>
                      </a:r>
                    </a:p>
                  </a:txBody>
                  <a:tcPr/>
                </a:tc>
                <a:extLst>
                  <a:ext uri="{0D108BD9-81ED-4DB2-BD59-A6C34878D82A}">
                    <a16:rowId xmlns:a16="http://schemas.microsoft.com/office/drawing/2014/main" val="1759201029"/>
                  </a:ext>
                </a:extLst>
              </a:tr>
              <a:tr h="395215">
                <a:tc>
                  <a:txBody>
                    <a:bodyPr/>
                    <a:lstStyle/>
                    <a:p>
                      <a:pPr algn="ctr"/>
                      <a:r>
                        <a:rPr lang="en-US" dirty="0"/>
                        <a:t>3</a:t>
                      </a:r>
                    </a:p>
                  </a:txBody>
                  <a:tcPr/>
                </a:tc>
                <a:tc>
                  <a:txBody>
                    <a:bodyPr/>
                    <a:lstStyle/>
                    <a:p>
                      <a:r>
                        <a:rPr lang="en-US" dirty="0"/>
                        <a:t>Amelia Jimenez, Rosa Mercado, Richard Braun</a:t>
                      </a:r>
                    </a:p>
                  </a:txBody>
                  <a:tcPr/>
                </a:tc>
                <a:tc>
                  <a:txBody>
                    <a:bodyPr/>
                    <a:lstStyle/>
                    <a:p>
                      <a:pPr algn="ctr"/>
                      <a:r>
                        <a:rPr lang="en-US" dirty="0"/>
                        <a:t>16</a:t>
                      </a:r>
                    </a:p>
                  </a:txBody>
                  <a:tcPr/>
                </a:tc>
                <a:tc>
                  <a:txBody>
                    <a:bodyPr/>
                    <a:lstStyle/>
                    <a:p>
                      <a:r>
                        <a:rPr lang="en-US" dirty="0"/>
                        <a:t>Karla Caliz</a:t>
                      </a:r>
                    </a:p>
                  </a:txBody>
                  <a:tcPr/>
                </a:tc>
                <a:extLst>
                  <a:ext uri="{0D108BD9-81ED-4DB2-BD59-A6C34878D82A}">
                    <a16:rowId xmlns:a16="http://schemas.microsoft.com/office/drawing/2014/main" val="3668988711"/>
                  </a:ext>
                </a:extLst>
              </a:tr>
              <a:tr h="395215">
                <a:tc>
                  <a:txBody>
                    <a:bodyPr/>
                    <a:lstStyle/>
                    <a:p>
                      <a:pPr algn="ctr"/>
                      <a:r>
                        <a:rPr lang="en-US" dirty="0"/>
                        <a:t>4</a:t>
                      </a:r>
                    </a:p>
                  </a:txBody>
                  <a:tcPr/>
                </a:tc>
                <a:tc>
                  <a:txBody>
                    <a:bodyPr/>
                    <a:lstStyle/>
                    <a:p>
                      <a:r>
                        <a:rPr lang="en-US" dirty="0"/>
                        <a:t>Eddie Rodriguez, Victoria Soto</a:t>
                      </a:r>
                    </a:p>
                  </a:txBody>
                  <a:tcPr/>
                </a:tc>
                <a:tc>
                  <a:txBody>
                    <a:bodyPr/>
                    <a:lstStyle/>
                    <a:p>
                      <a:pPr algn="ctr"/>
                      <a:r>
                        <a:rPr lang="en-US" dirty="0"/>
                        <a:t>17</a:t>
                      </a:r>
                    </a:p>
                  </a:txBody>
                  <a:tcPr/>
                </a:tc>
                <a:tc>
                  <a:txBody>
                    <a:bodyPr/>
                    <a:lstStyle/>
                    <a:p>
                      <a:r>
                        <a:rPr lang="en-US" dirty="0"/>
                        <a:t>Teresa Guerra</a:t>
                      </a:r>
                    </a:p>
                  </a:txBody>
                  <a:tcPr/>
                </a:tc>
                <a:extLst>
                  <a:ext uri="{0D108BD9-81ED-4DB2-BD59-A6C34878D82A}">
                    <a16:rowId xmlns:a16="http://schemas.microsoft.com/office/drawing/2014/main" val="3484915060"/>
                  </a:ext>
                </a:extLst>
              </a:tr>
              <a:tr h="395215">
                <a:tc>
                  <a:txBody>
                    <a:bodyPr/>
                    <a:lstStyle/>
                    <a:p>
                      <a:pPr algn="ctr"/>
                      <a:r>
                        <a:rPr lang="en-US" dirty="0"/>
                        <a:t>5</a:t>
                      </a:r>
                    </a:p>
                  </a:txBody>
                  <a:tcPr/>
                </a:tc>
                <a:tc>
                  <a:txBody>
                    <a:bodyPr/>
                    <a:lstStyle/>
                    <a:p>
                      <a:r>
                        <a:rPr lang="en-US" dirty="0"/>
                        <a:t>Mayra Garza</a:t>
                      </a:r>
                    </a:p>
                  </a:txBody>
                  <a:tcPr/>
                </a:tc>
                <a:tc>
                  <a:txBody>
                    <a:bodyPr/>
                    <a:lstStyle/>
                    <a:p>
                      <a:pPr algn="ctr"/>
                      <a:r>
                        <a:rPr lang="en-US" dirty="0"/>
                        <a:t>18</a:t>
                      </a:r>
                    </a:p>
                  </a:txBody>
                  <a:tcPr/>
                </a:tc>
                <a:tc>
                  <a:txBody>
                    <a:bodyPr/>
                    <a:lstStyle/>
                    <a:p>
                      <a:r>
                        <a:rPr lang="en-US" dirty="0"/>
                        <a:t>Susanne Melton</a:t>
                      </a:r>
                    </a:p>
                  </a:txBody>
                  <a:tcPr/>
                </a:tc>
                <a:extLst>
                  <a:ext uri="{0D108BD9-81ED-4DB2-BD59-A6C34878D82A}">
                    <a16:rowId xmlns:a16="http://schemas.microsoft.com/office/drawing/2014/main" val="1572681665"/>
                  </a:ext>
                </a:extLst>
              </a:tr>
              <a:tr h="395215">
                <a:tc>
                  <a:txBody>
                    <a:bodyPr/>
                    <a:lstStyle/>
                    <a:p>
                      <a:pPr algn="ctr"/>
                      <a:r>
                        <a:rPr lang="en-US" dirty="0"/>
                        <a:t>6</a:t>
                      </a:r>
                    </a:p>
                  </a:txBody>
                  <a:tcPr/>
                </a:tc>
                <a:tc>
                  <a:txBody>
                    <a:bodyPr/>
                    <a:lstStyle/>
                    <a:p>
                      <a:r>
                        <a:rPr lang="en-US" dirty="0"/>
                        <a:t>Sandra Kofford, Ramon Santana</a:t>
                      </a:r>
                    </a:p>
                  </a:txBody>
                  <a:tcPr/>
                </a:tc>
                <a:tc>
                  <a:txBody>
                    <a:bodyPr/>
                    <a:lstStyle/>
                    <a:p>
                      <a:pPr algn="ctr"/>
                      <a:r>
                        <a:rPr lang="en-US" dirty="0"/>
                        <a:t>19</a:t>
                      </a:r>
                    </a:p>
                  </a:txBody>
                  <a:tcPr/>
                </a:tc>
                <a:tc>
                  <a:txBody>
                    <a:bodyPr/>
                    <a:lstStyle/>
                    <a:p>
                      <a:endParaRPr lang="en-US" dirty="0"/>
                    </a:p>
                  </a:txBody>
                  <a:tcPr/>
                </a:tc>
                <a:extLst>
                  <a:ext uri="{0D108BD9-81ED-4DB2-BD59-A6C34878D82A}">
                    <a16:rowId xmlns:a16="http://schemas.microsoft.com/office/drawing/2014/main" val="1825279300"/>
                  </a:ext>
                </a:extLst>
              </a:tr>
              <a:tr h="395215">
                <a:tc>
                  <a:txBody>
                    <a:bodyPr/>
                    <a:lstStyle/>
                    <a:p>
                      <a:pPr algn="ctr"/>
                      <a:r>
                        <a:rPr lang="en-US" dirty="0"/>
                        <a:t>7</a:t>
                      </a:r>
                    </a:p>
                  </a:txBody>
                  <a:tcPr/>
                </a:tc>
                <a:tc>
                  <a:txBody>
                    <a:bodyPr/>
                    <a:lstStyle/>
                    <a:p>
                      <a:r>
                        <a:rPr lang="en-US" dirty="0"/>
                        <a:t>Maria Ponce</a:t>
                      </a:r>
                    </a:p>
                  </a:txBody>
                  <a:tcPr/>
                </a:tc>
                <a:tc>
                  <a:txBody>
                    <a:bodyPr/>
                    <a:lstStyle/>
                    <a:p>
                      <a:pPr algn="ctr"/>
                      <a:r>
                        <a:rPr lang="en-US" dirty="0"/>
                        <a:t>21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err="1">
                          <a:solidFill>
                            <a:schemeClr val="dk1"/>
                          </a:solidFill>
                          <a:effectLst/>
                          <a:latin typeface="+mn-lt"/>
                          <a:ea typeface="+mn-ea"/>
                          <a:cs typeface="+mn-cs"/>
                        </a:rPr>
                        <a:t>Deisy</a:t>
                      </a:r>
                      <a:r>
                        <a:rPr lang="en-US" sz="1800" kern="1200" dirty="0">
                          <a:solidFill>
                            <a:schemeClr val="dk1"/>
                          </a:solidFill>
                          <a:effectLst/>
                          <a:latin typeface="+mn-lt"/>
                          <a:ea typeface="+mn-ea"/>
                          <a:cs typeface="+mn-cs"/>
                        </a:rPr>
                        <a:t> Galvan</a:t>
                      </a:r>
                    </a:p>
                  </a:txBody>
                  <a:tcPr/>
                </a:tc>
                <a:extLst>
                  <a:ext uri="{0D108BD9-81ED-4DB2-BD59-A6C34878D82A}">
                    <a16:rowId xmlns:a16="http://schemas.microsoft.com/office/drawing/2014/main" val="2107433410"/>
                  </a:ext>
                </a:extLst>
              </a:tr>
              <a:tr h="395215">
                <a:tc>
                  <a:txBody>
                    <a:bodyPr/>
                    <a:lstStyle/>
                    <a:p>
                      <a:pPr algn="ctr"/>
                      <a:r>
                        <a:rPr lang="en-US" dirty="0"/>
                        <a:t>8</a:t>
                      </a:r>
                    </a:p>
                  </a:txBody>
                  <a:tcPr/>
                </a:tc>
                <a:tc>
                  <a:txBody>
                    <a:bodyPr/>
                    <a:lstStyle/>
                    <a:p>
                      <a:r>
                        <a:rPr lang="en-US" dirty="0"/>
                        <a:t>Anabel Gonzalez, Gloria Davalos, Javier Gonzalez, Shantall Porchia, </a:t>
                      </a:r>
                      <a:r>
                        <a:rPr lang="en-US" dirty="0" err="1"/>
                        <a:t>Othoniel</a:t>
                      </a:r>
                      <a:r>
                        <a:rPr lang="en-US" dirty="0"/>
                        <a:t> Figueroa-Castro, Heriberto Trevino, Tony Velasquez</a:t>
                      </a:r>
                    </a:p>
                  </a:txBody>
                  <a:tcPr/>
                </a:tc>
                <a:tc>
                  <a:txBody>
                    <a:bodyPr/>
                    <a:lstStyle/>
                    <a:p>
                      <a:pPr algn="ctr"/>
                      <a:r>
                        <a:rPr lang="en-US" dirty="0"/>
                        <a:t>22</a:t>
                      </a:r>
                    </a:p>
                  </a:txBody>
                  <a:tcPr/>
                </a:tc>
                <a:tc>
                  <a:txBody>
                    <a:bodyPr/>
                    <a:lstStyle/>
                    <a:p>
                      <a:r>
                        <a:rPr lang="en-US" dirty="0"/>
                        <a:t>Laurie </a:t>
                      </a:r>
                      <a:r>
                        <a:rPr lang="en-US" dirty="0" err="1"/>
                        <a:t>Graack</a:t>
                      </a:r>
                      <a:endParaRPr lang="en-US" dirty="0"/>
                    </a:p>
                  </a:txBody>
                  <a:tcPr/>
                </a:tc>
                <a:extLst>
                  <a:ext uri="{0D108BD9-81ED-4DB2-BD59-A6C34878D82A}">
                    <a16:rowId xmlns:a16="http://schemas.microsoft.com/office/drawing/2014/main" val="3361507510"/>
                  </a:ext>
                </a:extLst>
              </a:tr>
              <a:tr h="395215">
                <a:tc>
                  <a:txBody>
                    <a:bodyPr/>
                    <a:lstStyle/>
                    <a:p>
                      <a:pPr algn="ctr"/>
                      <a:r>
                        <a:rPr lang="en-US" dirty="0"/>
                        <a:t>9</a:t>
                      </a:r>
                    </a:p>
                  </a:txBody>
                  <a:tcPr/>
                </a:tc>
                <a:tc>
                  <a:txBody>
                    <a:bodyPr/>
                    <a:lstStyle/>
                    <a:p>
                      <a:r>
                        <a:rPr lang="en-US" dirty="0"/>
                        <a:t>Elisa Ayala</a:t>
                      </a:r>
                    </a:p>
                  </a:txBody>
                  <a:tcPr/>
                </a:tc>
                <a:tc>
                  <a:txBody>
                    <a:bodyPr/>
                    <a:lstStyle/>
                    <a:p>
                      <a:pPr algn="ctr"/>
                      <a:r>
                        <a:rPr lang="en-US" dirty="0"/>
                        <a:t>23</a:t>
                      </a:r>
                    </a:p>
                  </a:txBody>
                  <a:tcPr/>
                </a:tc>
                <a:tc>
                  <a:txBody>
                    <a:bodyPr/>
                    <a:lstStyle/>
                    <a:p>
                      <a:r>
                        <a:rPr lang="en-US" sz="1800" kern="1200" dirty="0">
                          <a:solidFill>
                            <a:schemeClr val="dk1"/>
                          </a:solidFill>
                          <a:effectLst/>
                          <a:latin typeface="+mn-lt"/>
                          <a:ea typeface="+mn-ea"/>
                          <a:cs typeface="+mn-cs"/>
                        </a:rPr>
                        <a:t>Florence Fernandez </a:t>
                      </a:r>
                      <a:endParaRPr lang="en-US" dirty="0"/>
                    </a:p>
                  </a:txBody>
                  <a:tcPr/>
                </a:tc>
                <a:extLst>
                  <a:ext uri="{0D108BD9-81ED-4DB2-BD59-A6C34878D82A}">
                    <a16:rowId xmlns:a16="http://schemas.microsoft.com/office/drawing/2014/main" val="540927348"/>
                  </a:ext>
                </a:extLst>
              </a:tr>
              <a:tr h="395215">
                <a:tc>
                  <a:txBody>
                    <a:bodyPr/>
                    <a:lstStyle/>
                    <a:p>
                      <a:pPr algn="ctr"/>
                      <a:r>
                        <a:rPr lang="en-US" dirty="0"/>
                        <a:t>10</a:t>
                      </a:r>
                    </a:p>
                  </a:txBody>
                  <a:tcPr/>
                </a:tc>
                <a:tc>
                  <a:txBody>
                    <a:bodyPr/>
                    <a:lstStyle/>
                    <a:p>
                      <a:r>
                        <a:rPr lang="en-US" dirty="0"/>
                        <a:t>Angela Fernandez</a:t>
                      </a:r>
                    </a:p>
                  </a:txBody>
                  <a:tcPr/>
                </a:tc>
                <a:tc>
                  <a:txBody>
                    <a:bodyPr/>
                    <a:lstStyle/>
                    <a:p>
                      <a:pPr algn="ctr"/>
                      <a:r>
                        <a:rPr lang="en-US" dirty="0"/>
                        <a:t>24</a:t>
                      </a:r>
                    </a:p>
                  </a:txBody>
                  <a:tcPr/>
                </a:tc>
                <a:tc>
                  <a:txBody>
                    <a:bodyPr/>
                    <a:lstStyle/>
                    <a:p>
                      <a:r>
                        <a:rPr lang="en-US" dirty="0"/>
                        <a:t>Sandra Espinoza</a:t>
                      </a:r>
                    </a:p>
                  </a:txBody>
                  <a:tcPr/>
                </a:tc>
                <a:extLst>
                  <a:ext uri="{0D108BD9-81ED-4DB2-BD59-A6C34878D82A}">
                    <a16:rowId xmlns:a16="http://schemas.microsoft.com/office/drawing/2014/main" val="1973548036"/>
                  </a:ext>
                </a:extLst>
              </a:tr>
            </a:tbl>
          </a:graphicData>
        </a:graphic>
      </p:graphicFrame>
    </p:spTree>
    <p:extLst>
      <p:ext uri="{BB962C8B-B14F-4D97-AF65-F5344CB8AC3E}">
        <p14:creationId xmlns:p14="http://schemas.microsoft.com/office/powerpoint/2010/main" val="222043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681DE-D510-4135-9751-F2B5AD37BD49}"/>
              </a:ext>
            </a:extLst>
          </p:cNvPr>
          <p:cNvSpPr>
            <a:spLocks noGrp="1"/>
          </p:cNvSpPr>
          <p:nvPr>
            <p:ph type="title"/>
          </p:nvPr>
        </p:nvSpPr>
        <p:spPr/>
        <p:txBody>
          <a:bodyPr/>
          <a:lstStyle/>
          <a:p>
            <a:r>
              <a:rPr lang="en-US" dirty="0"/>
              <a:t>Why is the SSDP Important?</a:t>
            </a:r>
          </a:p>
        </p:txBody>
      </p:sp>
      <p:sp>
        <p:nvSpPr>
          <p:cNvPr id="3" name="Content Placeholder 2">
            <a:extLst>
              <a:ext uri="{FF2B5EF4-FFF2-40B4-BE49-F238E27FC236}">
                <a16:creationId xmlns:a16="http://schemas.microsoft.com/office/drawing/2014/main" id="{8D33FF45-98CC-4521-8177-FE5BBC76AEAC}"/>
              </a:ext>
            </a:extLst>
          </p:cNvPr>
          <p:cNvSpPr>
            <a:spLocks noGrp="1"/>
          </p:cNvSpPr>
          <p:nvPr>
            <p:ph idx="1"/>
          </p:nvPr>
        </p:nvSpPr>
        <p:spPr/>
        <p:txBody>
          <a:bodyPr/>
          <a:lstStyle/>
          <a:p>
            <a:pPr marL="0" indent="0">
              <a:buNone/>
            </a:pPr>
            <a:r>
              <a:rPr lang="en-US" dirty="0"/>
              <a:t>Elementary and Secondary Education Act</a:t>
            </a:r>
          </a:p>
          <a:p>
            <a:r>
              <a:rPr lang="en-US" dirty="0"/>
              <a:t>Program Purpose (3): To ensure that migratory children receive full and appropriate opportunities to meet the same challenging State academic standards that all children are expected to meet. </a:t>
            </a:r>
          </a:p>
          <a:p>
            <a:r>
              <a:rPr lang="en-US" dirty="0"/>
              <a:t>The Comprehensive Needs Assessment (CNA) and the SSDP, including measurable program objectives (MPOs), are required by ESEA as amended by the Every Student Succeeds Act</a:t>
            </a:r>
          </a:p>
        </p:txBody>
      </p:sp>
    </p:spTree>
    <p:extLst>
      <p:ext uri="{BB962C8B-B14F-4D97-AF65-F5344CB8AC3E}">
        <p14:creationId xmlns:p14="http://schemas.microsoft.com/office/powerpoint/2010/main" val="3141013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06FF3-C7E2-46CA-85C7-1805AE1085A5}"/>
              </a:ext>
            </a:extLst>
          </p:cNvPr>
          <p:cNvSpPr>
            <a:spLocks noGrp="1"/>
          </p:cNvSpPr>
          <p:nvPr>
            <p:ph type="title"/>
          </p:nvPr>
        </p:nvSpPr>
        <p:spPr/>
        <p:txBody>
          <a:bodyPr/>
          <a:lstStyle/>
          <a:p>
            <a:r>
              <a:rPr lang="en-US" dirty="0"/>
              <a:t>Why is the SSDP Important?</a:t>
            </a:r>
          </a:p>
        </p:txBody>
      </p:sp>
      <p:pic>
        <p:nvPicPr>
          <p:cNvPr id="1026" name="Picture 2" descr="What Is Continuous Improvement? Definition &amp; Tools">
            <a:extLst>
              <a:ext uri="{FF2B5EF4-FFF2-40B4-BE49-F238E27FC236}">
                <a16:creationId xmlns:a16="http://schemas.microsoft.com/office/drawing/2014/main" id="{5362C61B-0C25-4AC7-804A-5EFCAD27166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35913" y="1336431"/>
            <a:ext cx="7920174" cy="4999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133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4BF2C-7313-45A4-80CB-1DBC4FE2C32F}"/>
              </a:ext>
            </a:extLst>
          </p:cNvPr>
          <p:cNvSpPr>
            <a:spLocks noGrp="1"/>
          </p:cNvSpPr>
          <p:nvPr>
            <p:ph type="title"/>
          </p:nvPr>
        </p:nvSpPr>
        <p:spPr>
          <a:xfrm>
            <a:off x="152400" y="4545"/>
            <a:ext cx="11887200" cy="1325563"/>
          </a:xfrm>
        </p:spPr>
        <p:txBody>
          <a:bodyPr/>
          <a:lstStyle/>
          <a:p>
            <a:r>
              <a:rPr lang="en-US" dirty="0"/>
              <a:t>Migratory Student Achievement Data</a:t>
            </a:r>
          </a:p>
        </p:txBody>
      </p:sp>
      <p:graphicFrame>
        <p:nvGraphicFramePr>
          <p:cNvPr id="5" name="Chart 4" descr="CAASPP Data for English language arts from 2015016 through 2018-19">
            <a:extLst>
              <a:ext uri="{FF2B5EF4-FFF2-40B4-BE49-F238E27FC236}">
                <a16:creationId xmlns:a16="http://schemas.microsoft.com/office/drawing/2014/main" id="{EB941C3C-DAD1-914F-899F-9625BF028EF3}"/>
              </a:ext>
            </a:extLst>
          </p:cNvPr>
          <p:cNvGraphicFramePr>
            <a:graphicFrameLocks/>
          </p:cNvGraphicFramePr>
          <p:nvPr>
            <p:extLst>
              <p:ext uri="{D42A27DB-BD31-4B8C-83A1-F6EECF244321}">
                <p14:modId xmlns:p14="http://schemas.microsoft.com/office/powerpoint/2010/main" val="3915106132"/>
              </p:ext>
            </p:extLst>
          </p:nvPr>
        </p:nvGraphicFramePr>
        <p:xfrm>
          <a:off x="496374" y="1330108"/>
          <a:ext cx="5599626" cy="53240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descr="CAASPP Data for math from 2015016 through 2018-19">
            <a:extLst>
              <a:ext uri="{FF2B5EF4-FFF2-40B4-BE49-F238E27FC236}">
                <a16:creationId xmlns:a16="http://schemas.microsoft.com/office/drawing/2014/main" id="{346C98B2-F57A-5048-9F7E-4771E6073DB6}"/>
              </a:ext>
            </a:extLst>
          </p:cNvPr>
          <p:cNvGraphicFramePr>
            <a:graphicFrameLocks/>
          </p:cNvGraphicFramePr>
          <p:nvPr>
            <p:extLst>
              <p:ext uri="{D42A27DB-BD31-4B8C-83A1-F6EECF244321}">
                <p14:modId xmlns:p14="http://schemas.microsoft.com/office/powerpoint/2010/main" val="1341946802"/>
              </p:ext>
            </p:extLst>
          </p:nvPr>
        </p:nvGraphicFramePr>
        <p:xfrm>
          <a:off x="6793426" y="1294801"/>
          <a:ext cx="4902200" cy="5359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57844886"/>
      </p:ext>
    </p:extLst>
  </p:cSld>
  <p:clrMapOvr>
    <a:masterClrMapping/>
  </p:clrMapOvr>
</p:sld>
</file>

<file path=ppt/theme/theme1.xml><?xml version="1.0" encoding="utf-8"?>
<a:theme xmlns:a="http://schemas.openxmlformats.org/drawingml/2006/main" name="CDE Set 1">
  <a:themeElements>
    <a:clrScheme name="CDE Set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DE Set 2">
  <a:themeElements>
    <a:clrScheme name="CDE Set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C4A6D"/>
      </a:hlink>
      <a:folHlink>
        <a:srgbClr val="0C4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DE Set 3">
  <a:themeElements>
    <a:clrScheme name="Custom 6">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DE Set 4">
  <a:themeElements>
    <a:clrScheme name="CDE Set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C4A6D"/>
      </a:hlink>
      <a:folHlink>
        <a:srgbClr val="0C4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DE Set 5">
  <a:themeElements>
    <a:clrScheme name="Custom 6">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DE Set 6">
  <a:themeElements>
    <a:clrScheme name="CDE Set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C4A6D"/>
      </a:hlink>
      <a:folHlink>
        <a:srgbClr val="0C4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DE Set 7">
  <a:themeElements>
    <a:clrScheme name="CDE Set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2114</TotalTime>
  <Words>6229</Words>
  <Application>Microsoft Office PowerPoint</Application>
  <PresentationFormat>Widescreen</PresentationFormat>
  <Paragraphs>403</Paragraphs>
  <Slides>38</Slides>
  <Notes>38</Notes>
  <HiddenSlides>0</HiddenSlides>
  <MMClips>0</MMClips>
  <ScaleCrop>false</ScaleCrop>
  <HeadingPairs>
    <vt:vector size="6" baseType="variant">
      <vt:variant>
        <vt:lpstr>Fonts Used</vt:lpstr>
      </vt:variant>
      <vt:variant>
        <vt:i4>2</vt:i4>
      </vt:variant>
      <vt:variant>
        <vt:lpstr>Theme</vt:lpstr>
      </vt:variant>
      <vt:variant>
        <vt:i4>7</vt:i4>
      </vt:variant>
      <vt:variant>
        <vt:lpstr>Slide Titles</vt:lpstr>
      </vt:variant>
      <vt:variant>
        <vt:i4>38</vt:i4>
      </vt:variant>
    </vt:vector>
  </HeadingPairs>
  <TitlesOfParts>
    <vt:vector size="47" baseType="lpstr">
      <vt:lpstr>Arial</vt:lpstr>
      <vt:lpstr>Calibri</vt:lpstr>
      <vt:lpstr>CDE Set 1</vt:lpstr>
      <vt:lpstr>CDE Set 2</vt:lpstr>
      <vt:lpstr>CDE Set 3</vt:lpstr>
      <vt:lpstr>CDE Set 4</vt:lpstr>
      <vt:lpstr>CDE Set 5</vt:lpstr>
      <vt:lpstr>CDE Set 6</vt:lpstr>
      <vt:lpstr>CDE Set 7</vt:lpstr>
      <vt:lpstr>  The webinar will begin shortly. Please review the Chat and click on the Google Form link to sign-in for this meeting. Thank you!</vt:lpstr>
      <vt:lpstr>New State Service Delivery Plan Measurable Program Objective Reports  August 17, 2021  Melissa Mallory Education Programs Consultant Migrant Education Office</vt:lpstr>
      <vt:lpstr>Webinar Attendance</vt:lpstr>
      <vt:lpstr>Housekeeping Items</vt:lpstr>
      <vt:lpstr>Welcome!</vt:lpstr>
      <vt:lpstr>State Service Delivery Plan Leads</vt:lpstr>
      <vt:lpstr>Why is the SSDP Important?</vt:lpstr>
      <vt:lpstr>Why is the SSDP Important?</vt:lpstr>
      <vt:lpstr>Migratory Student Achievement Data</vt:lpstr>
      <vt:lpstr>Accomplishments</vt:lpstr>
      <vt:lpstr>Accomplishments (2)</vt:lpstr>
      <vt:lpstr>Goals for Year Four of the SSDP</vt:lpstr>
      <vt:lpstr>Goals for Year Four of the SSDP (2)</vt:lpstr>
      <vt:lpstr>Goals for Year Five of the SSDP</vt:lpstr>
      <vt:lpstr>Reflecting On Our Own Experiences</vt:lpstr>
      <vt:lpstr>Audience</vt:lpstr>
      <vt:lpstr>Webinar Objectives</vt:lpstr>
      <vt:lpstr>Existing Measurable Program Objective Reports</vt:lpstr>
      <vt:lpstr>New Measurable Program Objective Reports</vt:lpstr>
      <vt:lpstr>MPO 5.0/6.0 Report</vt:lpstr>
      <vt:lpstr>True or False?</vt:lpstr>
      <vt:lpstr>MPO 5.1/6.1 Report</vt:lpstr>
      <vt:lpstr>Subgrantee Process</vt:lpstr>
      <vt:lpstr>True or False? (1)</vt:lpstr>
      <vt:lpstr>MPO 10.0 Report</vt:lpstr>
      <vt:lpstr>Any Questions?</vt:lpstr>
      <vt:lpstr>MPO 10.1 Report</vt:lpstr>
      <vt:lpstr>MPO 10.2 Report</vt:lpstr>
      <vt:lpstr>MPO 11.1 Report</vt:lpstr>
      <vt:lpstr>Poll</vt:lpstr>
      <vt:lpstr>Questions?</vt:lpstr>
      <vt:lpstr>Breakout Session</vt:lpstr>
      <vt:lpstr>Report Out</vt:lpstr>
      <vt:lpstr>Final Questions?</vt:lpstr>
      <vt:lpstr>Scheduled Items for Year Four</vt:lpstr>
      <vt:lpstr>Scheduled Items for Year Four (2)</vt:lpstr>
      <vt:lpstr>SSDP Professional Development Feedback</vt:lpstr>
      <vt:lpstr>Thank you!</vt:lpstr>
    </vt:vector>
  </TitlesOfParts>
  <Company>California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CDE PowerPoint Template 2020 - Forms Center (CA Intranet)</dc:title>
  <dc:subject>CDE PowerPoint template for presentations posted on the CDE website and webinar video recording.</dc:subject>
  <dc:creator>sclaus</dc:creator>
  <cp:lastModifiedBy>Melissa Mallory</cp:lastModifiedBy>
  <cp:revision>78</cp:revision>
  <dcterms:created xsi:type="dcterms:W3CDTF">2020-08-25T03:09:04Z</dcterms:created>
  <dcterms:modified xsi:type="dcterms:W3CDTF">2024-03-01T21:02:08Z</dcterms:modified>
</cp:coreProperties>
</file>