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Lst>
  <p:notesMasterIdLst>
    <p:notesMasterId r:id="rId41"/>
  </p:notesMasterIdLst>
  <p:handoutMasterIdLst>
    <p:handoutMasterId r:id="rId42"/>
  </p:handoutMasterIdLst>
  <p:sldIdLst>
    <p:sldId id="849" r:id="rId6"/>
    <p:sldId id="845" r:id="rId7"/>
    <p:sldId id="837" r:id="rId8"/>
    <p:sldId id="867" r:id="rId9"/>
    <p:sldId id="302" r:id="rId10"/>
    <p:sldId id="299" r:id="rId11"/>
    <p:sldId id="861" r:id="rId12"/>
    <p:sldId id="823" r:id="rId13"/>
    <p:sldId id="774" r:id="rId14"/>
    <p:sldId id="850" r:id="rId15"/>
    <p:sldId id="803" r:id="rId16"/>
    <p:sldId id="331" r:id="rId17"/>
    <p:sldId id="854" r:id="rId18"/>
    <p:sldId id="851" r:id="rId19"/>
    <p:sldId id="862" r:id="rId20"/>
    <p:sldId id="782" r:id="rId21"/>
    <p:sldId id="865" r:id="rId22"/>
    <p:sldId id="802" r:id="rId23"/>
    <p:sldId id="804" r:id="rId24"/>
    <p:sldId id="852" r:id="rId25"/>
    <p:sldId id="860" r:id="rId26"/>
    <p:sldId id="853" r:id="rId27"/>
    <p:sldId id="864" r:id="rId28"/>
    <p:sldId id="859" r:id="rId29"/>
    <p:sldId id="866" r:id="rId30"/>
    <p:sldId id="272" r:id="rId31"/>
    <p:sldId id="277" r:id="rId32"/>
    <p:sldId id="855" r:id="rId33"/>
    <p:sldId id="856" r:id="rId34"/>
    <p:sldId id="868" r:id="rId35"/>
    <p:sldId id="869" r:id="rId36"/>
    <p:sldId id="394" r:id="rId37"/>
    <p:sldId id="353" r:id="rId38"/>
    <p:sldId id="824"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lissa Mallory" initials="MM" lastIdx="12" clrIdx="6">
    <p:extLst>
      <p:ext uri="{19B8F6BF-5375-455C-9EA6-DF929625EA0E}">
        <p15:presenceInfo xmlns:p15="http://schemas.microsoft.com/office/powerpoint/2012/main" userId="S-1-5-21-2608872058-1432505909-2668327341-24650"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Jose Valencia" initials="JV" lastIdx="15" clrIdx="7">
    <p:extLst>
      <p:ext uri="{19B8F6BF-5375-455C-9EA6-DF929625EA0E}">
        <p15:presenceInfo xmlns:p15="http://schemas.microsoft.com/office/powerpoint/2012/main" userId="S::jvalenc@wested.org::f7cacef2-c658-45aa-8b71-033f25fe5a83" providerId="AD"/>
      </p:ext>
    </p:extLst>
  </p:cmAuthor>
  <p:cmAuthor id="2" name="Celina Torres" initials="CT" lastIdx="18" clrIdx="1">
    <p:extLst>
      <p:ext uri="{19B8F6BF-5375-455C-9EA6-DF929625EA0E}">
        <p15:presenceInfo xmlns:p15="http://schemas.microsoft.com/office/powerpoint/2012/main" userId="S-1-5-21-2608872058-1432505909-2668327341-12694" providerId="AD"/>
      </p:ext>
    </p:extLst>
  </p:cmAuthor>
  <p:cmAuthor id="9" name="Alesha Moreno-Ramirez" initials="AM" lastIdx="1" clrIdx="8">
    <p:extLst>
      <p:ext uri="{19B8F6BF-5375-455C-9EA6-DF929625EA0E}">
        <p15:presenceInfo xmlns:p15="http://schemas.microsoft.com/office/powerpoint/2012/main" userId="Alesha Moreno-Ramirez" providerId="None"/>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uana ZaragozaSanchez" initials="JZ" lastIdx="1" clrIdx="4">
    <p:extLst>
      <p:ext uri="{19B8F6BF-5375-455C-9EA6-DF929625EA0E}">
        <p15:presenceInfo xmlns:p15="http://schemas.microsoft.com/office/powerpoint/2012/main" userId="S-1-5-21-2608872058-1432505909-2668327341-31294" providerId="AD"/>
      </p:ext>
    </p:extLst>
  </p:cmAuthor>
  <p:cmAuthor id="6" name="Juli Auld" initials="JA" lastIdx="5"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8" autoAdjust="0"/>
    <p:restoredTop sz="68342" autoAdjust="0"/>
  </p:normalViewPr>
  <p:slideViewPr>
    <p:cSldViewPr snapToGrid="0">
      <p:cViewPr varScale="1">
        <p:scale>
          <a:sx n="106" d="100"/>
          <a:sy n="106" d="100"/>
        </p:scale>
        <p:origin x="237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10/26/2023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10/26/2023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Melissa</a:t>
            </a:r>
          </a:p>
          <a:p>
            <a:pPr marL="172150" indent="-172150">
              <a:buFont typeface="Arial" panose="020B0604020202020204" pitchFamily="34" charset="0"/>
              <a:buChar char="•"/>
            </a:pPr>
            <a:r>
              <a:rPr lang="en-US" sz="1200" dirty="0">
                <a:latin typeface="Arial" panose="020B0604020202020204" pitchFamily="34" charset="0"/>
                <a:cs typeface="Arial" panose="020B0604020202020204" pitchFamily="34" charset="0"/>
              </a:rPr>
              <a:t>Repeat that participants who are joining should click on the link in the chat to record their attendance in the Google Form.</a:t>
            </a:r>
          </a:p>
          <a:p>
            <a:pPr marL="172150" indent="-172150">
              <a:buFont typeface="Arial" panose="020B0604020202020204" pitchFamily="34" charset="0"/>
              <a:buChar char="•"/>
            </a:pPr>
            <a:r>
              <a:rPr lang="en-US" sz="1200" dirty="0">
                <a:latin typeface="Arial" panose="020B0604020202020204" pitchFamily="34" charset="0"/>
                <a:cs typeface="Arial" panose="020B0604020202020204" pitchFamily="34" charset="0"/>
              </a:rPr>
              <a:t>Google Form: https://forms.gle/ZgqsHgevhET9DxNXA </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179150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10</a:t>
            </a:fld>
            <a:endParaRPr lang="en-US" dirty="0"/>
          </a:p>
        </p:txBody>
      </p:sp>
    </p:spTree>
    <p:extLst>
      <p:ext uri="{BB962C8B-B14F-4D97-AF65-F5344CB8AC3E}">
        <p14:creationId xmlns:p14="http://schemas.microsoft.com/office/powerpoint/2010/main" val="382517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you can resolve any doubts by testing service set-up and entry on the Training MSIN website.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11</a:t>
            </a:fld>
            <a:endParaRPr lang="en-US" dirty="0"/>
          </a:p>
        </p:txBody>
      </p:sp>
    </p:spTree>
    <p:extLst>
      <p:ext uri="{BB962C8B-B14F-4D97-AF65-F5344CB8AC3E}">
        <p14:creationId xmlns:p14="http://schemas.microsoft.com/office/powerpoint/2010/main" val="1294265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the MEP services definition versus allowable activities.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81135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Victor</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5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endParaRPr lang="en-US" dirty="0"/>
          </a:p>
          <a:p>
            <a:pPr marL="228600" indent="-228600">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When setting up a service I need to make sure the following match the grant application (as much as possible):</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	a. Service names</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	b. Number of staff</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	c. Service descriptions</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	d. A and C (answer)</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a:lnSpc>
                <a:spcPct val="110000"/>
              </a:lnSpc>
              <a:spcAft>
                <a:spcPts val="600"/>
              </a:spcAft>
            </a:pPr>
            <a:r>
              <a:rPr lang="en-US" sz="1200" dirty="0">
                <a:latin typeface="Arial" panose="020B0604020202020204" pitchFamily="34" charset="0"/>
                <a:cs typeface="Arial" panose="020B0604020202020204" pitchFamily="34" charset="0"/>
              </a:rPr>
              <a:t>2. To be considered a “service” the program must:</a:t>
            </a:r>
          </a:p>
          <a:p>
            <a:pPr>
              <a:lnSpc>
                <a:spcPct val="110000"/>
              </a:lnSpc>
              <a:spcAft>
                <a:spcPts val="600"/>
              </a:spcAft>
            </a:pPr>
            <a:r>
              <a:rPr lang="en-US" sz="1200" dirty="0">
                <a:latin typeface="Arial" panose="020B0604020202020204" pitchFamily="34" charset="0"/>
                <a:cs typeface="Arial" panose="020B0604020202020204" pitchFamily="34" charset="0"/>
              </a:rPr>
              <a:t>	a. </a:t>
            </a:r>
            <a:r>
              <a:rPr lang="en-US" sz="1200" dirty="0"/>
              <a:t>Directly benefit a migrant child</a:t>
            </a:r>
          </a:p>
          <a:p>
            <a:pPr>
              <a:lnSpc>
                <a:spcPct val="110000"/>
              </a:lnSpc>
              <a:spcAft>
                <a:spcPts val="600"/>
              </a:spcAft>
            </a:pPr>
            <a:r>
              <a:rPr lang="en-US" sz="1200" dirty="0"/>
              <a:t>	b. Address a need of a migrant child consistent with the state education agency’s (SEA) comprehensive needs assessment and service delivery plan</a:t>
            </a:r>
          </a:p>
          <a:p>
            <a:pPr>
              <a:lnSpc>
                <a:spcPct val="110000"/>
              </a:lnSpc>
              <a:spcAft>
                <a:spcPts val="600"/>
              </a:spcAft>
            </a:pPr>
            <a:r>
              <a:rPr lang="en-US" sz="1200" dirty="0"/>
              <a:t>	c. Are grounded in scientifically based research or, in the case of support services, are a generally accepted practice</a:t>
            </a:r>
          </a:p>
          <a:p>
            <a:pPr>
              <a:lnSpc>
                <a:spcPct val="110000"/>
              </a:lnSpc>
              <a:spcAft>
                <a:spcPts val="600"/>
              </a:spcAft>
            </a:pPr>
            <a:r>
              <a:rPr lang="en-US" sz="1200" dirty="0"/>
              <a:t>	d. Are designed to enable the program to meet its measurable outcomes and contribute to the achievement of the State’s performance targets</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1200" dirty="0"/>
              <a:t>	e. All of the above </a:t>
            </a:r>
            <a:r>
              <a:rPr lang="en-US" sz="1200" dirty="0">
                <a:latin typeface="Arial" panose="020B0604020202020204" pitchFamily="34" charset="0"/>
                <a:cs typeface="Arial" panose="020B0604020202020204" pitchFamily="34" charset="0"/>
              </a:rPr>
              <a:t>(answer)</a:t>
            </a:r>
          </a:p>
          <a:p>
            <a:pPr>
              <a:lnSpc>
                <a:spcPct val="110000"/>
              </a:lnSpc>
              <a:spcAft>
                <a:spcPts val="600"/>
              </a:spcAft>
            </a:pPr>
            <a:endParaRPr lang="en-US" sz="1200" dirty="0">
              <a:latin typeface="Arial" panose="020B0604020202020204" pitchFamily="34" charset="0"/>
              <a:cs typeface="Arial" panose="020B0604020202020204" pitchFamily="34" charset="0"/>
            </a:endParaRPr>
          </a:p>
          <a:p>
            <a:pPr>
              <a:lnSpc>
                <a:spcPct val="110000"/>
              </a:lnSpc>
              <a:spcAft>
                <a:spcPts val="600"/>
              </a:spcAft>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87497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3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30 sec</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231997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Melissa</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3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r>
              <a:rPr lang="en-US" sz="1100" dirty="0">
                <a:solidFill>
                  <a:schemeClr val="tx1"/>
                </a:solidFill>
                <a:latin typeface="Arial" panose="020B0604020202020204" pitchFamily="34" charset="0"/>
                <a:cs typeface="Arial" panose="020B0604020202020204" pitchFamily="34" charset="0"/>
              </a:rPr>
              <a:t>There are a few ways to approach setting up new services.</a:t>
            </a:r>
          </a:p>
          <a:p>
            <a:r>
              <a:rPr lang="en-US" sz="1100" dirty="0">
                <a:solidFill>
                  <a:schemeClr val="tx1"/>
                </a:solidFill>
                <a:latin typeface="Arial" panose="020B0604020202020204" pitchFamily="34" charset="0"/>
                <a:cs typeface="Arial" panose="020B0604020202020204" pitchFamily="34" charset="0"/>
              </a:rPr>
              <a:t>Here we have a list of common service setup scenarios.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(Read or paraphrase the slide bullets.)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For our presentation today, we will focus on scenario 2 where a local service is a variation of an existing State Service Code.</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Additional reference info (do not read during the live presentation):</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Scenario 1: No setup needed because these state codes have been pre-set (reference document with state service codes and descriptions). Just ensure that the service is active (will have a checkmark when viewed in the Administer Services screen).</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Scenario2:  On the Creating Service screen, the user creates a local service name (#2), description (#3) and local code (#4), then selects an existing State code (#5) to populate most other options on the page.</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Scenario 3: On the Creating Service screen, the user creates a local service name (#2), description (#3) and local code (#4), then skips over #5 (State Service Code) and selects the appropriate MPO (#6) to populate most other options on the page.</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Scenario 4: On the Creating Service screen, the user creates a local service name (#2), description (#3) and local code (#4), then they skip #5 and #6, manually enter #7 (SSDP Component), skip #8 (Require Service Hours; not user selectable), and manually enter #9 (Federal Category), which populates most of the remaining fields. This sounds complex but it is straightforward when making selections on the screen. </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For all of these, we recommend practicing on the Training MSIN website (https://trainingmsin.wested.org).</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300255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Lead</a:t>
            </a:r>
            <a:r>
              <a:rPr lang="en-US" sz="1200" dirty="0">
                <a:solidFill>
                  <a:schemeClr val="tx1"/>
                </a:solidFill>
                <a:latin typeface="Arial" panose="020B0604020202020204" pitchFamily="34" charset="0"/>
                <a:cs typeface="Arial" panose="020B0604020202020204" pitchFamily="34" charset="0"/>
              </a:rPr>
              <a:t>: Melissa</a:t>
            </a:r>
          </a:p>
          <a:p>
            <a:r>
              <a:rPr lang="en-US" sz="1200" b="1" dirty="0">
                <a:solidFill>
                  <a:schemeClr val="tx1"/>
                </a:solidFill>
                <a:latin typeface="Arial" panose="020B0604020202020204" pitchFamily="34" charset="0"/>
                <a:cs typeface="Arial" panose="020B0604020202020204" pitchFamily="34" charset="0"/>
              </a:rPr>
              <a:t>Time</a:t>
            </a:r>
            <a:r>
              <a:rPr lang="en-US" sz="1200" dirty="0">
                <a:solidFill>
                  <a:schemeClr val="tx1"/>
                </a:solidFill>
                <a:latin typeface="Arial" panose="020B0604020202020204" pitchFamily="34" charset="0"/>
                <a:cs typeface="Arial" panose="020B0604020202020204" pitchFamily="34" charset="0"/>
              </a:rPr>
              <a:t>: 3 min</a:t>
            </a:r>
          </a:p>
          <a:p>
            <a:r>
              <a:rPr lang="en-US" sz="1200" b="1" dirty="0">
                <a:solidFill>
                  <a:schemeClr val="tx1"/>
                </a:solidFill>
                <a:latin typeface="Arial" panose="020B0604020202020204" pitchFamily="34" charset="0"/>
                <a:cs typeface="Arial" panose="020B0604020202020204" pitchFamily="34" charset="0"/>
              </a:rPr>
              <a:t>Talking Points</a:t>
            </a:r>
            <a:r>
              <a:rPr lang="en-US" sz="1200" dirty="0">
                <a:solidFill>
                  <a:schemeClr val="tx1"/>
                </a:solidFill>
                <a:latin typeface="Arial" panose="020B0604020202020204" pitchFamily="34" charset="0"/>
                <a:cs typeface="Arial" panose="020B0604020202020204" pitchFamily="34" charset="0"/>
              </a:rPr>
              <a:t>: </a:t>
            </a:r>
          </a:p>
          <a:p>
            <a:endParaRPr lang="en-US" dirty="0"/>
          </a:p>
          <a:p>
            <a:r>
              <a:rPr lang="en-US" dirty="0"/>
              <a:t>Answer: No, you cannot use the codes as-is because these two codes address core content areas, so at the very least integrated </a:t>
            </a:r>
            <a:r>
              <a:rPr lang="en-US" dirty="0" err="1"/>
              <a:t>ELD</a:t>
            </a:r>
            <a:r>
              <a:rPr lang="en-US" dirty="0"/>
              <a:t> (</a:t>
            </a:r>
            <a:r>
              <a:rPr lang="en-US" dirty="0" err="1"/>
              <a:t>MPO</a:t>
            </a:r>
            <a:r>
              <a:rPr lang="en-US" dirty="0"/>
              <a:t> 3.0) needs to be added.</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00214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2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Review the location of the Administer Services menu</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Point out the location of the “Add New Service” button.</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354673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4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best way to learn how this screen works is to practice creating services on the Training MSIN website. </a:t>
            </a:r>
            <a:r>
              <a:rPr lang="en-US" sz="1100" b="1" dirty="0">
                <a:solidFill>
                  <a:schemeClr val="tx1"/>
                </a:solidFill>
                <a:latin typeface="Arial" panose="020B0604020202020204" pitchFamily="34" charset="0"/>
                <a:cs typeface="Arial" panose="020B0604020202020204" pitchFamily="34" charset="0"/>
              </a:rPr>
              <a:t>This is our number one recommendation.</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For today, we would like to emphasize a few key items.</a:t>
            </a:r>
          </a:p>
          <a:p>
            <a:pPr marL="628650" lvl="1"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required fields have an asterisk next to the field title. You cannot save the new service without completing all required fields.</a:t>
            </a:r>
          </a:p>
          <a:p>
            <a:pPr marL="628650" lvl="1"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Notice that every field has a help text icon (i), containing definitions and instructions.</a:t>
            </a:r>
          </a:p>
          <a:p>
            <a:pPr marL="628631" lvl="1" indent="-171431"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All the MPOs that can be collected through MSIN, as services, have been added to the drop-down menu in #6.</a:t>
            </a:r>
          </a:p>
          <a:p>
            <a:pPr marL="628631" lvl="1" indent="-171431"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Some MPOs require the collection of service hours (MPO 1.0, 2.0, &amp; 7.0); depending on the MPO selection, #8 will automatically be marked yes or no.</a:t>
            </a:r>
          </a:p>
          <a:p>
            <a:pPr marL="628631" lvl="1" indent="-171431"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All MPOs specify particular grades; the drop-down menu in #12 displays which grades may receive the service.</a:t>
            </a:r>
          </a:p>
          <a:p>
            <a:pPr marL="628631" marR="0" lvl="1" indent="-171431"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highlight>
                  <a:srgbClr val="FFFF00"/>
                </a:highlight>
                <a:latin typeface="Arial" panose="020B0604020202020204" pitchFamily="34" charset="0"/>
                <a:cs typeface="Arial" panose="020B0604020202020204" pitchFamily="34" charset="0"/>
              </a:rPr>
              <a:t>Number 13 is a new field that was created to support the addition of the new state codes for the amended MPOs 1.0 and 2.0 which now allow for classified staff to provide instruction during the RSY. We had to include this field as MPO and MPO 1.0 and 2.0 services taught by classified staff may only occur in the RSY given the CA Ed Code requirement Melissa reviewed earlier in this presentation.</a:t>
            </a:r>
            <a:endParaRPr lang="en-US" sz="1100" dirty="0">
              <a:solidFill>
                <a:schemeClr val="tx1"/>
              </a:solidFill>
              <a:latin typeface="Arial" panose="020B0604020202020204" pitchFamily="34" charset="0"/>
              <a:cs typeface="Arial" panose="020B0604020202020204" pitchFamily="34" charset="0"/>
            </a:endParaRPr>
          </a:p>
          <a:p>
            <a:pPr marL="628650" lvl="1"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This service set-up screen has a lot of preset mapping to ensure that selections are logically consistent. This improves data quality.</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Again, we strongly recommend getting familiar with this screen on the Training MSIN website.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328008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who are joining should click on the link in the chat to record their attendance in the Google Form.</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Google Form: https://forms.gle/ZgqsHgevhET9DxNXA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Lead</a:t>
            </a:r>
            <a:r>
              <a:rPr lang="en-US" sz="1200" dirty="0">
                <a:solidFill>
                  <a:schemeClr val="tx1"/>
                </a:solidFill>
                <a:latin typeface="Arial" panose="020B0604020202020204" pitchFamily="34" charset="0"/>
                <a:cs typeface="Arial" panose="020B0604020202020204" pitchFamily="34" charset="0"/>
              </a:rPr>
              <a:t>: Jose</a:t>
            </a:r>
          </a:p>
          <a:p>
            <a:r>
              <a:rPr lang="en-US" sz="1200" b="1" dirty="0">
                <a:solidFill>
                  <a:schemeClr val="tx1"/>
                </a:solidFill>
                <a:latin typeface="Arial" panose="020B0604020202020204" pitchFamily="34" charset="0"/>
                <a:cs typeface="Arial" panose="020B0604020202020204" pitchFamily="34" charset="0"/>
              </a:rPr>
              <a:t>Time</a:t>
            </a:r>
            <a:r>
              <a:rPr lang="en-US" sz="1200" dirty="0">
                <a:solidFill>
                  <a:schemeClr val="tx1"/>
                </a:solidFill>
                <a:latin typeface="Arial" panose="020B0604020202020204" pitchFamily="34" charset="0"/>
                <a:cs typeface="Arial" panose="020B0604020202020204" pitchFamily="34" charset="0"/>
              </a:rPr>
              <a:t>: 8 min</a:t>
            </a:r>
          </a:p>
          <a:p>
            <a:r>
              <a:rPr lang="en-US" sz="1200" b="1" dirty="0">
                <a:solidFill>
                  <a:schemeClr val="tx1"/>
                </a:solidFill>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Explain that there are two new state codes (1005 and 1015) that you can map to. But they cannot be used “as-is” since MPO 3.0 requires integrated ELD for all services that address core content areas and these new services are for ELA and math.</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Subgrantees can create their own new local codes and map them to the new state codes or MPOs that are for classified staff (and therefore only apply to the Regular Year service period, not Summer).</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Explain that the items with red checkmarks are the default selections for the new state codes and the MPO mappings.</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Briefly demonstrate on MSIN how the fields are automatically selected when a new local code is mapped either to a state code (#5) or an MPO (#6).</a:t>
            </a:r>
            <a:endParaRPr lang="en-US" b="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1086742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Lead</a:t>
            </a:r>
            <a:r>
              <a:rPr lang="en-US" sz="1200" dirty="0">
                <a:solidFill>
                  <a:schemeClr val="tx1"/>
                </a:solidFill>
                <a:latin typeface="Arial" panose="020B0604020202020204" pitchFamily="34" charset="0"/>
                <a:cs typeface="Arial" panose="020B0604020202020204" pitchFamily="34" charset="0"/>
              </a:rPr>
              <a:t>: Jose</a:t>
            </a:r>
          </a:p>
          <a:p>
            <a:r>
              <a:rPr lang="en-US" sz="1200" b="1" dirty="0">
                <a:solidFill>
                  <a:schemeClr val="tx1"/>
                </a:solidFill>
                <a:latin typeface="Arial" panose="020B0604020202020204" pitchFamily="34" charset="0"/>
                <a:cs typeface="Arial" panose="020B0604020202020204" pitchFamily="34" charset="0"/>
              </a:rPr>
              <a:t>Time</a:t>
            </a:r>
            <a:r>
              <a:rPr lang="en-US" sz="1200" dirty="0">
                <a:solidFill>
                  <a:schemeClr val="tx1"/>
                </a:solidFill>
                <a:latin typeface="Arial" panose="020B0604020202020204" pitchFamily="34" charset="0"/>
                <a:cs typeface="Arial" panose="020B0604020202020204" pitchFamily="34" charset="0"/>
              </a:rPr>
              <a:t>: 2 min</a:t>
            </a:r>
          </a:p>
          <a:p>
            <a:r>
              <a:rPr lang="en-US" sz="1200" b="1" dirty="0">
                <a:solidFill>
                  <a:schemeClr val="tx1"/>
                </a:solidFill>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Closeup of new State Service Code options</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Closeup of new MPO options</a:t>
            </a:r>
            <a:endParaRPr lang="en-US" b="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185843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Lead</a:t>
            </a:r>
            <a:r>
              <a:rPr lang="en-US" sz="1200" dirty="0">
                <a:solidFill>
                  <a:schemeClr val="tx1"/>
                </a:solidFill>
                <a:latin typeface="Arial" panose="020B0604020202020204" pitchFamily="34" charset="0"/>
                <a:cs typeface="Arial" panose="020B0604020202020204" pitchFamily="34" charset="0"/>
              </a:rPr>
              <a:t>: Jose</a:t>
            </a:r>
          </a:p>
          <a:p>
            <a:r>
              <a:rPr lang="en-US" sz="1200" b="1" dirty="0">
                <a:solidFill>
                  <a:schemeClr val="tx1"/>
                </a:solidFill>
                <a:latin typeface="Arial" panose="020B0604020202020204" pitchFamily="34" charset="0"/>
                <a:cs typeface="Arial" panose="020B0604020202020204" pitchFamily="34" charset="0"/>
              </a:rPr>
              <a:t>Time</a:t>
            </a:r>
            <a:r>
              <a:rPr lang="en-US" sz="1200" dirty="0">
                <a:solidFill>
                  <a:schemeClr val="tx1"/>
                </a:solidFill>
                <a:latin typeface="Arial" panose="020B0604020202020204" pitchFamily="34" charset="0"/>
                <a:cs typeface="Arial" panose="020B0604020202020204" pitchFamily="34" charset="0"/>
              </a:rPr>
              <a:t>: 3 min</a:t>
            </a:r>
          </a:p>
          <a:p>
            <a:r>
              <a:rPr lang="en-US" sz="1200" b="1" dirty="0">
                <a:solidFill>
                  <a:schemeClr val="tx1"/>
                </a:solidFill>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Here is an example of a new local code (75) that was mapped to State Service Code 1005 (for Classified staff).</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Walk through example.</a:t>
            </a:r>
            <a:endParaRPr lang="en-US" b="0"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617663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1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Point out how the new code appears, including the new service period property.</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23</a:t>
            </a:fld>
            <a:endParaRPr lang="en-US" dirty="0"/>
          </a:p>
        </p:txBody>
      </p:sp>
    </p:spTree>
    <p:extLst>
      <p:ext uri="{BB962C8B-B14F-4D97-AF65-F5344CB8AC3E}">
        <p14:creationId xmlns:p14="http://schemas.microsoft.com/office/powerpoint/2010/main" val="2347301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Arial" panose="020B0604020202020204" pitchFamily="34" charset="0"/>
                <a:cs typeface="Arial" panose="020B0604020202020204" pitchFamily="34" charset="0"/>
              </a:rPr>
              <a:t>Lead</a:t>
            </a:r>
            <a:r>
              <a:rPr lang="en-US" sz="1200" dirty="0">
                <a:solidFill>
                  <a:schemeClr val="tx1"/>
                </a:solidFill>
                <a:latin typeface="Arial" panose="020B0604020202020204" pitchFamily="34" charset="0"/>
                <a:cs typeface="Arial" panose="020B0604020202020204" pitchFamily="34" charset="0"/>
              </a:rPr>
              <a:t>: Jose</a:t>
            </a:r>
          </a:p>
          <a:p>
            <a:r>
              <a:rPr lang="en-US" sz="1200" b="1" dirty="0">
                <a:solidFill>
                  <a:schemeClr val="tx1"/>
                </a:solidFill>
                <a:latin typeface="Arial" panose="020B0604020202020204" pitchFamily="34" charset="0"/>
                <a:cs typeface="Arial" panose="020B0604020202020204" pitchFamily="34" charset="0"/>
              </a:rPr>
              <a:t>Time</a:t>
            </a:r>
            <a:r>
              <a:rPr lang="en-US" sz="1200" dirty="0">
                <a:solidFill>
                  <a:schemeClr val="tx1"/>
                </a:solidFill>
                <a:latin typeface="Arial" panose="020B0604020202020204" pitchFamily="34" charset="0"/>
                <a:cs typeface="Arial" panose="020B0604020202020204" pitchFamily="34" charset="0"/>
              </a:rPr>
              <a:t>: 3 min</a:t>
            </a:r>
          </a:p>
          <a:p>
            <a:r>
              <a:rPr lang="en-US" sz="1200" b="1" dirty="0">
                <a:solidFill>
                  <a:schemeClr val="tx1"/>
                </a:solidFill>
                <a:latin typeface="Arial" panose="020B0604020202020204" pitchFamily="34" charset="0"/>
                <a:cs typeface="Arial" panose="020B0604020202020204" pitchFamily="34" charset="0"/>
              </a:rPr>
              <a:t>Talking Points: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569634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3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r>
              <a:rPr lang="en-US" sz="1100" b="0" dirty="0">
                <a:solidFill>
                  <a:schemeClr val="tx1"/>
                </a:solidFill>
                <a:latin typeface="Arial" panose="020B0604020202020204" pitchFamily="34" charset="0"/>
                <a:cs typeface="Arial" panose="020B0604020202020204" pitchFamily="34" charset="0"/>
              </a:rPr>
              <a:t>Read/paraphrase slide content</a:t>
            </a:r>
          </a:p>
        </p:txBody>
      </p:sp>
      <p:sp>
        <p:nvSpPr>
          <p:cNvPr id="4" name="Slide Number Placeholder 3"/>
          <p:cNvSpPr>
            <a:spLocks noGrp="1"/>
          </p:cNvSpPr>
          <p:nvPr>
            <p:ph type="sldNum" sz="quarter" idx="10"/>
          </p:nvPr>
        </p:nvSpPr>
        <p:spPr/>
        <p:txBody>
          <a:bodyPr/>
          <a:lstStyle/>
          <a:p>
            <a:fld id="{1CE27A00-9ED4-434D-BC8A-5D31EFE24023}" type="slidenum">
              <a:rPr lang="en-US" smtClean="0"/>
              <a:pPr/>
              <a:t>25</a:t>
            </a:fld>
            <a:endParaRPr lang="en-US" dirty="0"/>
          </a:p>
        </p:txBody>
      </p:sp>
    </p:spTree>
    <p:extLst>
      <p:ext uri="{BB962C8B-B14F-4D97-AF65-F5344CB8AC3E}">
        <p14:creationId xmlns:p14="http://schemas.microsoft.com/office/powerpoint/2010/main" val="127567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setting up services and/or the collaborative activity.</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428723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True or False: If you offer an MPO 1.0 and/or 2.0 service with classified staff providing instruction, integrated ELD must still be included and therefore selected when you set up these services in MSIN.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True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False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 I don’t know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Which of the following statements is/are true?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All the fields in the service setup window have help text icons which open definitions and instructions.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When setting up a new service, grade range is a required field.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 You can’t enter services for anyone over 18 years old because they are already adults.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 A and B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 I don’t know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What is new in the Service Set-up screen?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 Two new state codes for classified staff</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b. The service period property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 A and B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 I don’t know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1994213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7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Victor</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2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endParaRPr lang="en-US"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29</a:t>
            </a:fld>
            <a:endParaRPr lang="en-US" dirty="0"/>
          </a:p>
        </p:txBody>
      </p:sp>
    </p:spTree>
    <p:extLst>
      <p:ext uri="{BB962C8B-B14F-4D97-AF65-F5344CB8AC3E}">
        <p14:creationId xmlns:p14="http://schemas.microsoft.com/office/powerpoint/2010/main" val="321764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2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“i”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Finally, don’t forget that 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379683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Answer a few questions about this session’s topics and/or the final collaborative activity.</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dirty="0"/>
          </a:p>
        </p:txBody>
      </p:sp>
    </p:spTree>
    <p:extLst>
      <p:ext uri="{BB962C8B-B14F-4D97-AF65-F5344CB8AC3E}">
        <p14:creationId xmlns:p14="http://schemas.microsoft.com/office/powerpoint/2010/main" val="1840134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30640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353076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49449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404571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Melissa</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3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dirty="0"/>
              <a:t>MPO Reports may not be accurate if services aren’t set up properly (e.g., 8.0, 13.0, 13.1) and therefore the incorrect data may be captured on the SSDP Annual Performance Progress Report.</a:t>
            </a:r>
          </a:p>
          <a:p>
            <a:pPr marL="171450" indent="-171450">
              <a:buFont typeface="Arial" panose="020B0604020202020204" pitchFamily="34" charset="0"/>
              <a:buChar char="•"/>
            </a:pPr>
            <a:r>
              <a:rPr lang="en-US" dirty="0"/>
              <a:t>Inaccurate data may be sent to the feds (e.g., mislabeling RI, MI, OI)</a:t>
            </a:r>
          </a:p>
          <a:p>
            <a:pPr marL="171450" indent="-171450">
              <a:buFont typeface="Arial" panose="020B0604020202020204" pitchFamily="34" charset="0"/>
              <a:buChar char="•"/>
            </a:pPr>
            <a:r>
              <a:rPr lang="en-US" dirty="0"/>
              <a:t>Data might not reflect what is happening during the service.</a:t>
            </a:r>
          </a:p>
          <a:p>
            <a:pPr marL="171450" indent="-171450">
              <a:buFont typeface="Arial" panose="020B0604020202020204" pitchFamily="34" charset="0"/>
              <a:buChar char="•"/>
            </a:pPr>
            <a:r>
              <a:rPr lang="en-US" dirty="0"/>
              <a:t>The federal office may increase oversight of our data quality.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Background info (just FYI, not for presentation)</a:t>
            </a:r>
          </a:p>
          <a:p>
            <a:pPr marL="628650" lvl="1" indent="-171450">
              <a:buFont typeface="Arial" panose="020B0604020202020204" pitchFamily="34" charset="0"/>
              <a:buChar char="•"/>
            </a:pPr>
            <a:r>
              <a:rPr lang="en-US" dirty="0"/>
              <a:t>Services data is sent to the feds vis EDFacts file FS145 (https://www2.ed.gov/about/inits/ed/edfacts/eden/non-xml/fs145-19-0.docx) – This has updated definitions this year.</a:t>
            </a:r>
          </a:p>
          <a:p>
            <a:pPr marL="628650" lvl="1" indent="-171450">
              <a:buFont typeface="Arial" panose="020B0604020202020204" pitchFamily="34" charset="0"/>
              <a:buChar char="•"/>
            </a:pPr>
            <a:r>
              <a:rPr lang="en-US" dirty="0"/>
              <a:t>Summer/Intersession services are sent to MSIX as enrollments (summer/intersession program enrollments). MSIX doesn’t actually show any service data, only enrollment info.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82802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Melissa</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Melissa</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4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Given the topics we are covering today, it is important to review the definition of “services” because the term has a specific meaning in the MEP. </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Activities related to identification and recruitment, parental involvement, program evaluation, professional development, or administration of the programs are examples of allowable activities and are not considered services. Another example would be handing out leaflets to migrant families on available reading programs as part of an effort to increase the reading skills of migrant children. Although this is an allowable activity, it is not a service because it does not meet all of the criteria for a service: (1) it does not directly benefit migrant children; (2) it is not grounded in scientifically based research; and (3) in and of itself, the activity will not increase children’s reading skills and thereby increase their ability to meet the state’s performance targets.  </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As a reminder, only services should be entered into MSIN 6.0. </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Definition source:</a:t>
            </a:r>
          </a:p>
          <a:p>
            <a:pPr marL="628650" lvl="1" indent="-171450" defTabSz="914296">
              <a:buFont typeface="Arial" panose="020B0604020202020204" pitchFamily="34" charset="0"/>
              <a:buChar char="•"/>
              <a:defRPr/>
            </a:pPr>
            <a:r>
              <a:rPr lang="en-US" sz="1800" dirty="0">
                <a:effectLst/>
                <a:latin typeface="Times New Roman" panose="02020603050405020304" pitchFamily="18" charset="0"/>
                <a:ea typeface="Times New Roman" panose="02020603050405020304" pitchFamily="18" charset="0"/>
              </a:rPr>
              <a:t>U.S. Department of Education, Office of Elementary and Secondary Education, Office of Migrant Education, </a:t>
            </a:r>
            <a:r>
              <a:rPr lang="en-US" sz="1800" i="1" dirty="0">
                <a:effectLst/>
                <a:latin typeface="Times New Roman" panose="02020603050405020304" pitchFamily="18" charset="0"/>
                <a:ea typeface="Times New Roman" panose="02020603050405020304" pitchFamily="18" charset="0"/>
              </a:rPr>
              <a:t>Non-Regulatory Guidance for the Title I, Part C Education of Migratory Children</a:t>
            </a:r>
            <a:r>
              <a:rPr lang="en-US" sz="1800" dirty="0">
                <a:effectLst/>
                <a:latin typeface="Times New Roman" panose="02020603050405020304" pitchFamily="18" charset="0"/>
                <a:ea typeface="Times New Roman" panose="02020603050405020304" pitchFamily="18" charset="0"/>
              </a:rPr>
              <a:t>, Washington, D.C., 2017.</a:t>
            </a:r>
            <a:endParaRPr lang="en-US" sz="11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1240204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
            <a:ext cx="12192000" cy="1040296"/>
          </a:xfrm>
        </p:spPr>
        <p:txBody>
          <a:bodyPr>
            <a:norm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7427597B-1319-F7F1-085E-619A3C64178F}"/>
              </a:ext>
            </a:extLst>
          </p:cNvPr>
          <p:cNvSpPr>
            <a:spLocks noGrp="1"/>
          </p:cNvSpPr>
          <p:nvPr>
            <p:ph type="body" sz="quarter" idx="10"/>
          </p:nvPr>
        </p:nvSpPr>
        <p:spPr>
          <a:xfrm>
            <a:off x="311427" y="1762540"/>
            <a:ext cx="5406888" cy="980661"/>
          </a:xfrm>
        </p:spPr>
        <p:txBody>
          <a:bodyPr>
            <a:normAutofit/>
          </a:bodyPr>
          <a:lstStyle>
            <a:lvl1pPr marL="0" indent="0">
              <a:buNone/>
              <a:defRPr sz="2800"/>
            </a:lvl1pPr>
          </a:lstStyle>
          <a:p>
            <a:pPr lvl="0"/>
            <a:endParaRPr lang="en-US" dirty="0"/>
          </a:p>
        </p:txBody>
      </p:sp>
      <p:sp>
        <p:nvSpPr>
          <p:cNvPr id="8" name="Picture Placeholder 7">
            <a:extLst>
              <a:ext uri="{FF2B5EF4-FFF2-40B4-BE49-F238E27FC236}">
                <a16:creationId xmlns:a16="http://schemas.microsoft.com/office/drawing/2014/main" id="{3F8CBF4D-0F81-2F8D-1041-45B7750D79C2}"/>
              </a:ext>
            </a:extLst>
          </p:cNvPr>
          <p:cNvSpPr>
            <a:spLocks noGrp="1"/>
          </p:cNvSpPr>
          <p:nvPr>
            <p:ph type="pic" sz="quarter" idx="11"/>
          </p:nvPr>
        </p:nvSpPr>
        <p:spPr>
          <a:xfrm>
            <a:off x="311427" y="2868613"/>
            <a:ext cx="5406888" cy="3247265"/>
          </a:xfrm>
        </p:spPr>
        <p:txBody>
          <a:bodyPr/>
          <a:lstStyle/>
          <a:p>
            <a:endParaRPr lang="en-US"/>
          </a:p>
        </p:txBody>
      </p:sp>
      <p:sp>
        <p:nvSpPr>
          <p:cNvPr id="9" name="Text Placeholder 5">
            <a:extLst>
              <a:ext uri="{FF2B5EF4-FFF2-40B4-BE49-F238E27FC236}">
                <a16:creationId xmlns:a16="http://schemas.microsoft.com/office/drawing/2014/main" id="{468CC02E-4696-EDD7-3663-B66078D7F1B6}"/>
              </a:ext>
            </a:extLst>
          </p:cNvPr>
          <p:cNvSpPr>
            <a:spLocks noGrp="1"/>
          </p:cNvSpPr>
          <p:nvPr>
            <p:ph type="body" sz="quarter" idx="12"/>
          </p:nvPr>
        </p:nvSpPr>
        <p:spPr>
          <a:xfrm>
            <a:off x="6473687" y="1762540"/>
            <a:ext cx="5406889" cy="980661"/>
          </a:xfrm>
        </p:spPr>
        <p:txBody>
          <a:bodyPr>
            <a:normAutofit/>
          </a:bodyPr>
          <a:lstStyle>
            <a:lvl1pPr marL="0" indent="0">
              <a:buNone/>
              <a:defRPr sz="2800"/>
            </a:lvl1pPr>
          </a:lstStyle>
          <a:p>
            <a:pPr lvl="0"/>
            <a:endParaRPr lang="en-US" dirty="0"/>
          </a:p>
        </p:txBody>
      </p:sp>
      <p:sp>
        <p:nvSpPr>
          <p:cNvPr id="10" name="Picture Placeholder 7">
            <a:extLst>
              <a:ext uri="{FF2B5EF4-FFF2-40B4-BE49-F238E27FC236}">
                <a16:creationId xmlns:a16="http://schemas.microsoft.com/office/drawing/2014/main" id="{2F896794-B78C-5B0D-27B5-13C5756D8DE1}"/>
              </a:ext>
            </a:extLst>
          </p:cNvPr>
          <p:cNvSpPr>
            <a:spLocks noGrp="1"/>
          </p:cNvSpPr>
          <p:nvPr>
            <p:ph type="pic" sz="quarter" idx="13"/>
          </p:nvPr>
        </p:nvSpPr>
        <p:spPr>
          <a:xfrm>
            <a:off x="6473687" y="2868613"/>
            <a:ext cx="5406889" cy="3247265"/>
          </a:xfrm>
        </p:spPr>
        <p:txBody>
          <a:bodyPr/>
          <a:lstStyle/>
          <a:p>
            <a:endParaRPr lang="en-US"/>
          </a:p>
        </p:txBody>
      </p:sp>
    </p:spTree>
    <p:extLst>
      <p:ext uri="{BB962C8B-B14F-4D97-AF65-F5344CB8AC3E}">
        <p14:creationId xmlns:p14="http://schemas.microsoft.com/office/powerpoint/2010/main" val="93039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443F1101-D100-F5A7-47AD-AF7AD0B5F574}"/>
              </a:ext>
            </a:extLst>
          </p:cNvPr>
          <p:cNvSpPr>
            <a:spLocks noGrp="1"/>
          </p:cNvSpPr>
          <p:nvPr>
            <p:ph type="body" sz="quarter" idx="10" hasCustomPrompt="1"/>
          </p:nvPr>
        </p:nvSpPr>
        <p:spPr>
          <a:xfrm>
            <a:off x="2650636" y="1696229"/>
            <a:ext cx="6334125" cy="437371"/>
          </a:xfrm>
        </p:spPr>
        <p:txBody>
          <a:bodyPr>
            <a:normAutofit/>
          </a:bodyPr>
          <a:lstStyle>
            <a:lvl1pPr marL="0" indent="0">
              <a:buNone/>
              <a:defRPr sz="2800"/>
            </a:lvl1pPr>
          </a:lstStyle>
          <a:p>
            <a:pPr lvl="0"/>
            <a:r>
              <a:rPr lang="en-US" dirty="0"/>
              <a:t>Presenters</a:t>
            </a:r>
          </a:p>
        </p:txBody>
      </p:sp>
      <p:sp>
        <p:nvSpPr>
          <p:cNvPr id="8" name="Picture Placeholder 7">
            <a:extLst>
              <a:ext uri="{FF2B5EF4-FFF2-40B4-BE49-F238E27FC236}">
                <a16:creationId xmlns:a16="http://schemas.microsoft.com/office/drawing/2014/main" id="{D6E17C07-1BA5-A64C-D661-DD7DBD46C6A1}"/>
              </a:ext>
            </a:extLst>
          </p:cNvPr>
          <p:cNvSpPr>
            <a:spLocks noGrp="1"/>
          </p:cNvSpPr>
          <p:nvPr>
            <p:ph type="pic" sz="quarter" idx="11"/>
          </p:nvPr>
        </p:nvSpPr>
        <p:spPr>
          <a:xfrm>
            <a:off x="1131881" y="2203552"/>
            <a:ext cx="1024579" cy="908776"/>
          </a:xfrm>
        </p:spPr>
        <p:txBody>
          <a:bodyPr/>
          <a:lstStyle/>
          <a:p>
            <a:endParaRPr lang="en-US" dirty="0"/>
          </a:p>
        </p:txBody>
      </p:sp>
      <p:sp>
        <p:nvSpPr>
          <p:cNvPr id="11" name="Picture Placeholder 7">
            <a:extLst>
              <a:ext uri="{FF2B5EF4-FFF2-40B4-BE49-F238E27FC236}">
                <a16:creationId xmlns:a16="http://schemas.microsoft.com/office/drawing/2014/main" id="{7020C52D-2060-6701-7657-71F1415A401C}"/>
              </a:ext>
            </a:extLst>
          </p:cNvPr>
          <p:cNvSpPr>
            <a:spLocks noGrp="1"/>
          </p:cNvSpPr>
          <p:nvPr>
            <p:ph type="pic" sz="quarter" idx="12"/>
          </p:nvPr>
        </p:nvSpPr>
        <p:spPr>
          <a:xfrm>
            <a:off x="1131881" y="3195529"/>
            <a:ext cx="1024580" cy="908776"/>
          </a:xfrm>
        </p:spPr>
        <p:txBody>
          <a:bodyPr/>
          <a:lstStyle/>
          <a:p>
            <a:endParaRPr lang="en-US" dirty="0"/>
          </a:p>
        </p:txBody>
      </p:sp>
      <p:sp>
        <p:nvSpPr>
          <p:cNvPr id="12" name="Picture Placeholder 7">
            <a:extLst>
              <a:ext uri="{FF2B5EF4-FFF2-40B4-BE49-F238E27FC236}">
                <a16:creationId xmlns:a16="http://schemas.microsoft.com/office/drawing/2014/main" id="{EBA49508-22AC-3992-BCE0-6DEF1097D22E}"/>
              </a:ext>
            </a:extLst>
          </p:cNvPr>
          <p:cNvSpPr>
            <a:spLocks noGrp="1"/>
          </p:cNvSpPr>
          <p:nvPr>
            <p:ph type="pic" sz="quarter" idx="13"/>
          </p:nvPr>
        </p:nvSpPr>
        <p:spPr>
          <a:xfrm>
            <a:off x="1131881" y="4187506"/>
            <a:ext cx="1024579" cy="908777"/>
          </a:xfrm>
        </p:spPr>
        <p:txBody>
          <a:bodyPr/>
          <a:lstStyle/>
          <a:p>
            <a:endParaRPr lang="en-US" dirty="0"/>
          </a:p>
        </p:txBody>
      </p:sp>
      <p:sp>
        <p:nvSpPr>
          <p:cNvPr id="13" name="Text Placeholder 5">
            <a:extLst>
              <a:ext uri="{FF2B5EF4-FFF2-40B4-BE49-F238E27FC236}">
                <a16:creationId xmlns:a16="http://schemas.microsoft.com/office/drawing/2014/main" id="{507EA2D4-74F7-5CBA-4AE8-5109CC94879C}"/>
              </a:ext>
            </a:extLst>
          </p:cNvPr>
          <p:cNvSpPr>
            <a:spLocks noGrp="1"/>
          </p:cNvSpPr>
          <p:nvPr>
            <p:ph type="body" sz="quarter" idx="14" hasCustomPrompt="1"/>
          </p:nvPr>
        </p:nvSpPr>
        <p:spPr>
          <a:xfrm>
            <a:off x="2650633" y="2203549"/>
            <a:ext cx="7619793" cy="974186"/>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
        <p:nvSpPr>
          <p:cNvPr id="14" name="Text Placeholder 5">
            <a:extLst>
              <a:ext uri="{FF2B5EF4-FFF2-40B4-BE49-F238E27FC236}">
                <a16:creationId xmlns:a16="http://schemas.microsoft.com/office/drawing/2014/main" id="{2ECCD431-6B7F-E679-C889-63F413A8B828}"/>
              </a:ext>
            </a:extLst>
          </p:cNvPr>
          <p:cNvSpPr>
            <a:spLocks noGrp="1"/>
          </p:cNvSpPr>
          <p:nvPr>
            <p:ph type="body" sz="quarter" idx="15" hasCustomPrompt="1"/>
          </p:nvPr>
        </p:nvSpPr>
        <p:spPr>
          <a:xfrm>
            <a:off x="2650635" y="3195527"/>
            <a:ext cx="7619793" cy="991979"/>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
        <p:nvSpPr>
          <p:cNvPr id="15" name="Text Placeholder 5">
            <a:extLst>
              <a:ext uri="{FF2B5EF4-FFF2-40B4-BE49-F238E27FC236}">
                <a16:creationId xmlns:a16="http://schemas.microsoft.com/office/drawing/2014/main" id="{1544628D-FC6F-3EA9-4A3E-2746BF897C3E}"/>
              </a:ext>
            </a:extLst>
          </p:cNvPr>
          <p:cNvSpPr>
            <a:spLocks noGrp="1"/>
          </p:cNvSpPr>
          <p:nvPr>
            <p:ph type="body" sz="quarter" idx="16" hasCustomPrompt="1"/>
          </p:nvPr>
        </p:nvSpPr>
        <p:spPr>
          <a:xfrm>
            <a:off x="2650634" y="4187506"/>
            <a:ext cx="7619793" cy="991979"/>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
        <p:nvSpPr>
          <p:cNvPr id="3" name="Picture Placeholder 7">
            <a:extLst>
              <a:ext uri="{FF2B5EF4-FFF2-40B4-BE49-F238E27FC236}">
                <a16:creationId xmlns:a16="http://schemas.microsoft.com/office/drawing/2014/main" id="{4058DDCD-73EF-5B95-7BD9-CC231799D9C3}"/>
              </a:ext>
            </a:extLst>
          </p:cNvPr>
          <p:cNvSpPr>
            <a:spLocks noGrp="1"/>
          </p:cNvSpPr>
          <p:nvPr>
            <p:ph type="pic" sz="quarter" idx="17"/>
          </p:nvPr>
        </p:nvSpPr>
        <p:spPr>
          <a:xfrm>
            <a:off x="1131881" y="5179484"/>
            <a:ext cx="1024579" cy="908777"/>
          </a:xfrm>
        </p:spPr>
        <p:txBody>
          <a:bodyPr/>
          <a:lstStyle/>
          <a:p>
            <a:endParaRPr lang="en-US" dirty="0"/>
          </a:p>
        </p:txBody>
      </p:sp>
      <p:sp>
        <p:nvSpPr>
          <p:cNvPr id="4" name="Text Placeholder 5">
            <a:extLst>
              <a:ext uri="{FF2B5EF4-FFF2-40B4-BE49-F238E27FC236}">
                <a16:creationId xmlns:a16="http://schemas.microsoft.com/office/drawing/2014/main" id="{E4F70EAA-F9D1-4A5C-E096-FDF9B245634B}"/>
              </a:ext>
            </a:extLst>
          </p:cNvPr>
          <p:cNvSpPr>
            <a:spLocks noGrp="1"/>
          </p:cNvSpPr>
          <p:nvPr>
            <p:ph type="body" sz="quarter" idx="18" hasCustomPrompt="1"/>
          </p:nvPr>
        </p:nvSpPr>
        <p:spPr>
          <a:xfrm>
            <a:off x="2650634" y="5179484"/>
            <a:ext cx="7619793" cy="991979"/>
          </a:xfrm>
        </p:spPr>
        <p:txBody>
          <a:bodyPr>
            <a:normAutofit/>
          </a:bodyPr>
          <a:lstStyle>
            <a:lvl1pPr marL="457200" indent="-457200">
              <a:buFont typeface="Arial" panose="020B0604020202020204" pitchFamily="34" charset="0"/>
              <a:buChar char="•"/>
              <a:defRPr sz="2800"/>
            </a:lvl1pPr>
          </a:lstStyle>
          <a:p>
            <a:pPr lvl="0"/>
            <a:r>
              <a:rPr lang="en-US" dirty="0"/>
              <a:t>Person</a:t>
            </a:r>
          </a:p>
        </p:txBody>
      </p:sp>
    </p:spTree>
    <p:extLst>
      <p:ext uri="{BB962C8B-B14F-4D97-AF65-F5344CB8AC3E}">
        <p14:creationId xmlns:p14="http://schemas.microsoft.com/office/powerpoint/2010/main" val="270116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7" name="Picture 6" descr="WestEd logo">
            <a:extLst>
              <a:ext uri="{FF2B5EF4-FFF2-40B4-BE49-F238E27FC236}">
                <a16:creationId xmlns:a16="http://schemas.microsoft.com/office/drawing/2014/main" id="{E9AA7F9B-7677-C8EE-504D-A4CB0F4A6BC1}"/>
              </a:ext>
            </a:extLst>
          </p:cNvPr>
          <p:cNvPicPr>
            <a:picLocks noChangeAspect="1"/>
          </p:cNvPicPr>
          <p:nvPr userDrawn="1"/>
        </p:nvPicPr>
        <p:blipFill>
          <a:blip r:embed="rId8"/>
          <a:stretch>
            <a:fillRect/>
          </a:stretch>
        </p:blipFill>
        <p:spPr>
          <a:xfrm>
            <a:off x="10797436" y="1427875"/>
            <a:ext cx="1242164" cy="278417"/>
          </a:xfrm>
          <a:prstGeom prst="rect">
            <a:avLst/>
          </a:prstGeom>
        </p:spPr>
      </p:pic>
      <p:pic>
        <p:nvPicPr>
          <p:cNvPr id="9" name="Picture 8" descr="The official seal of the California Department of Education">
            <a:extLst>
              <a:ext uri="{FF2B5EF4-FFF2-40B4-BE49-F238E27FC236}">
                <a16:creationId xmlns:a16="http://schemas.microsoft.com/office/drawing/2014/main" id="{706C209E-F11E-74EF-E05B-F4E6ACCBF7BE}"/>
              </a:ext>
            </a:extLst>
          </p:cNvPr>
          <p:cNvPicPr>
            <a:picLocks noChangeAspect="1"/>
          </p:cNvPicPr>
          <p:nvPr userDrawn="1"/>
        </p:nvPicPr>
        <p:blipFill>
          <a:blip r:embed="rId9"/>
          <a:stretch>
            <a:fillRect/>
          </a:stretch>
        </p:blipFill>
        <p:spPr>
          <a:xfrm>
            <a:off x="10797436" y="203799"/>
            <a:ext cx="1144351" cy="1156272"/>
          </a:xfrm>
          <a:prstGeom prst="rect">
            <a:avLst/>
          </a:prstGeom>
        </p:spPr>
      </p:pic>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0" r:id="rId4"/>
    <p:sldLayoutId id="2147483659" r:id="rId5"/>
    <p:sldLayoutId id="2147483658" r:id="rId6"/>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5" name="Picture 4" descr="WestEd logo">
            <a:extLst>
              <a:ext uri="{FF2B5EF4-FFF2-40B4-BE49-F238E27FC236}">
                <a16:creationId xmlns:a16="http://schemas.microsoft.com/office/drawing/2014/main" id="{06C79A0D-A13F-7351-166C-1C5A54E9C8B1}"/>
              </a:ext>
            </a:extLst>
          </p:cNvPr>
          <p:cNvPicPr>
            <a:picLocks noChangeAspect="1"/>
          </p:cNvPicPr>
          <p:nvPr userDrawn="1"/>
        </p:nvPicPr>
        <p:blipFill>
          <a:blip r:embed="rId6"/>
          <a:stretch>
            <a:fillRect/>
          </a:stretch>
        </p:blipFill>
        <p:spPr>
          <a:xfrm>
            <a:off x="10797436" y="1427875"/>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B458FF5D-9294-138E-BF84-1F77F22B881F}"/>
              </a:ext>
            </a:extLst>
          </p:cNvPr>
          <p:cNvPicPr>
            <a:picLocks noChangeAspect="1"/>
          </p:cNvPicPr>
          <p:nvPr userDrawn="1"/>
        </p:nvPicPr>
        <p:blipFill>
          <a:blip r:embed="rId7"/>
          <a:stretch>
            <a:fillRect/>
          </a:stretch>
        </p:blipFill>
        <p:spPr>
          <a:xfrm>
            <a:off x="10797436" y="203799"/>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54444.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migrant/mep-non-regulatory-guida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0" y="0"/>
            <a:ext cx="10764982" cy="2133661"/>
          </a:xfrm>
        </p:spPr>
        <p:txBody>
          <a:bodyPr>
            <a:normAutofit/>
          </a:bodyPr>
          <a:lstStyle/>
          <a:p>
            <a:r>
              <a:rPr lang="en-US" dirty="0"/>
              <a:t>Welcome to this Migrant Student Information Network Training</a:t>
            </a:r>
          </a:p>
        </p:txBody>
      </p:sp>
      <p:pic>
        <p:nvPicPr>
          <p:cNvPr id="8" name="Content Placeholder 7" descr="Screenshot of MSIN log in page.">
            <a:extLst>
              <a:ext uri="{FF2B5EF4-FFF2-40B4-BE49-F238E27FC236}">
                <a16:creationId xmlns:a16="http://schemas.microsoft.com/office/drawing/2014/main" id="{40B266AF-E79D-7587-5035-C8B20A2A38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4730" y="2133661"/>
            <a:ext cx="5851525" cy="3604774"/>
          </a:xfrm>
        </p:spPr>
      </p:pic>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433456" y="2133662"/>
            <a:ext cx="5394325" cy="3976194"/>
          </a:xfrm>
        </p:spPr>
        <p:txBody>
          <a:bodyPr/>
          <a:lstStyle/>
          <a:p>
            <a:pPr>
              <a:lnSpc>
                <a:spcPct val="100000"/>
              </a:lnSpc>
              <a:spcBef>
                <a:spcPts val="1800"/>
              </a:spcBef>
            </a:pPr>
            <a:r>
              <a:rPr lang="en-US" dirty="0"/>
              <a:t>We will begin shortly.</a:t>
            </a:r>
          </a:p>
          <a:p>
            <a:pPr>
              <a:lnSpc>
                <a:spcPct val="100000"/>
              </a:lnSpc>
              <a:spcBef>
                <a:spcPts val="1800"/>
              </a:spcBef>
            </a:pPr>
            <a:r>
              <a:rPr lang="en-US" dirty="0"/>
              <a:t>Please note your attendance by clicking the Google Forms link in the Chat and completing two questions.</a:t>
            </a:r>
          </a:p>
        </p:txBody>
      </p:sp>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D9147-433A-4A08-AA95-D2F9E5CA9479}"/>
              </a:ext>
            </a:extLst>
          </p:cNvPr>
          <p:cNvSpPr>
            <a:spLocks noGrp="1"/>
          </p:cNvSpPr>
          <p:nvPr>
            <p:ph type="title"/>
          </p:nvPr>
        </p:nvSpPr>
        <p:spPr>
          <a:xfrm>
            <a:off x="0" y="1"/>
            <a:ext cx="11878322" cy="1295400"/>
          </a:xfrm>
        </p:spPr>
        <p:txBody>
          <a:bodyPr>
            <a:normAutofit/>
          </a:bodyPr>
          <a:lstStyle/>
          <a:p>
            <a:r>
              <a:rPr lang="en-US" sz="4000" baseline="0" dirty="0"/>
              <a:t>Gather Reference Materials</a:t>
            </a:r>
            <a:endParaRPr lang="en-US" sz="4000" dirty="0"/>
          </a:p>
        </p:txBody>
      </p:sp>
      <p:sp>
        <p:nvSpPr>
          <p:cNvPr id="2" name="Content Placeholder 1"/>
          <p:cNvSpPr>
            <a:spLocks noGrp="1"/>
          </p:cNvSpPr>
          <p:nvPr>
            <p:ph idx="1"/>
          </p:nvPr>
        </p:nvSpPr>
        <p:spPr>
          <a:xfrm>
            <a:off x="564403" y="1295401"/>
            <a:ext cx="10749516" cy="4766733"/>
          </a:xfrm>
        </p:spPr>
        <p:txBody>
          <a:bodyPr>
            <a:normAutofit lnSpcReduction="10000"/>
          </a:bodyPr>
          <a:lstStyle/>
          <a:p>
            <a:pPr marL="0" indent="0">
              <a:lnSpc>
                <a:spcPct val="100000"/>
              </a:lnSpc>
              <a:spcBef>
                <a:spcPts val="1200"/>
              </a:spcBef>
              <a:spcAft>
                <a:spcPts val="1200"/>
              </a:spcAft>
              <a:buNone/>
            </a:pPr>
            <a:r>
              <a:rPr lang="en-US" sz="2800" dirty="0">
                <a:latin typeface="Arial" panose="020B0604020202020204" pitchFamily="34" charset="0"/>
                <a:cs typeface="Arial" panose="020B0604020202020204" pitchFamily="34" charset="0"/>
              </a:rPr>
              <a:t>Before adding a new service, it is extremely helpful to gather reference materials, such as the following:</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Regional Application and District Service Agreements or a Service Code Map developed from the applications</a:t>
            </a:r>
          </a:p>
          <a:p>
            <a:pPr>
              <a:spcAft>
                <a:spcPts val="600"/>
              </a:spcAft>
            </a:pPr>
            <a:r>
              <a:rPr lang="en-US" sz="2800" dirty="0"/>
              <a:t>Align active services with recent grant applications</a:t>
            </a:r>
          </a:p>
          <a:p>
            <a:pPr lvl="1">
              <a:spcAft>
                <a:spcPts val="600"/>
              </a:spcAft>
              <a:buFont typeface="Courier New" panose="02070309020205020404" pitchFamily="49" charset="0"/>
              <a:buChar char="o"/>
            </a:pPr>
            <a:r>
              <a:rPr lang="en-US" dirty="0"/>
              <a:t> Align service names</a:t>
            </a:r>
          </a:p>
          <a:p>
            <a:pPr lvl="1">
              <a:spcAft>
                <a:spcPts val="600"/>
              </a:spcAft>
              <a:buFont typeface="Courier New" panose="02070309020205020404" pitchFamily="49" charset="0"/>
              <a:buChar char="o"/>
            </a:pPr>
            <a:r>
              <a:rPr lang="en-US" dirty="0"/>
              <a:t> Align service descriptions</a:t>
            </a:r>
          </a:p>
          <a:p>
            <a:pPr lvl="1">
              <a:spcAft>
                <a:spcPts val="600"/>
              </a:spcAft>
              <a:buFont typeface="Courier New" panose="02070309020205020404" pitchFamily="49" charset="0"/>
              <a:buChar char="o"/>
            </a:pPr>
            <a:r>
              <a:rPr lang="en-US" dirty="0"/>
              <a:t> Check service code mapping (local to state service codes)</a:t>
            </a:r>
          </a:p>
          <a:p>
            <a:pPr lvl="1">
              <a:spcAft>
                <a:spcPts val="600"/>
              </a:spcAft>
              <a:buFont typeface="Courier New" panose="02070309020205020404" pitchFamily="49" charset="0"/>
              <a:buChar char="o"/>
            </a:pPr>
            <a:r>
              <a:rPr lang="en-US" dirty="0"/>
              <a:t> Check applicable MPO and SSDP Component mapping</a:t>
            </a:r>
          </a:p>
        </p:txBody>
      </p:sp>
    </p:spTree>
    <p:extLst>
      <p:ext uri="{BB962C8B-B14F-4D97-AF65-F5344CB8AC3E}">
        <p14:creationId xmlns:p14="http://schemas.microsoft.com/office/powerpoint/2010/main" val="131468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D9147-433A-4A08-AA95-D2F9E5CA9479}"/>
              </a:ext>
            </a:extLst>
          </p:cNvPr>
          <p:cNvSpPr>
            <a:spLocks noGrp="1"/>
          </p:cNvSpPr>
          <p:nvPr>
            <p:ph type="title"/>
          </p:nvPr>
        </p:nvSpPr>
        <p:spPr>
          <a:xfrm>
            <a:off x="0" y="1"/>
            <a:ext cx="11878322" cy="1295400"/>
          </a:xfrm>
        </p:spPr>
        <p:txBody>
          <a:bodyPr>
            <a:normAutofit/>
          </a:bodyPr>
          <a:lstStyle/>
          <a:p>
            <a:r>
              <a:rPr lang="en-US" sz="4000" baseline="0" dirty="0"/>
              <a:t>Gather Reference Materials (2)</a:t>
            </a:r>
            <a:endParaRPr lang="en-US" sz="4000" dirty="0"/>
          </a:p>
        </p:txBody>
      </p:sp>
      <p:sp>
        <p:nvSpPr>
          <p:cNvPr id="2" name="Content Placeholder 1"/>
          <p:cNvSpPr>
            <a:spLocks noGrp="1"/>
          </p:cNvSpPr>
          <p:nvPr>
            <p:ph idx="1"/>
          </p:nvPr>
        </p:nvSpPr>
        <p:spPr>
          <a:xfrm>
            <a:off x="865297" y="1295401"/>
            <a:ext cx="10461406" cy="4766733"/>
          </a:xfrm>
        </p:spPr>
        <p:txBody>
          <a:bodyPr>
            <a:normAutofit fontScale="92500" lnSpcReduction="10000"/>
          </a:bodyPr>
          <a:lstStyle/>
          <a:p>
            <a:pPr marL="0" indent="0">
              <a:lnSpc>
                <a:spcPct val="100000"/>
              </a:lnSpc>
              <a:spcBef>
                <a:spcPts val="1200"/>
              </a:spcBef>
              <a:spcAft>
                <a:spcPts val="1200"/>
              </a:spcAft>
              <a:buNone/>
            </a:pPr>
            <a:r>
              <a:rPr lang="en-US" sz="2800" dirty="0">
                <a:latin typeface="Arial" panose="020B0604020202020204" pitchFamily="34" charset="0"/>
                <a:cs typeface="Arial" panose="020B0604020202020204" pitchFamily="34" charset="0"/>
              </a:rPr>
              <a:t>Before adding a new service, it is extremely helpful to gather reference materials, such as the following (continued):</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SSDP (most recent amended version)</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State Service Codes spreadsheet </a:t>
            </a:r>
          </a:p>
          <a:p>
            <a:pPr lvl="1">
              <a:lnSpc>
                <a:spcPct val="100000"/>
              </a:lnSpc>
              <a:spcBef>
                <a:spcPts val="1200"/>
              </a:spcBef>
              <a:spcAft>
                <a:spcPts val="600"/>
              </a:spcAft>
            </a:pPr>
            <a:r>
              <a:rPr lang="en-US" sz="2600" dirty="0">
                <a:latin typeface="Arial" panose="020B0604020202020204" pitchFamily="34" charset="0"/>
                <a:cs typeface="Arial" panose="020B0604020202020204" pitchFamily="34" charset="0"/>
              </a:rPr>
              <a:t>Home page</a:t>
            </a:r>
            <a:r>
              <a:rPr lang="en-US" sz="2600" dirty="0">
                <a:latin typeface="Arial" panose="020B0604020202020204" pitchFamily="34" charset="0"/>
                <a:cs typeface="Arial" panose="020B0604020202020204" pitchFamily="34" charset="0"/>
                <a:sym typeface="Wingdings" panose="05000000000000000000" pitchFamily="2" charset="2"/>
              </a:rPr>
              <a:t> User Guides Services Services Administration</a:t>
            </a:r>
            <a:endParaRPr lang="en-US" sz="2600" dirty="0">
              <a:latin typeface="Arial" panose="020B0604020202020204" pitchFamily="34" charset="0"/>
              <a:cs typeface="Arial" panose="020B0604020202020204" pitchFamily="34" charset="0"/>
            </a:endParaRP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SSDP service set-up “how-to” videos on MSIN</a:t>
            </a:r>
          </a:p>
          <a:p>
            <a:pPr lvl="1">
              <a:lnSpc>
                <a:spcPct val="100000"/>
              </a:lnSpc>
              <a:spcBef>
                <a:spcPts val="1200"/>
              </a:spcBef>
              <a:spcAft>
                <a:spcPts val="600"/>
              </a:spcAft>
            </a:pPr>
            <a:r>
              <a:rPr lang="en-US" sz="2600" dirty="0">
                <a:latin typeface="Arial" panose="020B0604020202020204" pitchFamily="34" charset="0"/>
                <a:cs typeface="Arial" panose="020B0604020202020204" pitchFamily="34" charset="0"/>
              </a:rPr>
              <a:t>Videos do not include how-to demonstrations for the new services aligned to MPOs 1.0 and 2.0 for RSY, but are still extremely helpful.</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Service-related user guides on MSIN</a:t>
            </a:r>
          </a:p>
        </p:txBody>
      </p:sp>
    </p:spTree>
    <p:extLst>
      <p:ext uri="{BB962C8B-B14F-4D97-AF65-F5344CB8AC3E}">
        <p14:creationId xmlns:p14="http://schemas.microsoft.com/office/powerpoint/2010/main" val="381360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119249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A838-ADC2-40F3-ABEA-52DB53DDCD9A}"/>
              </a:ext>
            </a:extLst>
          </p:cNvPr>
          <p:cNvSpPr>
            <a:spLocks noGrp="1"/>
          </p:cNvSpPr>
          <p:nvPr>
            <p:ph type="title"/>
          </p:nvPr>
        </p:nvSpPr>
        <p:spPr/>
        <p:txBody>
          <a:bodyPr>
            <a:normAutofit/>
          </a:bodyPr>
          <a:lstStyle/>
          <a:p>
            <a:r>
              <a:rPr lang="en-US" sz="4000" dirty="0"/>
              <a:t>Checking for Understanding</a:t>
            </a:r>
          </a:p>
        </p:txBody>
      </p:sp>
      <p:sp>
        <p:nvSpPr>
          <p:cNvPr id="3" name="Content Placeholder 2">
            <a:extLst>
              <a:ext uri="{FF2B5EF4-FFF2-40B4-BE49-F238E27FC236}">
                <a16:creationId xmlns:a16="http://schemas.microsoft.com/office/drawing/2014/main" id="{D40B48ED-00E5-414F-8E7A-758285FB3172}"/>
              </a:ext>
            </a:extLst>
          </p:cNvPr>
          <p:cNvSpPr>
            <a:spLocks noGrp="1"/>
          </p:cNvSpPr>
          <p:nvPr>
            <p:ph idx="1"/>
          </p:nvPr>
        </p:nvSpPr>
        <p:spPr/>
        <p:txBody>
          <a:bodyPr/>
          <a:lstStyle/>
          <a:p>
            <a:pPr marL="457200" lvl="1" indent="-457200">
              <a:spcBef>
                <a:spcPts val="1200"/>
              </a:spcBef>
              <a:spcAft>
                <a:spcPts val="1200"/>
              </a:spcAft>
              <a:defRPr/>
            </a:pPr>
            <a:r>
              <a:rPr lang="en-US" dirty="0">
                <a:latin typeface="Arial" panose="020B0604020202020204" pitchFamily="34" charset="0"/>
              </a:rPr>
              <a:t>Next, you will see a pop-up window with questions and response options.</a:t>
            </a:r>
          </a:p>
          <a:p>
            <a:pPr marL="457200" lvl="1" indent="-457200">
              <a:spcBef>
                <a:spcPts val="1200"/>
              </a:spcBef>
              <a:spcAft>
                <a:spcPts val="1200"/>
              </a:spcAft>
              <a:defRPr/>
            </a:pPr>
            <a:r>
              <a:rPr lang="en-US" dirty="0">
                <a:latin typeface="Arial" panose="020B0604020202020204" pitchFamily="34" charset="0"/>
              </a:rPr>
              <a:t>There are two questions for this section, answer them as best you can.</a:t>
            </a:r>
          </a:p>
          <a:p>
            <a:pPr marL="457200" lvl="1" indent="-457200">
              <a:spcBef>
                <a:spcPts val="1200"/>
              </a:spcBef>
              <a:spcAft>
                <a:spcPts val="1200"/>
              </a:spcAft>
              <a:defRPr/>
            </a:pPr>
            <a:r>
              <a:rPr lang="en-US" dirty="0">
                <a:latin typeface="Arial" panose="020B0604020202020204" pitchFamily="34" charset="0"/>
              </a:rPr>
              <a:t>If you are participating as a group, enter what the majority of the group chooses.</a:t>
            </a:r>
          </a:p>
          <a:p>
            <a:pPr marL="457200" lvl="1" indent="-457200">
              <a:spcBef>
                <a:spcPts val="1200"/>
              </a:spcBef>
              <a:spcAft>
                <a:spcPts val="1200"/>
              </a:spcAft>
              <a:defRPr/>
            </a:pPr>
            <a:r>
              <a:rPr lang="en-US" dirty="0">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99116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Setting Up New Services for MPOs 1.0 and 2.0 with Classified Staff Providing Instruction</a:t>
            </a:r>
          </a:p>
        </p:txBody>
      </p:sp>
    </p:spTree>
    <p:extLst>
      <p:ext uri="{BB962C8B-B14F-4D97-AF65-F5344CB8AC3E}">
        <p14:creationId xmlns:p14="http://schemas.microsoft.com/office/powerpoint/2010/main" val="7034641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59A7-E557-451E-8691-0804582F0737}"/>
              </a:ext>
            </a:extLst>
          </p:cNvPr>
          <p:cNvSpPr>
            <a:spLocks noGrp="1"/>
          </p:cNvSpPr>
          <p:nvPr>
            <p:ph type="title"/>
          </p:nvPr>
        </p:nvSpPr>
        <p:spPr/>
        <p:txBody>
          <a:bodyPr>
            <a:normAutofit/>
          </a:bodyPr>
          <a:lstStyle/>
          <a:p>
            <a:r>
              <a:rPr lang="en-US" sz="4000" dirty="0"/>
              <a:t>California </a:t>
            </a:r>
            <a:r>
              <a:rPr lang="en-US" sz="4000" i="1" dirty="0"/>
              <a:t>Education Code</a:t>
            </a:r>
          </a:p>
        </p:txBody>
      </p:sp>
      <p:sp>
        <p:nvSpPr>
          <p:cNvPr id="3" name="Content Placeholder 2">
            <a:extLst>
              <a:ext uri="{FF2B5EF4-FFF2-40B4-BE49-F238E27FC236}">
                <a16:creationId xmlns:a16="http://schemas.microsoft.com/office/drawing/2014/main" id="{B7580E86-FF39-4FBE-84E7-8FFF8D4AAC0A}"/>
              </a:ext>
            </a:extLst>
          </p:cNvPr>
          <p:cNvSpPr>
            <a:spLocks noGrp="1"/>
          </p:cNvSpPr>
          <p:nvPr>
            <p:ph idx="1"/>
          </p:nvPr>
        </p:nvSpPr>
        <p:spPr>
          <a:xfrm>
            <a:off x="742336" y="1638300"/>
            <a:ext cx="11213690" cy="5015901"/>
          </a:xfrm>
        </p:spPr>
        <p:txBody>
          <a:bodyPr>
            <a:normAutofit/>
          </a:bodyPr>
          <a:lstStyle/>
          <a:p>
            <a:pPr marL="0" indent="0" fontAlgn="base">
              <a:buNone/>
            </a:pPr>
            <a:r>
              <a:rPr lang="en-US" sz="2400" b="1" dirty="0"/>
              <a:t>Section 54444.3. </a:t>
            </a:r>
            <a:r>
              <a:rPr lang="en-US" sz="2400" dirty="0"/>
              <a:t>(a) Each operating agency receiving federal Title I Migrant Education funding shall conduct </a:t>
            </a:r>
            <a:r>
              <a:rPr lang="en-US" sz="2400" b="1" dirty="0">
                <a:solidFill>
                  <a:schemeClr val="accent2"/>
                </a:solidFill>
              </a:rPr>
              <a:t>summer school programs </a:t>
            </a:r>
            <a:r>
              <a:rPr lang="en-US" sz="2400" dirty="0"/>
              <a:t>for eligible migrant children… </a:t>
            </a:r>
          </a:p>
          <a:p>
            <a:pPr marL="0" indent="0" fontAlgn="base">
              <a:lnSpc>
                <a:spcPct val="100000"/>
              </a:lnSpc>
              <a:spcBef>
                <a:spcPts val="0"/>
              </a:spcBef>
              <a:spcAft>
                <a:spcPts val="2400"/>
              </a:spcAft>
              <a:buNone/>
            </a:pPr>
            <a:r>
              <a:rPr lang="en-US" sz="2400" dirty="0"/>
              <a:t>(4) That instructional programs are taught by staff with cultural training or background and understanding of the special needs of migrant children, and </a:t>
            </a:r>
            <a:r>
              <a:rPr lang="en-US" sz="2400" b="1" dirty="0">
                <a:solidFill>
                  <a:schemeClr val="accent2"/>
                </a:solidFill>
              </a:rPr>
              <a:t>who are properly credentialed</a:t>
            </a:r>
            <a:r>
              <a:rPr lang="en-US" sz="2400" dirty="0"/>
              <a:t> for the subjects and grade levels to which they are assigned.</a:t>
            </a:r>
          </a:p>
          <a:p>
            <a:pPr marL="0" indent="0" fontAlgn="base">
              <a:buNone/>
            </a:pPr>
            <a:r>
              <a:rPr lang="en-US" sz="2400" dirty="0">
                <a:hlinkClick r:id="rId3">
                  <a:extLst>
                    <a:ext uri="{A12FA001-AC4F-418D-AE19-62706E023703}">
                      <ahyp:hlinkClr xmlns:ahyp="http://schemas.microsoft.com/office/drawing/2018/hyperlinkcolor" val="tx"/>
                    </a:ext>
                  </a:extLst>
                </a:hlinkClick>
              </a:rPr>
              <a:t>https://leginfo.legislature.ca.gov/faces/codes_displaySection.xhtml?lawCode=EDC&amp;sectionNum=54444.3</a:t>
            </a:r>
            <a:r>
              <a:rPr lang="en-US" sz="2400" dirty="0"/>
              <a:t>. </a:t>
            </a:r>
          </a:p>
          <a:p>
            <a:endParaRPr lang="en-US" dirty="0"/>
          </a:p>
        </p:txBody>
      </p:sp>
    </p:spTree>
    <p:extLst>
      <p:ext uri="{BB962C8B-B14F-4D97-AF65-F5344CB8AC3E}">
        <p14:creationId xmlns:p14="http://schemas.microsoft.com/office/powerpoint/2010/main" val="260957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047420"/>
          </a:xfrm>
        </p:spPr>
        <p:txBody>
          <a:bodyPr>
            <a:normAutofit/>
          </a:bodyPr>
          <a:lstStyle/>
          <a:p>
            <a:r>
              <a:rPr lang="en-US" sz="4000" dirty="0">
                <a:latin typeface="Arial" panose="020B0604020202020204" pitchFamily="34" charset="0"/>
              </a:rPr>
              <a:t>Common Service Setup Scenarios</a:t>
            </a:r>
          </a:p>
        </p:txBody>
      </p:sp>
      <p:sp>
        <p:nvSpPr>
          <p:cNvPr id="5" name="Content Placeholder 1">
            <a:extLst>
              <a:ext uri="{FF2B5EF4-FFF2-40B4-BE49-F238E27FC236}">
                <a16:creationId xmlns:a16="http://schemas.microsoft.com/office/drawing/2014/main" id="{725E0116-81A9-4D40-8E7F-CA885C91F52D}"/>
              </a:ext>
            </a:extLst>
          </p:cNvPr>
          <p:cNvSpPr>
            <a:spLocks noGrp="1"/>
          </p:cNvSpPr>
          <p:nvPr>
            <p:ph idx="1"/>
          </p:nvPr>
        </p:nvSpPr>
        <p:spPr>
          <a:xfrm>
            <a:off x="731874" y="1245260"/>
            <a:ext cx="10728251" cy="4565320"/>
          </a:xfrm>
        </p:spPr>
        <p:txBody>
          <a:bodyPr>
            <a:normAutofit/>
          </a:bodyPr>
          <a:lstStyle/>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would like to use an existing State Service Code “as is.” No setup is needed.</a:t>
            </a:r>
          </a:p>
          <a:p>
            <a:pPr marL="514350" indent="-514350">
              <a:spcBef>
                <a:spcPts val="1200"/>
              </a:spcBef>
              <a:spcAft>
                <a:spcPts val="600"/>
              </a:spcAft>
              <a:buFont typeface="+mj-lt"/>
              <a:buAutoNum type="arabicPeriod"/>
            </a:pPr>
            <a:r>
              <a:rPr lang="en-US" sz="2800" dirty="0">
                <a:solidFill>
                  <a:srgbClr val="FFC000"/>
                </a:solidFill>
                <a:latin typeface="Arial" panose="020B0604020202020204" pitchFamily="34" charset="0"/>
              </a:rPr>
              <a:t>The subgrantee considers their local service to be a </a:t>
            </a:r>
            <a:r>
              <a:rPr lang="en-US" sz="2800" u="sng" dirty="0">
                <a:solidFill>
                  <a:srgbClr val="FFC000"/>
                </a:solidFill>
                <a:latin typeface="Arial" panose="020B0604020202020204" pitchFamily="34" charset="0"/>
              </a:rPr>
              <a:t>variation</a:t>
            </a:r>
            <a:r>
              <a:rPr lang="en-US" sz="2800" dirty="0">
                <a:solidFill>
                  <a:srgbClr val="FFC000"/>
                </a:solidFill>
                <a:latin typeface="Arial" panose="020B0604020202020204" pitchFamily="34" charset="0"/>
              </a:rPr>
              <a:t> of an existing State Service Code. </a:t>
            </a:r>
          </a:p>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thinks their local service is different from all State Service Codes but still addresses an MPO.</a:t>
            </a:r>
          </a:p>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thinks their local service does not match a State Service Code or an MPO, but it meets the definition of “service” provided in Guidance.</a:t>
            </a:r>
          </a:p>
        </p:txBody>
      </p:sp>
    </p:spTree>
    <p:extLst>
      <p:ext uri="{BB962C8B-B14F-4D97-AF65-F5344CB8AC3E}">
        <p14:creationId xmlns:p14="http://schemas.microsoft.com/office/powerpoint/2010/main" val="51357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8584-96A8-4799-A819-44EB9DAD22D6}"/>
              </a:ext>
            </a:extLst>
          </p:cNvPr>
          <p:cNvSpPr>
            <a:spLocks noGrp="1"/>
          </p:cNvSpPr>
          <p:nvPr>
            <p:ph type="title"/>
          </p:nvPr>
        </p:nvSpPr>
        <p:spPr/>
        <p:txBody>
          <a:bodyPr>
            <a:normAutofit/>
          </a:bodyPr>
          <a:lstStyle/>
          <a:p>
            <a:r>
              <a:rPr lang="en-US" sz="4000" dirty="0"/>
              <a:t>New State Service Codes</a:t>
            </a:r>
          </a:p>
        </p:txBody>
      </p:sp>
      <p:pic>
        <p:nvPicPr>
          <p:cNvPr id="8" name="Picture 7" descr="screenshot of state codes 1005 and 1015">
            <a:extLst>
              <a:ext uri="{FF2B5EF4-FFF2-40B4-BE49-F238E27FC236}">
                <a16:creationId xmlns:a16="http://schemas.microsoft.com/office/drawing/2014/main" id="{5061209F-5AF7-4E47-9800-AA86CB8B592D}"/>
              </a:ext>
            </a:extLst>
          </p:cNvPr>
          <p:cNvPicPr>
            <a:picLocks noChangeAspect="1"/>
          </p:cNvPicPr>
          <p:nvPr/>
        </p:nvPicPr>
        <p:blipFill>
          <a:blip r:embed="rId3"/>
          <a:stretch>
            <a:fillRect/>
          </a:stretch>
        </p:blipFill>
        <p:spPr>
          <a:xfrm>
            <a:off x="274756" y="1721520"/>
            <a:ext cx="11642487" cy="3317616"/>
          </a:xfrm>
          <a:prstGeom prst="rect">
            <a:avLst/>
          </a:prstGeom>
        </p:spPr>
      </p:pic>
      <p:sp>
        <p:nvSpPr>
          <p:cNvPr id="5" name="TextBox 4">
            <a:extLst>
              <a:ext uri="{FF2B5EF4-FFF2-40B4-BE49-F238E27FC236}">
                <a16:creationId xmlns:a16="http://schemas.microsoft.com/office/drawing/2014/main" id="{AD2BA9D9-D822-4154-8F68-61379EE12EE6}"/>
              </a:ext>
            </a:extLst>
          </p:cNvPr>
          <p:cNvSpPr txBox="1"/>
          <p:nvPr/>
        </p:nvSpPr>
        <p:spPr>
          <a:xfrm>
            <a:off x="225287" y="5169610"/>
            <a:ext cx="11620500" cy="830997"/>
          </a:xfrm>
          <a:prstGeom prst="rect">
            <a:avLst/>
          </a:prstGeom>
          <a:noFill/>
        </p:spPr>
        <p:txBody>
          <a:bodyPr wrap="square" rtlCol="0">
            <a:spAutoFit/>
          </a:bodyPr>
          <a:lstStyle/>
          <a:p>
            <a:r>
              <a:rPr lang="en-US" sz="2400" dirty="0">
                <a:solidFill>
                  <a:schemeClr val="bg1"/>
                </a:solidFill>
              </a:rPr>
              <a:t>After you review the definitions, please indicate in the Chat whether you can use these new state codes as-is based on what you know about the other MPOs. </a:t>
            </a:r>
          </a:p>
        </p:txBody>
      </p:sp>
    </p:spTree>
    <p:extLst>
      <p:ext uri="{BB962C8B-B14F-4D97-AF65-F5344CB8AC3E}">
        <p14:creationId xmlns:p14="http://schemas.microsoft.com/office/powerpoint/2010/main" val="418789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6E43D-F73A-4F46-A221-792E7BD41D41}"/>
              </a:ext>
            </a:extLst>
          </p:cNvPr>
          <p:cNvSpPr>
            <a:spLocks noGrp="1"/>
          </p:cNvSpPr>
          <p:nvPr>
            <p:ph type="title"/>
          </p:nvPr>
        </p:nvSpPr>
        <p:spPr>
          <a:xfrm>
            <a:off x="1" y="0"/>
            <a:ext cx="12192000" cy="1031312"/>
          </a:xfrm>
        </p:spPr>
        <p:txBody>
          <a:bodyPr>
            <a:normAutofit/>
          </a:bodyPr>
          <a:lstStyle/>
          <a:p>
            <a:r>
              <a:rPr lang="en-US" sz="4000" dirty="0"/>
              <a:t>New Service Setup Window</a:t>
            </a:r>
          </a:p>
        </p:txBody>
      </p:sp>
      <p:pic>
        <p:nvPicPr>
          <p:cNvPr id="5" name="Picture 4" descr="Screenshot of the Administer Services screen.">
            <a:extLst>
              <a:ext uri="{FF2B5EF4-FFF2-40B4-BE49-F238E27FC236}">
                <a16:creationId xmlns:a16="http://schemas.microsoft.com/office/drawing/2014/main" id="{41D815F8-D707-40FE-8E2A-FB1FA1E5CC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838" y="1037938"/>
            <a:ext cx="9989369" cy="5098023"/>
          </a:xfrm>
          <a:prstGeom prst="rect">
            <a:avLst/>
          </a:prstGeom>
        </p:spPr>
      </p:pic>
      <p:sp>
        <p:nvSpPr>
          <p:cNvPr id="6" name="Arrow: Left 5" descr="Arrow pointing to &quot;Add new service&quot; button">
            <a:extLst>
              <a:ext uri="{FF2B5EF4-FFF2-40B4-BE49-F238E27FC236}">
                <a16:creationId xmlns:a16="http://schemas.microsoft.com/office/drawing/2014/main" id="{CB31A7D9-68F0-4627-ADE6-1EBAE6FC5B33}"/>
              </a:ext>
            </a:extLst>
          </p:cNvPr>
          <p:cNvSpPr/>
          <p:nvPr/>
        </p:nvSpPr>
        <p:spPr>
          <a:xfrm>
            <a:off x="4732429" y="1329796"/>
            <a:ext cx="441435" cy="331075"/>
          </a:xfrm>
          <a:prstGeom prst="leftArrow">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4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F252-F09A-4E0C-9D79-43B4E9AEC9F4}"/>
              </a:ext>
            </a:extLst>
          </p:cNvPr>
          <p:cNvSpPr>
            <a:spLocks noGrp="1"/>
          </p:cNvSpPr>
          <p:nvPr>
            <p:ph type="title"/>
          </p:nvPr>
        </p:nvSpPr>
        <p:spPr>
          <a:xfrm>
            <a:off x="0" y="1"/>
            <a:ext cx="12192000" cy="1031312"/>
          </a:xfrm>
        </p:spPr>
        <p:txBody>
          <a:bodyPr>
            <a:normAutofit/>
          </a:bodyPr>
          <a:lstStyle/>
          <a:p>
            <a:r>
              <a:rPr lang="en-US" sz="4000" dirty="0"/>
              <a:t>Service Setup</a:t>
            </a:r>
            <a:r>
              <a:rPr lang="en-US" sz="4000" baseline="0" dirty="0"/>
              <a:t> Fields</a:t>
            </a:r>
            <a:endParaRPr lang="en-US" sz="4000" dirty="0"/>
          </a:p>
        </p:txBody>
      </p:sp>
      <p:pic>
        <p:nvPicPr>
          <p:cNvPr id="5" name="Picture 4" descr="Service Set up Fields: 1)Region, 2) Service Name, 3) Description, 4) Local Code, 5) State Code, 6) MPO, 7) SSDP Components, 8) Required hours, 9) Federal Category, 10)Service Category, 11) Provided by, 12) Grade Range, and 13) Service Period">
            <a:extLst>
              <a:ext uri="{FF2B5EF4-FFF2-40B4-BE49-F238E27FC236}">
                <a16:creationId xmlns:a16="http://schemas.microsoft.com/office/drawing/2014/main" id="{BF398D9F-2CEE-CF2A-19CB-7D8804A01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110" y="1031313"/>
            <a:ext cx="7509780" cy="5093880"/>
          </a:xfrm>
          <a:prstGeom prst="rect">
            <a:avLst/>
          </a:prstGeom>
        </p:spPr>
      </p:pic>
    </p:spTree>
    <p:extLst>
      <p:ext uri="{BB962C8B-B14F-4D97-AF65-F5344CB8AC3E}">
        <p14:creationId xmlns:p14="http://schemas.microsoft.com/office/powerpoint/2010/main" val="315553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1" y="1120877"/>
            <a:ext cx="12192001" cy="3930446"/>
          </a:xfrm>
        </p:spPr>
        <p:txBody>
          <a:bodyPr>
            <a:normAutofit fontScale="90000"/>
          </a:bodyPr>
          <a:lstStyle/>
          <a:p>
            <a:pPr>
              <a:spcAft>
                <a:spcPts val="1200"/>
              </a:spcAft>
            </a:pPr>
            <a:r>
              <a:rPr lang="en-US" sz="4900" dirty="0"/>
              <a:t>Migrant Student Information Network:</a:t>
            </a:r>
            <a:br>
              <a:rPr lang="en-US" sz="4900" dirty="0"/>
            </a:br>
            <a:r>
              <a:rPr lang="en-US" sz="4900" dirty="0"/>
              <a:t>Setting Up Services that Align to the State Service Delivery Plan</a:t>
            </a:r>
            <a:br>
              <a:rPr lang="en-US" dirty="0"/>
            </a:br>
            <a:br>
              <a:rPr lang="en-US" dirty="0"/>
            </a:br>
            <a:br>
              <a:rPr lang="en-US" dirty="0"/>
            </a:br>
            <a:r>
              <a:rPr lang="en-US" sz="3100" dirty="0"/>
              <a:t> </a:t>
            </a:r>
            <a:r>
              <a:rPr lang="en-US" sz="3600" dirty="0"/>
              <a:t>October 31, 2023</a:t>
            </a:r>
            <a:br>
              <a:rPr lang="en-US" sz="3600" dirty="0"/>
            </a:br>
            <a:r>
              <a:rPr lang="en-US" sz="3600" dirty="0"/>
              <a:t>9:30 a.m. – 11:00 a.m.</a:t>
            </a:r>
          </a:p>
        </p:txBody>
      </p:sp>
    </p:spTree>
    <p:extLst>
      <p:ext uri="{BB962C8B-B14F-4D97-AF65-F5344CB8AC3E}">
        <p14:creationId xmlns:p14="http://schemas.microsoft.com/office/powerpoint/2010/main" val="72460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1274-A442-475E-8598-6F981C6B4338}"/>
              </a:ext>
            </a:extLst>
          </p:cNvPr>
          <p:cNvSpPr>
            <a:spLocks noGrp="1"/>
          </p:cNvSpPr>
          <p:nvPr>
            <p:ph type="title"/>
          </p:nvPr>
        </p:nvSpPr>
        <p:spPr>
          <a:xfrm>
            <a:off x="0" y="-1"/>
            <a:ext cx="12192000" cy="1025013"/>
          </a:xfrm>
        </p:spPr>
        <p:txBody>
          <a:bodyPr>
            <a:normAutofit/>
          </a:bodyPr>
          <a:lstStyle/>
          <a:p>
            <a:r>
              <a:rPr lang="en-US" sz="4000" dirty="0"/>
              <a:t>Service Setup Screen Revisions (1)</a:t>
            </a:r>
          </a:p>
        </p:txBody>
      </p:sp>
      <p:pic>
        <p:nvPicPr>
          <p:cNvPr id="5" name="Content Placeholder 4" descr="Screenshot showing the service set up screen with the new state codes and the auto-populated fields.">
            <a:extLst>
              <a:ext uri="{FF2B5EF4-FFF2-40B4-BE49-F238E27FC236}">
                <a16:creationId xmlns:a16="http://schemas.microsoft.com/office/drawing/2014/main" id="{82D3052A-5DFC-DA8D-313B-939119FB0CF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20968" y="1025012"/>
            <a:ext cx="9150064" cy="5104118"/>
          </a:xfrm>
        </p:spPr>
      </p:pic>
    </p:spTree>
    <p:extLst>
      <p:ext uri="{BB962C8B-B14F-4D97-AF65-F5344CB8AC3E}">
        <p14:creationId xmlns:p14="http://schemas.microsoft.com/office/powerpoint/2010/main" val="288411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1274-A442-475E-8598-6F981C6B4338}"/>
              </a:ext>
            </a:extLst>
          </p:cNvPr>
          <p:cNvSpPr>
            <a:spLocks noGrp="1"/>
          </p:cNvSpPr>
          <p:nvPr>
            <p:ph type="title"/>
          </p:nvPr>
        </p:nvSpPr>
        <p:spPr>
          <a:xfrm>
            <a:off x="0" y="4696"/>
            <a:ext cx="12192000" cy="1027691"/>
          </a:xfrm>
        </p:spPr>
        <p:txBody>
          <a:bodyPr>
            <a:normAutofit/>
          </a:bodyPr>
          <a:lstStyle/>
          <a:p>
            <a:r>
              <a:rPr lang="en-US" sz="4000" dirty="0"/>
              <a:t>Service Setup Screen Revisions (2) </a:t>
            </a:r>
          </a:p>
        </p:txBody>
      </p:sp>
      <p:pic>
        <p:nvPicPr>
          <p:cNvPr id="9" name="Content Placeholder 8" descr="Screenshot of the new state service codes.">
            <a:extLst>
              <a:ext uri="{FF2B5EF4-FFF2-40B4-BE49-F238E27FC236}">
                <a16:creationId xmlns:a16="http://schemas.microsoft.com/office/drawing/2014/main" id="{919DFF42-FDAF-8F2D-0D7C-00086B93A6A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6756" y="1733609"/>
            <a:ext cx="5555226" cy="3742185"/>
          </a:xfrm>
        </p:spPr>
      </p:pic>
      <p:pic>
        <p:nvPicPr>
          <p:cNvPr id="11" name="Content Placeholder 10" descr="Screenshot of the new MPO variations.">
            <a:extLst>
              <a:ext uri="{FF2B5EF4-FFF2-40B4-BE49-F238E27FC236}">
                <a16:creationId xmlns:a16="http://schemas.microsoft.com/office/drawing/2014/main" id="{685CDB30-EABB-460B-7CFC-638534A3EED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0018" y="1729144"/>
            <a:ext cx="5555226" cy="3751117"/>
          </a:xfrm>
        </p:spPr>
      </p:pic>
    </p:spTree>
    <p:extLst>
      <p:ext uri="{BB962C8B-B14F-4D97-AF65-F5344CB8AC3E}">
        <p14:creationId xmlns:p14="http://schemas.microsoft.com/office/powerpoint/2010/main" val="96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1274-A442-475E-8598-6F981C6B4338}"/>
              </a:ext>
            </a:extLst>
          </p:cNvPr>
          <p:cNvSpPr>
            <a:spLocks noGrp="1"/>
          </p:cNvSpPr>
          <p:nvPr>
            <p:ph type="title"/>
          </p:nvPr>
        </p:nvSpPr>
        <p:spPr>
          <a:xfrm>
            <a:off x="0" y="0"/>
            <a:ext cx="12192000" cy="1039761"/>
          </a:xfrm>
        </p:spPr>
        <p:txBody>
          <a:bodyPr>
            <a:normAutofit/>
          </a:bodyPr>
          <a:lstStyle/>
          <a:p>
            <a:r>
              <a:rPr lang="en-US" sz="4000" dirty="0"/>
              <a:t>Example: Code for Classified Staff</a:t>
            </a:r>
          </a:p>
        </p:txBody>
      </p:sp>
      <p:pic>
        <p:nvPicPr>
          <p:cNvPr id="6" name="Content Placeholder 5" descr="Screenshot of a sample service aligned to MPO 1.0 with classified staff providing instruction.">
            <a:extLst>
              <a:ext uri="{FF2B5EF4-FFF2-40B4-BE49-F238E27FC236}">
                <a16:creationId xmlns:a16="http://schemas.microsoft.com/office/drawing/2014/main" id="{7064042D-6886-2375-EC58-3A85669422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87714" y="1032641"/>
            <a:ext cx="6928234" cy="5098676"/>
          </a:xfrm>
        </p:spPr>
      </p:pic>
    </p:spTree>
    <p:extLst>
      <p:ext uri="{BB962C8B-B14F-4D97-AF65-F5344CB8AC3E}">
        <p14:creationId xmlns:p14="http://schemas.microsoft.com/office/powerpoint/2010/main" val="54244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6E43D-F73A-4F46-A221-792E7BD41D41}"/>
              </a:ext>
            </a:extLst>
          </p:cNvPr>
          <p:cNvSpPr>
            <a:spLocks noGrp="1"/>
          </p:cNvSpPr>
          <p:nvPr>
            <p:ph type="title"/>
          </p:nvPr>
        </p:nvSpPr>
        <p:spPr>
          <a:xfrm>
            <a:off x="-1" y="1"/>
            <a:ext cx="11292397" cy="1031312"/>
          </a:xfrm>
        </p:spPr>
        <p:txBody>
          <a:bodyPr>
            <a:normAutofit/>
          </a:bodyPr>
          <a:lstStyle/>
          <a:p>
            <a:r>
              <a:rPr lang="en-US" sz="4000" dirty="0"/>
              <a:t>Example: Code for Classified Staff (2)</a:t>
            </a:r>
          </a:p>
        </p:txBody>
      </p:sp>
      <p:pic>
        <p:nvPicPr>
          <p:cNvPr id="5" name="Picture 4" descr="Screenshot of the region's services with the new services mapped to the new state codes.">
            <a:extLst>
              <a:ext uri="{FF2B5EF4-FFF2-40B4-BE49-F238E27FC236}">
                <a16:creationId xmlns:a16="http://schemas.microsoft.com/office/drawing/2014/main" id="{A691FE4C-C359-F40B-554D-E0E82FCB6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09" y="1031312"/>
            <a:ext cx="9986355" cy="5095565"/>
          </a:xfrm>
          <a:prstGeom prst="rect">
            <a:avLst/>
          </a:prstGeom>
        </p:spPr>
      </p:pic>
    </p:spTree>
    <p:extLst>
      <p:ext uri="{BB962C8B-B14F-4D97-AF65-F5344CB8AC3E}">
        <p14:creationId xmlns:p14="http://schemas.microsoft.com/office/powerpoint/2010/main" val="260808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1274-A442-475E-8598-6F981C6B4338}"/>
              </a:ext>
            </a:extLst>
          </p:cNvPr>
          <p:cNvSpPr>
            <a:spLocks noGrp="1"/>
          </p:cNvSpPr>
          <p:nvPr>
            <p:ph type="title"/>
          </p:nvPr>
        </p:nvSpPr>
        <p:spPr>
          <a:xfrm>
            <a:off x="0" y="0"/>
            <a:ext cx="12192000" cy="1032641"/>
          </a:xfrm>
        </p:spPr>
        <p:txBody>
          <a:bodyPr>
            <a:normAutofit/>
          </a:bodyPr>
          <a:lstStyle/>
          <a:p>
            <a:r>
              <a:rPr lang="en-US" sz="4000" dirty="0"/>
              <a:t>Increased Service Setup Flexibility </a:t>
            </a:r>
          </a:p>
        </p:txBody>
      </p:sp>
      <p:sp>
        <p:nvSpPr>
          <p:cNvPr id="4" name="Content Placeholder 2">
            <a:extLst>
              <a:ext uri="{FF2B5EF4-FFF2-40B4-BE49-F238E27FC236}">
                <a16:creationId xmlns:a16="http://schemas.microsoft.com/office/drawing/2014/main" id="{9C891762-44C7-D0CD-3873-3D39AFCDD5C4}"/>
              </a:ext>
            </a:extLst>
          </p:cNvPr>
          <p:cNvSpPr>
            <a:spLocks noGrp="1"/>
          </p:cNvSpPr>
          <p:nvPr>
            <p:ph idx="1"/>
          </p:nvPr>
        </p:nvSpPr>
        <p:spPr>
          <a:xfrm>
            <a:off x="853623" y="1032641"/>
            <a:ext cx="10263352" cy="5076498"/>
          </a:xfrm>
        </p:spPr>
        <p:txBody>
          <a:bodyPr>
            <a:normAutofit/>
          </a:bodyPr>
          <a:lstStyle/>
          <a:p>
            <a:pPr>
              <a:spcBef>
                <a:spcPts val="0"/>
              </a:spcBef>
              <a:spcAft>
                <a:spcPts val="1800"/>
              </a:spcAft>
            </a:pPr>
            <a:r>
              <a:rPr lang="en-US" sz="2800" dirty="0"/>
              <a:t>Because of the new Service Period property, you can limit services to only the applicable period(s)—Regular Year, Summer, or Intersession.</a:t>
            </a:r>
          </a:p>
          <a:p>
            <a:pPr>
              <a:spcBef>
                <a:spcPts val="0"/>
              </a:spcBef>
              <a:spcAft>
                <a:spcPts val="1800"/>
              </a:spcAft>
            </a:pPr>
            <a:r>
              <a:rPr lang="en-US" sz="2800" dirty="0"/>
              <a:t>For new local codes, you can select the applicable service period(s).</a:t>
            </a:r>
          </a:p>
          <a:p>
            <a:pPr>
              <a:spcBef>
                <a:spcPts val="0"/>
              </a:spcBef>
              <a:spcAft>
                <a:spcPts val="1800"/>
              </a:spcAft>
            </a:pPr>
            <a:r>
              <a:rPr lang="en-US" sz="2800" dirty="0"/>
              <a:t>Existing local codes are currently set to all three service periods, but you can request edits via the MSIN Service Desk.</a:t>
            </a:r>
          </a:p>
          <a:p>
            <a:pPr lvl="1">
              <a:spcBef>
                <a:spcPts val="0"/>
              </a:spcBef>
              <a:spcAft>
                <a:spcPts val="1800"/>
              </a:spcAft>
              <a:buFont typeface="Wingdings" panose="05000000000000000000" pitchFamily="2" charset="2"/>
              <a:buChar char="§"/>
            </a:pPr>
            <a:r>
              <a:rPr lang="en-US" dirty="0"/>
              <a:t>Note that state codes cannot be changed (they come pre-set based on CDE’s specifications).</a:t>
            </a:r>
          </a:p>
        </p:txBody>
      </p:sp>
    </p:spTree>
    <p:extLst>
      <p:ext uri="{BB962C8B-B14F-4D97-AF65-F5344CB8AC3E}">
        <p14:creationId xmlns:p14="http://schemas.microsoft.com/office/powerpoint/2010/main" val="17900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047420"/>
          </a:xfrm>
        </p:spPr>
        <p:txBody>
          <a:bodyPr>
            <a:normAutofit/>
          </a:bodyPr>
          <a:lstStyle/>
          <a:p>
            <a:r>
              <a:rPr lang="en-US" sz="4000" dirty="0">
                <a:latin typeface="Arial" panose="020B0604020202020204" pitchFamily="34" charset="0"/>
              </a:rPr>
              <a:t>Recap: Key Steps for New Services</a:t>
            </a:r>
          </a:p>
        </p:txBody>
      </p:sp>
      <p:sp>
        <p:nvSpPr>
          <p:cNvPr id="5" name="Content Placeholder 1">
            <a:extLst>
              <a:ext uri="{FF2B5EF4-FFF2-40B4-BE49-F238E27FC236}">
                <a16:creationId xmlns:a16="http://schemas.microsoft.com/office/drawing/2014/main" id="{725E0116-81A9-4D40-8E7F-CA885C91F52D}"/>
              </a:ext>
            </a:extLst>
          </p:cNvPr>
          <p:cNvSpPr>
            <a:spLocks noGrp="1"/>
          </p:cNvSpPr>
          <p:nvPr>
            <p:ph idx="1"/>
          </p:nvPr>
        </p:nvSpPr>
        <p:spPr>
          <a:xfrm>
            <a:off x="805524" y="1301420"/>
            <a:ext cx="10208418" cy="4565320"/>
          </a:xfrm>
        </p:spPr>
        <p:txBody>
          <a:bodyPr>
            <a:normAutofit/>
          </a:bodyPr>
          <a:lstStyle/>
          <a:p>
            <a:pPr marL="0" indent="0">
              <a:spcBef>
                <a:spcPts val="1200"/>
              </a:spcBef>
              <a:spcAft>
                <a:spcPts val="600"/>
              </a:spcAft>
              <a:buNone/>
            </a:pPr>
            <a:r>
              <a:rPr lang="en-US" sz="2800" dirty="0">
                <a:solidFill>
                  <a:schemeClr val="bg1">
                    <a:lumMod val="95000"/>
                  </a:schemeClr>
                </a:solidFill>
                <a:latin typeface="Arial" panose="020B0604020202020204" pitchFamily="34" charset="0"/>
              </a:rPr>
              <a:t>As you set up new MPO 1.0 and 2.0 services for classified staff, keep in mind the following key steps:</a:t>
            </a:r>
          </a:p>
          <a:p>
            <a:pPr>
              <a:spcBef>
                <a:spcPts val="1200"/>
              </a:spcBef>
              <a:spcAft>
                <a:spcPts val="600"/>
              </a:spcAft>
            </a:pPr>
            <a:r>
              <a:rPr lang="en-US" sz="2800" dirty="0">
                <a:solidFill>
                  <a:schemeClr val="bg1">
                    <a:lumMod val="95000"/>
                  </a:schemeClr>
                </a:solidFill>
                <a:latin typeface="Arial" panose="020B0604020202020204" pitchFamily="34" charset="0"/>
              </a:rPr>
              <a:t>Choose an unused local code number</a:t>
            </a:r>
          </a:p>
          <a:p>
            <a:pPr>
              <a:spcBef>
                <a:spcPts val="1200"/>
              </a:spcBef>
              <a:spcAft>
                <a:spcPts val="600"/>
              </a:spcAft>
            </a:pPr>
            <a:r>
              <a:rPr lang="en-US" sz="2800" dirty="0">
                <a:solidFill>
                  <a:schemeClr val="bg1">
                    <a:lumMod val="95000"/>
                  </a:schemeClr>
                </a:solidFill>
                <a:latin typeface="Arial" panose="020B0604020202020204" pitchFamily="34" charset="0"/>
              </a:rPr>
              <a:t>Map it to either 1005 or 1015 (which will automatically populate most other fields), and </a:t>
            </a:r>
          </a:p>
          <a:p>
            <a:pPr>
              <a:spcBef>
                <a:spcPts val="1200"/>
              </a:spcBef>
              <a:spcAft>
                <a:spcPts val="600"/>
              </a:spcAft>
            </a:pPr>
            <a:r>
              <a:rPr lang="en-US" sz="2800" dirty="0">
                <a:solidFill>
                  <a:schemeClr val="bg1">
                    <a:lumMod val="95000"/>
                  </a:schemeClr>
                </a:solidFill>
                <a:latin typeface="Arial" panose="020B0604020202020204" pitchFamily="34" charset="0"/>
              </a:rPr>
              <a:t>Check applicable SSDP components (select Integrated ELD and any others that apply to the service) </a:t>
            </a:r>
          </a:p>
        </p:txBody>
      </p:sp>
    </p:spTree>
    <p:extLst>
      <p:ext uri="{BB962C8B-B14F-4D97-AF65-F5344CB8AC3E}">
        <p14:creationId xmlns:p14="http://schemas.microsoft.com/office/powerpoint/2010/main" val="1420667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5968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04159"/>
            <a:ext cx="10648950" cy="1017882"/>
          </a:xfrm>
        </p:spPr>
        <p:txBody>
          <a:bodyPr>
            <a:normAutofit/>
          </a:bodyPr>
          <a:lstStyle/>
          <a:p>
            <a:r>
              <a:rPr lang="en-US" sz="40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248935"/>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Service Entry Considerations</a:t>
            </a:r>
          </a:p>
        </p:txBody>
      </p:sp>
    </p:spTree>
    <p:extLst>
      <p:ext uri="{BB962C8B-B14F-4D97-AF65-F5344CB8AC3E}">
        <p14:creationId xmlns:p14="http://schemas.microsoft.com/office/powerpoint/2010/main" val="103339991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047420"/>
          </a:xfrm>
        </p:spPr>
        <p:txBody>
          <a:bodyPr>
            <a:normAutofit/>
          </a:bodyPr>
          <a:lstStyle/>
          <a:p>
            <a:r>
              <a:rPr lang="en-US" sz="4000" dirty="0">
                <a:latin typeface="Arial" panose="020B0604020202020204" pitchFamily="34" charset="0"/>
              </a:rPr>
              <a:t>Service Setup Affects Service Entry</a:t>
            </a:r>
          </a:p>
        </p:txBody>
      </p:sp>
      <p:sp>
        <p:nvSpPr>
          <p:cNvPr id="5" name="Content Placeholder 1">
            <a:extLst>
              <a:ext uri="{FF2B5EF4-FFF2-40B4-BE49-F238E27FC236}">
                <a16:creationId xmlns:a16="http://schemas.microsoft.com/office/drawing/2014/main" id="{725E0116-81A9-4D40-8E7F-CA885C91F52D}"/>
              </a:ext>
            </a:extLst>
          </p:cNvPr>
          <p:cNvSpPr>
            <a:spLocks noGrp="1"/>
          </p:cNvSpPr>
          <p:nvPr>
            <p:ph idx="1"/>
          </p:nvPr>
        </p:nvSpPr>
        <p:spPr>
          <a:xfrm>
            <a:off x="731875" y="1245260"/>
            <a:ext cx="10068647" cy="4565320"/>
          </a:xfrm>
        </p:spPr>
        <p:txBody>
          <a:bodyPr>
            <a:normAutofit/>
          </a:bodyPr>
          <a:lstStyle/>
          <a:p>
            <a:pPr marL="0" indent="0">
              <a:spcBef>
                <a:spcPts val="1200"/>
              </a:spcBef>
              <a:spcAft>
                <a:spcPts val="600"/>
              </a:spcAft>
              <a:buNone/>
            </a:pPr>
            <a:r>
              <a:rPr lang="en-US" sz="2800" dirty="0">
                <a:solidFill>
                  <a:schemeClr val="bg1">
                    <a:lumMod val="95000"/>
                  </a:schemeClr>
                </a:solidFill>
                <a:latin typeface="Arial" panose="020B0604020202020204" pitchFamily="34" charset="0"/>
              </a:rPr>
              <a:t>How a service is set up determines if end users will see it when they try to enter service participation data. </a:t>
            </a:r>
          </a:p>
          <a:p>
            <a:pPr marL="0" indent="0">
              <a:spcBef>
                <a:spcPts val="1200"/>
              </a:spcBef>
              <a:spcAft>
                <a:spcPts val="600"/>
              </a:spcAft>
              <a:buNone/>
            </a:pPr>
            <a:r>
              <a:rPr lang="en-US" sz="2800" dirty="0">
                <a:solidFill>
                  <a:schemeClr val="bg1">
                    <a:lumMod val="95000"/>
                  </a:schemeClr>
                </a:solidFill>
                <a:latin typeface="Arial" panose="020B0604020202020204" pitchFamily="34" charset="0"/>
              </a:rPr>
              <a:t>Specifically, when entering services, staff will only see:</a:t>
            </a:r>
          </a:p>
          <a:p>
            <a:pPr>
              <a:spcBef>
                <a:spcPts val="1200"/>
              </a:spcBef>
              <a:spcAft>
                <a:spcPts val="600"/>
              </a:spcAft>
            </a:pPr>
            <a:r>
              <a:rPr lang="en-US" sz="2800" b="1" dirty="0">
                <a:solidFill>
                  <a:schemeClr val="accent4">
                    <a:lumMod val="20000"/>
                    <a:lumOff val="80000"/>
                  </a:schemeClr>
                </a:solidFill>
                <a:latin typeface="Arial" panose="020B0604020202020204" pitchFamily="34" charset="0"/>
              </a:rPr>
              <a:t>Services that apply to the child’s grade, and</a:t>
            </a:r>
          </a:p>
          <a:p>
            <a:pPr>
              <a:spcBef>
                <a:spcPts val="1200"/>
              </a:spcBef>
              <a:spcAft>
                <a:spcPts val="600"/>
              </a:spcAft>
            </a:pPr>
            <a:r>
              <a:rPr lang="en-US" sz="2800" b="1" dirty="0">
                <a:solidFill>
                  <a:schemeClr val="accent4">
                    <a:lumMod val="20000"/>
                    <a:lumOff val="80000"/>
                  </a:schemeClr>
                </a:solidFill>
                <a:latin typeface="Arial" panose="020B0604020202020204" pitchFamily="34" charset="0"/>
              </a:rPr>
              <a:t>Services that apply to the selected service period</a:t>
            </a:r>
          </a:p>
          <a:p>
            <a:pPr marL="0" indent="0">
              <a:spcBef>
                <a:spcPts val="1200"/>
              </a:spcBef>
              <a:spcAft>
                <a:spcPts val="600"/>
              </a:spcAft>
              <a:buNone/>
            </a:pPr>
            <a:r>
              <a:rPr lang="en-US" sz="2800" dirty="0">
                <a:solidFill>
                  <a:schemeClr val="bg1">
                    <a:lumMod val="95000"/>
                  </a:schemeClr>
                </a:solidFill>
                <a:latin typeface="Arial" panose="020B0604020202020204" pitchFamily="34" charset="0"/>
              </a:rPr>
              <a:t>The second bullet is new, so you may get questions from the field about why a service they expected to see in the Service Name dropdown menu is not displayed as an option.</a:t>
            </a:r>
          </a:p>
        </p:txBody>
      </p:sp>
    </p:spTree>
    <p:extLst>
      <p:ext uri="{BB962C8B-B14F-4D97-AF65-F5344CB8AC3E}">
        <p14:creationId xmlns:p14="http://schemas.microsoft.com/office/powerpoint/2010/main" val="162397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a:xfrm>
            <a:off x="0" y="1546"/>
            <a:ext cx="11887200" cy="1325563"/>
          </a:xfrm>
        </p:spPr>
        <p:txBody>
          <a:bodyPr>
            <a:normAutofit/>
          </a:bodyPr>
          <a:lstStyle/>
          <a:p>
            <a:r>
              <a:rPr lang="en-US" sz="4000"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676507" y="1652727"/>
            <a:ext cx="10855586" cy="4673001"/>
          </a:xfrm>
        </p:spPr>
        <p:txBody>
          <a:bodyPr/>
          <a:lstStyle/>
          <a:p>
            <a:pPr marL="571500" lvl="0" indent="-571500">
              <a:lnSpc>
                <a:spcPct val="100000"/>
              </a:lnSpc>
              <a:defRPr/>
            </a:pPr>
            <a:r>
              <a:rPr lang="en-US" sz="2800" dirty="0">
                <a:latin typeface="+mj-lt"/>
                <a:ea typeface="+mj-ea"/>
                <a:cs typeface="+mj-cs"/>
              </a:rPr>
              <a:t>Please mute your microphone in the main session.</a:t>
            </a:r>
          </a:p>
          <a:p>
            <a:pPr marL="571500" indent="-571500">
              <a:lnSpc>
                <a:spcPct val="100000"/>
              </a:lnSpc>
              <a:defRPr/>
            </a:pPr>
            <a:r>
              <a:rPr lang="en-US" sz="2800" dirty="0"/>
              <a:t>Use the Q&amp;A function to enter your questions.</a:t>
            </a:r>
          </a:p>
          <a:p>
            <a:pPr marL="571500" lvl="0" indent="-571500">
              <a:lnSpc>
                <a:spcPct val="100000"/>
              </a:lnSpc>
              <a:defRPr/>
            </a:pPr>
            <a:r>
              <a:rPr lang="en-US" sz="2800" dirty="0">
                <a:latin typeface="+mj-lt"/>
                <a:ea typeface="+mj-ea"/>
                <a:cs typeface="+mj-cs"/>
              </a:rPr>
              <a:t>Participate in breakout room activities.</a:t>
            </a:r>
          </a:p>
          <a:p>
            <a:pPr marL="571500" lvl="0" indent="-571500">
              <a:lnSpc>
                <a:spcPct val="100000"/>
              </a:lnSpc>
              <a:defRPr/>
            </a:pPr>
            <a:r>
              <a:rPr lang="en-US" sz="2800" dirty="0"/>
              <a:t>The PowerPoint for this presentation can be accessed through the link provided in the chat. It will also be posted on the California MEP Help Center for those who were not able to attend today.</a:t>
            </a:r>
          </a:p>
        </p:txBody>
      </p:sp>
      <p:pic>
        <p:nvPicPr>
          <p:cNvPr id="5" name="Graphic 4">
            <a:extLst>
              <a:ext uri="{FF2B5EF4-FFF2-40B4-BE49-F238E27FC236}">
                <a16:creationId xmlns:a16="http://schemas.microsoft.com/office/drawing/2014/main" id="{9420723E-6721-F0F0-F0FA-B5FC700AD6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0201" y="1337478"/>
            <a:ext cx="1163373" cy="1163373"/>
          </a:xfrm>
          <a:prstGeom prst="rect">
            <a:avLst/>
          </a:prstGeom>
        </p:spPr>
      </p:pic>
      <p:pic>
        <p:nvPicPr>
          <p:cNvPr id="6" name="Picture 3">
            <a:extLst>
              <a:ext uri="{FF2B5EF4-FFF2-40B4-BE49-F238E27FC236}">
                <a16:creationId xmlns:a16="http://schemas.microsoft.com/office/drawing/2014/main" id="{D8549EE4-7482-C04E-F74E-78E495A914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9504796" y="1529362"/>
            <a:ext cx="754181" cy="754181"/>
          </a:xfrm>
          <a:prstGeom prst="rect">
            <a:avLst/>
          </a:prstGeom>
          <a:noFill/>
          <a:ln>
            <a:noFill/>
          </a:ln>
        </p:spPr>
      </p:pic>
    </p:spTree>
    <p:extLst>
      <p:ext uri="{BB962C8B-B14F-4D97-AF65-F5344CB8AC3E}">
        <p14:creationId xmlns:p14="http://schemas.microsoft.com/office/powerpoint/2010/main" val="2195489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2813F0-B82D-612A-D3A4-3EA6B6C4F262}"/>
              </a:ext>
            </a:extLst>
          </p:cNvPr>
          <p:cNvSpPr>
            <a:spLocks noGrp="1"/>
          </p:cNvSpPr>
          <p:nvPr>
            <p:ph type="title"/>
          </p:nvPr>
        </p:nvSpPr>
        <p:spPr>
          <a:xfrm>
            <a:off x="0" y="0"/>
            <a:ext cx="11396382" cy="1250576"/>
          </a:xfrm>
        </p:spPr>
        <p:txBody>
          <a:bodyPr/>
          <a:lstStyle/>
          <a:p>
            <a:r>
              <a:rPr lang="en-US" dirty="0"/>
              <a:t>Impact of Grade on Service Entry</a:t>
            </a:r>
          </a:p>
        </p:txBody>
      </p:sp>
      <p:sp>
        <p:nvSpPr>
          <p:cNvPr id="6" name="Text Placeholder 5">
            <a:extLst>
              <a:ext uri="{FF2B5EF4-FFF2-40B4-BE49-F238E27FC236}">
                <a16:creationId xmlns:a16="http://schemas.microsoft.com/office/drawing/2014/main" id="{556FB3B8-7548-F572-2406-0F21FA25A1E0}"/>
              </a:ext>
            </a:extLst>
          </p:cNvPr>
          <p:cNvSpPr>
            <a:spLocks noGrp="1"/>
          </p:cNvSpPr>
          <p:nvPr>
            <p:ph type="body" sz="quarter" idx="10"/>
          </p:nvPr>
        </p:nvSpPr>
        <p:spPr>
          <a:xfrm>
            <a:off x="311426" y="1702906"/>
            <a:ext cx="5473147" cy="1040296"/>
          </a:xfrm>
        </p:spPr>
        <p:txBody>
          <a:bodyPr>
            <a:noAutofit/>
          </a:bodyPr>
          <a:lstStyle/>
          <a:p>
            <a:r>
              <a:rPr lang="en-US" sz="2400" dirty="0"/>
              <a:t>For example, Region 1’s ELA service provided by Classified staff, code 75, is setup for students in grades K-10 only.</a:t>
            </a:r>
          </a:p>
        </p:txBody>
      </p:sp>
      <p:pic>
        <p:nvPicPr>
          <p:cNvPr id="19" name="Picture Placeholder 18" descr="Service for code 75 shows that only grades K-10 are selected.">
            <a:extLst>
              <a:ext uri="{FF2B5EF4-FFF2-40B4-BE49-F238E27FC236}">
                <a16:creationId xmlns:a16="http://schemas.microsoft.com/office/drawing/2014/main" id="{7F36DA15-9763-3001-A9BF-DF6ACA05545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78246" y="2868613"/>
            <a:ext cx="4798455" cy="3251490"/>
          </a:xfrm>
        </p:spPr>
      </p:pic>
      <p:sp>
        <p:nvSpPr>
          <p:cNvPr id="8" name="Text Placeholder 7">
            <a:extLst>
              <a:ext uri="{FF2B5EF4-FFF2-40B4-BE49-F238E27FC236}">
                <a16:creationId xmlns:a16="http://schemas.microsoft.com/office/drawing/2014/main" id="{5AAAC8BB-87F5-7BE1-A0E8-2DA0A9D9DFF8}"/>
              </a:ext>
            </a:extLst>
          </p:cNvPr>
          <p:cNvSpPr>
            <a:spLocks noGrp="1"/>
          </p:cNvSpPr>
          <p:nvPr>
            <p:ph type="body" sz="quarter" idx="12"/>
          </p:nvPr>
        </p:nvSpPr>
        <p:spPr>
          <a:xfrm>
            <a:off x="6174521" y="1702907"/>
            <a:ext cx="5526159" cy="1040295"/>
          </a:xfrm>
        </p:spPr>
        <p:txBody>
          <a:bodyPr>
            <a:noAutofit/>
          </a:bodyPr>
          <a:lstStyle/>
          <a:p>
            <a:r>
              <a:rPr lang="en-US" sz="2400" dirty="0"/>
              <a:t>As a result, when entering services for a student in grade 11 or 12, you will not see code 75 in the Service Name field.</a:t>
            </a:r>
          </a:p>
        </p:txBody>
      </p:sp>
      <p:pic>
        <p:nvPicPr>
          <p:cNvPr id="21" name="Picture Placeholder 20" descr="Screenshot of regional services for 11th and 12th grade students do not include service with code 75 because that specific service is for K-10.">
            <a:extLst>
              <a:ext uri="{FF2B5EF4-FFF2-40B4-BE49-F238E27FC236}">
                <a16:creationId xmlns:a16="http://schemas.microsoft.com/office/drawing/2014/main" id="{1F37A4E2-7C72-8FC2-3D12-C4C5856BBC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261448" y="2868613"/>
            <a:ext cx="5352306" cy="3251490"/>
          </a:xfrm>
        </p:spPr>
      </p:pic>
    </p:spTree>
    <p:extLst>
      <p:ext uri="{BB962C8B-B14F-4D97-AF65-F5344CB8AC3E}">
        <p14:creationId xmlns:p14="http://schemas.microsoft.com/office/powerpoint/2010/main" val="411973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2813F0-B82D-612A-D3A4-3EA6B6C4F262}"/>
              </a:ext>
            </a:extLst>
          </p:cNvPr>
          <p:cNvSpPr>
            <a:spLocks noGrp="1"/>
          </p:cNvSpPr>
          <p:nvPr>
            <p:ph type="title"/>
          </p:nvPr>
        </p:nvSpPr>
        <p:spPr>
          <a:xfrm>
            <a:off x="0" y="0"/>
            <a:ext cx="11396382" cy="1264024"/>
          </a:xfrm>
        </p:spPr>
        <p:txBody>
          <a:bodyPr/>
          <a:lstStyle/>
          <a:p>
            <a:r>
              <a:rPr lang="en-US" dirty="0"/>
              <a:t>Impact of Service Period on Service Entry</a:t>
            </a:r>
          </a:p>
        </p:txBody>
      </p:sp>
      <p:sp>
        <p:nvSpPr>
          <p:cNvPr id="6" name="Text Placeholder 5">
            <a:extLst>
              <a:ext uri="{FF2B5EF4-FFF2-40B4-BE49-F238E27FC236}">
                <a16:creationId xmlns:a16="http://schemas.microsoft.com/office/drawing/2014/main" id="{556FB3B8-7548-F572-2406-0F21FA25A1E0}"/>
              </a:ext>
            </a:extLst>
          </p:cNvPr>
          <p:cNvSpPr>
            <a:spLocks noGrp="1"/>
          </p:cNvSpPr>
          <p:nvPr>
            <p:ph type="body" sz="quarter" idx="10"/>
          </p:nvPr>
        </p:nvSpPr>
        <p:spPr>
          <a:xfrm>
            <a:off x="311426" y="1702906"/>
            <a:ext cx="5473147" cy="1040296"/>
          </a:xfrm>
        </p:spPr>
        <p:txBody>
          <a:bodyPr>
            <a:noAutofit/>
          </a:bodyPr>
          <a:lstStyle/>
          <a:p>
            <a:r>
              <a:rPr lang="en-US" sz="2400" dirty="0"/>
              <a:t>For example, Region 1’s ELA service provided by Classified staff, code 75, is setup for Regular Year only.</a:t>
            </a:r>
          </a:p>
        </p:txBody>
      </p:sp>
      <p:sp>
        <p:nvSpPr>
          <p:cNvPr id="8" name="Text Placeholder 7">
            <a:extLst>
              <a:ext uri="{FF2B5EF4-FFF2-40B4-BE49-F238E27FC236}">
                <a16:creationId xmlns:a16="http://schemas.microsoft.com/office/drawing/2014/main" id="{5AAAC8BB-87F5-7BE1-A0E8-2DA0A9D9DFF8}"/>
              </a:ext>
            </a:extLst>
          </p:cNvPr>
          <p:cNvSpPr>
            <a:spLocks noGrp="1"/>
          </p:cNvSpPr>
          <p:nvPr>
            <p:ph type="body" sz="quarter" idx="12"/>
          </p:nvPr>
        </p:nvSpPr>
        <p:spPr>
          <a:xfrm>
            <a:off x="6174521" y="1702907"/>
            <a:ext cx="5526159" cy="1040295"/>
          </a:xfrm>
        </p:spPr>
        <p:txBody>
          <a:bodyPr>
            <a:noAutofit/>
          </a:bodyPr>
          <a:lstStyle/>
          <a:p>
            <a:r>
              <a:rPr lang="en-US" sz="2400" dirty="0"/>
              <a:t>When entering services, if you select Summer or Intersession, then you will not see code 75.</a:t>
            </a:r>
          </a:p>
        </p:txBody>
      </p:sp>
      <p:pic>
        <p:nvPicPr>
          <p:cNvPr id="10" name="Picture Placeholder 9" descr="Screenshot for service with state code 75. This service only occurs during RSY.">
            <a:extLst>
              <a:ext uri="{FF2B5EF4-FFF2-40B4-BE49-F238E27FC236}">
                <a16:creationId xmlns:a16="http://schemas.microsoft.com/office/drawing/2014/main" id="{15B61B65-1D1F-CFDF-C96D-FD2AC3660C2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57967" y="2868613"/>
            <a:ext cx="4810178" cy="3259434"/>
          </a:xfrm>
        </p:spPr>
      </p:pic>
      <p:pic>
        <p:nvPicPr>
          <p:cNvPr id="12" name="Picture Placeholder 11" descr="Since service with local code 75 is only in the RSY, it will not show up if you select Summer or Intersession when entering service data.">
            <a:extLst>
              <a:ext uri="{FF2B5EF4-FFF2-40B4-BE49-F238E27FC236}">
                <a16:creationId xmlns:a16="http://schemas.microsoft.com/office/drawing/2014/main" id="{8F383202-8D5A-C6C1-3705-662D2D02A95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268650" y="2868613"/>
            <a:ext cx="5365383" cy="3259434"/>
          </a:xfrm>
        </p:spPr>
      </p:pic>
    </p:spTree>
    <p:extLst>
      <p:ext uri="{BB962C8B-B14F-4D97-AF65-F5344CB8AC3E}">
        <p14:creationId xmlns:p14="http://schemas.microsoft.com/office/powerpoint/2010/main" val="187720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Resources and Next Steps</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0784910" cy="1140737"/>
          </a:xfrm>
        </p:spPr>
        <p:txBody>
          <a:bodyPr>
            <a:normAutofit/>
          </a:bodyPr>
          <a:lstStyle/>
          <a:p>
            <a:r>
              <a:rPr lang="en-US" sz="40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17839" y="1140737"/>
            <a:ext cx="9997495" cy="4985360"/>
          </a:xfrm>
        </p:spPr>
        <p:txBody>
          <a:bodyPr>
            <a:normAutofit/>
          </a:bodyPr>
          <a:lstStyle/>
          <a:p>
            <a:pPr>
              <a:spcBef>
                <a:spcPts val="1200"/>
              </a:spcBef>
              <a:spcAft>
                <a:spcPts val="600"/>
              </a:spcAft>
            </a:pPr>
            <a:r>
              <a:rPr lang="en-US" sz="2800" dirty="0"/>
              <a:t>Subgrantees may use this presentation to review requirements and recommendations. </a:t>
            </a:r>
          </a:p>
          <a:p>
            <a:pPr>
              <a:spcBef>
                <a:spcPts val="1200"/>
              </a:spcBef>
              <a:spcAft>
                <a:spcPts val="600"/>
              </a:spcAft>
            </a:pPr>
            <a:r>
              <a:rPr lang="en-US" sz="2800" dirty="0"/>
              <a:t>User guides and how-to videos for the features covered today are available on the California MEP Help Center: </a:t>
            </a:r>
            <a:r>
              <a:rPr lang="en-US" sz="2800" dirty="0">
                <a:solidFill>
                  <a:schemeClr val="accent4">
                    <a:lumMod val="40000"/>
                    <a:lumOff val="60000"/>
                  </a:schemeClr>
                </a:solidFill>
              </a:rPr>
              <a:t>https://mephelpcenter.wested.org/hc/en-us/categories/5774679512468-MSIN</a:t>
            </a:r>
          </a:p>
          <a:p>
            <a:pPr>
              <a:spcBef>
                <a:spcPts val="1200"/>
              </a:spcBef>
              <a:spcAft>
                <a:spcPts val="600"/>
              </a:spcAft>
            </a:pPr>
            <a:r>
              <a:rPr lang="en-US" sz="2800" dirty="0"/>
              <a:t>If any questions arise, please consult with your local management team first. Specific questions about MPOs should be submitted to your CDE consultant or Melissa Mallory. Other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4148874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40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a:latin typeface="Arial" panose="020B0604020202020204" pitchFamily="34" charset="0"/>
                <a:cs typeface="Arial" panose="020B0604020202020204" pitchFamily="34" charset="0"/>
              </a:rPr>
              <a:t>Melissa Mallory</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Programs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mmallory@cde.ca.gov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916-319-0730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67796-2E8B-BC10-62E8-ADDC7659C9BD}"/>
              </a:ext>
            </a:extLst>
          </p:cNvPr>
          <p:cNvSpPr>
            <a:spLocks noGrp="1"/>
          </p:cNvSpPr>
          <p:nvPr>
            <p:ph type="title"/>
          </p:nvPr>
        </p:nvSpPr>
        <p:spPr>
          <a:xfrm>
            <a:off x="0" y="-4430"/>
            <a:ext cx="12192000" cy="1325563"/>
          </a:xfrm>
        </p:spPr>
        <p:txBody>
          <a:bodyPr/>
          <a:lstStyle/>
          <a:p>
            <a:r>
              <a:rPr lang="en-US" dirty="0"/>
              <a:t>Welcome and Introductions</a:t>
            </a:r>
          </a:p>
        </p:txBody>
      </p:sp>
      <p:sp>
        <p:nvSpPr>
          <p:cNvPr id="4" name="Text Placeholder 3">
            <a:extLst>
              <a:ext uri="{FF2B5EF4-FFF2-40B4-BE49-F238E27FC236}">
                <a16:creationId xmlns:a16="http://schemas.microsoft.com/office/drawing/2014/main" id="{F51C941B-371F-CE76-1611-ACD2D7DB1F91}"/>
              </a:ext>
            </a:extLst>
          </p:cNvPr>
          <p:cNvSpPr>
            <a:spLocks noGrp="1"/>
          </p:cNvSpPr>
          <p:nvPr>
            <p:ph type="body" sz="quarter" idx="10"/>
          </p:nvPr>
        </p:nvSpPr>
        <p:spPr>
          <a:xfrm>
            <a:off x="2650633" y="1265091"/>
            <a:ext cx="6334125" cy="437371"/>
          </a:xfrm>
        </p:spPr>
        <p:txBody>
          <a:bodyPr>
            <a:normAutofit lnSpcReduction="10000"/>
          </a:bodyPr>
          <a:lstStyle/>
          <a:p>
            <a:r>
              <a:rPr lang="en-US" dirty="0"/>
              <a:t>Session Presenters</a:t>
            </a:r>
          </a:p>
        </p:txBody>
      </p:sp>
      <p:pic>
        <p:nvPicPr>
          <p:cNvPr id="11" name="Picture Placeholder 10" descr="Picture of Melissa Mallory&#10;">
            <a:extLst>
              <a:ext uri="{FF2B5EF4-FFF2-40B4-BE49-F238E27FC236}">
                <a16:creationId xmlns:a16="http://schemas.microsoft.com/office/drawing/2014/main" id="{4A150BD4-DFCF-53FA-7144-206921EBE784}"/>
              </a:ext>
            </a:extLst>
          </p:cNvPr>
          <p:cNvPicPr>
            <a:picLocks noGrp="1" noChangeAspect="1"/>
          </p:cNvPicPr>
          <p:nvPr>
            <p:ph type="pic" sz="quarter" idx="11"/>
          </p:nvPr>
        </p:nvPicPr>
        <p:blipFill>
          <a:blip r:embed="rId3"/>
          <a:srcRect t="5856" b="5856"/>
          <a:stretch/>
        </p:blipFill>
        <p:spPr>
          <a:xfrm>
            <a:off x="1283998" y="1794369"/>
            <a:ext cx="1169491" cy="1037309"/>
          </a:xfrm>
          <a:prstGeom prst="rect">
            <a:avLst/>
          </a:prstGeom>
        </p:spPr>
      </p:pic>
      <p:sp>
        <p:nvSpPr>
          <p:cNvPr id="8" name="Text Placeholder 7">
            <a:extLst>
              <a:ext uri="{FF2B5EF4-FFF2-40B4-BE49-F238E27FC236}">
                <a16:creationId xmlns:a16="http://schemas.microsoft.com/office/drawing/2014/main" id="{F61F002C-C3DE-DF11-42FA-BB48EE05ADD1}"/>
              </a:ext>
            </a:extLst>
          </p:cNvPr>
          <p:cNvSpPr>
            <a:spLocks noGrp="1"/>
          </p:cNvSpPr>
          <p:nvPr>
            <p:ph type="body" sz="quarter" idx="14"/>
          </p:nvPr>
        </p:nvSpPr>
        <p:spPr>
          <a:xfrm>
            <a:off x="2650633" y="1913845"/>
            <a:ext cx="8457969" cy="974186"/>
          </a:xfrm>
        </p:spPr>
        <p:txBody>
          <a:bodyPr>
            <a:noAutofit/>
          </a:bodyPr>
          <a:lstStyle/>
          <a:p>
            <a:r>
              <a:rPr lang="en-US" dirty="0"/>
              <a:t>Melissa Mallory, Education Programs Consultant, California Department of Education (CDE</a:t>
            </a:r>
          </a:p>
        </p:txBody>
      </p:sp>
      <p:pic>
        <p:nvPicPr>
          <p:cNvPr id="12" name="Picture Placeholder 11" descr="Picture of Jose Valencia&#10;">
            <a:extLst>
              <a:ext uri="{FF2B5EF4-FFF2-40B4-BE49-F238E27FC236}">
                <a16:creationId xmlns:a16="http://schemas.microsoft.com/office/drawing/2014/main" id="{FAFC318E-83B8-9148-3C7D-9CC059D16FE8}"/>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t="2374" b="2374"/>
          <a:stretch/>
        </p:blipFill>
        <p:spPr>
          <a:xfrm>
            <a:off x="1283997" y="2860560"/>
            <a:ext cx="1169491" cy="1037308"/>
          </a:xfrm>
          <a:prstGeom prst="rect">
            <a:avLst/>
          </a:prstGeom>
        </p:spPr>
      </p:pic>
      <p:sp>
        <p:nvSpPr>
          <p:cNvPr id="9" name="Text Placeholder 8">
            <a:extLst>
              <a:ext uri="{FF2B5EF4-FFF2-40B4-BE49-F238E27FC236}">
                <a16:creationId xmlns:a16="http://schemas.microsoft.com/office/drawing/2014/main" id="{B8545BAC-1A0A-C95D-2BF7-34C4CAA524DF}"/>
              </a:ext>
            </a:extLst>
          </p:cNvPr>
          <p:cNvSpPr>
            <a:spLocks noGrp="1"/>
          </p:cNvSpPr>
          <p:nvPr>
            <p:ph type="body" sz="quarter" idx="15"/>
          </p:nvPr>
        </p:nvSpPr>
        <p:spPr>
          <a:xfrm>
            <a:off x="2650635" y="3050675"/>
            <a:ext cx="8457967" cy="991979"/>
          </a:xfrm>
        </p:spPr>
        <p:txBody>
          <a:bodyPr/>
          <a:lstStyle/>
          <a:p>
            <a:r>
              <a:rPr lang="en-US" dirty="0"/>
              <a:t>Jose Valencia, Migrant Student Information Network (MSIN) Lead, WestEd</a:t>
            </a:r>
          </a:p>
        </p:txBody>
      </p:sp>
      <p:pic>
        <p:nvPicPr>
          <p:cNvPr id="13" name="Picture Placeholder 12" descr="Picture of Victor Garibay">
            <a:extLst>
              <a:ext uri="{FF2B5EF4-FFF2-40B4-BE49-F238E27FC236}">
                <a16:creationId xmlns:a16="http://schemas.microsoft.com/office/drawing/2014/main" id="{5F93854A-B0D5-56D6-276B-8981AC7550BC}"/>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t="5659" b="5659"/>
          <a:stretch/>
        </p:blipFill>
        <p:spPr>
          <a:xfrm>
            <a:off x="1283998" y="3924964"/>
            <a:ext cx="1169490" cy="1037310"/>
          </a:xfrm>
          <a:prstGeom prst="rect">
            <a:avLst/>
          </a:prstGeom>
        </p:spPr>
      </p:pic>
      <p:sp>
        <p:nvSpPr>
          <p:cNvPr id="10" name="Text Placeholder 9">
            <a:extLst>
              <a:ext uri="{FF2B5EF4-FFF2-40B4-BE49-F238E27FC236}">
                <a16:creationId xmlns:a16="http://schemas.microsoft.com/office/drawing/2014/main" id="{AC7DF45A-25EE-1DCB-5590-98C088851C76}"/>
              </a:ext>
            </a:extLst>
          </p:cNvPr>
          <p:cNvSpPr>
            <a:spLocks noGrp="1"/>
          </p:cNvSpPr>
          <p:nvPr>
            <p:ph type="body" sz="quarter" idx="16"/>
          </p:nvPr>
        </p:nvSpPr>
        <p:spPr>
          <a:xfrm>
            <a:off x="2650634" y="4223715"/>
            <a:ext cx="7619793" cy="991979"/>
          </a:xfrm>
        </p:spPr>
        <p:txBody>
          <a:bodyPr/>
          <a:lstStyle/>
          <a:p>
            <a:r>
              <a:rPr lang="en-US" dirty="0"/>
              <a:t>Victor Garibay, MSIN Specialist, WestEd</a:t>
            </a:r>
          </a:p>
          <a:p>
            <a:endParaRPr lang="en-US" dirty="0"/>
          </a:p>
        </p:txBody>
      </p:sp>
      <p:pic>
        <p:nvPicPr>
          <p:cNvPr id="6" name="Picture Placeholder 5" descr="Picture of Nesau Azadan">
            <a:extLst>
              <a:ext uri="{FF2B5EF4-FFF2-40B4-BE49-F238E27FC236}">
                <a16:creationId xmlns:a16="http://schemas.microsoft.com/office/drawing/2014/main" id="{EE45FE92-11D8-B625-FCE7-1F28BFA80A8A}"/>
              </a:ext>
            </a:extLst>
          </p:cNvPr>
          <p:cNvPicPr>
            <a:picLocks noGrp="1" noChangeAspect="1"/>
          </p:cNvPicPr>
          <p:nvPr>
            <p:ph type="pic" sz="quarter" idx="17"/>
          </p:nvPr>
        </p:nvPicPr>
        <p:blipFill rotWithShape="1">
          <a:blip r:embed="rId6"/>
          <a:srcRect b="17980"/>
          <a:stretch/>
        </p:blipFill>
        <p:spPr>
          <a:xfrm>
            <a:off x="1283996" y="4982417"/>
            <a:ext cx="1169489" cy="1132277"/>
          </a:xfrm>
          <a:prstGeom prst="rect">
            <a:avLst/>
          </a:prstGeom>
        </p:spPr>
      </p:pic>
      <p:sp>
        <p:nvSpPr>
          <p:cNvPr id="5" name="Text Placeholder 4">
            <a:extLst>
              <a:ext uri="{FF2B5EF4-FFF2-40B4-BE49-F238E27FC236}">
                <a16:creationId xmlns:a16="http://schemas.microsoft.com/office/drawing/2014/main" id="{53913E7B-22B2-A74A-43EC-FE81641278A8}"/>
              </a:ext>
            </a:extLst>
          </p:cNvPr>
          <p:cNvSpPr>
            <a:spLocks noGrp="1"/>
          </p:cNvSpPr>
          <p:nvPr>
            <p:ph type="body" sz="quarter" idx="18"/>
          </p:nvPr>
        </p:nvSpPr>
        <p:spPr>
          <a:xfrm>
            <a:off x="2650634" y="5161376"/>
            <a:ext cx="7619793" cy="892396"/>
          </a:xfrm>
        </p:spPr>
        <p:txBody>
          <a:bodyPr/>
          <a:lstStyle/>
          <a:p>
            <a:r>
              <a:rPr lang="en-US" dirty="0"/>
              <a:t>Nesau </a:t>
            </a:r>
            <a:r>
              <a:rPr lang="en-US" dirty="0" err="1"/>
              <a:t>Azadan</a:t>
            </a:r>
            <a:r>
              <a:rPr lang="en-US" dirty="0"/>
              <a:t>, Program Assistant, WestEd</a:t>
            </a:r>
          </a:p>
        </p:txBody>
      </p:sp>
    </p:spTree>
    <p:extLst>
      <p:ext uri="{BB962C8B-B14F-4D97-AF65-F5344CB8AC3E}">
        <p14:creationId xmlns:p14="http://schemas.microsoft.com/office/powerpoint/2010/main" val="53932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1" y="3971"/>
            <a:ext cx="11900170" cy="1325563"/>
          </a:xfrm>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845821" y="1329534"/>
            <a:ext cx="10114454" cy="4833271"/>
          </a:xfrm>
        </p:spPr>
        <p:txBody>
          <a:bodyPr>
            <a:normAutofit/>
          </a:bodyPr>
          <a:lstStyle/>
          <a:p>
            <a:pPr marL="0" indent="0">
              <a:buNone/>
            </a:pPr>
            <a:r>
              <a:rPr lang="en-US" sz="2800" dirty="0"/>
              <a:t>This webinar will review the service set-up features in the MSIN system with a focus on the addition of allowing classified staff to provide instruction within services aligned to the State Service Delivery Plan (SSDP) Measurable Program Objectives (MPOs) 1.0 and 2.0 during the regular school year (RSY) .</a:t>
            </a:r>
          </a:p>
          <a:p>
            <a:pPr marL="0" indent="0">
              <a:buNone/>
            </a:pPr>
            <a:endParaRPr lang="en-US" sz="2800" dirty="0"/>
          </a:p>
          <a:p>
            <a:pPr marL="0" indent="0">
              <a:buNone/>
            </a:pPr>
            <a:r>
              <a:rPr lang="en-US" sz="2800" dirty="0"/>
              <a:t>The target audience is Migrant Education Program (MEP) managers and staff who create local services.</a:t>
            </a:r>
          </a:p>
          <a:p>
            <a:endParaRPr lang="en-US" sz="2800" dirty="0"/>
          </a:p>
          <a:p>
            <a:endParaRPr lang="en-US" sz="2800" dirty="0"/>
          </a:p>
        </p:txBody>
      </p:sp>
    </p:spTree>
    <p:extLst>
      <p:ext uri="{BB962C8B-B14F-4D97-AF65-F5344CB8AC3E}">
        <p14:creationId xmlns:p14="http://schemas.microsoft.com/office/powerpoint/2010/main" val="336137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1887200" cy="1325563"/>
          </a:xfrm>
        </p:spPr>
        <p:txBody>
          <a:bodyPr>
            <a:normAutofit/>
          </a:bodyPr>
          <a:lstStyle/>
          <a:p>
            <a:r>
              <a:rPr lang="en-US" sz="40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0" y="1325563"/>
            <a:ext cx="10522436" cy="4363122"/>
          </a:xfrm>
        </p:spPr>
        <p:txBody>
          <a:bodyPr>
            <a:normAutofit fontScale="92500" lnSpcReduction="20000"/>
          </a:bodyPr>
          <a:lstStyle/>
          <a:p>
            <a:pPr marL="0" indent="0">
              <a:lnSpc>
                <a:spcPct val="110000"/>
              </a:lnSpc>
              <a:spcBef>
                <a:spcPts val="0"/>
              </a:spcBef>
              <a:spcAft>
                <a:spcPts val="1800"/>
              </a:spcAft>
              <a:buNone/>
            </a:pPr>
            <a:r>
              <a:rPr lang="en-US" sz="2800" dirty="0"/>
              <a:t>Participants will:</a:t>
            </a:r>
          </a:p>
          <a:p>
            <a:pPr>
              <a:lnSpc>
                <a:spcPct val="110000"/>
              </a:lnSpc>
              <a:spcBef>
                <a:spcPts val="0"/>
              </a:spcBef>
              <a:spcAft>
                <a:spcPts val="1800"/>
              </a:spcAft>
            </a:pPr>
            <a:r>
              <a:rPr lang="en-US" sz="2800" dirty="0"/>
              <a:t>Review the definition of MEP services;</a:t>
            </a:r>
          </a:p>
          <a:p>
            <a:pPr>
              <a:lnSpc>
                <a:spcPct val="110000"/>
              </a:lnSpc>
              <a:spcBef>
                <a:spcPts val="0"/>
              </a:spcBef>
              <a:spcAft>
                <a:spcPts val="1800"/>
              </a:spcAft>
            </a:pPr>
            <a:r>
              <a:rPr lang="en-US" sz="2800" dirty="0"/>
              <a:t>Review how to add new services, including those that impact MPOs;</a:t>
            </a:r>
          </a:p>
          <a:p>
            <a:pPr>
              <a:lnSpc>
                <a:spcPct val="110000"/>
              </a:lnSpc>
              <a:spcBef>
                <a:spcPts val="0"/>
              </a:spcBef>
              <a:spcAft>
                <a:spcPts val="1800"/>
              </a:spcAft>
            </a:pPr>
            <a:r>
              <a:rPr lang="en-US" sz="2800" dirty="0"/>
              <a:t>Review updates to service features to record when classified staff provide MPOs 1.0 and 2.0 services during the RSY;</a:t>
            </a:r>
          </a:p>
          <a:p>
            <a:pPr>
              <a:lnSpc>
                <a:spcPct val="110000"/>
              </a:lnSpc>
              <a:spcBef>
                <a:spcPts val="0"/>
              </a:spcBef>
              <a:spcAft>
                <a:spcPts val="1800"/>
              </a:spcAft>
            </a:pPr>
            <a:r>
              <a:rPr lang="en-US" sz="2800" dirty="0"/>
              <a:t>Share and discuss local knowledge regarding these topics; and</a:t>
            </a:r>
          </a:p>
          <a:p>
            <a:pPr>
              <a:lnSpc>
                <a:spcPct val="110000"/>
              </a:lnSpc>
              <a:spcBef>
                <a:spcPts val="0"/>
              </a:spcBef>
              <a:spcAft>
                <a:spcPts val="1800"/>
              </a:spcAft>
            </a:pPr>
            <a:r>
              <a:rPr lang="en-US" sz="2800" dirty="0"/>
              <a:t>Review the resources available to support service-related tasks in the MSIN system.</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E984-EF93-4412-B4A0-CD28D6DD757B}"/>
              </a:ext>
            </a:extLst>
          </p:cNvPr>
          <p:cNvSpPr>
            <a:spLocks noGrp="1"/>
          </p:cNvSpPr>
          <p:nvPr>
            <p:ph type="title"/>
          </p:nvPr>
        </p:nvSpPr>
        <p:spPr/>
        <p:txBody>
          <a:bodyPr>
            <a:normAutofit/>
          </a:bodyPr>
          <a:lstStyle/>
          <a:p>
            <a:r>
              <a:rPr lang="en-US" sz="4000" dirty="0"/>
              <a:t>Migrant Education Services</a:t>
            </a:r>
          </a:p>
        </p:txBody>
      </p:sp>
      <p:sp>
        <p:nvSpPr>
          <p:cNvPr id="3" name="Content Placeholder 2">
            <a:extLst>
              <a:ext uri="{FF2B5EF4-FFF2-40B4-BE49-F238E27FC236}">
                <a16:creationId xmlns:a16="http://schemas.microsoft.com/office/drawing/2014/main" id="{28C1DA90-359C-4DD7-AB71-73FB74B69358}"/>
              </a:ext>
            </a:extLst>
          </p:cNvPr>
          <p:cNvSpPr>
            <a:spLocks noGrp="1"/>
          </p:cNvSpPr>
          <p:nvPr>
            <p:ph idx="1"/>
          </p:nvPr>
        </p:nvSpPr>
        <p:spPr/>
        <p:txBody>
          <a:bodyPr/>
          <a:lstStyle/>
          <a:p>
            <a:pPr>
              <a:lnSpc>
                <a:spcPct val="100000"/>
              </a:lnSpc>
              <a:spcBef>
                <a:spcPts val="0"/>
              </a:spcBef>
              <a:spcAft>
                <a:spcPts val="1800"/>
              </a:spcAft>
            </a:pPr>
            <a:r>
              <a:rPr lang="en-US" dirty="0"/>
              <a:t>Before we begin, let’s take a moment to think about why it’s important to set up services properly in MSIN.</a:t>
            </a:r>
          </a:p>
          <a:p>
            <a:pPr>
              <a:lnSpc>
                <a:spcPct val="100000"/>
              </a:lnSpc>
              <a:spcBef>
                <a:spcPts val="0"/>
              </a:spcBef>
              <a:spcAft>
                <a:spcPts val="1800"/>
              </a:spcAft>
            </a:pPr>
            <a:r>
              <a:rPr lang="en-US" dirty="0"/>
              <a:t>Using the Chat, please identify any negative impacts resulting from setting up services improperly in MSIN.</a:t>
            </a:r>
          </a:p>
        </p:txBody>
      </p:sp>
    </p:spTree>
    <p:extLst>
      <p:ext uri="{BB962C8B-B14F-4D97-AF65-F5344CB8AC3E}">
        <p14:creationId xmlns:p14="http://schemas.microsoft.com/office/powerpoint/2010/main" val="261743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Preparing to Set up New Services</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E8F67C-7F2A-4C96-A97A-96858FB611B8}"/>
              </a:ext>
            </a:extLst>
          </p:cNvPr>
          <p:cNvSpPr>
            <a:spLocks noGrp="1"/>
          </p:cNvSpPr>
          <p:nvPr>
            <p:ph type="title"/>
          </p:nvPr>
        </p:nvSpPr>
        <p:spPr>
          <a:xfrm>
            <a:off x="0" y="6853"/>
            <a:ext cx="11567604" cy="1300952"/>
          </a:xfrm>
        </p:spPr>
        <p:txBody>
          <a:bodyPr>
            <a:normAutofit/>
          </a:bodyPr>
          <a:lstStyle/>
          <a:p>
            <a:r>
              <a:rPr lang="en-US" sz="4000" dirty="0"/>
              <a:t>MEP Definition of Services</a:t>
            </a:r>
          </a:p>
        </p:txBody>
      </p:sp>
      <p:sp>
        <p:nvSpPr>
          <p:cNvPr id="2" name="Content Placeholder 1"/>
          <p:cNvSpPr>
            <a:spLocks noGrp="1"/>
          </p:cNvSpPr>
          <p:nvPr>
            <p:ph idx="1"/>
          </p:nvPr>
        </p:nvSpPr>
        <p:spPr>
          <a:xfrm>
            <a:off x="744280" y="1307805"/>
            <a:ext cx="10367668" cy="4868779"/>
          </a:xfrm>
        </p:spPr>
        <p:txBody>
          <a:bodyPr>
            <a:normAutofit fontScale="85000" lnSpcReduction="20000"/>
          </a:bodyPr>
          <a:lstStyle/>
          <a:p>
            <a:pPr marL="0" indent="0">
              <a:lnSpc>
                <a:spcPct val="110000"/>
              </a:lnSpc>
              <a:buNone/>
            </a:pPr>
            <a:r>
              <a:rPr lang="en-US" sz="2800" dirty="0"/>
              <a:t>“Services” are a subset of all the activities that the MEP provides through its programs and projects. “Services” are those educational or educationally related activities that:</a:t>
            </a:r>
          </a:p>
          <a:p>
            <a:pPr>
              <a:lnSpc>
                <a:spcPct val="110000"/>
              </a:lnSpc>
              <a:spcAft>
                <a:spcPts val="600"/>
              </a:spcAft>
            </a:pPr>
            <a:r>
              <a:rPr lang="en-US" sz="2800" dirty="0"/>
              <a:t>Directly benefit a migrant child;</a:t>
            </a:r>
          </a:p>
          <a:p>
            <a:pPr>
              <a:lnSpc>
                <a:spcPct val="110000"/>
              </a:lnSpc>
              <a:spcAft>
                <a:spcPts val="600"/>
              </a:spcAft>
            </a:pPr>
            <a:r>
              <a:rPr lang="en-US" sz="2800" dirty="0"/>
              <a:t>Address a need of a migrant child consistent with the state education agency’s comprehensive needs assessment and service delivery plan;</a:t>
            </a:r>
          </a:p>
          <a:p>
            <a:pPr>
              <a:lnSpc>
                <a:spcPct val="110000"/>
              </a:lnSpc>
              <a:spcAft>
                <a:spcPts val="600"/>
              </a:spcAft>
            </a:pPr>
            <a:r>
              <a:rPr lang="en-US" sz="2800" dirty="0"/>
              <a:t>Are grounded in scientifically based research or, in the case of support services, are a generally accepted practice; and </a:t>
            </a:r>
          </a:p>
          <a:p>
            <a:pPr>
              <a:lnSpc>
                <a:spcPct val="110000"/>
              </a:lnSpc>
              <a:spcAft>
                <a:spcPts val="600"/>
              </a:spcAft>
            </a:pPr>
            <a:r>
              <a:rPr lang="en-US" sz="2800" dirty="0"/>
              <a:t>Are designed to enable the program to meet its measurable outcomes and contribute to the achievement of the State’s performance targets.</a:t>
            </a:r>
          </a:p>
          <a:p>
            <a:pPr marL="0" indent="0">
              <a:lnSpc>
                <a:spcPct val="110000"/>
              </a:lnSpc>
              <a:spcAft>
                <a:spcPts val="600"/>
              </a:spcAft>
              <a:buNone/>
            </a:pPr>
            <a:r>
              <a:rPr lang="en-US" sz="2800"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https://www.cde.state.co.us/migrant/mep-non-regulatory-guidance</a:t>
            </a:r>
            <a:r>
              <a:rPr lang="en-US" sz="2800" dirty="0">
                <a:solidFill>
                  <a:schemeClr val="accent1">
                    <a:lumMod val="20000"/>
                    <a:lumOff val="80000"/>
                  </a:schemeClr>
                </a:solidFill>
              </a:rPr>
              <a:t> page 53</a:t>
            </a:r>
          </a:p>
        </p:txBody>
      </p:sp>
    </p:spTree>
    <p:extLst>
      <p:ext uri="{BB962C8B-B14F-4D97-AF65-F5344CB8AC3E}">
        <p14:creationId xmlns:p14="http://schemas.microsoft.com/office/powerpoint/2010/main" val="41120097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45438</TotalTime>
  <Words>3657</Words>
  <Application>Microsoft Office PowerPoint</Application>
  <PresentationFormat>Widescreen</PresentationFormat>
  <Paragraphs>341</Paragraphs>
  <Slides>35</Slides>
  <Notes>33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35</vt:i4>
      </vt:variant>
    </vt:vector>
  </HeadingPairs>
  <TitlesOfParts>
    <vt:vector size="45" baseType="lpstr">
      <vt:lpstr>Arial</vt:lpstr>
      <vt:lpstr>Calibri</vt:lpstr>
      <vt:lpstr>Courier New</vt:lpstr>
      <vt:lpstr>Times New Roman</vt:lpstr>
      <vt:lpstr>Wingdings</vt:lpstr>
      <vt:lpstr>CDE Set 1</vt:lpstr>
      <vt:lpstr>CDE Set 3</vt:lpstr>
      <vt:lpstr>CDE Set 5</vt:lpstr>
      <vt:lpstr>CDE Set 6</vt:lpstr>
      <vt:lpstr>CDE Set 7</vt:lpstr>
      <vt:lpstr>Welcome to this Migrant Student Information Network Training</vt:lpstr>
      <vt:lpstr>Migrant Student Information Network: Setting Up Services that Align to the State Service Delivery Plan    October 31, 2023 9:30 a.m. – 11:00 a.m.</vt:lpstr>
      <vt:lpstr>Housekeeping</vt:lpstr>
      <vt:lpstr>Welcome and Introductions</vt:lpstr>
      <vt:lpstr>Purpose</vt:lpstr>
      <vt:lpstr>Session Objectives</vt:lpstr>
      <vt:lpstr>Migrant Education Services</vt:lpstr>
      <vt:lpstr>Preparing to Set up New Services</vt:lpstr>
      <vt:lpstr>MEP Definition of Services</vt:lpstr>
      <vt:lpstr>Gather Reference Materials</vt:lpstr>
      <vt:lpstr>Gather Reference Materials (2)</vt:lpstr>
      <vt:lpstr>Questions?</vt:lpstr>
      <vt:lpstr>Checking for Understanding</vt:lpstr>
      <vt:lpstr>Setting Up New Services for MPOs 1.0 and 2.0 with Classified Staff Providing Instruction</vt:lpstr>
      <vt:lpstr>California Education Code</vt:lpstr>
      <vt:lpstr>Common Service Setup Scenarios</vt:lpstr>
      <vt:lpstr>New State Service Codes</vt:lpstr>
      <vt:lpstr>New Service Setup Window</vt:lpstr>
      <vt:lpstr>Service Setup Fields</vt:lpstr>
      <vt:lpstr>Service Setup Screen Revisions (1)</vt:lpstr>
      <vt:lpstr>Service Setup Screen Revisions (2) </vt:lpstr>
      <vt:lpstr>Example: Code for Classified Staff</vt:lpstr>
      <vt:lpstr>Example: Code for Classified Staff (2)</vt:lpstr>
      <vt:lpstr>Increased Service Setup Flexibility </vt:lpstr>
      <vt:lpstr>Recap: Key Steps for New Services</vt:lpstr>
      <vt:lpstr>Questions? (2)</vt:lpstr>
      <vt:lpstr>Check for Understanding (2)</vt:lpstr>
      <vt:lpstr>Service Entry Considerations</vt:lpstr>
      <vt:lpstr>Service Setup Affects Service Entry</vt:lpstr>
      <vt:lpstr>Impact of Grade on Service Entry</vt:lpstr>
      <vt:lpstr>Impact of Service Period on Service Entry</vt:lpstr>
      <vt:lpstr>Resources and Next Steps</vt:lpstr>
      <vt:lpstr>Resources</vt:lpstr>
      <vt:lpstr>Questions? (3)</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Jose Valencia</cp:lastModifiedBy>
  <cp:revision>850</cp:revision>
  <dcterms:created xsi:type="dcterms:W3CDTF">2020-08-25T03:09:04Z</dcterms:created>
  <dcterms:modified xsi:type="dcterms:W3CDTF">2023-10-26T17:29:32Z</dcterms:modified>
</cp:coreProperties>
</file>