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 id="2147483762" r:id="rId2"/>
  </p:sldMasterIdLst>
  <p:notesMasterIdLst>
    <p:notesMasterId r:id="rId55"/>
  </p:notesMasterIdLst>
  <p:handoutMasterIdLst>
    <p:handoutMasterId r:id="rId56"/>
  </p:handoutMasterIdLst>
  <p:sldIdLst>
    <p:sldId id="768" r:id="rId3"/>
    <p:sldId id="822" r:id="rId4"/>
    <p:sldId id="750" r:id="rId5"/>
    <p:sldId id="889" r:id="rId6"/>
    <p:sldId id="717" r:id="rId7"/>
    <p:sldId id="890" r:id="rId8"/>
    <p:sldId id="754" r:id="rId9"/>
    <p:sldId id="823" r:id="rId10"/>
    <p:sldId id="824" r:id="rId11"/>
    <p:sldId id="859" r:id="rId12"/>
    <p:sldId id="858" r:id="rId13"/>
    <p:sldId id="861" r:id="rId14"/>
    <p:sldId id="862" r:id="rId15"/>
    <p:sldId id="835" r:id="rId16"/>
    <p:sldId id="769" r:id="rId17"/>
    <p:sldId id="891" r:id="rId18"/>
    <p:sldId id="825" r:id="rId19"/>
    <p:sldId id="851" r:id="rId20"/>
    <p:sldId id="828" r:id="rId21"/>
    <p:sldId id="826" r:id="rId22"/>
    <p:sldId id="829" r:id="rId23"/>
    <p:sldId id="827" r:id="rId24"/>
    <p:sldId id="836" r:id="rId25"/>
    <p:sldId id="849" r:id="rId26"/>
    <p:sldId id="893" r:id="rId27"/>
    <p:sldId id="887" r:id="rId28"/>
    <p:sldId id="868" r:id="rId29"/>
    <p:sldId id="875" r:id="rId30"/>
    <p:sldId id="876" r:id="rId31"/>
    <p:sldId id="877" r:id="rId32"/>
    <p:sldId id="878" r:id="rId33"/>
    <p:sldId id="892" r:id="rId34"/>
    <p:sldId id="834" r:id="rId35"/>
    <p:sldId id="852" r:id="rId36"/>
    <p:sldId id="831" r:id="rId37"/>
    <p:sldId id="857" r:id="rId38"/>
    <p:sldId id="854" r:id="rId39"/>
    <p:sldId id="837" r:id="rId40"/>
    <p:sldId id="850" r:id="rId41"/>
    <p:sldId id="894" r:id="rId42"/>
    <p:sldId id="856" r:id="rId43"/>
    <p:sldId id="888" r:id="rId44"/>
    <p:sldId id="863" r:id="rId45"/>
    <p:sldId id="844" r:id="rId46"/>
    <p:sldId id="847" r:id="rId47"/>
    <p:sldId id="846" r:id="rId48"/>
    <p:sldId id="845" r:id="rId49"/>
    <p:sldId id="848" r:id="rId50"/>
    <p:sldId id="815" r:id="rId51"/>
    <p:sldId id="766" r:id="rId52"/>
    <p:sldId id="765" r:id="rId53"/>
    <p:sldId id="318" r:id="rId54"/>
  </p:sldIdLst>
  <p:sldSz cx="12192000" cy="6858000"/>
  <p:notesSz cx="7026275" cy="9312275"/>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li Auld" initials="JA" lastIdx="3" clrIdx="6">
    <p:extLst>
      <p:ext uri="{19B8F6BF-5375-455C-9EA6-DF929625EA0E}">
        <p15:presenceInfo xmlns:p15="http://schemas.microsoft.com/office/powerpoint/2012/main" userId="S-1-5-21-2608872058-1432505909-2668327341-23061" providerId="AD"/>
      </p:ext>
    </p:extLst>
  </p:cmAuthor>
  <p:cmAuthor id="1" name="Barbara Parker" initials="BP" lastIdx="1" clrIdx="0"/>
  <p:cmAuthor id="8" name="Gabriela Garibay" initials="GG" lastIdx="3" clrIdx="7">
    <p:extLst>
      <p:ext uri="{19B8F6BF-5375-455C-9EA6-DF929625EA0E}">
        <p15:presenceInfo xmlns:p15="http://schemas.microsoft.com/office/powerpoint/2012/main" userId="S::ggariba@wested.org::587c1eff-51e7-4625-9cc3-ed05fa212827" providerId="AD"/>
      </p:ext>
    </p:extLst>
  </p:cmAuthor>
  <p:cmAuthor id="2" name="Barbara Parker" initials="BP [2]" lastIdx="1" clrIdx="1"/>
  <p:cmAuthor id="9" name="Marc Greenfield" initials="MG" lastIdx="11" clrIdx="8">
    <p:extLst>
      <p:ext uri="{19B8F6BF-5375-455C-9EA6-DF929625EA0E}">
        <p15:presenceInfo xmlns:p15="http://schemas.microsoft.com/office/powerpoint/2012/main" userId="Marc Greenfield" providerId="None"/>
      </p:ext>
    </p:extLst>
  </p:cmAuthor>
  <p:cmAuthor id="3" name="Barbara Parker" initials="BP [3]" lastIdx="1" clrIdx="2"/>
  <p:cmAuthor id="10" name="Jose Valencia" initials="JV" lastIdx="24" clrIdx="9">
    <p:extLst>
      <p:ext uri="{19B8F6BF-5375-455C-9EA6-DF929625EA0E}">
        <p15:presenceInfo xmlns:p15="http://schemas.microsoft.com/office/powerpoint/2012/main" userId="S::jvalenc@wested.org::f7cacef2-c658-45aa-8b71-033f25fe5a83" providerId="AD"/>
      </p:ext>
    </p:extLst>
  </p:cmAuthor>
  <p:cmAuthor id="4" name="Barbara Parker" initials="BP [4]" lastIdx="1" clrIdx="3"/>
  <p:cmAuthor id="11" name="Juana ZaragozaSanchez" initials="JZ" lastIdx="1" clrIdx="10">
    <p:extLst>
      <p:ext uri="{19B8F6BF-5375-455C-9EA6-DF929625EA0E}">
        <p15:presenceInfo xmlns:p15="http://schemas.microsoft.com/office/powerpoint/2012/main" userId="S-1-5-21-2608872058-1432505909-2668327341-31294" providerId="AD"/>
      </p:ext>
    </p:extLst>
  </p:cmAuthor>
  <p:cmAuthor id="5" name="Tech Services" initials="" lastIdx="0" clrIdx="4"/>
  <p:cmAuthor id="12" name="Melissa Mallory" initials="MM" lastIdx="18" clrIdx="11">
    <p:extLst>
      <p:ext uri="{19B8F6BF-5375-455C-9EA6-DF929625EA0E}">
        <p15:presenceInfo xmlns:p15="http://schemas.microsoft.com/office/powerpoint/2012/main" userId="S-1-5-21-2608872058-1432505909-2668327341-24650" providerId="AD"/>
      </p:ext>
    </p:extLst>
  </p:cmAuthor>
  <p:cmAuthor id="6" name="Elvira Raya" initials="ER" lastIdx="107" clrIdx="5">
    <p:extLst>
      <p:ext uri="{19B8F6BF-5375-455C-9EA6-DF929625EA0E}">
        <p15:presenceInfo xmlns:p15="http://schemas.microsoft.com/office/powerpoint/2012/main" userId="Elvira Ra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CD42"/>
    <a:srgbClr val="002060"/>
    <a:srgbClr val="006600"/>
    <a:srgbClr val="0033CC"/>
    <a:srgbClr val="003399"/>
    <a:srgbClr val="872A17"/>
    <a:srgbClr val="0000CC"/>
    <a:srgbClr val="86080B"/>
    <a:srgbClr val="5219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BF369-951E-4CFA-ADE8-DDA0CD6FACDB}" v="26" dt="2023-10-05T15:54:22.739"/>
    <p1510:client id="{3735517F-D035-4E85-A1C6-8323DDE723B7}" v="1" dt="2023-10-05T16:42:05.278"/>
    <p1510:client id="{807B6248-FADE-4254-958F-0B3AFD2E8F3E}" v="16" dt="2023-10-05T16:20:56.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4" autoAdjust="0"/>
    <p:restoredTop sz="62899" autoAdjust="0"/>
  </p:normalViewPr>
  <p:slideViewPr>
    <p:cSldViewPr snapToGrid="0" snapToObjects="1">
      <p:cViewPr varScale="1">
        <p:scale>
          <a:sx n="39" d="100"/>
          <a:sy n="39" d="100"/>
        </p:scale>
        <p:origin x="1476" y="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902"/>
    </p:cViewPr>
  </p:sorterViewPr>
  <p:notesViewPr>
    <p:cSldViewPr snapToGrid="0" snapToObjects="1">
      <p:cViewPr varScale="1">
        <p:scale>
          <a:sx n="40" d="100"/>
          <a:sy n="40" d="100"/>
        </p:scale>
        <p:origin x="2362" y="27"/>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Mallory" clId="Web-{0C56E924-3BBF-44C3-B056-A1BFD1D2B5F0}"/>
    <pc:docChg chg="modSld">
      <pc:chgData name="Melissa Mallory" userId="" providerId="" clId="Web-{0C56E924-3BBF-44C3-B056-A1BFD1D2B5F0}" dt="2023-10-05T16:27:09.202" v="26"/>
      <pc:docMkLst>
        <pc:docMk/>
      </pc:docMkLst>
      <pc:sldChg chg="modNotes">
        <pc:chgData name="Melissa Mallory" userId="" providerId="" clId="Web-{0C56E924-3BBF-44C3-B056-A1BFD1D2B5F0}" dt="2023-10-05T16:27:09.202" v="26"/>
        <pc:sldMkLst>
          <pc:docMk/>
          <pc:sldMk cId="3192665329" sldId="823"/>
        </pc:sldMkLst>
      </pc:sldChg>
    </pc:docChg>
  </pc:docChgLst>
  <pc:docChgLst>
    <pc:chgData name="Melissa Mallory" clId="Web-{318BF369-951E-4CFA-ADE8-DDA0CD6FACDB}"/>
    <pc:docChg chg="modSld">
      <pc:chgData name="Melissa Mallory" userId="" providerId="" clId="Web-{318BF369-951E-4CFA-ADE8-DDA0CD6FACDB}" dt="2023-10-05T15:54:22.739" v="24" actId="20577"/>
      <pc:docMkLst>
        <pc:docMk/>
      </pc:docMkLst>
      <pc:sldChg chg="addSp modSp">
        <pc:chgData name="Melissa Mallory" userId="" providerId="" clId="Web-{318BF369-951E-4CFA-ADE8-DDA0CD6FACDB}" dt="2023-10-05T15:54:22.739" v="24" actId="20577"/>
        <pc:sldMkLst>
          <pc:docMk/>
          <pc:sldMk cId="1964712408" sldId="750"/>
        </pc:sldMkLst>
        <pc:spChg chg="mod">
          <ac:chgData name="Melissa Mallory" userId="" providerId="" clId="Web-{318BF369-951E-4CFA-ADE8-DDA0CD6FACDB}" dt="2023-10-05T15:54:22.739" v="24" actId="20577"/>
          <ac:spMkLst>
            <pc:docMk/>
            <pc:sldMk cId="1964712408" sldId="750"/>
            <ac:spMk id="3" creationId="{00000000-0000-0000-0000-000000000000}"/>
          </ac:spMkLst>
        </pc:spChg>
        <pc:picChg chg="add mod">
          <ac:chgData name="Melissa Mallory" userId="" providerId="" clId="Web-{318BF369-951E-4CFA-ADE8-DDA0CD6FACDB}" dt="2023-10-05T15:53:01.189" v="4" actId="14100"/>
          <ac:picMkLst>
            <pc:docMk/>
            <pc:sldMk cId="1964712408" sldId="750"/>
            <ac:picMk id="5" creationId="{04266046-A6E3-9D3B-60A8-54FAB3522BB3}"/>
          </ac:picMkLst>
        </pc:picChg>
      </pc:sldChg>
    </pc:docChg>
  </pc:docChgLst>
  <pc:docChgLst>
    <pc:chgData name="Melissa Mallory" clId="Web-{3735517F-D035-4E85-A1C6-8323DDE723B7}"/>
    <pc:docChg chg="modSld">
      <pc:chgData name="Melissa Mallory" userId="" providerId="" clId="Web-{3735517F-D035-4E85-A1C6-8323DDE723B7}" dt="2023-10-05T16:42:05.278" v="0" actId="14100"/>
      <pc:docMkLst>
        <pc:docMk/>
      </pc:docMkLst>
      <pc:sldChg chg="modSp">
        <pc:chgData name="Melissa Mallory" userId="" providerId="" clId="Web-{3735517F-D035-4E85-A1C6-8323DDE723B7}" dt="2023-10-05T16:42:05.278" v="0" actId="14100"/>
        <pc:sldMkLst>
          <pc:docMk/>
          <pc:sldMk cId="2518417023" sldId="765"/>
        </pc:sldMkLst>
        <pc:picChg chg="mod">
          <ac:chgData name="Melissa Mallory" userId="" providerId="" clId="Web-{3735517F-D035-4E85-A1C6-8323DDE723B7}" dt="2023-10-05T16:42:05.278" v="0" actId="14100"/>
          <ac:picMkLst>
            <pc:docMk/>
            <pc:sldMk cId="2518417023" sldId="765"/>
            <ac:picMk id="4" creationId="{390E1FEC-6DFC-4F77-8D96-007ACFB98B16}"/>
          </ac:picMkLst>
        </pc:picChg>
      </pc:sldChg>
    </pc:docChg>
  </pc:docChgLst>
  <pc:docChgLst>
    <pc:chgData name="Melissa Mallory" clId="Web-{807B6248-FADE-4254-958F-0B3AFD2E8F3E}"/>
    <pc:docChg chg="modSld">
      <pc:chgData name="Melissa Mallory" userId="" providerId="" clId="Web-{807B6248-FADE-4254-958F-0B3AFD2E8F3E}" dt="2023-10-05T16:20:56.885" v="16" actId="14100"/>
      <pc:docMkLst>
        <pc:docMk/>
      </pc:docMkLst>
      <pc:sldChg chg="modSp">
        <pc:chgData name="Melissa Mallory" userId="" providerId="" clId="Web-{807B6248-FADE-4254-958F-0B3AFD2E8F3E}" dt="2023-10-05T16:20:56.885" v="16" actId="14100"/>
        <pc:sldMkLst>
          <pc:docMk/>
          <pc:sldMk cId="4229706581" sldId="822"/>
        </pc:sldMkLst>
        <pc:spChg chg="mod">
          <ac:chgData name="Melissa Mallory" userId="" providerId="" clId="Web-{807B6248-FADE-4254-958F-0B3AFD2E8F3E}" dt="2023-10-05T16:20:56.885" v="16" actId="14100"/>
          <ac:spMkLst>
            <pc:docMk/>
            <pc:sldMk cId="4229706581" sldId="822"/>
            <ac:spMk id="2" creationId="{082713FE-F265-419F-8F52-6D5C164CFBA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5356" cy="465933"/>
          </a:xfrm>
          <a:prstGeom prst="rect">
            <a:avLst/>
          </a:prstGeom>
        </p:spPr>
        <p:txBody>
          <a:bodyPr vert="horz" lIns="91593" tIns="45797" rIns="91593" bIns="45797" rtlCol="0"/>
          <a:lstStyle>
            <a:lvl1pPr algn="l">
              <a:defRPr sz="1200"/>
            </a:lvl1pPr>
          </a:lstStyle>
          <a:p>
            <a:endParaRPr lang="en-US" dirty="0"/>
          </a:p>
        </p:txBody>
      </p:sp>
      <p:sp>
        <p:nvSpPr>
          <p:cNvPr id="3" name="Date Placeholder 2"/>
          <p:cNvSpPr>
            <a:spLocks noGrp="1"/>
          </p:cNvSpPr>
          <p:nvPr>
            <p:ph type="dt" sz="quarter" idx="1"/>
          </p:nvPr>
        </p:nvSpPr>
        <p:spPr>
          <a:xfrm>
            <a:off x="3979329" y="1"/>
            <a:ext cx="3045356" cy="465933"/>
          </a:xfrm>
          <a:prstGeom prst="rect">
            <a:avLst/>
          </a:prstGeom>
        </p:spPr>
        <p:txBody>
          <a:bodyPr vert="horz" lIns="91593" tIns="45797" rIns="91593" bIns="45797" rtlCol="0"/>
          <a:lstStyle>
            <a:lvl1pPr algn="r">
              <a:defRPr sz="1200"/>
            </a:lvl1pPr>
          </a:lstStyle>
          <a:p>
            <a:fld id="{B8FFC8AC-5CE1-4D33-8198-E63F94826C1B}" type="datetimeFigureOut">
              <a:rPr lang="en-US" smtClean="0"/>
              <a:pPr/>
              <a:t>10/5/2023</a:t>
            </a:fld>
            <a:endParaRPr lang="en-US" dirty="0"/>
          </a:p>
        </p:txBody>
      </p:sp>
      <p:sp>
        <p:nvSpPr>
          <p:cNvPr id="4" name="Footer Placeholder 3"/>
          <p:cNvSpPr>
            <a:spLocks noGrp="1"/>
          </p:cNvSpPr>
          <p:nvPr>
            <p:ph type="ftr" sz="quarter" idx="2"/>
          </p:nvPr>
        </p:nvSpPr>
        <p:spPr>
          <a:xfrm>
            <a:off x="1" y="8844754"/>
            <a:ext cx="3045356" cy="465933"/>
          </a:xfrm>
          <a:prstGeom prst="rect">
            <a:avLst/>
          </a:prstGeom>
        </p:spPr>
        <p:txBody>
          <a:bodyPr vert="horz" lIns="91593" tIns="45797" rIns="91593" bIns="4579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329" y="8844754"/>
            <a:ext cx="3045356" cy="465933"/>
          </a:xfrm>
          <a:prstGeom prst="rect">
            <a:avLst/>
          </a:prstGeom>
        </p:spPr>
        <p:txBody>
          <a:bodyPr vert="horz" lIns="91593" tIns="45797" rIns="91593" bIns="45797" rtlCol="0" anchor="b"/>
          <a:lstStyle>
            <a:lvl1pPr algn="r">
              <a:defRPr sz="1200"/>
            </a:lvl1pPr>
          </a:lstStyle>
          <a:p>
            <a:fld id="{4809146F-64A8-4B19-AEEF-C8AE5F679261}" type="slidenum">
              <a:rPr lang="en-US" smtClean="0"/>
              <a:pPr/>
              <a:t>‹#›</a:t>
            </a:fld>
            <a:endParaRPr lang="en-US" dirty="0"/>
          </a:p>
        </p:txBody>
      </p:sp>
    </p:spTree>
    <p:extLst>
      <p:ext uri="{BB962C8B-B14F-4D97-AF65-F5344CB8AC3E}">
        <p14:creationId xmlns:p14="http://schemas.microsoft.com/office/powerpoint/2010/main" val="1284608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4719" cy="467231"/>
          </a:xfrm>
          <a:prstGeom prst="rect">
            <a:avLst/>
          </a:prstGeom>
        </p:spPr>
        <p:txBody>
          <a:bodyPr vert="horz" lIns="93332" tIns="46666" rIns="93332" bIns="46666" rtlCol="0"/>
          <a:lstStyle>
            <a:lvl1pPr algn="l">
              <a:defRPr sz="1200"/>
            </a:lvl1pPr>
          </a:lstStyle>
          <a:p>
            <a:endParaRPr lang="en-US" dirty="0"/>
          </a:p>
        </p:txBody>
      </p:sp>
      <p:sp>
        <p:nvSpPr>
          <p:cNvPr id="3" name="Date Placeholder 2"/>
          <p:cNvSpPr>
            <a:spLocks noGrp="1"/>
          </p:cNvSpPr>
          <p:nvPr>
            <p:ph type="dt" idx="1"/>
          </p:nvPr>
        </p:nvSpPr>
        <p:spPr>
          <a:xfrm>
            <a:off x="3979932" y="1"/>
            <a:ext cx="3044719" cy="467231"/>
          </a:xfrm>
          <a:prstGeom prst="rect">
            <a:avLst/>
          </a:prstGeom>
        </p:spPr>
        <p:txBody>
          <a:bodyPr vert="horz" lIns="93332" tIns="46666" rIns="93332" bIns="46666" rtlCol="0"/>
          <a:lstStyle>
            <a:lvl1pPr algn="r">
              <a:defRPr sz="1200"/>
            </a:lvl1pPr>
          </a:lstStyle>
          <a:p>
            <a:fld id="{93A115E7-BDA1-A344-A573-A9D7A5C0A5F9}" type="datetimeFigureOut">
              <a:rPr lang="en-US" smtClean="0"/>
              <a:pPr/>
              <a:t>10/5/2023</a:t>
            </a:fld>
            <a:endParaRPr lang="en-US" dirty="0"/>
          </a:p>
        </p:txBody>
      </p:sp>
      <p:sp>
        <p:nvSpPr>
          <p:cNvPr id="4" name="Slide Image Placeholder 3"/>
          <p:cNvSpPr>
            <a:spLocks noGrp="1" noRot="1" noChangeAspect="1"/>
          </p:cNvSpPr>
          <p:nvPr>
            <p:ph type="sldImg" idx="2"/>
          </p:nvPr>
        </p:nvSpPr>
        <p:spPr>
          <a:xfrm>
            <a:off x="720725" y="1163638"/>
            <a:ext cx="5584825" cy="3141662"/>
          </a:xfrm>
          <a:prstGeom prst="rect">
            <a:avLst/>
          </a:prstGeom>
          <a:noFill/>
          <a:ln w="12700">
            <a:solidFill>
              <a:prstClr val="black"/>
            </a:solidFill>
          </a:ln>
        </p:spPr>
        <p:txBody>
          <a:bodyPr vert="horz" lIns="93332" tIns="46666" rIns="93332" bIns="46666"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32" tIns="46666" rIns="93332" bIns="466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046"/>
            <a:ext cx="3044719" cy="467230"/>
          </a:xfrm>
          <a:prstGeom prst="rect">
            <a:avLst/>
          </a:prstGeom>
        </p:spPr>
        <p:txBody>
          <a:bodyPr vert="horz" lIns="93332" tIns="46666" rIns="93332" bIns="466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2" y="8845046"/>
            <a:ext cx="3044719" cy="467230"/>
          </a:xfrm>
          <a:prstGeom prst="rect">
            <a:avLst/>
          </a:prstGeom>
        </p:spPr>
        <p:txBody>
          <a:bodyPr vert="horz" lIns="93332" tIns="46666" rIns="93332" bIns="46666" rtlCol="0" anchor="b"/>
          <a:lstStyle>
            <a:lvl1pPr algn="r">
              <a:defRPr sz="1200"/>
            </a:lvl1pPr>
          </a:lstStyle>
          <a:p>
            <a:fld id="{1CE27A00-9ED4-434D-BC8A-5D31EFE24023}" type="slidenum">
              <a:rPr lang="en-US" smtClean="0"/>
              <a:pPr/>
              <a:t>‹#›</a:t>
            </a:fld>
            <a:endParaRPr lang="en-US" dirty="0"/>
          </a:p>
        </p:txBody>
      </p:sp>
    </p:spTree>
    <p:extLst>
      <p:ext uri="{BB962C8B-B14F-4D97-AF65-F5344CB8AC3E}">
        <p14:creationId xmlns:p14="http://schemas.microsoft.com/office/powerpoint/2010/main" val="16023437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mephelpcenter.wested.or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 &amp; 2 min. before webinar starts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Read slide</a:t>
            </a:r>
          </a:p>
          <a:p>
            <a:endParaRPr lang="en-US" dirty="0"/>
          </a:p>
          <a:p>
            <a:r>
              <a:rPr lang="en-US" dirty="0"/>
              <a:t>Attendance link: https://forms.gle/hT5QH7TQX4DtYhWQ8 </a:t>
            </a:r>
          </a:p>
        </p:txBody>
      </p:sp>
      <p:sp>
        <p:nvSpPr>
          <p:cNvPr id="4" name="Slide Number Placeholder 3"/>
          <p:cNvSpPr>
            <a:spLocks noGrp="1"/>
          </p:cNvSpPr>
          <p:nvPr>
            <p:ph type="sldNum" sz="quarter" idx="5"/>
          </p:nvPr>
        </p:nvSpPr>
        <p:spPr/>
        <p:txBody>
          <a:bodyPr/>
          <a:lstStyle/>
          <a:p>
            <a:fld id="{1CE27A00-9ED4-434D-BC8A-5D31EFE24023}" type="slidenum">
              <a:rPr lang="en-US" smtClean="0"/>
              <a:pPr/>
              <a:t>1</a:t>
            </a:fld>
            <a:endParaRPr lang="en-US" dirty="0"/>
          </a:p>
        </p:txBody>
      </p:sp>
    </p:spTree>
    <p:extLst>
      <p:ext uri="{BB962C8B-B14F-4D97-AF65-F5344CB8AC3E}">
        <p14:creationId xmlns:p14="http://schemas.microsoft.com/office/powerpoint/2010/main" val="153528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Melissa</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2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Review</a:t>
            </a:r>
            <a:r>
              <a:rPr lang="en-US" sz="1200" baseline="0" dirty="0">
                <a:latin typeface="Arial" panose="020B0604020202020204" pitchFamily="34" charset="0"/>
                <a:cs typeface="Arial" panose="020B0604020202020204" pitchFamily="34" charset="0"/>
              </a:rPr>
              <a:t> slide</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pPr/>
              <a:t>10</a:t>
            </a:fld>
            <a:endParaRPr lang="en-US" dirty="0"/>
          </a:p>
        </p:txBody>
      </p:sp>
    </p:spTree>
    <p:extLst>
      <p:ext uri="{BB962C8B-B14F-4D97-AF65-F5344CB8AC3E}">
        <p14:creationId xmlns:p14="http://schemas.microsoft.com/office/powerpoint/2010/main" val="2409066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Melissa</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2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Read</a:t>
            </a:r>
            <a:r>
              <a:rPr lang="en-US" sz="1200" baseline="0" dirty="0">
                <a:latin typeface="Arial" panose="020B0604020202020204" pitchFamily="34" charset="0"/>
                <a:cs typeface="Arial" panose="020B0604020202020204" pitchFamily="34" charset="0"/>
              </a:rPr>
              <a:t> bullet points</a:t>
            </a:r>
            <a:endParaRPr lang="en-US" sz="1200" baseline="0" dirty="0">
              <a:latin typeface="+mn-lt"/>
              <a:cs typeface="+mn-cs"/>
            </a:endParaRPr>
          </a:p>
          <a:p>
            <a:pPr marL="171450" indent="-171450">
              <a:buFont typeface="Arial" panose="020B0604020202020204" pitchFamily="34" charset="0"/>
              <a:buChar char="•"/>
            </a:pPr>
            <a:r>
              <a:rPr lang="en-US" sz="1200" baseline="0" dirty="0">
                <a:latin typeface="+mn-lt"/>
                <a:cs typeface="+mn-cs"/>
              </a:rPr>
              <a:t>The next two slides offer a visual for implementation based on guidance from the Migrant Education Office.</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11</a:t>
            </a:fld>
            <a:endParaRPr lang="en-US" dirty="0"/>
          </a:p>
        </p:txBody>
      </p:sp>
    </p:spTree>
    <p:extLst>
      <p:ext uri="{BB962C8B-B14F-4D97-AF65-F5344CB8AC3E}">
        <p14:creationId xmlns:p14="http://schemas.microsoft.com/office/powerpoint/2010/main" val="3367761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Melissa</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4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new student is a student who arrives</a:t>
            </a:r>
            <a:r>
              <a:rPr lang="en-US" sz="1200" baseline="0" dirty="0">
                <a:latin typeface="Arial" panose="020B0604020202020204" pitchFamily="34" charset="0"/>
                <a:cs typeface="Arial" panose="020B0604020202020204" pitchFamily="34" charset="0"/>
              </a:rPr>
              <a:t> in the program area from another region or district after the start of the performance period. </a:t>
            </a:r>
          </a:p>
          <a:p>
            <a:pPr marL="171450"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Read bullets under each heading.</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pPr/>
              <a:t>12</a:t>
            </a:fld>
            <a:endParaRPr lang="en-US" dirty="0"/>
          </a:p>
        </p:txBody>
      </p:sp>
    </p:spTree>
    <p:extLst>
      <p:ext uri="{BB962C8B-B14F-4D97-AF65-F5344CB8AC3E}">
        <p14:creationId xmlns:p14="http://schemas.microsoft.com/office/powerpoint/2010/main" val="2025500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Melissa</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4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returning student is a student who had an initial INA/ILP done by the region or district and is about to start a new school year within the same region or district</a:t>
            </a:r>
            <a:r>
              <a:rPr lang="en-US" sz="1200"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Read bullets under each heading.</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pPr/>
              <a:t>13</a:t>
            </a:fld>
            <a:endParaRPr lang="en-US" dirty="0"/>
          </a:p>
        </p:txBody>
      </p:sp>
    </p:spTree>
    <p:extLst>
      <p:ext uri="{BB962C8B-B14F-4D97-AF65-F5344CB8AC3E}">
        <p14:creationId xmlns:p14="http://schemas.microsoft.com/office/powerpoint/2010/main" val="325857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Slide Number Placeholder 3"/>
          <p:cNvSpPr>
            <a:spLocks noGrp="1"/>
          </p:cNvSpPr>
          <p:nvPr>
            <p:ph type="sldNum" sz="quarter" idx="5"/>
          </p:nvPr>
        </p:nvSpPr>
        <p:spPr/>
        <p:txBody>
          <a:bodyPr/>
          <a:lstStyle/>
          <a:p>
            <a:fld id="{1CE27A00-9ED4-434D-BC8A-5D31EFE24023}" type="slidenum">
              <a:rPr lang="en-US" smtClean="0"/>
              <a:pPr/>
              <a:t>14</a:t>
            </a:fld>
            <a:endParaRPr lang="en-US" dirty="0"/>
          </a:p>
        </p:txBody>
      </p:sp>
    </p:spTree>
    <p:extLst>
      <p:ext uri="{BB962C8B-B14F-4D97-AF65-F5344CB8AC3E}">
        <p14:creationId xmlns:p14="http://schemas.microsoft.com/office/powerpoint/2010/main" val="238102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6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pPr marL="0" indent="0">
              <a:buNone/>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1) Per California Education Code, INAs should:</a:t>
            </a:r>
          </a:p>
          <a:p>
            <a:pPr marL="228573" indent="-228573">
              <a:buAutoNum type="alphaLcPeriod"/>
            </a:pPr>
            <a:r>
              <a:rPr lang="en-US" sz="1100" dirty="0">
                <a:latin typeface="Arial" panose="020B0604020202020204" pitchFamily="34" charset="0"/>
                <a:cs typeface="Arial" panose="020B0604020202020204" pitchFamily="34" charset="0"/>
              </a:rPr>
              <a:t>Include an assessment of educational needs</a:t>
            </a:r>
          </a:p>
          <a:p>
            <a:pPr marL="228573" marR="0" lvl="0" indent="-228573"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Include an assessment of educational and health needs [answer]</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Be considered optional</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All of the above</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2) In California, an INA/ILP for each participating child needs to be provided to parents/guardians annually.</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600" indent="-228600">
              <a:buAutoNum type="alphaLcPeriod"/>
            </a:pPr>
            <a:r>
              <a:rPr lang="en-US" sz="1100" dirty="0">
                <a:latin typeface="Arial" panose="020B0604020202020204" pitchFamily="34" charset="0"/>
                <a:cs typeface="Arial" panose="020B0604020202020204" pitchFamily="34" charset="0"/>
              </a:rPr>
              <a:t>False</a:t>
            </a:r>
          </a:p>
          <a:p>
            <a:pPr marL="0" indent="0">
              <a:buNone/>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3) A subgrantee committee provided input to develop the statewide INA/ILP form.</a:t>
            </a:r>
          </a:p>
          <a:p>
            <a:pPr marL="228573" indent="-228573">
              <a:buAutoNum type="alphaLcPeriod"/>
            </a:pPr>
            <a:r>
              <a:rPr lang="en-US" sz="1100" dirty="0">
                <a:latin typeface="Arial" panose="020B0604020202020204" pitchFamily="34" charset="0"/>
                <a:cs typeface="Arial" panose="020B0604020202020204" pitchFamily="34" charset="0"/>
              </a:rPr>
              <a:t>True [answer]</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False</a:t>
            </a:r>
          </a:p>
        </p:txBody>
      </p:sp>
      <p:sp>
        <p:nvSpPr>
          <p:cNvPr id="4" name="Slide Number Placeholder 3"/>
          <p:cNvSpPr>
            <a:spLocks noGrp="1"/>
          </p:cNvSpPr>
          <p:nvPr>
            <p:ph type="sldNum" sz="quarter" idx="5"/>
          </p:nvPr>
        </p:nvSpPr>
        <p:spPr/>
        <p:txBody>
          <a:bodyPr/>
          <a:lstStyle/>
          <a:p>
            <a:fld id="{1CE27A00-9ED4-434D-BC8A-5D31EFE24023}" type="slidenum">
              <a:rPr lang="en-US" smtClean="0"/>
              <a:pPr/>
              <a:t>15</a:t>
            </a:fld>
            <a:endParaRPr lang="en-US" dirty="0"/>
          </a:p>
        </p:txBody>
      </p:sp>
    </p:spTree>
    <p:extLst>
      <p:ext uri="{BB962C8B-B14F-4D97-AF65-F5344CB8AC3E}">
        <p14:creationId xmlns:p14="http://schemas.microsoft.com/office/powerpoint/2010/main" val="632482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557">
              <a:defRPr/>
            </a:pPr>
            <a:r>
              <a:rPr lang="en-US" b="1" dirty="0">
                <a:latin typeface="Arial" panose="020B0604020202020204" pitchFamily="34" charset="0"/>
                <a:cs typeface="Arial" panose="020B0604020202020204" pitchFamily="34" charset="0"/>
              </a:rPr>
              <a:t>Transition Slide</a:t>
            </a:r>
          </a:p>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460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the similarity of INA/ILP storage, creation, and editing relative to enrollments and services.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Like the COE form in MSIN, the preference is for INA/ILPs to be created and stored electronically within the system, instead of using paper versions. However, it is a good backup strategy to have paper forms just in case a laptop fails, or connectivity is interrupted. Any paper versions can be entered into MSIN upon returning to the office.</a:t>
            </a:r>
          </a:p>
        </p:txBody>
      </p:sp>
      <p:sp>
        <p:nvSpPr>
          <p:cNvPr id="4" name="Slide Number Placeholder 3"/>
          <p:cNvSpPr>
            <a:spLocks noGrp="1"/>
          </p:cNvSpPr>
          <p:nvPr>
            <p:ph type="sldNum" sz="quarter" idx="5"/>
          </p:nvPr>
        </p:nvSpPr>
        <p:spPr/>
        <p:txBody>
          <a:bodyPr/>
          <a:lstStyle/>
          <a:p>
            <a:fld id="{1CE27A00-9ED4-434D-BC8A-5D31EFE24023}" type="slidenum">
              <a:rPr lang="en-US" smtClean="0"/>
              <a:pPr/>
              <a:t>17</a:t>
            </a:fld>
            <a:endParaRPr lang="en-US" dirty="0"/>
          </a:p>
        </p:txBody>
      </p:sp>
    </p:spTree>
    <p:extLst>
      <p:ext uri="{BB962C8B-B14F-4D97-AF65-F5344CB8AC3E}">
        <p14:creationId xmlns:p14="http://schemas.microsoft.com/office/powerpoint/2010/main" val="1797036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the layout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Point out the view (eye) icon, which allows MSIN users to open the INA/ILP in view mode, even if they cannot create or edit INA/ILPs.</a:t>
            </a:r>
          </a:p>
        </p:txBody>
      </p:sp>
      <p:sp>
        <p:nvSpPr>
          <p:cNvPr id="4" name="Slide Number Placeholder 3"/>
          <p:cNvSpPr>
            <a:spLocks noGrp="1"/>
          </p:cNvSpPr>
          <p:nvPr>
            <p:ph type="sldNum" sz="quarter" idx="5"/>
          </p:nvPr>
        </p:nvSpPr>
        <p:spPr/>
        <p:txBody>
          <a:bodyPr/>
          <a:lstStyle/>
          <a:p>
            <a:fld id="{1CE27A00-9ED4-434D-BC8A-5D31EFE24023}" type="slidenum">
              <a:rPr lang="en-US" smtClean="0"/>
              <a:pPr/>
              <a:t>18</a:t>
            </a:fld>
            <a:endParaRPr lang="en-US" dirty="0"/>
          </a:p>
        </p:txBody>
      </p:sp>
    </p:spTree>
    <p:extLst>
      <p:ext uri="{BB962C8B-B14F-4D97-AF65-F5344CB8AC3E}">
        <p14:creationId xmlns:p14="http://schemas.microsoft.com/office/powerpoint/2010/main" val="2800500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slide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is very similar to how services work. An enrollment line is needed first (so we know what district, school, grade the child belongs in), then additional data (like the INA/ILP information) can be added to a specific time (school year) and place (school).</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the screenshot – items within red box</a:t>
            </a:r>
          </a:p>
        </p:txBody>
      </p:sp>
      <p:sp>
        <p:nvSpPr>
          <p:cNvPr id="4" name="Slide Number Placeholder 3"/>
          <p:cNvSpPr>
            <a:spLocks noGrp="1"/>
          </p:cNvSpPr>
          <p:nvPr>
            <p:ph type="sldNum" sz="quarter" idx="5"/>
          </p:nvPr>
        </p:nvSpPr>
        <p:spPr/>
        <p:txBody>
          <a:bodyPr/>
          <a:lstStyle/>
          <a:p>
            <a:fld id="{1CE27A00-9ED4-434D-BC8A-5D31EFE24023}" type="slidenum">
              <a:rPr lang="en-US" smtClean="0"/>
              <a:pPr/>
              <a:t>19</a:t>
            </a:fld>
            <a:endParaRPr lang="en-US" dirty="0"/>
          </a:p>
        </p:txBody>
      </p:sp>
    </p:spTree>
    <p:extLst>
      <p:ext uri="{BB962C8B-B14F-4D97-AF65-F5344CB8AC3E}">
        <p14:creationId xmlns:p14="http://schemas.microsoft.com/office/powerpoint/2010/main" val="29658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720725" y="1163638"/>
            <a:ext cx="5584825" cy="3141662"/>
          </a:xfrm>
          <a:noFill/>
          <a:ln>
            <a:solidFill>
              <a:srgbClr val="000000"/>
            </a:solidFill>
            <a:miter lim="800000"/>
            <a:headEnd/>
            <a:tailEnd/>
          </a:ln>
        </p:spPr>
      </p:sp>
      <p:sp>
        <p:nvSpPr>
          <p:cNvPr id="16386" name="Notes Placeholder 2"/>
          <p:cNvSpPr>
            <a:spLocks noGrp="1"/>
          </p:cNvSpPr>
          <p:nvPr>
            <p:ph type="body" idx="1"/>
          </p:nvPr>
        </p:nvSpPr>
        <p:spPr>
          <a:xfrm>
            <a:off x="702628" y="4481533"/>
            <a:ext cx="5621020" cy="4363515"/>
          </a:xfrm>
          <a:noFill/>
          <a:ln/>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Repeat that participants should sign-in using the Google Form provided in the chat.</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If you have questions during the webinar, please enter them into the Q&amp;A feature so we can easily track them.</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Webinar is approximately 2 hours long</a:t>
            </a:r>
          </a:p>
          <a:p>
            <a:pPr marL="172150" marR="0" lvl="0" indent="-172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Attendance link: https://forms.gle/hT5QH7TQX4DtYhWQ8 </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p:txBody>
      </p:sp>
      <p:sp>
        <p:nvSpPr>
          <p:cNvPr id="16387" name="Slide Number Placeholder 3"/>
          <p:cNvSpPr>
            <a:spLocks noGrp="1"/>
          </p:cNvSpPr>
          <p:nvPr>
            <p:ph type="sldNum" sz="quarter" idx="5"/>
          </p:nvPr>
        </p:nvSpPr>
        <p:spPr>
          <a:noFill/>
        </p:spPr>
        <p:txBody>
          <a:bodyPr/>
          <a:lstStyle/>
          <a:p>
            <a:pPr defTabSz="931911"/>
            <a:fld id="{ED17F271-1AD4-497F-8CBB-41E91CB470DF}" type="slidenum">
              <a:rPr lang="en-US" smtClean="0">
                <a:solidFill>
                  <a:prstClr val="black"/>
                </a:solidFill>
              </a:rPr>
              <a:pPr defTabSz="931911"/>
              <a:t>2</a:t>
            </a:fld>
            <a:endParaRPr lang="en-US" dirty="0">
              <a:solidFill>
                <a:prstClr val="black"/>
              </a:solidFill>
            </a:endParaRPr>
          </a:p>
        </p:txBody>
      </p:sp>
    </p:spTree>
    <p:extLst>
      <p:ext uri="{BB962C8B-B14F-4D97-AF65-F5344CB8AC3E}">
        <p14:creationId xmlns:p14="http://schemas.microsoft.com/office/powerpoint/2010/main" val="3659995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slide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a required field does not have a response, the system will remind you every time the form is saved. The system will also surround the section in a red outline if it contains an incomplete required field.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the screenshot – items within red box</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20</a:t>
            </a:fld>
            <a:endParaRPr lang="en-US" dirty="0"/>
          </a:p>
        </p:txBody>
      </p:sp>
    </p:spTree>
    <p:extLst>
      <p:ext uri="{BB962C8B-B14F-4D97-AF65-F5344CB8AC3E}">
        <p14:creationId xmlns:p14="http://schemas.microsoft.com/office/powerpoint/2010/main" val="3000283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slide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the screenshot – items within red box</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21</a:t>
            </a:fld>
            <a:endParaRPr lang="en-US" dirty="0"/>
          </a:p>
        </p:txBody>
      </p:sp>
    </p:spTree>
    <p:extLst>
      <p:ext uri="{BB962C8B-B14F-4D97-AF65-F5344CB8AC3E}">
        <p14:creationId xmlns:p14="http://schemas.microsoft.com/office/powerpoint/2010/main" val="2125148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slide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An INA/ILP form has one initial creator but can have several follow-ups. This screen displays the most recent follow-up and the form itself has the entire follow-up history.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Users with the Data Specialist role will be able to create, edit, and delete INA/ILPs by default (since they need full access to the statewide child record). We will talk about a new role specifically for INA/ILP work later in the presentation. For now, we want you to focus on this particular screen.</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the screenshot – items within red box</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22</a:t>
            </a:fld>
            <a:endParaRPr lang="en-US" dirty="0"/>
          </a:p>
        </p:txBody>
      </p:sp>
    </p:spTree>
    <p:extLst>
      <p:ext uri="{BB962C8B-B14F-4D97-AF65-F5344CB8AC3E}">
        <p14:creationId xmlns:p14="http://schemas.microsoft.com/office/powerpoint/2010/main" val="3758945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Slide Number Placeholder 3"/>
          <p:cNvSpPr>
            <a:spLocks noGrp="1"/>
          </p:cNvSpPr>
          <p:nvPr>
            <p:ph type="sldNum" sz="quarter" idx="5"/>
          </p:nvPr>
        </p:nvSpPr>
        <p:spPr/>
        <p:txBody>
          <a:bodyPr/>
          <a:lstStyle/>
          <a:p>
            <a:fld id="{1CE27A00-9ED4-434D-BC8A-5D31EFE24023}" type="slidenum">
              <a:rPr lang="en-US" smtClean="0"/>
              <a:pPr/>
              <a:t>23</a:t>
            </a:fld>
            <a:endParaRPr lang="en-US" dirty="0"/>
          </a:p>
        </p:txBody>
      </p:sp>
    </p:spTree>
    <p:extLst>
      <p:ext uri="{BB962C8B-B14F-4D97-AF65-F5344CB8AC3E}">
        <p14:creationId xmlns:p14="http://schemas.microsoft.com/office/powerpoint/2010/main" val="1649526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6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pPr marL="228573" indent="-228573">
              <a:buAutoNum type="arabicParenR"/>
            </a:pPr>
            <a:r>
              <a:rPr lang="en-US" sz="1100" dirty="0">
                <a:latin typeface="Arial" panose="020B0604020202020204" pitchFamily="34" charset="0"/>
                <a:cs typeface="Arial" panose="020B0604020202020204" pitchFamily="34" charset="0"/>
              </a:rPr>
              <a:t>INA/ILP forms are created and stored in each migratory child’s Communication Events. </a:t>
            </a:r>
          </a:p>
          <a:p>
            <a:pPr marL="228573" indent="-228573">
              <a:buAutoNum type="alphaLcPeriod"/>
            </a:pPr>
            <a:r>
              <a:rPr lang="en-US" sz="1100" dirty="0">
                <a:latin typeface="Arial" panose="020B0604020202020204" pitchFamily="34" charset="0"/>
                <a:cs typeface="Arial" panose="020B0604020202020204" pitchFamily="34" charset="0"/>
              </a:rPr>
              <a:t>True </a:t>
            </a:r>
          </a:p>
          <a:p>
            <a:pPr marL="228573" indent="-228573">
              <a:buAutoNum type="alphaLcPeriod"/>
            </a:pPr>
            <a:r>
              <a:rPr lang="en-US" sz="1100" dirty="0">
                <a:latin typeface="Arial" panose="020B0604020202020204" pitchFamily="34" charset="0"/>
                <a:cs typeface="Arial" panose="020B0604020202020204" pitchFamily="34" charset="0"/>
              </a:rPr>
              <a:t>False [answer]</a:t>
            </a:r>
          </a:p>
          <a:p>
            <a:pPr marL="228573" indent="-228573">
              <a:buAutoNum type="alphaLcPeriod"/>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 If a child’s grade is incorrect in their enrollment line, that is not a problem because grades do not matter to in the INA/ILP form.</a:t>
            </a:r>
          </a:p>
          <a:p>
            <a:pPr marL="228573" indent="-228573">
              <a:buAutoNum type="alphaLcPeriod"/>
            </a:pPr>
            <a:r>
              <a:rPr lang="en-US" sz="1100" dirty="0">
                <a:latin typeface="Arial" panose="020B0604020202020204" pitchFamily="34" charset="0"/>
                <a:cs typeface="Arial" panose="020B0604020202020204" pitchFamily="34" charset="0"/>
              </a:rPr>
              <a:t>True</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False [answer]</a:t>
            </a:r>
          </a:p>
          <a:p>
            <a:pPr marL="228573" indent="-228573">
              <a:buAutoNum type="alphaLcParenR"/>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3) If an INA/ILP Status is “Started,” that means:</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The MSIN user selected the correct enrollment line.</a:t>
            </a:r>
          </a:p>
          <a:p>
            <a:pPr marL="228573" marR="0" lvl="0" indent="-228573"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One or more required fields is incomplete. [answer]</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The form version is “30-Day/Initial” rather than “Annual.”</a:t>
            </a:r>
          </a:p>
          <a:p>
            <a:pPr marL="228573" indent="-228573">
              <a:buAutoNum type="alphaLcPeriod"/>
            </a:pPr>
            <a:r>
              <a:rPr lang="en-US" sz="1100" dirty="0">
                <a:latin typeface="Arial" panose="020B0604020202020204" pitchFamily="34" charset="0"/>
                <a:cs typeface="Arial" panose="020B0604020202020204" pitchFamily="34" charset="0"/>
              </a:rPr>
              <a:t>All of the above</a:t>
            </a:r>
          </a:p>
        </p:txBody>
      </p:sp>
      <p:sp>
        <p:nvSpPr>
          <p:cNvPr id="4" name="Slide Number Placeholder 3"/>
          <p:cNvSpPr>
            <a:spLocks noGrp="1"/>
          </p:cNvSpPr>
          <p:nvPr>
            <p:ph type="sldNum" sz="quarter" idx="5"/>
          </p:nvPr>
        </p:nvSpPr>
        <p:spPr/>
        <p:txBody>
          <a:bodyPr/>
          <a:lstStyle/>
          <a:p>
            <a:fld id="{1CE27A00-9ED4-434D-BC8A-5D31EFE24023}" type="slidenum">
              <a:rPr lang="en-US" smtClean="0"/>
              <a:pPr/>
              <a:t>24</a:t>
            </a:fld>
            <a:endParaRPr lang="en-US" dirty="0"/>
          </a:p>
        </p:txBody>
      </p:sp>
    </p:spTree>
    <p:extLst>
      <p:ext uri="{BB962C8B-B14F-4D97-AF65-F5344CB8AC3E}">
        <p14:creationId xmlns:p14="http://schemas.microsoft.com/office/powerpoint/2010/main" val="3778255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557">
              <a:defRPr/>
            </a:pPr>
            <a:r>
              <a:rPr lang="en-US" b="1" dirty="0">
                <a:latin typeface="Arial" panose="020B0604020202020204" pitchFamily="34" charset="0"/>
                <a:cs typeface="Arial" panose="020B0604020202020204" pitchFamily="34" charset="0"/>
              </a:rPr>
              <a:t>Transition Slide</a:t>
            </a:r>
          </a:p>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869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The reports with an Asterix rely on completed INA/ILP forms.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Let’s review some important background information about these forms.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When an INA/ILP is created, the user must reference an existing enrollment line, which includes the grade level, and this determines the form version as mentioned in the previous slide. Questions about needs will vary according to the child’s grade. </a:t>
            </a:r>
          </a:p>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MPO reports highlighted in this slide reference specific questions in the INA/ILP forms which we’ll review in a moment.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MPO 5.1/6.1 is for secondary students enrolled in grades 11 or 12, who have a completed INA/ILP indicating that they need credit recovery services from the MEP.</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MPO 10.0 is for youths enrolled in grade NA (OSY), who have a completed INA/ILP indicating that they are interested in “English (ELA, ESL, ELD.”</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MPO 10.1 is for youths enrolled in grade NA (OSY), who have a completed INA/ILP indicating that they are interested in “GED/HEP.”</a:t>
            </a:r>
          </a:p>
          <a:p>
            <a:pPr marL="181240" indent="-181240" defTabSz="966612">
              <a:buFont typeface="Arial" panose="020B0604020202020204" pitchFamily="34" charset="0"/>
              <a:buChar char="•"/>
              <a:defRPr/>
            </a:pPr>
            <a:r>
              <a:rPr lang="en-US" dirty="0">
                <a:latin typeface="Arial" panose="020B0604020202020204" pitchFamily="34" charset="0"/>
                <a:cs typeface="Arial" panose="020B0604020202020204" pitchFamily="34" charset="0"/>
              </a:rPr>
              <a:t>MPO 10.2 is for youths enrolled in grade NA (OSY), who have a completed INA/ILP indicating that they are interested in “Home language literacy.”</a:t>
            </a:r>
          </a:p>
          <a:p>
            <a:pPr marL="181240" indent="-181240" defTabSz="966612">
              <a:buFont typeface="Arial" panose="020B0604020202020204" pitchFamily="34" charset="0"/>
              <a:buChar char="•"/>
              <a:defRPr/>
            </a:pPr>
            <a:r>
              <a:rPr lang="en-US" dirty="0">
                <a:latin typeface="Arial" panose="020B0604020202020204" pitchFamily="34" charset="0"/>
                <a:cs typeface="Arial" panose="020B0604020202020204" pitchFamily="34" charset="0"/>
              </a:rPr>
              <a:t>MPO 11.1 is for children and youths in all grades, who have a completed INA/ILP indicating that they need “Mental Health” services.</a:t>
            </a:r>
          </a:p>
          <a:p>
            <a:pPr marL="181240" indent="-181240" defTabSz="966612">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defTabSz="966612">
              <a:defRPr/>
            </a:pPr>
            <a:r>
              <a:rPr lang="en-US" dirty="0">
                <a:latin typeface="Arial" panose="020B0604020202020204" pitchFamily="34" charset="0"/>
                <a:cs typeface="Arial" panose="020B0604020202020204" pitchFamily="34" charset="0"/>
              </a:rPr>
              <a:t>As we review each form, we will take a closer look at the INA/ILP responses that cause children to be included in these five MPO reports.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26</a:t>
            </a:fld>
            <a:endParaRPr lang="en-US" dirty="0"/>
          </a:p>
        </p:txBody>
      </p:sp>
    </p:spTree>
    <p:extLst>
      <p:ext uri="{BB962C8B-B14F-4D97-AF65-F5344CB8AC3E}">
        <p14:creationId xmlns:p14="http://schemas.microsoft.com/office/powerpoint/2010/main" val="1483214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MPO 5.1/6.1 Report is specifically about currently enrolled grade 11 or 12 secondary students.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be included in the report denominator, the student’s completed INA/ILP must have “Yes” selected after the question about having an “unaddressed credit deficiency.” </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Selecting “Yes” means that the student needs the MEP to step in to provide a credit recovery service because the district is not already providing this.</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If a student is receiving applicable district services, then “No” should be selected (because the MEP does not need to step in or supplant).</a:t>
            </a: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510955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MPO 10.0 Report is specifically about currently enrolled youths in grades NA (OSY) or AD (Adult Education).</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be included in the report denominator, the youth’s completed INA/ILP must have a checkmark next to “English (ELA, ESL, ELD).” </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When filling out the INA/ILP form, the MEP staff person interviewing the youth should consider if they are </a:t>
            </a:r>
            <a:r>
              <a:rPr lang="en-US" b="1" u="sng" dirty="0">
                <a:latin typeface="Arial" panose="020B0604020202020204" pitchFamily="34" charset="0"/>
                <a:cs typeface="Arial" panose="020B0604020202020204" pitchFamily="34" charset="0"/>
              </a:rPr>
              <a:t>interested in actually attending a service</a:t>
            </a:r>
            <a:r>
              <a:rPr lang="en-US" b="1" dirty="0">
                <a:latin typeface="Arial" panose="020B0604020202020204" pitchFamily="34" charset="0"/>
                <a:cs typeface="Arial" panose="020B0604020202020204" pitchFamily="34" charset="0"/>
              </a:rPr>
              <a:t> (not just a passing interest in the subject).</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If the youth is not planning to actually attend a MEP service, then we suggest leaving this box unchecked.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3859325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MPO 10.1 Report is specifically about currently enrolled youths in grades NA (OSY) or AD (Adult Education).</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be included in the report denominator, the youth’s completed INA/ILP must have a checkmark next to “GED/HEP.” </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When filling out the INA/ILP form, the MEP staff person interviewing the youth should consider if they are </a:t>
            </a:r>
            <a:r>
              <a:rPr lang="en-US" b="1" u="sng" dirty="0">
                <a:latin typeface="Arial" panose="020B0604020202020204" pitchFamily="34" charset="0"/>
                <a:cs typeface="Arial" panose="020B0604020202020204" pitchFamily="34" charset="0"/>
              </a:rPr>
              <a:t>interested in actually attending a service</a:t>
            </a:r>
            <a:r>
              <a:rPr lang="en-US" b="1" dirty="0">
                <a:latin typeface="Arial" panose="020B0604020202020204" pitchFamily="34" charset="0"/>
                <a:cs typeface="Arial" panose="020B0604020202020204" pitchFamily="34" charset="0"/>
              </a:rPr>
              <a:t> (not just a passing interest in the subject).</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If the youth is not planning to actually attend a MEP service, then we suggest leaving this box unchecked.</a:t>
            </a: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355587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Facilitators and WestEd staff introduce themselves.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If you have any questions during the presentation, please enter them into the Q&amp;A feature.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3</a:t>
            </a:fld>
            <a:endParaRPr lang="en-US" dirty="0"/>
          </a:p>
        </p:txBody>
      </p:sp>
    </p:spTree>
    <p:extLst>
      <p:ext uri="{BB962C8B-B14F-4D97-AF65-F5344CB8AC3E}">
        <p14:creationId xmlns:p14="http://schemas.microsoft.com/office/powerpoint/2010/main" val="1236033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MPO 10.2 Report is specifically about currently enrolled youths in grades NA (OSY) or AD (Adult Education).</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be included in the report denominator, the youth’s completed INA/ILP must have a checkmark next to “Home language literacy.” </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When filling out the INA/ILP form, the MEP staff person interviewing the youth should consider if they are </a:t>
            </a:r>
            <a:r>
              <a:rPr lang="en-US" b="1" u="sng" dirty="0">
                <a:latin typeface="Arial" panose="020B0604020202020204" pitchFamily="34" charset="0"/>
                <a:cs typeface="Arial" panose="020B0604020202020204" pitchFamily="34" charset="0"/>
              </a:rPr>
              <a:t>interested in actually attending a service</a:t>
            </a:r>
            <a:r>
              <a:rPr lang="en-US" b="1" dirty="0">
                <a:latin typeface="Arial" panose="020B0604020202020204" pitchFamily="34" charset="0"/>
                <a:cs typeface="Arial" panose="020B0604020202020204" pitchFamily="34" charset="0"/>
              </a:rPr>
              <a:t> (not just a passing interest in the subject).</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If the youth is not planning to actually attend a MEP service, then we suggest leaving this box unchecked.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227064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MPO 11.1 Report is about currently enrolled children and  youths in any grade. This item appears in all four INA/ILP form versions.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be included in the report denominator, the child’s or youth’s completed INA/ILP must have a checkmark next to “Mental Health” (as a health need).</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When filling out the INA/ILP form, the MEP staff person interviewing the parent or youth should consider if the child or youth is likely to </a:t>
            </a:r>
            <a:r>
              <a:rPr lang="en-US" b="1" u="sng" dirty="0">
                <a:latin typeface="Arial" panose="020B0604020202020204" pitchFamily="34" charset="0"/>
                <a:cs typeface="Arial" panose="020B0604020202020204" pitchFamily="34" charset="0"/>
              </a:rPr>
              <a:t>actually participate in a mental health service</a:t>
            </a:r>
            <a:r>
              <a:rPr lang="en-US" b="1"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If the child or youth is not going to access a mental health service or referral provided by the MEP, then consider leaving this box unchecked.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3520784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557">
              <a:defRPr/>
            </a:pPr>
            <a:r>
              <a:rPr lang="en-US" b="1" dirty="0">
                <a:latin typeface="Arial" panose="020B0604020202020204" pitchFamily="34" charset="0"/>
                <a:cs typeface="Arial" panose="020B0604020202020204" pitchFamily="34" charset="0"/>
              </a:rPr>
              <a:t>Transition Slide</a:t>
            </a:r>
          </a:p>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895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slide text; point out order shown in screenshot.</a:t>
            </a:r>
          </a:p>
        </p:txBody>
      </p:sp>
      <p:sp>
        <p:nvSpPr>
          <p:cNvPr id="4" name="Slide Number Placeholder 3"/>
          <p:cNvSpPr>
            <a:spLocks noGrp="1"/>
          </p:cNvSpPr>
          <p:nvPr>
            <p:ph type="sldNum" sz="quarter" idx="5"/>
          </p:nvPr>
        </p:nvSpPr>
        <p:spPr/>
        <p:txBody>
          <a:bodyPr/>
          <a:lstStyle/>
          <a:p>
            <a:fld id="{1CE27A00-9ED4-434D-BC8A-5D31EFE24023}" type="slidenum">
              <a:rPr lang="en-US" smtClean="0"/>
              <a:pPr/>
              <a:t>33</a:t>
            </a:fld>
            <a:endParaRPr lang="en-US" dirty="0"/>
          </a:p>
        </p:txBody>
      </p:sp>
    </p:spTree>
    <p:extLst>
      <p:ext uri="{BB962C8B-B14F-4D97-AF65-F5344CB8AC3E}">
        <p14:creationId xmlns:p14="http://schemas.microsoft.com/office/powerpoint/2010/main" val="2691085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Read slide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Use the pointer to show the grade level within the selected School Enrollment 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Emphasize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icons that contain “help text” (definitions, instructions, tips).</a:t>
            </a:r>
          </a:p>
        </p:txBody>
      </p:sp>
      <p:sp>
        <p:nvSpPr>
          <p:cNvPr id="4" name="Slide Number Placeholder 3"/>
          <p:cNvSpPr>
            <a:spLocks noGrp="1"/>
          </p:cNvSpPr>
          <p:nvPr>
            <p:ph type="sldNum" sz="quarter" idx="5"/>
          </p:nvPr>
        </p:nvSpPr>
        <p:spPr/>
        <p:txBody>
          <a:bodyPr/>
          <a:lstStyle/>
          <a:p>
            <a:fld id="{1CE27A00-9ED4-434D-BC8A-5D31EFE24023}" type="slidenum">
              <a:rPr lang="en-US" smtClean="0"/>
              <a:pPr/>
              <a:t>34</a:t>
            </a:fld>
            <a:endParaRPr lang="en-US" dirty="0"/>
          </a:p>
        </p:txBody>
      </p:sp>
    </p:spTree>
    <p:extLst>
      <p:ext uri="{BB962C8B-B14F-4D97-AF65-F5344CB8AC3E}">
        <p14:creationId xmlns:p14="http://schemas.microsoft.com/office/powerpoint/2010/main" val="2997295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Ask audience to refer to their paper INA/ILP form.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item were sent to pre-registered participants, or you can click on the link in the chat.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 items.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These items are common to all grades and will show up in all INA/ILPs.</a:t>
            </a:r>
          </a:p>
        </p:txBody>
      </p:sp>
      <p:sp>
        <p:nvSpPr>
          <p:cNvPr id="4" name="Slide Number Placeholder 3"/>
          <p:cNvSpPr>
            <a:spLocks noGrp="1"/>
          </p:cNvSpPr>
          <p:nvPr>
            <p:ph type="sldNum" sz="quarter" idx="5"/>
          </p:nvPr>
        </p:nvSpPr>
        <p:spPr/>
        <p:txBody>
          <a:bodyPr/>
          <a:lstStyle/>
          <a:p>
            <a:fld id="{1CE27A00-9ED4-434D-BC8A-5D31EFE24023}" type="slidenum">
              <a:rPr lang="en-US" smtClean="0"/>
              <a:pPr/>
              <a:t>35</a:t>
            </a:fld>
            <a:endParaRPr lang="en-US" dirty="0"/>
          </a:p>
        </p:txBody>
      </p:sp>
    </p:spTree>
    <p:extLst>
      <p:ext uri="{BB962C8B-B14F-4D97-AF65-F5344CB8AC3E}">
        <p14:creationId xmlns:p14="http://schemas.microsoft.com/office/powerpoint/2010/main" val="342547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 items.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These items are common to all grades and will show up in all INA/ILPs.</a:t>
            </a:r>
          </a:p>
        </p:txBody>
      </p:sp>
      <p:sp>
        <p:nvSpPr>
          <p:cNvPr id="4" name="Slide Number Placeholder 3"/>
          <p:cNvSpPr>
            <a:spLocks noGrp="1"/>
          </p:cNvSpPr>
          <p:nvPr>
            <p:ph type="sldNum" sz="quarter" idx="5"/>
          </p:nvPr>
        </p:nvSpPr>
        <p:spPr/>
        <p:txBody>
          <a:bodyPr/>
          <a:lstStyle/>
          <a:p>
            <a:fld id="{1CE27A00-9ED4-434D-BC8A-5D31EFE24023}" type="slidenum">
              <a:rPr lang="en-US" smtClean="0"/>
              <a:pPr/>
              <a:t>36</a:t>
            </a:fld>
            <a:endParaRPr lang="en-US" dirty="0"/>
          </a:p>
        </p:txBody>
      </p:sp>
    </p:spTree>
    <p:extLst>
      <p:ext uri="{BB962C8B-B14F-4D97-AF65-F5344CB8AC3E}">
        <p14:creationId xmlns:p14="http://schemas.microsoft.com/office/powerpoint/2010/main" val="2758112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 intro; ~8 minutes per demonstration (about 16 minutes total)</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On the Help Center you'll find a demo for each age group. For this presentation we will do a demonstration for the high school and OSY INA forms.</a:t>
            </a:r>
          </a:p>
        </p:txBody>
      </p:sp>
      <p:sp>
        <p:nvSpPr>
          <p:cNvPr id="4" name="Slide Number Placeholder 3"/>
          <p:cNvSpPr>
            <a:spLocks noGrp="1"/>
          </p:cNvSpPr>
          <p:nvPr>
            <p:ph type="sldNum" sz="quarter" idx="5"/>
          </p:nvPr>
        </p:nvSpPr>
        <p:spPr/>
        <p:txBody>
          <a:bodyPr/>
          <a:lstStyle/>
          <a:p>
            <a:fld id="{1CE27A00-9ED4-434D-BC8A-5D31EFE24023}" type="slidenum">
              <a:rPr lang="en-US" smtClean="0"/>
              <a:pPr/>
              <a:t>37</a:t>
            </a:fld>
            <a:endParaRPr lang="en-US" dirty="0"/>
          </a:p>
        </p:txBody>
      </p:sp>
    </p:spTree>
    <p:extLst>
      <p:ext uri="{BB962C8B-B14F-4D97-AF65-F5344CB8AC3E}">
        <p14:creationId xmlns:p14="http://schemas.microsoft.com/office/powerpoint/2010/main" val="668577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Slide Number Placeholder 3"/>
          <p:cNvSpPr>
            <a:spLocks noGrp="1"/>
          </p:cNvSpPr>
          <p:nvPr>
            <p:ph type="sldNum" sz="quarter" idx="5"/>
          </p:nvPr>
        </p:nvSpPr>
        <p:spPr/>
        <p:txBody>
          <a:bodyPr/>
          <a:lstStyle/>
          <a:p>
            <a:fld id="{1CE27A00-9ED4-434D-BC8A-5D31EFE24023}" type="slidenum">
              <a:rPr lang="en-US" smtClean="0"/>
              <a:pPr/>
              <a:t>38</a:t>
            </a:fld>
            <a:endParaRPr lang="en-US" dirty="0"/>
          </a:p>
        </p:txBody>
      </p:sp>
    </p:spTree>
    <p:extLst>
      <p:ext uri="{BB962C8B-B14F-4D97-AF65-F5344CB8AC3E}">
        <p14:creationId xmlns:p14="http://schemas.microsoft.com/office/powerpoint/2010/main" val="3271601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pPr marL="0" indent="0">
              <a:buNone/>
            </a:pPr>
            <a:r>
              <a:rPr lang="en-US" sz="1100" dirty="0">
                <a:latin typeface="Arial" panose="020B0604020202020204" pitchFamily="34" charset="0"/>
                <a:cs typeface="Arial" panose="020B0604020202020204" pitchFamily="34" charset="0"/>
              </a:rPr>
              <a:t>1) When creating an INA/ILP, it must be linked to an existing valid enrollment line.</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 Based on the child’s/youth’s grade, some INA/ILPs will have a Learning Plan and others will not.</a:t>
            </a:r>
          </a:p>
          <a:p>
            <a:pPr marL="228573" indent="-228573">
              <a:buAutoNum type="alphaLcPeriod"/>
            </a:pPr>
            <a:r>
              <a:rPr lang="en-US" sz="1100" dirty="0">
                <a:latin typeface="Arial" panose="020B0604020202020204" pitchFamily="34" charset="0"/>
                <a:cs typeface="Arial" panose="020B0604020202020204" pitchFamily="34" charset="0"/>
              </a:rPr>
              <a:t>True</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False [answer]</a:t>
            </a:r>
          </a:p>
          <a:p>
            <a:pPr marL="228573" indent="-228573" defTabSz="914292">
              <a:buFontTx/>
              <a:buAutoNum type="alphaLcPeriod"/>
              <a:defRPr/>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3) If the child is in secondary school, you must indicate whether or not they have an unaddressed credit deficiency.</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False </a:t>
            </a:r>
          </a:p>
          <a:p>
            <a:pPr marL="228573" indent="-228573" defTabSz="914292">
              <a:buFontTx/>
              <a:buAutoNum type="alphaLcPeriod"/>
              <a:defRPr/>
            </a:pPr>
            <a:endParaRPr lang="en-US" sz="1100" dirty="0">
              <a:latin typeface="Arial" panose="020B0604020202020204" pitchFamily="34" charset="0"/>
              <a:cs typeface="Arial" panose="020B0604020202020204" pitchFamily="34" charset="0"/>
            </a:endParaRPr>
          </a:p>
          <a:p>
            <a:pPr marL="0" indent="0">
              <a:buNone/>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39</a:t>
            </a:fld>
            <a:endParaRPr lang="en-US" dirty="0"/>
          </a:p>
        </p:txBody>
      </p:sp>
    </p:spTree>
    <p:extLst>
      <p:ext uri="{BB962C8B-B14F-4D97-AF65-F5344CB8AC3E}">
        <p14:creationId xmlns:p14="http://schemas.microsoft.com/office/powerpoint/2010/main" val="154381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Melissa</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2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4</a:t>
            </a:fld>
            <a:endParaRPr lang="en-US" dirty="0"/>
          </a:p>
        </p:txBody>
      </p:sp>
    </p:spTree>
    <p:extLst>
      <p:ext uri="{BB962C8B-B14F-4D97-AF65-F5344CB8AC3E}">
        <p14:creationId xmlns:p14="http://schemas.microsoft.com/office/powerpoint/2010/main" val="4163597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557">
              <a:defRPr/>
            </a:pPr>
            <a:r>
              <a:rPr lang="en-US" b="1" dirty="0">
                <a:latin typeface="Arial" panose="020B0604020202020204" pitchFamily="34" charset="0"/>
                <a:cs typeface="Arial" panose="020B0604020202020204" pitchFamily="34" charset="0"/>
              </a:rPr>
              <a:t>Transition Slide</a:t>
            </a:r>
          </a:p>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Melissa</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984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minutes</a:t>
            </a:r>
          </a:p>
        </p:txBody>
      </p:sp>
      <p:sp>
        <p:nvSpPr>
          <p:cNvPr id="4" name="Slide Number Placeholder 3"/>
          <p:cNvSpPr>
            <a:spLocks noGrp="1"/>
          </p:cNvSpPr>
          <p:nvPr>
            <p:ph type="sldNum" sz="quarter" idx="5"/>
          </p:nvPr>
        </p:nvSpPr>
        <p:spPr/>
        <p:txBody>
          <a:bodyPr/>
          <a:lstStyle/>
          <a:p>
            <a:fld id="{1CE27A00-9ED4-434D-BC8A-5D31EFE24023}" type="slidenum">
              <a:rPr lang="en-US" smtClean="0"/>
              <a:pPr/>
              <a:t>41</a:t>
            </a:fld>
            <a:endParaRPr lang="en-US" dirty="0"/>
          </a:p>
        </p:txBody>
      </p:sp>
    </p:spTree>
    <p:extLst>
      <p:ext uri="{BB962C8B-B14F-4D97-AF65-F5344CB8AC3E}">
        <p14:creationId xmlns:p14="http://schemas.microsoft.com/office/powerpoint/2010/main" val="4088472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minute</a:t>
            </a:r>
          </a:p>
        </p:txBody>
      </p:sp>
      <p:sp>
        <p:nvSpPr>
          <p:cNvPr id="4" name="Slide Number Placeholder 3"/>
          <p:cNvSpPr>
            <a:spLocks noGrp="1"/>
          </p:cNvSpPr>
          <p:nvPr>
            <p:ph type="sldNum" sz="quarter" idx="5"/>
          </p:nvPr>
        </p:nvSpPr>
        <p:spPr/>
        <p:txBody>
          <a:bodyPr/>
          <a:lstStyle/>
          <a:p>
            <a:fld id="{1CE27A00-9ED4-434D-BC8A-5D31EFE24023}" type="slidenum">
              <a:rPr lang="en-US" smtClean="0"/>
              <a:pPr/>
              <a:t>42</a:t>
            </a:fld>
            <a:endParaRPr lang="en-US" dirty="0"/>
          </a:p>
        </p:txBody>
      </p:sp>
    </p:spTree>
    <p:extLst>
      <p:ext uri="{BB962C8B-B14F-4D97-AF65-F5344CB8AC3E}">
        <p14:creationId xmlns:p14="http://schemas.microsoft.com/office/powerpoint/2010/main" val="742555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minutes</a:t>
            </a:r>
          </a:p>
        </p:txBody>
      </p:sp>
      <p:sp>
        <p:nvSpPr>
          <p:cNvPr id="4" name="Slide Number Placeholder 3"/>
          <p:cNvSpPr>
            <a:spLocks noGrp="1"/>
          </p:cNvSpPr>
          <p:nvPr>
            <p:ph type="sldNum" sz="quarter" idx="5"/>
          </p:nvPr>
        </p:nvSpPr>
        <p:spPr/>
        <p:txBody>
          <a:bodyPr/>
          <a:lstStyle/>
          <a:p>
            <a:fld id="{1CE27A00-9ED4-434D-BC8A-5D31EFE24023}" type="slidenum">
              <a:rPr lang="en-US" smtClean="0"/>
              <a:pPr/>
              <a:t>43</a:t>
            </a:fld>
            <a:endParaRPr lang="en-US" dirty="0"/>
          </a:p>
        </p:txBody>
      </p:sp>
    </p:spTree>
    <p:extLst>
      <p:ext uri="{BB962C8B-B14F-4D97-AF65-F5344CB8AC3E}">
        <p14:creationId xmlns:p14="http://schemas.microsoft.com/office/powerpoint/2010/main" val="210504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Melissa will add more notes, if needed. </a:t>
            </a:r>
          </a:p>
        </p:txBody>
      </p:sp>
      <p:sp>
        <p:nvSpPr>
          <p:cNvPr id="4" name="Slide Number Placeholder 3"/>
          <p:cNvSpPr>
            <a:spLocks noGrp="1"/>
          </p:cNvSpPr>
          <p:nvPr>
            <p:ph type="sldNum" sz="quarter" idx="5"/>
          </p:nvPr>
        </p:nvSpPr>
        <p:spPr/>
        <p:txBody>
          <a:bodyPr/>
          <a:lstStyle/>
          <a:p>
            <a:fld id="{1CE27A00-9ED4-434D-BC8A-5D31EFE24023}" type="slidenum">
              <a:rPr lang="en-US" smtClean="0"/>
              <a:pPr/>
              <a:t>44</a:t>
            </a:fld>
            <a:endParaRPr lang="en-US" dirty="0"/>
          </a:p>
        </p:txBody>
      </p:sp>
    </p:spTree>
    <p:extLst>
      <p:ext uri="{BB962C8B-B14F-4D97-AF65-F5344CB8AC3E}">
        <p14:creationId xmlns:p14="http://schemas.microsoft.com/office/powerpoint/2010/main" val="2519897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These items apply to currently existing paper INA/ILPs, new INA/ILPs created in MSIN, and printouts of INA/ILPs in MSIN.</a:t>
            </a: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100" dirty="0"/>
              <a:t>From Elizabeth </a:t>
            </a:r>
            <a:r>
              <a:rPr lang="en-US" sz="1100" dirty="0" err="1"/>
              <a:t>Wisnia’s</a:t>
            </a:r>
            <a:r>
              <a:rPr lang="en-US" sz="1100" dirty="0"/>
              <a:t> presentation on data privacy and security:</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100" dirty="0"/>
              <a:t>“If PII must be collected, CDE is responsible for protecting such data from unauthorized access. If data is collected and stored electronically; passwords, encryption, and other means for electronically limiting access to PII should be employed. If hard copies of the data are collected, such results should be stored in a secure, locked area that is only accessed by authorized personnel. Anyone with access to the data should be properly trained on privacy laws and policies related to data privacy.”</a:t>
            </a: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100" dirty="0">
                <a:latin typeface="Arial" panose="020B0604020202020204" pitchFamily="34" charset="0"/>
                <a:cs typeface="Arial" panose="020B0604020202020204" pitchFamily="34" charset="0"/>
              </a:rPr>
              <a:t>“Occasionally, you may have a legitimate need to print/work with hard copies of confidential data. In such instances, consider where you might securely store such data when the data is not in use. Hard copies of confidential data should only ever be in one of three places: (1) In your hands, (2) In a locked cabinet/secure room, (3) In the shredder. Treat hard copies of confidential data like cash. If you wouldn’t leave a $100 bill sitting unattended and exposed in an insecure location such as your vacant desk, you shouldn’t leave confidential data there either.”</a:t>
            </a:r>
          </a:p>
          <a:p>
            <a:pPr marL="0" lvl="0" indent="0" algn="l" rtl="0">
              <a:lnSpc>
                <a:spcPct val="100000"/>
              </a:lnSpc>
              <a:spcBef>
                <a:spcPts val="36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SzPts val="1400"/>
              <a:buNone/>
            </a:pPr>
            <a:r>
              <a:rPr lang="en-US" sz="1100" dirty="0">
                <a:latin typeface="Arial" panose="020B0604020202020204" pitchFamily="34" charset="0"/>
                <a:cs typeface="Arial" panose="020B0604020202020204" pitchFamily="34" charset="0"/>
              </a:rPr>
              <a:t>“In this era of smart phones and other ever-present photo/recording devices, please also consider acceptable locations to peruse confidential data. If you’re in a public coffee shop or have a desk with a window that faces a busy street (for example), consider moving to a private location or reconfiguring your desk so that those with too much curiosity or nefarious intentions won’t have access to the confidential information you are reviewing.”</a:t>
            </a:r>
          </a:p>
          <a:p>
            <a:pPr marL="0" lvl="0" indent="0" algn="l" rtl="0">
              <a:lnSpc>
                <a:spcPct val="100000"/>
              </a:lnSpc>
              <a:spcBef>
                <a:spcPts val="36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SzPts val="1400"/>
              <a:buNone/>
            </a:pPr>
            <a:r>
              <a:rPr lang="en-US" sz="1100" dirty="0">
                <a:latin typeface="Arial" panose="020B0604020202020204" pitchFamily="34" charset="0"/>
                <a:cs typeface="Arial" panose="020B0604020202020204" pitchFamily="34" charset="0"/>
              </a:rPr>
              <a:t>Melissa will select which sentences to use or add her own.</a:t>
            </a:r>
          </a:p>
          <a:p>
            <a:pPr marL="0" lvl="0" indent="0" algn="l" rtl="0">
              <a:lnSpc>
                <a:spcPct val="100000"/>
              </a:lnSpc>
              <a:spcBef>
                <a:spcPts val="360"/>
              </a:spcBef>
              <a:spcAft>
                <a:spcPts val="0"/>
              </a:spcAft>
              <a:buSzPts val="1400"/>
              <a:buNone/>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45</a:t>
            </a:fld>
            <a:endParaRPr lang="en-US" dirty="0"/>
          </a:p>
        </p:txBody>
      </p:sp>
    </p:spTree>
    <p:extLst>
      <p:ext uri="{BB962C8B-B14F-4D97-AF65-F5344CB8AC3E}">
        <p14:creationId xmlns:p14="http://schemas.microsoft.com/office/powerpoint/2010/main" val="34249422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 points.</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46</a:t>
            </a:fld>
            <a:endParaRPr lang="en-US" dirty="0"/>
          </a:p>
        </p:txBody>
      </p:sp>
    </p:spTree>
    <p:extLst>
      <p:ext uri="{BB962C8B-B14F-4D97-AF65-F5344CB8AC3E}">
        <p14:creationId xmlns:p14="http://schemas.microsoft.com/office/powerpoint/2010/main" val="40431773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Slide Number Placeholder 3"/>
          <p:cNvSpPr>
            <a:spLocks noGrp="1"/>
          </p:cNvSpPr>
          <p:nvPr>
            <p:ph type="sldNum" sz="quarter" idx="5"/>
          </p:nvPr>
        </p:nvSpPr>
        <p:spPr/>
        <p:txBody>
          <a:bodyPr/>
          <a:lstStyle/>
          <a:p>
            <a:fld id="{1CE27A00-9ED4-434D-BC8A-5D31EFE24023}" type="slidenum">
              <a:rPr lang="en-US" smtClean="0"/>
              <a:pPr/>
              <a:t>47</a:t>
            </a:fld>
            <a:endParaRPr lang="en-US" dirty="0"/>
          </a:p>
        </p:txBody>
      </p:sp>
    </p:spTree>
    <p:extLst>
      <p:ext uri="{BB962C8B-B14F-4D97-AF65-F5344CB8AC3E}">
        <p14:creationId xmlns:p14="http://schemas.microsoft.com/office/powerpoint/2010/main" val="3587109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pPr marL="0" indent="0">
              <a:buNone/>
            </a:pPr>
            <a:r>
              <a:rPr lang="en-US" sz="1100" dirty="0">
                <a:latin typeface="Arial" panose="020B0604020202020204" pitchFamily="34" charset="0"/>
                <a:cs typeface="Arial" panose="020B0604020202020204" pitchFamily="34" charset="0"/>
              </a:rPr>
              <a:t>1) In the Learning Plan section of the INA/ILP, you must add non-MEP services and goals for the student.:</a:t>
            </a:r>
          </a:p>
          <a:p>
            <a:pPr marL="228573" indent="-228573">
              <a:buAutoNum type="alphaLcPeriod"/>
            </a:pPr>
            <a:r>
              <a:rPr lang="en-US" sz="1100" dirty="0">
                <a:latin typeface="Arial" panose="020B0604020202020204" pitchFamily="34" charset="0"/>
                <a:cs typeface="Arial" panose="020B0604020202020204" pitchFamily="34" charset="0"/>
              </a:rPr>
              <a:t>True</a:t>
            </a:r>
          </a:p>
          <a:p>
            <a:pPr marL="228573" indent="-228573">
              <a:buAutoNum type="alphaLcPeriod"/>
            </a:pPr>
            <a:r>
              <a:rPr lang="en-US" sz="1100" dirty="0">
                <a:latin typeface="Arial" panose="020B0604020202020204" pitchFamily="34" charset="0"/>
                <a:cs typeface="Arial" panose="020B0604020202020204" pitchFamily="34" charset="0"/>
              </a:rPr>
              <a:t>False [answer]</a:t>
            </a:r>
          </a:p>
          <a:p>
            <a:pPr marL="228573" indent="-228573">
              <a:buAutoNum type="alphaLcPeriod"/>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 Only MSIN users with the Data Specialist role will be able to create and edit INA/ILPs.</a:t>
            </a:r>
          </a:p>
          <a:p>
            <a:pPr marL="228573" indent="-228573">
              <a:buAutoNum type="alphaLcPeriod"/>
            </a:pPr>
            <a:r>
              <a:rPr lang="en-US" sz="1100" dirty="0">
                <a:latin typeface="Arial" panose="020B0604020202020204" pitchFamily="34" charset="0"/>
                <a:cs typeface="Arial" panose="020B0604020202020204" pitchFamily="34" charset="0"/>
              </a:rPr>
              <a:t>True</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False [answer]</a:t>
            </a:r>
          </a:p>
          <a:p>
            <a:pPr marL="228573" indent="-228573">
              <a:buAutoNum type="alphaLcParenR"/>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3) For efficiency, it is a good idea to print out all your completed INA/ILPs and keep them on top of your desk so they are really handy.</a:t>
            </a:r>
          </a:p>
          <a:p>
            <a:pPr marL="228573" indent="-228573">
              <a:buAutoNum type="alphaLcPeriod"/>
            </a:pPr>
            <a:r>
              <a:rPr lang="en-US" sz="1100" dirty="0">
                <a:latin typeface="Arial" panose="020B0604020202020204" pitchFamily="34" charset="0"/>
                <a:cs typeface="Arial" panose="020B0604020202020204" pitchFamily="34" charset="0"/>
              </a:rPr>
              <a:t>True</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False [answer]</a:t>
            </a:r>
          </a:p>
        </p:txBody>
      </p:sp>
      <p:sp>
        <p:nvSpPr>
          <p:cNvPr id="4" name="Slide Number Placeholder 3"/>
          <p:cNvSpPr>
            <a:spLocks noGrp="1"/>
          </p:cNvSpPr>
          <p:nvPr>
            <p:ph type="sldNum" sz="quarter" idx="5"/>
          </p:nvPr>
        </p:nvSpPr>
        <p:spPr/>
        <p:txBody>
          <a:bodyPr/>
          <a:lstStyle/>
          <a:p>
            <a:fld id="{1CE27A00-9ED4-434D-BC8A-5D31EFE24023}" type="slidenum">
              <a:rPr lang="en-US" smtClean="0"/>
              <a:pPr/>
              <a:t>48</a:t>
            </a:fld>
            <a:endParaRPr lang="en-US" dirty="0"/>
          </a:p>
        </p:txBody>
      </p:sp>
    </p:spTree>
    <p:extLst>
      <p:ext uri="{BB962C8B-B14F-4D97-AF65-F5344CB8AC3E}">
        <p14:creationId xmlns:p14="http://schemas.microsoft.com/office/powerpoint/2010/main" val="2306020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seconds</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49</a:t>
            </a:fld>
            <a:endParaRPr lang="en-US" dirty="0"/>
          </a:p>
        </p:txBody>
      </p:sp>
    </p:spTree>
    <p:extLst>
      <p:ext uri="{BB962C8B-B14F-4D97-AF65-F5344CB8AC3E}">
        <p14:creationId xmlns:p14="http://schemas.microsoft.com/office/powerpoint/2010/main" val="400243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5</a:t>
            </a:fld>
            <a:endParaRPr lang="en-US" dirty="0"/>
          </a:p>
        </p:txBody>
      </p:sp>
    </p:spTree>
    <p:extLst>
      <p:ext uri="{BB962C8B-B14F-4D97-AF65-F5344CB8AC3E}">
        <p14:creationId xmlns:p14="http://schemas.microsoft.com/office/powerpoint/2010/main" val="750876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 points.</a:t>
            </a:r>
          </a:p>
        </p:txBody>
      </p:sp>
      <p:sp>
        <p:nvSpPr>
          <p:cNvPr id="4" name="Slide Number Placeholder 3"/>
          <p:cNvSpPr>
            <a:spLocks noGrp="1"/>
          </p:cNvSpPr>
          <p:nvPr>
            <p:ph type="sldNum" sz="quarter" idx="5"/>
          </p:nvPr>
        </p:nvSpPr>
        <p:spPr/>
        <p:txBody>
          <a:bodyPr/>
          <a:lstStyle/>
          <a:p>
            <a:fld id="{1CE27A00-9ED4-434D-BC8A-5D31EFE24023}" type="slidenum">
              <a:rPr lang="en-US" smtClean="0"/>
              <a:pPr/>
              <a:t>50</a:t>
            </a:fld>
            <a:endParaRPr lang="en-US" dirty="0"/>
          </a:p>
        </p:txBody>
      </p:sp>
    </p:spTree>
    <p:extLst>
      <p:ext uri="{BB962C8B-B14F-4D97-AF65-F5344CB8AC3E}">
        <p14:creationId xmlns:p14="http://schemas.microsoft.com/office/powerpoint/2010/main" val="721939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This PowerPoint and any supporting materials will be posted on the California MEP Help Center (</a:t>
            </a:r>
            <a:r>
              <a:rPr lang="en-US" sz="1600" dirty="0">
                <a:solidFill>
                  <a:srgbClr val="002060"/>
                </a:solidFill>
                <a:latin typeface="Arial" panose="020B0604020202020204" pitchFamily="34" charset="0"/>
                <a:hlinkClick r:id="rId3"/>
              </a:rPr>
              <a:t>https://mephelpcenter.wested.org/</a:t>
            </a:r>
            <a:r>
              <a:rPr lang="en-US" sz="1600" dirty="0">
                <a:solidFill>
                  <a:srgbClr val="002060"/>
                </a:solidFill>
                <a:latin typeface="Arial" panose="020B0604020202020204" pitchFamily="34" charset="0"/>
                <a:cs typeface="+mn-cs"/>
              </a:rPr>
              <a:t>)</a:t>
            </a:r>
            <a:r>
              <a:rPr lang="en-US" sz="1100" dirty="0">
                <a:latin typeface="Arial" panose="020B0604020202020204" pitchFamily="34" charset="0"/>
                <a:cs typeface="Arial" panose="020B0604020202020204" pitchFamily="34" charset="0"/>
              </a:rPr>
              <a:t>. </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Remember that definitions, rules, and other information is readily accessible by clicking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 next to most titles and fields in MSIN pages and modals.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Subgrantees may contact their CDE consultant and/or the MSIN Service Desk if questions come up in the future.</a:t>
            </a:r>
          </a:p>
        </p:txBody>
      </p:sp>
      <p:sp>
        <p:nvSpPr>
          <p:cNvPr id="4" name="Slide Number Placeholder 3"/>
          <p:cNvSpPr>
            <a:spLocks noGrp="1"/>
          </p:cNvSpPr>
          <p:nvPr>
            <p:ph type="sldNum" sz="quarter" idx="5"/>
          </p:nvPr>
        </p:nvSpPr>
        <p:spPr/>
        <p:txBody>
          <a:bodyPr/>
          <a:lstStyle/>
          <a:p>
            <a:fld id="{1CE27A00-9ED4-434D-BC8A-5D31EFE24023}" type="slidenum">
              <a:rPr lang="en-US" smtClean="0"/>
              <a:pPr/>
              <a:t>51</a:t>
            </a:fld>
            <a:endParaRPr lang="en-US" dirty="0"/>
          </a:p>
        </p:txBody>
      </p:sp>
    </p:spTree>
    <p:extLst>
      <p:ext uri="{BB962C8B-B14F-4D97-AF65-F5344CB8AC3E}">
        <p14:creationId xmlns:p14="http://schemas.microsoft.com/office/powerpoint/2010/main" val="30413630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WestEd technical staff who assisted with the webinar.</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participants for attending.</a:t>
            </a:r>
          </a:p>
        </p:txBody>
      </p:sp>
      <p:sp>
        <p:nvSpPr>
          <p:cNvPr id="4" name="Slide Number Placeholder 3"/>
          <p:cNvSpPr>
            <a:spLocks noGrp="1"/>
          </p:cNvSpPr>
          <p:nvPr>
            <p:ph type="sldNum" sz="quarter" idx="10"/>
          </p:nvPr>
        </p:nvSpPr>
        <p:spPr/>
        <p:txBody>
          <a:bodyPr/>
          <a:lstStyle/>
          <a:p>
            <a:fld id="{DB01E509-F208-4A8C-8602-BECF7FD6E05F}" type="slidenum">
              <a:rPr lang="en-US" smtClean="0"/>
              <a:pPr/>
              <a:t>52</a:t>
            </a:fld>
            <a:endParaRPr lang="en-US" dirty="0"/>
          </a:p>
        </p:txBody>
      </p:sp>
    </p:spTree>
    <p:extLst>
      <p:ext uri="{BB962C8B-B14F-4D97-AF65-F5344CB8AC3E}">
        <p14:creationId xmlns:p14="http://schemas.microsoft.com/office/powerpoint/2010/main" val="400669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557">
              <a:defRPr/>
            </a:pPr>
            <a:r>
              <a:rPr lang="en-US" b="1" dirty="0">
                <a:latin typeface="Arial" panose="020B0604020202020204" pitchFamily="34" charset="0"/>
                <a:cs typeface="Arial" panose="020B0604020202020204" pitchFamily="34" charset="0"/>
              </a:rPr>
              <a:t>Transition Slide</a:t>
            </a:r>
          </a:p>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Melissa</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Non-regulatory guidance provides general reasons why individual needs assessments (INA) are useful to local operating agencies.</a:t>
            </a:r>
          </a:p>
        </p:txBody>
      </p:sp>
      <p:sp>
        <p:nvSpPr>
          <p:cNvPr id="4" name="Slide Number Placeholder 3"/>
          <p:cNvSpPr>
            <a:spLocks noGrp="1"/>
          </p:cNvSpPr>
          <p:nvPr>
            <p:ph type="sldNum" sz="quarter" idx="5"/>
          </p:nvPr>
        </p:nvSpPr>
        <p:spPr/>
        <p:txBody>
          <a:bodyPr/>
          <a:lstStyle/>
          <a:p>
            <a:fld id="{1CE27A00-9ED4-434D-BC8A-5D31EFE24023}" type="slidenum">
              <a:rPr lang="en-US" smtClean="0"/>
              <a:pPr/>
              <a:t>7</a:t>
            </a:fld>
            <a:endParaRPr lang="en-US" dirty="0"/>
          </a:p>
        </p:txBody>
      </p:sp>
    </p:spTree>
    <p:extLst>
      <p:ext uri="{BB962C8B-B14F-4D97-AF65-F5344CB8AC3E}">
        <p14:creationId xmlns:p14="http://schemas.microsoft.com/office/powerpoint/2010/main" val="334553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minutes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California established additional requirements for INAs: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Specified both educational and relevant health needs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Specified that the INA was for “participating pupils” </a:t>
            </a:r>
          </a:p>
          <a:p>
            <a:pPr marL="171450" indent="-171450">
              <a:buFont typeface="Arial" panose="020B0604020202020204" pitchFamily="34" charset="0"/>
              <a:buChar char="•"/>
            </a:pPr>
            <a:r>
              <a:rPr lang="en-US" sz="1100">
                <a:latin typeface="Arial"/>
                <a:cs typeface="Arial"/>
              </a:rPr>
              <a:t>Specified that the INA should be completed within 30 days of enrollment in the MEP. We call this the initial 30 day INA. Since there was some different interpretations of the timeline, we reviewed this Ed Code with our Legal team. For students who remained in the program area, an annual INA/ILP can be completed. The CDE does encourage you to complete INA/ILPs for students who remained in your area for the next school year as soon as possible so those needs can be met by the program.</a:t>
            </a: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California also added a requirement to create an individual learning plan (ILP) for each student: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Annually or each time the student moves,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And provide a copy to the parent/guardian.</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8</a:t>
            </a:fld>
            <a:endParaRPr lang="en-US" dirty="0"/>
          </a:p>
        </p:txBody>
      </p:sp>
    </p:spTree>
    <p:extLst>
      <p:ext uri="{BB962C8B-B14F-4D97-AF65-F5344CB8AC3E}">
        <p14:creationId xmlns:p14="http://schemas.microsoft.com/office/powerpoint/2010/main" val="192428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a:t>
            </a:r>
            <a:r>
              <a:rPr lang="en-US" sz="1100" baseline="0" dirty="0">
                <a:latin typeface="Arial" panose="020B0604020202020204" pitchFamily="34" charset="0"/>
                <a:cs typeface="Arial" panose="020B0604020202020204" pitchFamily="34" charset="0"/>
              </a:rPr>
              <a:t> bullet points</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9</a:t>
            </a:fld>
            <a:endParaRPr lang="en-US" dirty="0"/>
          </a:p>
        </p:txBody>
      </p:sp>
    </p:spTree>
    <p:extLst>
      <p:ext uri="{BB962C8B-B14F-4D97-AF65-F5344CB8AC3E}">
        <p14:creationId xmlns:p14="http://schemas.microsoft.com/office/powerpoint/2010/main" val="3333391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3" name="Slide Number Placeholder 5"/>
          <p:cNvSpPr txBox="1">
            <a:spLocks/>
          </p:cNvSpPr>
          <p:nvPr userDrawn="1"/>
        </p:nvSpPr>
        <p:spPr>
          <a:xfrm>
            <a:off x="362124" y="642442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mtClean="0"/>
              <a:pPr/>
              <a:t>‹#›</a:t>
            </a:fld>
            <a:endParaRPr lang="en-US" dirty="0"/>
          </a:p>
        </p:txBody>
      </p:sp>
      <p:pic>
        <p:nvPicPr>
          <p:cNvPr id="9" name="Picture 8" descr="WestEd logo">
            <a:extLst>
              <a:ext uri="{FF2B5EF4-FFF2-40B4-BE49-F238E27FC236}">
                <a16:creationId xmlns:a16="http://schemas.microsoft.com/office/drawing/2014/main" id="{4554E93F-221F-419D-BE51-7614B60537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2637"/>
            <a:ext cx="2645229" cy="588563"/>
          </a:xfrm>
          <a:prstGeom prst="rect">
            <a:avLst/>
          </a:prstGeom>
        </p:spPr>
      </p:pic>
      <p:pic>
        <p:nvPicPr>
          <p:cNvPr id="10" name="Picture 9" descr="California Department of Education logo">
            <a:extLst>
              <a:ext uri="{FF2B5EF4-FFF2-40B4-BE49-F238E27FC236}">
                <a16:creationId xmlns:a16="http://schemas.microsoft.com/office/drawing/2014/main" id="{91418615-6FCC-4B13-A0EE-AB1B2293F76D}"/>
              </a:ext>
            </a:extLst>
          </p:cNvPr>
          <p:cNvPicPr>
            <a:picLocks noChangeAspect="1"/>
          </p:cNvPicPr>
          <p:nvPr userDrawn="1"/>
        </p:nvPicPr>
        <p:blipFill>
          <a:blip r:embed="rId3"/>
          <a:stretch>
            <a:fillRect/>
          </a:stretch>
        </p:blipFill>
        <p:spPr>
          <a:xfrm>
            <a:off x="3846615" y="492697"/>
            <a:ext cx="770355" cy="682122"/>
          </a:xfrm>
          <a:prstGeom prst="rect">
            <a:avLst/>
          </a:prstGeom>
        </p:spPr>
      </p:pic>
      <p:cxnSp>
        <p:nvCxnSpPr>
          <p:cNvPr id="11" name="Straight Connector 10">
            <a:extLst>
              <a:ext uri="{FF2B5EF4-FFF2-40B4-BE49-F238E27FC236}">
                <a16:creationId xmlns:a16="http://schemas.microsoft.com/office/drawing/2014/main" id="{3E8DA0CC-71B9-4AD2-99BD-26E16DF50A88}"/>
              </a:ext>
            </a:extLst>
          </p:cNvPr>
          <p:cNvCxnSpPr/>
          <p:nvPr userDrawn="1"/>
        </p:nvCxnSpPr>
        <p:spPr>
          <a:xfrm flipH="1">
            <a:off x="3684926" y="512418"/>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2" descr="California Migrant Education logo">
            <a:extLst>
              <a:ext uri="{FF2B5EF4-FFF2-40B4-BE49-F238E27FC236}">
                <a16:creationId xmlns:a16="http://schemas.microsoft.com/office/drawing/2014/main" id="{60C9DB14-CF8F-419A-85F6-BC98034A69D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08732" y="497306"/>
            <a:ext cx="572418" cy="64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descr="Vertical bar separating California Department of Education (CDE) and Migrant Education Program (MEP) logos. ">
            <a:extLst>
              <a:ext uri="{FF2B5EF4-FFF2-40B4-BE49-F238E27FC236}">
                <a16:creationId xmlns:a16="http://schemas.microsoft.com/office/drawing/2014/main" id="{15D95719-795A-4802-A604-8EDB0C417321}"/>
              </a:ext>
            </a:extLst>
          </p:cNvPr>
          <p:cNvCxnSpPr>
            <a:cxnSpLocks/>
          </p:cNvCxnSpPr>
          <p:nvPr userDrawn="1"/>
        </p:nvCxnSpPr>
        <p:spPr>
          <a:xfrm>
            <a:off x="4806275" y="505326"/>
            <a:ext cx="0" cy="633662"/>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26B9AF-8F26-4AA6-8A0D-BE3EE28041A5}"/>
              </a:ext>
            </a:extLst>
          </p:cNvPr>
          <p:cNvSpPr>
            <a:spLocks noGrp="1"/>
          </p:cNvSpPr>
          <p:nvPr>
            <p:ph type="title"/>
          </p:nvPr>
        </p:nvSpPr>
        <p:spPr>
          <a:xfrm>
            <a:off x="609600" y="1587415"/>
            <a:ext cx="10972800" cy="1143000"/>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8890AAF7-4C3C-4020-A66D-B1FC8840B283}"/>
              </a:ext>
            </a:extLst>
          </p:cNvPr>
          <p:cNvSpPr>
            <a:spLocks noGrp="1"/>
          </p:cNvSpPr>
          <p:nvPr>
            <p:ph idx="1"/>
          </p:nvPr>
        </p:nvSpPr>
        <p:spPr>
          <a:xfrm>
            <a:off x="609600" y="3018684"/>
            <a:ext cx="10972800" cy="3326898"/>
          </a:xfrm>
        </p:spPr>
        <p:txBody>
          <a:bodyPr/>
          <a:lstStyle>
            <a:lvl1pPr>
              <a:defRPr sz="2800" b="0">
                <a:solidFill>
                  <a:srgbClr val="002060"/>
                </a:solidFill>
                <a:latin typeface="Arial" panose="020B0604020202020204" pitchFamily="34" charset="0"/>
                <a:cs typeface="Arial" pitchFamily="34" charset="0"/>
              </a:defRPr>
            </a:lvl1pPr>
            <a:lvl2pPr>
              <a:defRPr sz="2800" b="0">
                <a:solidFill>
                  <a:srgbClr val="002060"/>
                </a:solidFill>
                <a:latin typeface="Arial" panose="020B0604020202020204" pitchFamily="34" charset="0"/>
                <a:cs typeface="Arial" pitchFamily="34" charset="0"/>
              </a:defRPr>
            </a:lvl2pPr>
            <a:lvl3pPr>
              <a:defRPr sz="2800" b="0">
                <a:solidFill>
                  <a:srgbClr val="002060"/>
                </a:solidFill>
                <a:latin typeface="Arial" panose="020B0604020202020204" pitchFamily="34" charset="0"/>
                <a:cs typeface="Arial" pitchFamily="34" charset="0"/>
              </a:defRPr>
            </a:lvl3pPr>
            <a:lvl4pPr>
              <a:defRPr sz="2800" b="0">
                <a:solidFill>
                  <a:srgbClr val="002060"/>
                </a:solidFill>
                <a:latin typeface="Arial" panose="020B0604020202020204" pitchFamily="34" charset="0"/>
                <a:cs typeface="Arial" pitchFamily="34" charset="0"/>
              </a:defRPr>
            </a:lvl4pPr>
            <a:lvl5pPr>
              <a:defRPr sz="2800" b="0">
                <a:solidFill>
                  <a:srgbClr val="002060"/>
                </a:solidFill>
                <a:latin typeface="Arial" panose="020B0604020202020204"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565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60589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185929"/>
            <a:ext cx="12192000" cy="1655040"/>
          </a:xfrm>
          <a:prstGeom prst="rect">
            <a:avLst/>
          </a:prstGeom>
          <a:gradFill rotWithShape="1">
            <a:gsLst>
              <a:gs pos="0">
                <a:srgbClr val="FFFFCC"/>
              </a:gs>
              <a:gs pos="100000">
                <a:srgbClr val="FFFFFF"/>
              </a:gs>
            </a:gsLst>
            <a:lin ang="2700000" scaled="1"/>
          </a:gradFill>
          <a:ln w="9525">
            <a:noFill/>
            <a:miter lim="800000"/>
            <a:headEnd/>
            <a:tailEnd/>
          </a:ln>
        </p:spPr>
        <p:txBody>
          <a:bodyPr/>
          <a:lstStyle/>
          <a:p>
            <a:pPr defTabSz="914400">
              <a:defRPr/>
            </a:pPr>
            <a:endParaRPr lang="en-US" sz="1800" dirty="0">
              <a:solidFill>
                <a:prstClr val="black"/>
              </a:solidFill>
            </a:endParaRPr>
          </a:p>
        </p:txBody>
      </p:sp>
      <p:sp>
        <p:nvSpPr>
          <p:cNvPr id="4" name="Rectangle 12"/>
          <p:cNvSpPr>
            <a:spLocks noChangeArrowheads="1"/>
          </p:cNvSpPr>
          <p:nvPr userDrawn="1"/>
        </p:nvSpPr>
        <p:spPr bwMode="auto">
          <a:xfrm>
            <a:off x="0" y="1469111"/>
            <a:ext cx="12192000" cy="119063"/>
          </a:xfrm>
          <a:prstGeom prst="rect">
            <a:avLst/>
          </a:prstGeom>
          <a:solidFill>
            <a:srgbClr val="000080"/>
          </a:solidFill>
          <a:ln w="9525">
            <a:noFill/>
            <a:miter lim="800000"/>
            <a:headEnd/>
            <a:tailEnd/>
          </a:ln>
        </p:spPr>
        <p:txBody>
          <a:bodyPr/>
          <a:lstStyle/>
          <a:p>
            <a:pPr defTabSz="914400">
              <a:defRPr/>
            </a:pPr>
            <a:endParaRPr lang="en-US" sz="1800" dirty="0">
              <a:solidFill>
                <a:prstClr val="black"/>
              </a:solidFill>
            </a:endParaRPr>
          </a:p>
        </p:txBody>
      </p:sp>
      <p:sp>
        <p:nvSpPr>
          <p:cNvPr id="2" name="Title 1"/>
          <p:cNvSpPr>
            <a:spLocks noGrp="1"/>
          </p:cNvSpPr>
          <p:nvPr>
            <p:ph type="ctrTitle"/>
          </p:nvPr>
        </p:nvSpPr>
        <p:spPr>
          <a:xfrm>
            <a:off x="914400" y="2130432"/>
            <a:ext cx="10363200" cy="1470025"/>
          </a:xfrm>
        </p:spPr>
        <p:txBody>
          <a:bodyPr>
            <a:normAutofit/>
          </a:bodyPr>
          <a:lstStyle>
            <a:lvl1pPr>
              <a:defRPr sz="3600" b="1">
                <a:solidFill>
                  <a:srgbClr val="002060"/>
                </a:solidFill>
                <a:latin typeface="Arial" pitchFamily="34" charset="0"/>
                <a:cs typeface="Arial" pitchFamily="34" charset="0"/>
              </a:defRPr>
            </a:lvl1pPr>
          </a:lstStyle>
          <a:p>
            <a:r>
              <a:rPr lang="en-US" dirty="0"/>
              <a:t>Click to edit Master title style</a:t>
            </a:r>
          </a:p>
        </p:txBody>
      </p:sp>
      <p:pic>
        <p:nvPicPr>
          <p:cNvPr id="7" name="Picture 10" descr="California Department of Education logo">
            <a:extLst>
              <a:ext uri="{FF2B5EF4-FFF2-40B4-BE49-F238E27FC236}">
                <a16:creationId xmlns:a16="http://schemas.microsoft.com/office/drawing/2014/main" id="{51398C69-E5AC-4742-91A9-BEED3032DD4B}"/>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56" y="105749"/>
            <a:ext cx="1190694" cy="119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WestEd logo">
            <a:extLst>
              <a:ext uri="{FF2B5EF4-FFF2-40B4-BE49-F238E27FC236}">
                <a16:creationId xmlns:a16="http://schemas.microsoft.com/office/drawing/2014/main" id="{F7D9DB97-3170-4F34-BFD7-3FA598B0C4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776" y="6208295"/>
            <a:ext cx="1389888" cy="474515"/>
          </a:xfrm>
          <a:prstGeom prst="rect">
            <a:avLst/>
          </a:prstGeom>
        </p:spPr>
      </p:pic>
      <p:sp>
        <p:nvSpPr>
          <p:cNvPr id="9" name="TextBox 8">
            <a:extLst>
              <a:ext uri="{FF2B5EF4-FFF2-40B4-BE49-F238E27FC236}">
                <a16:creationId xmlns:a16="http://schemas.microsoft.com/office/drawing/2014/main" id="{1453D323-C3AA-473D-89CE-0A8B1902DE51}"/>
              </a:ext>
            </a:extLst>
          </p:cNvPr>
          <p:cNvSpPr txBox="1"/>
          <p:nvPr userDrawn="1"/>
        </p:nvSpPr>
        <p:spPr>
          <a:xfrm>
            <a:off x="11599718" y="6392961"/>
            <a:ext cx="592282" cy="276999"/>
          </a:xfrm>
          <a:prstGeom prst="rect">
            <a:avLst/>
          </a:prstGeom>
          <a:noFill/>
        </p:spPr>
        <p:txBody>
          <a:bodyPr wrap="square" rtlCol="0">
            <a:spAutoFit/>
          </a:bodyPr>
          <a:lstStyle/>
          <a:p>
            <a:fld id="{66874840-7E78-4279-BAD9-E0D60EDE5909}" type="slidenum">
              <a:rPr lang="en-US" sz="1200" smtClean="0">
                <a:latin typeface="Arial" panose="020B0604020202020204" pitchFamily="34" charset="0"/>
                <a:cs typeface="Arial" panose="020B0604020202020204" pitchFamily="34" charset="0"/>
              </a:rP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83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724400"/>
          </a:xfrm>
        </p:spPr>
        <p:txBody>
          <a:bodyPr/>
          <a:lstStyle>
            <a:lvl1pPr>
              <a:defRPr sz="2800" b="0">
                <a:solidFill>
                  <a:srgbClr val="002060"/>
                </a:solidFill>
                <a:latin typeface="Arial" panose="020B0604020202020204" pitchFamily="34" charset="0"/>
                <a:cs typeface="Arial" pitchFamily="34" charset="0"/>
              </a:defRPr>
            </a:lvl1pPr>
            <a:lvl2pPr>
              <a:defRPr sz="2800" b="0">
                <a:solidFill>
                  <a:srgbClr val="002060"/>
                </a:solidFill>
                <a:latin typeface="Arial" panose="020B0604020202020204" pitchFamily="34" charset="0"/>
                <a:cs typeface="Arial" pitchFamily="34" charset="0"/>
              </a:defRPr>
            </a:lvl2pPr>
            <a:lvl3pPr>
              <a:defRPr sz="2800" b="0">
                <a:solidFill>
                  <a:srgbClr val="002060"/>
                </a:solidFill>
                <a:latin typeface="Arial" panose="020B0604020202020204" pitchFamily="34" charset="0"/>
                <a:cs typeface="Arial" pitchFamily="34" charset="0"/>
              </a:defRPr>
            </a:lvl3pPr>
            <a:lvl4pPr>
              <a:defRPr sz="2800" b="0">
                <a:solidFill>
                  <a:srgbClr val="002060"/>
                </a:solidFill>
                <a:latin typeface="Arial" panose="020B0604020202020204" pitchFamily="34" charset="0"/>
                <a:cs typeface="Arial" pitchFamily="34" charset="0"/>
              </a:defRPr>
            </a:lvl4pPr>
            <a:lvl5pPr>
              <a:defRPr sz="2800" b="0">
                <a:solidFill>
                  <a:srgbClr val="002060"/>
                </a:solidFill>
                <a:latin typeface="Arial" panose="020B0604020202020204"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524000" y="122238"/>
            <a:ext cx="9956800" cy="944562"/>
          </a:xfrm>
        </p:spPr>
        <p:txBody>
          <a:bodyPr>
            <a:normAutofit/>
          </a:bodyPr>
          <a:lstStyle>
            <a:lvl1pPr algn="ctr">
              <a:defRPr sz="3600" b="1" baseline="0">
                <a:solidFill>
                  <a:srgbClr val="002060"/>
                </a:solidFill>
                <a:latin typeface="Arial" panose="020B0604020202020204" pitchFamily="34" charset="0"/>
                <a:cs typeface="Arial" pitchFamily="34" charset="0"/>
              </a:defRPr>
            </a:lvl1pPr>
          </a:lstStyle>
          <a:p>
            <a:r>
              <a:rPr lang="en-US" dirty="0"/>
              <a:t>Click to edit Master title style</a:t>
            </a:r>
          </a:p>
        </p:txBody>
      </p:sp>
      <p:pic>
        <p:nvPicPr>
          <p:cNvPr id="5" name="Picture 10" descr="California Department of Education logo">
            <a:extLst>
              <a:ext uri="{FF2B5EF4-FFF2-40B4-BE49-F238E27FC236}">
                <a16:creationId xmlns:a16="http://schemas.microsoft.com/office/drawing/2014/main" id="{1F751CEA-7A96-43D1-8BE0-7360EFBDAF51}"/>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56" y="348649"/>
            <a:ext cx="1190694" cy="119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WestEd logo">
            <a:extLst>
              <a:ext uri="{FF2B5EF4-FFF2-40B4-BE49-F238E27FC236}">
                <a16:creationId xmlns:a16="http://schemas.microsoft.com/office/drawing/2014/main" id="{59D937ED-06E0-4185-A60E-7A1E86B798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776" y="6208295"/>
            <a:ext cx="1389888" cy="474515"/>
          </a:xfrm>
          <a:prstGeom prst="rect">
            <a:avLst/>
          </a:prstGeom>
        </p:spPr>
      </p:pic>
      <p:sp>
        <p:nvSpPr>
          <p:cNvPr id="6" name="TextBox 5">
            <a:extLst>
              <a:ext uri="{FF2B5EF4-FFF2-40B4-BE49-F238E27FC236}">
                <a16:creationId xmlns:a16="http://schemas.microsoft.com/office/drawing/2014/main" id="{DDDDED44-8883-40EA-8D16-585AB0B9BB89}"/>
              </a:ext>
            </a:extLst>
          </p:cNvPr>
          <p:cNvSpPr txBox="1"/>
          <p:nvPr userDrawn="1"/>
        </p:nvSpPr>
        <p:spPr>
          <a:xfrm>
            <a:off x="11599718" y="6392961"/>
            <a:ext cx="592282" cy="276999"/>
          </a:xfrm>
          <a:prstGeom prst="rect">
            <a:avLst/>
          </a:prstGeom>
          <a:noFill/>
        </p:spPr>
        <p:txBody>
          <a:bodyPr wrap="square" rtlCol="0">
            <a:spAutoFit/>
          </a:bodyPr>
          <a:lstStyle/>
          <a:p>
            <a:fld id="{66874840-7E78-4279-BAD9-E0D60EDE5909}" type="slidenum">
              <a:rPr lang="en-US" sz="1200" smtClean="0">
                <a:latin typeface="Arial" panose="020B0604020202020204" pitchFamily="34" charset="0"/>
                <a:cs typeface="Arial" panose="020B0604020202020204" pitchFamily="34" charset="0"/>
              </a:rP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32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84F8CB-66B7-431E-ACDC-716A7796E3EB}" type="slidenum">
              <a:rPr lang="en-US">
                <a:solidFill>
                  <a:prstClr val="black">
                    <a:tint val="75000"/>
                  </a:prstClr>
                </a:solidFill>
              </a:rPr>
              <a:pPr>
                <a:defRPr/>
              </a:pPr>
              <a:t>‹#›</a:t>
            </a:fld>
            <a:endParaRPr lang="en-US" dirty="0">
              <a:solidFill>
                <a:prstClr val="black">
                  <a:tint val="75000"/>
                </a:prstClr>
              </a:solidFill>
            </a:endParaRPr>
          </a:p>
        </p:txBody>
      </p:sp>
      <p:pic>
        <p:nvPicPr>
          <p:cNvPr id="8" name="Picture 10" descr="Color-ppt3">
            <a:extLst>
              <a:ext uri="{FF2B5EF4-FFF2-40B4-BE49-F238E27FC236}">
                <a16:creationId xmlns:a16="http://schemas.microsoft.com/office/drawing/2014/main" id="{78C5F0DE-FFBF-4A44-A334-7A305372136F}"/>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56" y="380399"/>
            <a:ext cx="1190694" cy="119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584E721-1B72-4225-8F4B-BE864DF433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776" y="6208295"/>
            <a:ext cx="1389888" cy="474515"/>
          </a:xfrm>
          <a:prstGeom prst="rect">
            <a:avLst/>
          </a:prstGeom>
        </p:spPr>
      </p:pic>
    </p:spTree>
    <p:extLst>
      <p:ext uri="{BB962C8B-B14F-4D97-AF65-F5344CB8AC3E}">
        <p14:creationId xmlns:p14="http://schemas.microsoft.com/office/powerpoint/2010/main" val="143190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62BE9EB-F91C-4799-BCAD-7826327D6A82}" type="slidenum">
              <a:rPr lang="en-US">
                <a:solidFill>
                  <a:prstClr val="black">
                    <a:tint val="75000"/>
                  </a:prstClr>
                </a:solidFill>
              </a:rPr>
              <a:pPr>
                <a:defRPr/>
              </a:pPr>
              <a:t>‹#›</a:t>
            </a:fld>
            <a:endParaRPr lang="en-US" dirty="0">
              <a:solidFill>
                <a:prstClr val="black">
                  <a:tint val="75000"/>
                </a:prstClr>
              </a:solidFill>
            </a:endParaRPr>
          </a:p>
        </p:txBody>
      </p:sp>
      <p:pic>
        <p:nvPicPr>
          <p:cNvPr id="10" name="Picture 10" descr="Color-ppt3">
            <a:extLst>
              <a:ext uri="{FF2B5EF4-FFF2-40B4-BE49-F238E27FC236}">
                <a16:creationId xmlns:a16="http://schemas.microsoft.com/office/drawing/2014/main" id="{3CBF6182-2B21-4B76-89BC-2CDD51A4E3C6}"/>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56" y="380399"/>
            <a:ext cx="1190694" cy="119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5D78A72-AC68-4DCF-BDEA-0318B20D0D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776" y="6208295"/>
            <a:ext cx="1389888" cy="474515"/>
          </a:xfrm>
          <a:prstGeom prst="rect">
            <a:avLst/>
          </a:prstGeom>
        </p:spPr>
      </p:pic>
    </p:spTree>
    <p:extLst>
      <p:ext uri="{BB962C8B-B14F-4D97-AF65-F5344CB8AC3E}">
        <p14:creationId xmlns:p14="http://schemas.microsoft.com/office/powerpoint/2010/main" val="374983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6900B2-0F46-4B0A-B21C-D1A707A153D0}" type="slidenum">
              <a:rPr lang="en-US">
                <a:solidFill>
                  <a:prstClr val="black">
                    <a:tint val="75000"/>
                  </a:prstClr>
                </a:solidFill>
              </a:rPr>
              <a:pPr>
                <a:defRPr/>
              </a:pPr>
              <a:t>‹#›</a:t>
            </a:fld>
            <a:endParaRPr lang="en-US" dirty="0">
              <a:solidFill>
                <a:prstClr val="black">
                  <a:tint val="75000"/>
                </a:prstClr>
              </a:solidFill>
            </a:endParaRPr>
          </a:p>
        </p:txBody>
      </p:sp>
      <p:pic>
        <p:nvPicPr>
          <p:cNvPr id="8" name="Picture 10" descr="Color-ppt3">
            <a:extLst>
              <a:ext uri="{FF2B5EF4-FFF2-40B4-BE49-F238E27FC236}">
                <a16:creationId xmlns:a16="http://schemas.microsoft.com/office/drawing/2014/main" id="{2E466864-B09D-4B2F-AE26-2CA9AA66D069}"/>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56" y="380399"/>
            <a:ext cx="1190694" cy="119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40A24AE-0139-4CDC-B0C3-B8BD32BBC6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776" y="6208295"/>
            <a:ext cx="1389888" cy="474515"/>
          </a:xfrm>
          <a:prstGeom prst="rect">
            <a:avLst/>
          </a:prstGeom>
        </p:spPr>
      </p:pic>
    </p:spTree>
    <p:extLst>
      <p:ext uri="{BB962C8B-B14F-4D97-AF65-F5344CB8AC3E}">
        <p14:creationId xmlns:p14="http://schemas.microsoft.com/office/powerpoint/2010/main" val="342640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descr="WestEd logo">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290893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3955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40381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343FCC3A-EC85-4FFD-B5F2-DA7CBE29BBDC}" type="slidenum">
              <a:rPr lang="en-US" smtClean="0">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3618380075"/>
      </p:ext>
    </p:extLst>
  </p:cSld>
  <p:clrMap bg1="lt1" tx1="dk1" bg2="lt2" tx2="dk2" accent1="accent1" accent2="accent2" accent3="accent3" accent4="accent4" accent5="accent5" accent6="accent6" hlink="hlink" folHlink="folHlink"/>
  <p:sldLayoutIdLst>
    <p:sldLayoutId id="2147483761" r:id="rId1"/>
    <p:sldLayoutId id="2147483743" r:id="rId2"/>
    <p:sldLayoutId id="2147483744" r:id="rId3"/>
    <p:sldLayoutId id="2147483746" r:id="rId4"/>
    <p:sldLayoutId id="2147483747" r:id="rId5"/>
    <p:sldLayoutId id="2147483751" r:id="rId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5" name="Picture 4" descr="WestEd logo">
            <a:extLst>
              <a:ext uri="{FF2B5EF4-FFF2-40B4-BE49-F238E27FC236}">
                <a16:creationId xmlns:a16="http://schemas.microsoft.com/office/drawing/2014/main" id="{9CA648D7-0833-6943-9334-47441CB0EB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1427875"/>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203799"/>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22734212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mephelpcenter.wested.org/hc/en-us/articles/7919139080596-How-To-Videos-Child-Records-Individual-Needs-Assessment-Individual-Learning-Plan-INA-ILP-"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mephelpcenter.wested.org/"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9C2E89-448A-4CD5-BCFE-7A887A54272C}"/>
              </a:ext>
            </a:extLst>
          </p:cNvPr>
          <p:cNvSpPr>
            <a:spLocks noGrp="1"/>
          </p:cNvSpPr>
          <p:nvPr>
            <p:ph type="title"/>
          </p:nvPr>
        </p:nvSpPr>
        <p:spPr>
          <a:xfrm>
            <a:off x="1197006" y="1854782"/>
            <a:ext cx="9797988" cy="1391337"/>
          </a:xfrm>
        </p:spPr>
        <p:txBody>
          <a:bodyPr/>
          <a:lstStyle/>
          <a:p>
            <a:r>
              <a:rPr lang="en-US" b="1" dirty="0">
                <a:solidFill>
                  <a:srgbClr val="002060"/>
                </a:solidFill>
                <a:latin typeface="Arial" panose="020B0604020202020204" pitchFamily="34" charset="0"/>
                <a:cs typeface="Arial" panose="020B0604020202020204" pitchFamily="34" charset="0"/>
              </a:rPr>
              <a:t>Welcome Migrant Education Program Directors and Staff</a:t>
            </a:r>
            <a:endParaRPr lang="en-US" dirty="0"/>
          </a:p>
        </p:txBody>
      </p:sp>
      <p:sp>
        <p:nvSpPr>
          <p:cNvPr id="3" name="Subtitle 2">
            <a:extLst>
              <a:ext uri="{FF2B5EF4-FFF2-40B4-BE49-F238E27FC236}">
                <a16:creationId xmlns:a16="http://schemas.microsoft.com/office/drawing/2014/main" id="{B148A70F-6F86-47BE-B778-D88FEFFA0E4B}"/>
              </a:ext>
            </a:extLst>
          </p:cNvPr>
          <p:cNvSpPr txBox="1">
            <a:spLocks/>
          </p:cNvSpPr>
          <p:nvPr/>
        </p:nvSpPr>
        <p:spPr>
          <a:xfrm>
            <a:off x="1528690" y="3715026"/>
            <a:ext cx="9134619" cy="2396632"/>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a:buNone/>
            </a:pPr>
            <a:r>
              <a:rPr lang="en-US" sz="3600" dirty="0">
                <a:solidFill>
                  <a:srgbClr val="002060"/>
                </a:solidFill>
                <a:latin typeface="Arial" panose="020B0604020202020204" pitchFamily="34" charset="0"/>
                <a:cs typeface="Arial" panose="020B0604020202020204" pitchFamily="34" charset="0"/>
              </a:rPr>
              <a:t>The webinar will begin shortly. Please use the link provided in the Chat to sign-in for today’s webinar. Thank you.</a:t>
            </a:r>
          </a:p>
        </p:txBody>
      </p:sp>
    </p:spTree>
    <p:extLst>
      <p:ext uri="{BB962C8B-B14F-4D97-AF65-F5344CB8AC3E}">
        <p14:creationId xmlns:p14="http://schemas.microsoft.com/office/powerpoint/2010/main" val="3046101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INA/ILP Development Process</a:t>
            </a:r>
          </a:p>
        </p:txBody>
      </p:sp>
      <p:pic>
        <p:nvPicPr>
          <p:cNvPr id="5" name="Picture 4" descr="To develop an INA/ILP: 1) Identify the student, 2) contact family to get info., and 3) determine services for the ILP.">
            <a:extLst>
              <a:ext uri="{FF2B5EF4-FFF2-40B4-BE49-F238E27FC236}">
                <a16:creationId xmlns:a16="http://schemas.microsoft.com/office/drawing/2014/main" id="{3BDA973E-F2D9-4145-8451-887243C2DA05}"/>
              </a:ext>
            </a:extLst>
          </p:cNvPr>
          <p:cNvPicPr>
            <a:picLocks noChangeAspect="1"/>
          </p:cNvPicPr>
          <p:nvPr/>
        </p:nvPicPr>
        <p:blipFill>
          <a:blip r:embed="rId3"/>
          <a:srcRect/>
          <a:stretch/>
        </p:blipFill>
        <p:spPr>
          <a:xfrm>
            <a:off x="1719943" y="1023029"/>
            <a:ext cx="8752115" cy="4811942"/>
          </a:xfrm>
          <a:prstGeom prst="rect">
            <a:avLst/>
          </a:prstGeom>
        </p:spPr>
      </p:pic>
      <p:sp>
        <p:nvSpPr>
          <p:cNvPr id="3" name="Slide Number Placeholder 2"/>
          <p:cNvSpPr>
            <a:spLocks noGrp="1"/>
          </p:cNvSpPr>
          <p:nvPr>
            <p:ph type="sldNum" sz="quarter" idx="4294967295"/>
          </p:nvPr>
        </p:nvSpPr>
        <p:spPr>
          <a:xfrm>
            <a:off x="9347200" y="6356350"/>
            <a:ext cx="2844800" cy="365125"/>
          </a:xfrm>
        </p:spPr>
        <p:txBody>
          <a:bodyPr/>
          <a:lstStyle/>
          <a:p>
            <a:pPr>
              <a:defRPr/>
            </a:pPr>
            <a:fld id="{BC6900B2-0F46-4B0A-B21C-D1A707A153D0}"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183163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30C39C-BB69-4FBD-9E6F-2CA1CAABC5BE}"/>
              </a:ext>
            </a:extLst>
          </p:cNvPr>
          <p:cNvSpPr>
            <a:spLocks noGrp="1"/>
          </p:cNvSpPr>
          <p:nvPr>
            <p:ph idx="1"/>
          </p:nvPr>
        </p:nvSpPr>
        <p:spPr>
          <a:xfrm>
            <a:off x="1473200" y="1143000"/>
            <a:ext cx="10058399" cy="5592762"/>
          </a:xfrm>
        </p:spPr>
        <p:txBody>
          <a:bodyPr/>
          <a:lstStyle/>
          <a:p>
            <a:r>
              <a:rPr lang="en-US" sz="2400" dirty="0"/>
              <a:t>New Student</a:t>
            </a:r>
          </a:p>
          <a:p>
            <a:pPr lvl="1">
              <a:buFont typeface="Arial" panose="020B0604020202020204" pitchFamily="34" charset="0"/>
              <a:buChar char="•"/>
            </a:pPr>
            <a:r>
              <a:rPr lang="en-US" sz="2200" dirty="0"/>
              <a:t>Within 30 days of identifying a migrant student, complete an INA by recording any relevant student data from student records and by contacting the student and family.</a:t>
            </a:r>
          </a:p>
          <a:p>
            <a:pPr lvl="1">
              <a:buFont typeface="Arial" panose="020B0604020202020204" pitchFamily="34" charset="0"/>
              <a:buChar char="•"/>
            </a:pPr>
            <a:r>
              <a:rPr lang="en-US" sz="2200" dirty="0"/>
              <a:t>Use the INA to determine what services to provide to the student and family. Complete the ILP. </a:t>
            </a:r>
          </a:p>
          <a:p>
            <a:pPr lvl="1">
              <a:buFont typeface="Arial" panose="020B0604020202020204" pitchFamily="34" charset="0"/>
              <a:buChar char="•"/>
            </a:pPr>
            <a:r>
              <a:rPr lang="en-US" sz="2200" dirty="0"/>
              <a:t>Once the INA/ILP is complete, provide parents with a copy of the form.</a:t>
            </a:r>
          </a:p>
          <a:p>
            <a:pPr marL="0" indent="0">
              <a:buNone/>
            </a:pPr>
            <a:endParaRPr lang="en-US" sz="2000" dirty="0"/>
          </a:p>
          <a:p>
            <a:r>
              <a:rPr lang="en-US" sz="2400" dirty="0"/>
              <a:t>Returning Student</a:t>
            </a:r>
          </a:p>
          <a:p>
            <a:pPr lvl="1">
              <a:buFont typeface="Arial" panose="020B0604020202020204" pitchFamily="34" charset="0"/>
              <a:buChar char="•"/>
            </a:pPr>
            <a:r>
              <a:rPr lang="en-US" sz="2200" dirty="0"/>
              <a:t>Create a new INA for the new school year. Contact student and family after the start of school year.</a:t>
            </a:r>
          </a:p>
          <a:p>
            <a:pPr lvl="1">
              <a:buFont typeface="Arial" panose="020B0604020202020204" pitchFamily="34" charset="0"/>
              <a:buChar char="•"/>
            </a:pPr>
            <a:r>
              <a:rPr lang="en-US" sz="2200" dirty="0"/>
              <a:t>Use the INA data to determine which services to provide to the student and family. Complete the ILP portion of the form. </a:t>
            </a:r>
          </a:p>
          <a:p>
            <a:pPr lvl="1">
              <a:buFont typeface="Arial" panose="020B0604020202020204" pitchFamily="34" charset="0"/>
              <a:buChar char="•"/>
            </a:pPr>
            <a:r>
              <a:rPr lang="en-US" sz="2200" dirty="0"/>
              <a:t>Once the INA/ILP is complete, provide parents with a copy of the form.</a:t>
            </a:r>
          </a:p>
          <a:p>
            <a:pPr lvl="1"/>
            <a:endParaRPr lang="en-US" sz="2400" dirty="0"/>
          </a:p>
          <a:p>
            <a:endParaRPr lang="en-US" dirty="0"/>
          </a:p>
        </p:txBody>
      </p:sp>
      <p:sp>
        <p:nvSpPr>
          <p:cNvPr id="3" name="Title 2">
            <a:extLst>
              <a:ext uri="{FF2B5EF4-FFF2-40B4-BE49-F238E27FC236}">
                <a16:creationId xmlns:a16="http://schemas.microsoft.com/office/drawing/2014/main" id="{BBB8D493-C5E7-4BFF-9B02-2728385E4064}"/>
              </a:ext>
            </a:extLst>
          </p:cNvPr>
          <p:cNvSpPr>
            <a:spLocks noGrp="1"/>
          </p:cNvSpPr>
          <p:nvPr>
            <p:ph type="title"/>
          </p:nvPr>
        </p:nvSpPr>
        <p:spPr/>
        <p:txBody>
          <a:bodyPr>
            <a:normAutofit fontScale="90000"/>
          </a:bodyPr>
          <a:lstStyle/>
          <a:p>
            <a:r>
              <a:rPr lang="en-US" dirty="0"/>
              <a:t>Best Practices for INA/ILP Implementation (1)</a:t>
            </a:r>
          </a:p>
        </p:txBody>
      </p:sp>
    </p:spTree>
    <p:extLst>
      <p:ext uri="{BB962C8B-B14F-4D97-AF65-F5344CB8AC3E}">
        <p14:creationId xmlns:p14="http://schemas.microsoft.com/office/powerpoint/2010/main" val="299626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Best Practices for INA/ILP Implementation (2)</a:t>
            </a:r>
          </a:p>
        </p:txBody>
      </p:sp>
      <p:sp>
        <p:nvSpPr>
          <p:cNvPr id="4" name="Content Placeholder 3">
            <a:extLst>
              <a:ext uri="{FF2B5EF4-FFF2-40B4-BE49-F238E27FC236}">
                <a16:creationId xmlns:a16="http://schemas.microsoft.com/office/drawing/2014/main" id="{E6DC6480-87B4-47BD-BA18-BC3BF3F181F3}"/>
              </a:ext>
            </a:extLst>
          </p:cNvPr>
          <p:cNvSpPr>
            <a:spLocks noGrp="1"/>
          </p:cNvSpPr>
          <p:nvPr>
            <p:ph idx="1"/>
          </p:nvPr>
        </p:nvSpPr>
        <p:spPr/>
        <p:txBody>
          <a:bodyPr/>
          <a:lstStyle/>
          <a:p>
            <a:r>
              <a:rPr lang="en-US" dirty="0"/>
              <a:t>New Student Initial/30 day INA</a:t>
            </a:r>
          </a:p>
          <a:p>
            <a:pPr marL="0" indent="0">
              <a:buNone/>
            </a:pPr>
            <a:endParaRPr lang="en-US" dirty="0"/>
          </a:p>
        </p:txBody>
      </p:sp>
      <p:pic>
        <p:nvPicPr>
          <p:cNvPr id="5" name="Picture 4" descr="Step-by-step process to complete the 30-day initial INA.">
            <a:extLst>
              <a:ext uri="{FF2B5EF4-FFF2-40B4-BE49-F238E27FC236}">
                <a16:creationId xmlns:a16="http://schemas.microsoft.com/office/drawing/2014/main" id="{D20CB8D4-C91D-4CFD-8354-456D1C431C72}"/>
              </a:ext>
            </a:extLst>
          </p:cNvPr>
          <p:cNvPicPr>
            <a:picLocks noChangeAspect="1"/>
          </p:cNvPicPr>
          <p:nvPr/>
        </p:nvPicPr>
        <p:blipFill rotWithShape="1">
          <a:blip r:embed="rId3"/>
          <a:srcRect l="340"/>
          <a:stretch/>
        </p:blipFill>
        <p:spPr>
          <a:xfrm>
            <a:off x="218660" y="2256086"/>
            <a:ext cx="11648661" cy="4479676"/>
          </a:xfrm>
          <a:prstGeom prst="rect">
            <a:avLst/>
          </a:prstGeom>
        </p:spPr>
      </p:pic>
    </p:spTree>
    <p:extLst>
      <p:ext uri="{BB962C8B-B14F-4D97-AF65-F5344CB8AC3E}">
        <p14:creationId xmlns:p14="http://schemas.microsoft.com/office/powerpoint/2010/main" val="69427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Best Practices for INA/ILP Implementation (3)</a:t>
            </a:r>
          </a:p>
        </p:txBody>
      </p:sp>
      <p:sp>
        <p:nvSpPr>
          <p:cNvPr id="4" name="Content Placeholder 3">
            <a:extLst>
              <a:ext uri="{FF2B5EF4-FFF2-40B4-BE49-F238E27FC236}">
                <a16:creationId xmlns:a16="http://schemas.microsoft.com/office/drawing/2014/main" id="{3CE52A87-A144-4CED-8E34-8C8AA6F1CF1E}"/>
              </a:ext>
            </a:extLst>
          </p:cNvPr>
          <p:cNvSpPr>
            <a:spLocks noGrp="1"/>
          </p:cNvSpPr>
          <p:nvPr>
            <p:ph idx="1"/>
          </p:nvPr>
        </p:nvSpPr>
        <p:spPr/>
        <p:txBody>
          <a:bodyPr/>
          <a:lstStyle/>
          <a:p>
            <a:r>
              <a:rPr lang="en-US" dirty="0"/>
              <a:t>Returning Student INA/ILP</a:t>
            </a:r>
          </a:p>
        </p:txBody>
      </p:sp>
      <p:pic>
        <p:nvPicPr>
          <p:cNvPr id="5" name="Picture 4" descr="Step-by-step process to complete the annual INA.">
            <a:extLst>
              <a:ext uri="{FF2B5EF4-FFF2-40B4-BE49-F238E27FC236}">
                <a16:creationId xmlns:a16="http://schemas.microsoft.com/office/drawing/2014/main" id="{AC8EB9BA-D0D6-4AF6-806C-B44095627315}"/>
              </a:ext>
            </a:extLst>
          </p:cNvPr>
          <p:cNvPicPr>
            <a:picLocks noChangeAspect="1"/>
          </p:cNvPicPr>
          <p:nvPr/>
        </p:nvPicPr>
        <p:blipFill>
          <a:blip r:embed="rId3"/>
          <a:stretch>
            <a:fillRect/>
          </a:stretch>
        </p:blipFill>
        <p:spPr>
          <a:xfrm>
            <a:off x="212271" y="2226102"/>
            <a:ext cx="11495316" cy="4509659"/>
          </a:xfrm>
          <a:prstGeom prst="rect">
            <a:avLst/>
          </a:prstGeom>
        </p:spPr>
      </p:pic>
    </p:spTree>
    <p:extLst>
      <p:ext uri="{BB962C8B-B14F-4D97-AF65-F5344CB8AC3E}">
        <p14:creationId xmlns:p14="http://schemas.microsoft.com/office/powerpoint/2010/main" val="63591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B9EA5982-BC29-433D-A90C-D5C65411ECA5}"/>
              </a:ext>
            </a:extLst>
          </p:cNvPr>
          <p:cNvSpPr txBox="1">
            <a:spLocks noGrp="1"/>
          </p:cNvSpPr>
          <p:nvPr>
            <p:ph type="title" idx="4294967295"/>
          </p:nvPr>
        </p:nvSpPr>
        <p:spPr bwMode="auto">
          <a:xfrm>
            <a:off x="1320800" y="406400"/>
            <a:ext cx="9886950" cy="881063"/>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rtl="0" eaLnBrk="0" fontAlgn="base" hangingPunct="0">
              <a:spcBef>
                <a:spcPct val="0"/>
              </a:spcBef>
              <a:spcAft>
                <a:spcPct val="0"/>
              </a:spcAft>
              <a:defRPr sz="4000" b="1" kern="1200" baseline="0">
                <a:solidFill>
                  <a:srgbClr val="002060"/>
                </a:solidFill>
                <a:latin typeface="+mj-lt"/>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itchFamily="34" charset="0"/>
              </a:rPr>
              <a:t>Questions?</a:t>
            </a:r>
          </a:p>
        </p:txBody>
      </p:sp>
      <p:pic>
        <p:nvPicPr>
          <p:cNvPr id="5" name="Content Placeholder 3" descr="Picture of question marks." title="Questions?">
            <a:extLst>
              <a:ext uri="{FF2B5EF4-FFF2-40B4-BE49-F238E27FC236}">
                <a16:creationId xmlns:a16="http://schemas.microsoft.com/office/drawing/2014/main" id="{3F61D90E-37FC-4FB2-BFC8-1EB326B63C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bwMode="auto">
          <a:xfrm>
            <a:off x="3496093" y="1941894"/>
            <a:ext cx="5536696" cy="3890932"/>
          </a:xfrm>
          <a:prstGeom prst="rect">
            <a:avLst/>
          </a:prstGeom>
          <a:noFill/>
          <a:ln w="9525">
            <a:noFill/>
            <a:miter lim="800000"/>
            <a:headEnd/>
            <a:tailEnd/>
          </a:ln>
        </p:spPr>
      </p:pic>
    </p:spTree>
    <p:extLst>
      <p:ext uri="{BB962C8B-B14F-4D97-AF65-F5344CB8AC3E}">
        <p14:creationId xmlns:p14="http://schemas.microsoft.com/office/powerpoint/2010/main" val="50597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p:nvPr>
        </p:nvSpPr>
        <p:spPr>
          <a:xfrm>
            <a:off x="1403479" y="335115"/>
            <a:ext cx="9956800" cy="944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Check for Understanding</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1583140" y="1279677"/>
            <a:ext cx="9597478"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There are three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If you are participating as a group, enter what the majority of the group chooses.</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30327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4800" dirty="0">
                <a:solidFill>
                  <a:schemeClr val="bg1">
                    <a:lumMod val="95000"/>
                    <a:lumOff val="5000"/>
                  </a:schemeClr>
                </a:solidFill>
              </a:rPr>
              <a:t>INA/ILP Workflow</a:t>
            </a:r>
          </a:p>
        </p:txBody>
      </p:sp>
    </p:spTree>
    <p:extLst>
      <p:ext uri="{BB962C8B-B14F-4D97-AF65-F5344CB8AC3E}">
        <p14:creationId xmlns:p14="http://schemas.microsoft.com/office/powerpoint/2010/main" val="338498426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p:txBody>
          <a:bodyPr/>
          <a:lstStyle/>
          <a:p>
            <a:pPr algn="ctr"/>
            <a:r>
              <a:rPr lang="en-US" sz="3600" b="1" cap="none" dirty="0">
                <a:solidFill>
                  <a:srgbClr val="002060"/>
                </a:solidFill>
                <a:latin typeface="Arial" panose="020B0604020202020204" pitchFamily="34" charset="0"/>
                <a:cs typeface="Arial" panose="020B0604020202020204" pitchFamily="34" charset="0"/>
              </a:rPr>
              <a:t>INA/ILP Workflow (2)</a:t>
            </a:r>
          </a:p>
        </p:txBody>
      </p:sp>
      <p:sp>
        <p:nvSpPr>
          <p:cNvPr id="5" name="Content Placeholder 4">
            <a:extLst>
              <a:ext uri="{FF2B5EF4-FFF2-40B4-BE49-F238E27FC236}">
                <a16:creationId xmlns:a16="http://schemas.microsoft.com/office/drawing/2014/main" id="{CE6C2513-55D5-4E4E-A2AF-A134851BD212}"/>
              </a:ext>
            </a:extLst>
          </p:cNvPr>
          <p:cNvSpPr>
            <a:spLocks noGrp="1"/>
          </p:cNvSpPr>
          <p:nvPr>
            <p:ph idx="1"/>
          </p:nvPr>
        </p:nvSpPr>
        <p:spPr>
          <a:xfrm>
            <a:off x="1524000" y="1188719"/>
            <a:ext cx="9956800" cy="5427233"/>
          </a:xfrm>
        </p:spPr>
        <p:txBody>
          <a:bodyPr/>
          <a:lstStyle/>
          <a:p>
            <a:pPr>
              <a:spcBef>
                <a:spcPts val="0"/>
              </a:spcBef>
              <a:spcAft>
                <a:spcPts val="1800"/>
              </a:spcAft>
            </a:pPr>
            <a:r>
              <a:rPr lang="en-US" sz="2400" dirty="0"/>
              <a:t>The INA/ILP forms are created and stored in each migratory child’s statewide record.</a:t>
            </a:r>
          </a:p>
          <a:p>
            <a:pPr>
              <a:spcBef>
                <a:spcPts val="0"/>
              </a:spcBef>
              <a:spcAft>
                <a:spcPts val="1800"/>
              </a:spcAft>
            </a:pPr>
            <a:r>
              <a:rPr lang="en-US" sz="2400" dirty="0"/>
              <a:t>This format is similar to how individual enrollments and services are currently entered and displayed in the MSIN.</a:t>
            </a:r>
          </a:p>
          <a:p>
            <a:pPr>
              <a:spcBef>
                <a:spcPts val="0"/>
              </a:spcBef>
              <a:spcAft>
                <a:spcPts val="1800"/>
              </a:spcAft>
            </a:pPr>
            <a:r>
              <a:rPr lang="en-US" sz="2400" dirty="0"/>
              <a:t>A migratory child’s statewide record can be opened in many ways, including:</a:t>
            </a:r>
          </a:p>
          <a:p>
            <a:pPr lvl="1">
              <a:spcBef>
                <a:spcPts val="0"/>
              </a:spcBef>
              <a:spcAft>
                <a:spcPts val="1800"/>
              </a:spcAft>
              <a:buFont typeface="Arial" panose="020B0604020202020204" pitchFamily="34" charset="0"/>
              <a:buChar char="•"/>
            </a:pPr>
            <a:r>
              <a:rPr lang="en-US" sz="2400" dirty="0"/>
              <a:t>Using the Search Children screen;</a:t>
            </a:r>
          </a:p>
          <a:p>
            <a:pPr lvl="1">
              <a:spcBef>
                <a:spcPts val="0"/>
              </a:spcBef>
              <a:spcAft>
                <a:spcPts val="1800"/>
              </a:spcAft>
              <a:buFont typeface="Arial" panose="020B0604020202020204" pitchFamily="34" charset="0"/>
              <a:buChar char="•"/>
            </a:pPr>
            <a:r>
              <a:rPr lang="en-US" sz="2400" dirty="0"/>
              <a:t>Using the Enrollment Report (by clicking the Migrant Student Directory [MSD] numbers); and</a:t>
            </a:r>
          </a:p>
          <a:p>
            <a:pPr lvl="1">
              <a:spcBef>
                <a:spcPts val="0"/>
              </a:spcBef>
              <a:spcAft>
                <a:spcPts val="1800"/>
              </a:spcAft>
              <a:buFont typeface="Arial" panose="020B0604020202020204" pitchFamily="34" charset="0"/>
              <a:buChar char="•"/>
            </a:pPr>
            <a:r>
              <a:rPr lang="en-US" sz="2400" dirty="0"/>
              <a:t>Using any screen or report in the MSIN that displays the MSD numbers as clickable links.</a:t>
            </a:r>
          </a:p>
        </p:txBody>
      </p:sp>
    </p:spTree>
    <p:extLst>
      <p:ext uri="{BB962C8B-B14F-4D97-AF65-F5344CB8AC3E}">
        <p14:creationId xmlns:p14="http://schemas.microsoft.com/office/powerpoint/2010/main" val="115880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p:txBody>
          <a:bodyPr>
            <a:normAutofit/>
          </a:bodyPr>
          <a:lstStyle/>
          <a:p>
            <a:pPr algn="ctr"/>
            <a:r>
              <a:rPr lang="en-US" sz="3600" b="1" cap="none" dirty="0">
                <a:solidFill>
                  <a:srgbClr val="002060"/>
                </a:solidFill>
                <a:latin typeface="Arial" panose="020B0604020202020204" pitchFamily="34" charset="0"/>
                <a:cs typeface="Arial" panose="020B0604020202020204" pitchFamily="34" charset="0"/>
              </a:rPr>
              <a:t>INA/ILP Workflow (3)</a:t>
            </a:r>
          </a:p>
        </p:txBody>
      </p:sp>
      <p:sp>
        <p:nvSpPr>
          <p:cNvPr id="5" name="Content Placeholder 4">
            <a:extLst>
              <a:ext uri="{FF2B5EF4-FFF2-40B4-BE49-F238E27FC236}">
                <a16:creationId xmlns:a16="http://schemas.microsoft.com/office/drawing/2014/main" id="{CE6C2513-55D5-4E4E-A2AF-A134851BD212}"/>
              </a:ext>
            </a:extLst>
          </p:cNvPr>
          <p:cNvSpPr>
            <a:spLocks noGrp="1"/>
          </p:cNvSpPr>
          <p:nvPr>
            <p:ph idx="1"/>
          </p:nvPr>
        </p:nvSpPr>
        <p:spPr>
          <a:xfrm>
            <a:off x="1422400" y="1052098"/>
            <a:ext cx="10058400" cy="2340326"/>
          </a:xfrm>
        </p:spPr>
        <p:txBody>
          <a:bodyPr/>
          <a:lstStyle/>
          <a:p>
            <a:pPr marL="0" indent="0">
              <a:spcBef>
                <a:spcPts val="0"/>
              </a:spcBef>
              <a:spcAft>
                <a:spcPts val="1800"/>
              </a:spcAft>
              <a:buNone/>
            </a:pPr>
            <a:r>
              <a:rPr lang="en-US" sz="2400" dirty="0"/>
              <a:t>When opened, a child’s statewide record, known as the Child Record Modal, looks like a pop-up window with tabs along the top. The steps to access the INA/ILPs are:</a:t>
            </a:r>
          </a:p>
          <a:p>
            <a:pPr>
              <a:spcBef>
                <a:spcPts val="0"/>
              </a:spcBef>
              <a:spcAft>
                <a:spcPts val="1800"/>
              </a:spcAft>
            </a:pPr>
            <a:r>
              <a:rPr lang="en-US" sz="2400" dirty="0"/>
              <a:t>Search for a child and open their Child Record Modal; and</a:t>
            </a:r>
          </a:p>
          <a:p>
            <a:pPr>
              <a:spcBef>
                <a:spcPts val="0"/>
              </a:spcBef>
              <a:spcAft>
                <a:spcPts val="1800"/>
              </a:spcAft>
            </a:pPr>
            <a:r>
              <a:rPr lang="en-US" sz="2400" dirty="0"/>
              <a:t>Click on the INA/ILP tab to view the child’s existing records.</a:t>
            </a:r>
          </a:p>
        </p:txBody>
      </p:sp>
      <p:pic>
        <p:nvPicPr>
          <p:cNvPr id="4" name="Picture 3" descr="Screenshot of a Child Record Modal. The INA/ILP tab is open.">
            <a:extLst>
              <a:ext uri="{FF2B5EF4-FFF2-40B4-BE49-F238E27FC236}">
                <a16:creationId xmlns:a16="http://schemas.microsoft.com/office/drawing/2014/main" id="{96876A1E-3E20-4047-B332-53040AD1F4FA}"/>
              </a:ext>
            </a:extLst>
          </p:cNvPr>
          <p:cNvPicPr>
            <a:picLocks noChangeAspect="1"/>
          </p:cNvPicPr>
          <p:nvPr/>
        </p:nvPicPr>
        <p:blipFill>
          <a:blip r:embed="rId3"/>
          <a:srcRect/>
          <a:stretch/>
        </p:blipFill>
        <p:spPr>
          <a:xfrm>
            <a:off x="1765808" y="3392424"/>
            <a:ext cx="9380728" cy="3126908"/>
          </a:xfrm>
          <a:prstGeom prst="rect">
            <a:avLst/>
          </a:prstGeom>
        </p:spPr>
      </p:pic>
    </p:spTree>
    <p:extLst>
      <p:ext uri="{BB962C8B-B14F-4D97-AF65-F5344CB8AC3E}">
        <p14:creationId xmlns:p14="http://schemas.microsoft.com/office/powerpoint/2010/main" val="3861644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a:xfrm>
            <a:off x="1734312" y="122238"/>
            <a:ext cx="9956800" cy="944562"/>
          </a:xfrm>
        </p:spPr>
        <p:txBody>
          <a:bodyPr/>
          <a:lstStyle/>
          <a:p>
            <a:pPr algn="ctr"/>
            <a:r>
              <a:rPr lang="en-US" sz="3600" b="1" cap="none" dirty="0">
                <a:solidFill>
                  <a:srgbClr val="002060"/>
                </a:solidFill>
                <a:latin typeface="Arial" panose="020B0604020202020204" pitchFamily="34" charset="0"/>
                <a:cs typeface="Arial" panose="020B0604020202020204" pitchFamily="34" charset="0"/>
              </a:rPr>
              <a:t>Every INA/ILP</a:t>
            </a:r>
            <a:r>
              <a:rPr lang="en-US" dirty="0"/>
              <a:t> Links To An Enrollment</a:t>
            </a:r>
            <a:endParaRPr lang="en-US" sz="3600" b="1" cap="none" dirty="0">
              <a:solidFill>
                <a:srgbClr val="002060"/>
              </a:solidFill>
              <a:latin typeface="Arial" panose="020B060402020202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id="{115B93A4-6D40-4843-A956-2D72CA1FF6CA}"/>
              </a:ext>
            </a:extLst>
          </p:cNvPr>
          <p:cNvSpPr>
            <a:spLocks noGrp="1"/>
          </p:cNvSpPr>
          <p:nvPr>
            <p:ph idx="1"/>
          </p:nvPr>
        </p:nvSpPr>
        <p:spPr>
          <a:xfrm>
            <a:off x="1444752" y="1106424"/>
            <a:ext cx="10218928" cy="1636776"/>
          </a:xfrm>
        </p:spPr>
        <p:txBody>
          <a:bodyPr/>
          <a:lstStyle/>
          <a:p>
            <a:pPr marL="0" indent="0">
              <a:buNone/>
            </a:pPr>
            <a:r>
              <a:rPr lang="en-US" sz="2400" dirty="0"/>
              <a:t>Note that every INA/ILP record (i.e., row) links to enrollment information (e.g., school year, district, school, type, and grade). This ensures that the child/youth is enrolled first. The </a:t>
            </a:r>
            <a:r>
              <a:rPr lang="en-US" sz="2400" b="1" dirty="0"/>
              <a:t>grade</a:t>
            </a:r>
            <a:r>
              <a:rPr lang="en-US" sz="2400" dirty="0"/>
              <a:t> is especially important because it controls the INA/ILP form layout so that only applicable sections appear.</a:t>
            </a:r>
          </a:p>
        </p:txBody>
      </p:sp>
      <p:pic>
        <p:nvPicPr>
          <p:cNvPr id="5" name="Picture 4" descr="Screenshot of a Child Record Modal. The INA/ILP tab is open. And the school information is emphasized by surrounding it with a red box.">
            <a:extLst>
              <a:ext uri="{FF2B5EF4-FFF2-40B4-BE49-F238E27FC236}">
                <a16:creationId xmlns:a16="http://schemas.microsoft.com/office/drawing/2014/main" id="{820D4BC5-80AA-4FB7-9B28-6EC20458257C}"/>
              </a:ext>
            </a:extLst>
          </p:cNvPr>
          <p:cNvPicPr>
            <a:picLocks noChangeAspect="1"/>
          </p:cNvPicPr>
          <p:nvPr/>
        </p:nvPicPr>
        <p:blipFill>
          <a:blip r:embed="rId3"/>
          <a:stretch>
            <a:fillRect/>
          </a:stretch>
        </p:blipFill>
        <p:spPr>
          <a:xfrm>
            <a:off x="1444752" y="2837688"/>
            <a:ext cx="10030968" cy="3343656"/>
          </a:xfrm>
          <a:prstGeom prst="rect">
            <a:avLst/>
          </a:prstGeom>
        </p:spPr>
      </p:pic>
    </p:spTree>
    <p:extLst>
      <p:ext uri="{BB962C8B-B14F-4D97-AF65-F5344CB8AC3E}">
        <p14:creationId xmlns:p14="http://schemas.microsoft.com/office/powerpoint/2010/main" val="310784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9E46AC02-50F5-456E-9748-A4C818A6503B}"/>
              </a:ext>
            </a:extLst>
          </p:cNvPr>
          <p:cNvSpPr txBox="1">
            <a:spLocks noGrp="1"/>
          </p:cNvSpPr>
          <p:nvPr>
            <p:ph type="title" idx="4294967295"/>
          </p:nvPr>
        </p:nvSpPr>
        <p:spPr bwMode="auto">
          <a:xfrm>
            <a:off x="2204867" y="-155321"/>
            <a:ext cx="7782261" cy="1603016"/>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b="1" dirty="0">
                <a:solidFill>
                  <a:srgbClr val="002060"/>
                </a:solidFill>
                <a:latin typeface="Arial" pitchFamily="34" charset="0"/>
                <a:cs typeface="Arial" pitchFamily="34" charset="0"/>
              </a:rPr>
              <a:t>Migrant Student Information Network Webinar</a:t>
            </a:r>
          </a:p>
        </p:txBody>
      </p:sp>
      <p:sp>
        <p:nvSpPr>
          <p:cNvPr id="2" name="TextBox 1">
            <a:extLst>
              <a:ext uri="{FF2B5EF4-FFF2-40B4-BE49-F238E27FC236}">
                <a16:creationId xmlns:a16="http://schemas.microsoft.com/office/drawing/2014/main" id="{082713FE-F265-419F-8F52-6D5C164CFBA5}"/>
              </a:ext>
            </a:extLst>
          </p:cNvPr>
          <p:cNvSpPr txBox="1"/>
          <p:nvPr/>
        </p:nvSpPr>
        <p:spPr bwMode="auto">
          <a:xfrm>
            <a:off x="1394465" y="2189988"/>
            <a:ext cx="9423659" cy="247802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ctr" defTabSz="914400"/>
            <a:r>
              <a:rPr lang="en-US" sz="4000" b="1" dirty="0">
                <a:solidFill>
                  <a:srgbClr val="002060"/>
                </a:solidFill>
                <a:latin typeface="Arial"/>
                <a:ea typeface="Calibri"/>
                <a:cs typeface="Arial"/>
              </a:rPr>
              <a:t>Revisiting the Individual Needs Assessment/Individual Learning Plan </a:t>
            </a:r>
            <a:endParaRPr lang="en-US" dirty="0"/>
          </a:p>
        </p:txBody>
      </p:sp>
      <p:sp>
        <p:nvSpPr>
          <p:cNvPr id="9" name="Subtitle 2">
            <a:extLst>
              <a:ext uri="{FF2B5EF4-FFF2-40B4-BE49-F238E27FC236}">
                <a16:creationId xmlns:a16="http://schemas.microsoft.com/office/drawing/2014/main" id="{2259AC23-F1AF-43B8-9558-AC080BDFF7A1}"/>
              </a:ext>
            </a:extLst>
          </p:cNvPr>
          <p:cNvSpPr txBox="1">
            <a:spLocks/>
          </p:cNvSpPr>
          <p:nvPr/>
        </p:nvSpPr>
        <p:spPr>
          <a:xfrm>
            <a:off x="2234147" y="4970153"/>
            <a:ext cx="7723703" cy="1404525"/>
          </a:xfrm>
          <a:prstGeom prst="rect">
            <a:avLst/>
          </a:prstGeom>
        </p:spPr>
        <p:txBody>
          <a:bodyPr>
            <a:normAutofit/>
          </a:bodyPr>
          <a:lstStyle/>
          <a:p>
            <a:pPr marL="342900" lvl="0" indent="-342900" algn="ctr" defTabSz="914400" eaLnBrk="0" fontAlgn="base" hangingPunct="0">
              <a:spcBef>
                <a:spcPct val="20000"/>
              </a:spcBef>
              <a:spcAft>
                <a:spcPct val="0"/>
              </a:spcAft>
              <a:defRPr/>
            </a:pPr>
            <a:r>
              <a:rPr lang="en-US" sz="3600" dirty="0">
                <a:solidFill>
                  <a:srgbClr val="002060"/>
                </a:solidFill>
                <a:latin typeface="Arial" panose="020B0604020202020204" pitchFamily="34" charset="0"/>
                <a:cs typeface="Arial" panose="020B0604020202020204" pitchFamily="34" charset="0"/>
              </a:rPr>
              <a:t>October 5, 2023</a:t>
            </a:r>
          </a:p>
          <a:p>
            <a:pPr marL="342900" lvl="0" indent="-342900" algn="ctr" defTabSz="914400" eaLnBrk="0" fontAlgn="base" hangingPunct="0">
              <a:spcBef>
                <a:spcPct val="20000"/>
              </a:spcBef>
              <a:spcAft>
                <a:spcPct val="0"/>
              </a:spcAft>
              <a:defRPr/>
            </a:pPr>
            <a:r>
              <a:rPr lang="en-US" sz="3600" dirty="0">
                <a:solidFill>
                  <a:srgbClr val="002060"/>
                </a:solidFill>
                <a:latin typeface="Arial" panose="020B0604020202020204" pitchFamily="34" charset="0"/>
                <a:ea typeface="+mj-ea"/>
                <a:cs typeface="Arial" panose="020B0604020202020204" pitchFamily="34" charset="0"/>
              </a:rPr>
              <a:t>10:00 a.m. – 12:00 p.m.</a:t>
            </a:r>
          </a:p>
        </p:txBody>
      </p:sp>
    </p:spTree>
    <p:extLst>
      <p:ext uri="{BB962C8B-B14F-4D97-AF65-F5344CB8AC3E}">
        <p14:creationId xmlns:p14="http://schemas.microsoft.com/office/powerpoint/2010/main" val="422970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p:txBody>
          <a:bodyPr/>
          <a:lstStyle/>
          <a:p>
            <a:pPr algn="ctr"/>
            <a:r>
              <a:rPr lang="en-US" sz="3600" b="1" cap="none" dirty="0">
                <a:solidFill>
                  <a:srgbClr val="002060"/>
                </a:solidFill>
                <a:latin typeface="Arial" panose="020B0604020202020204" pitchFamily="34" charset="0"/>
                <a:cs typeface="Arial" panose="020B0604020202020204" pitchFamily="34" charset="0"/>
              </a:rPr>
              <a:t>INA/ILP Statuses</a:t>
            </a:r>
          </a:p>
        </p:txBody>
      </p:sp>
      <p:sp>
        <p:nvSpPr>
          <p:cNvPr id="4" name="Content Placeholder 4">
            <a:extLst>
              <a:ext uri="{FF2B5EF4-FFF2-40B4-BE49-F238E27FC236}">
                <a16:creationId xmlns:a16="http://schemas.microsoft.com/office/drawing/2014/main" id="{2DD0AD8A-E71E-43E0-BAD1-D70021E9449A}"/>
              </a:ext>
            </a:extLst>
          </p:cNvPr>
          <p:cNvSpPr>
            <a:spLocks noGrp="1"/>
          </p:cNvSpPr>
          <p:nvPr>
            <p:ph idx="1"/>
          </p:nvPr>
        </p:nvSpPr>
        <p:spPr>
          <a:xfrm>
            <a:off x="1444752" y="1097280"/>
            <a:ext cx="10218928" cy="1847088"/>
          </a:xfrm>
        </p:spPr>
        <p:txBody>
          <a:bodyPr/>
          <a:lstStyle/>
          <a:p>
            <a:pPr marL="0" indent="0">
              <a:spcBef>
                <a:spcPts val="0"/>
              </a:spcBef>
              <a:spcAft>
                <a:spcPts val="1800"/>
              </a:spcAft>
              <a:buNone/>
            </a:pPr>
            <a:r>
              <a:rPr lang="en-US" sz="2400" dirty="0"/>
              <a:t>An INA/ILP form can be in one of two statuses, Started or Completed.</a:t>
            </a:r>
          </a:p>
          <a:p>
            <a:pPr>
              <a:spcBef>
                <a:spcPts val="0"/>
              </a:spcBef>
              <a:spcAft>
                <a:spcPts val="1800"/>
              </a:spcAft>
            </a:pPr>
            <a:r>
              <a:rPr lang="en-US" sz="2400" b="1" dirty="0"/>
              <a:t>Started:</a:t>
            </a:r>
            <a:r>
              <a:rPr lang="en-US" sz="2400" dirty="0"/>
              <a:t> The form was created, but one or more required fields (marked with an asterisk) is/are incomplete.</a:t>
            </a:r>
          </a:p>
          <a:p>
            <a:pPr>
              <a:spcBef>
                <a:spcPts val="0"/>
              </a:spcBef>
              <a:spcAft>
                <a:spcPts val="1800"/>
              </a:spcAft>
            </a:pPr>
            <a:r>
              <a:rPr lang="en-US" sz="2400" b="1" dirty="0"/>
              <a:t>Completed:</a:t>
            </a:r>
            <a:r>
              <a:rPr lang="en-US" sz="2400" dirty="0"/>
              <a:t> All required fields are complete.</a:t>
            </a:r>
          </a:p>
        </p:txBody>
      </p:sp>
      <p:pic>
        <p:nvPicPr>
          <p:cNvPr id="6" name="Picture 5" descr="Screenshot of a Child Record Modal. The INA/ILP tab is open. And the INA/ILP Status column is emphasized by surrounding it with a red box.">
            <a:extLst>
              <a:ext uri="{FF2B5EF4-FFF2-40B4-BE49-F238E27FC236}">
                <a16:creationId xmlns:a16="http://schemas.microsoft.com/office/drawing/2014/main" id="{03208B71-1C14-41F5-9E03-9409DC87C421}"/>
              </a:ext>
            </a:extLst>
          </p:cNvPr>
          <p:cNvPicPr>
            <a:picLocks noChangeAspect="1"/>
          </p:cNvPicPr>
          <p:nvPr/>
        </p:nvPicPr>
        <p:blipFill>
          <a:blip r:embed="rId3"/>
          <a:stretch>
            <a:fillRect/>
          </a:stretch>
        </p:blipFill>
        <p:spPr>
          <a:xfrm>
            <a:off x="1637792" y="3325078"/>
            <a:ext cx="9729216" cy="3243072"/>
          </a:xfrm>
          <a:prstGeom prst="rect">
            <a:avLst/>
          </a:prstGeom>
        </p:spPr>
      </p:pic>
    </p:spTree>
    <p:extLst>
      <p:ext uri="{BB962C8B-B14F-4D97-AF65-F5344CB8AC3E}">
        <p14:creationId xmlns:p14="http://schemas.microsoft.com/office/powerpoint/2010/main" val="1521341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p:txBody>
          <a:bodyPr/>
          <a:lstStyle/>
          <a:p>
            <a:pPr algn="ctr"/>
            <a:r>
              <a:rPr lang="en-US" sz="3600" b="1" cap="none" dirty="0">
                <a:solidFill>
                  <a:srgbClr val="002060"/>
                </a:solidFill>
                <a:latin typeface="Arial" panose="020B0604020202020204" pitchFamily="34" charset="0"/>
                <a:cs typeface="Arial" panose="020B0604020202020204" pitchFamily="34" charset="0"/>
              </a:rPr>
              <a:t>INA/ILP Versions</a:t>
            </a:r>
          </a:p>
        </p:txBody>
      </p:sp>
      <p:sp>
        <p:nvSpPr>
          <p:cNvPr id="4" name="Content Placeholder 4">
            <a:extLst>
              <a:ext uri="{FF2B5EF4-FFF2-40B4-BE49-F238E27FC236}">
                <a16:creationId xmlns:a16="http://schemas.microsoft.com/office/drawing/2014/main" id="{6C362081-F704-4B3E-91E7-5BD7AED2BCED}"/>
              </a:ext>
            </a:extLst>
          </p:cNvPr>
          <p:cNvSpPr>
            <a:spLocks noGrp="1"/>
          </p:cNvSpPr>
          <p:nvPr>
            <p:ph idx="1"/>
          </p:nvPr>
        </p:nvSpPr>
        <p:spPr>
          <a:xfrm>
            <a:off x="1444752" y="1060704"/>
            <a:ext cx="10218928" cy="2185416"/>
          </a:xfrm>
        </p:spPr>
        <p:txBody>
          <a:bodyPr/>
          <a:lstStyle/>
          <a:p>
            <a:pPr marL="0" indent="0">
              <a:spcBef>
                <a:spcPts val="0"/>
              </a:spcBef>
              <a:spcAft>
                <a:spcPts val="1800"/>
              </a:spcAft>
              <a:buNone/>
            </a:pPr>
            <a:r>
              <a:rPr lang="en-US" sz="2400" dirty="0"/>
              <a:t>There are two INA/ILP versions, per California </a:t>
            </a:r>
            <a:r>
              <a:rPr lang="en-US" sz="2400" i="1" dirty="0"/>
              <a:t>Education Code.</a:t>
            </a:r>
          </a:p>
          <a:p>
            <a:pPr>
              <a:spcBef>
                <a:spcPts val="0"/>
              </a:spcBef>
              <a:spcAft>
                <a:spcPts val="1800"/>
              </a:spcAft>
            </a:pPr>
            <a:r>
              <a:rPr lang="en-US" sz="2400" b="1" dirty="0"/>
              <a:t>30 Day/Initial:</a:t>
            </a:r>
            <a:r>
              <a:rPr lang="en-US" sz="2400" dirty="0"/>
              <a:t> Version for children/youth who are newly enrolled in the MEP.</a:t>
            </a:r>
          </a:p>
          <a:p>
            <a:pPr>
              <a:spcBef>
                <a:spcPts val="0"/>
              </a:spcBef>
              <a:spcAft>
                <a:spcPts val="1800"/>
              </a:spcAft>
            </a:pPr>
            <a:r>
              <a:rPr lang="en-US" sz="2400" b="1" dirty="0"/>
              <a:t>Annual:</a:t>
            </a:r>
            <a:r>
              <a:rPr lang="en-US" sz="2400" dirty="0"/>
              <a:t> Version for previously identified children/youth, to be completed every school year, while they are eligible for the MEP.</a:t>
            </a:r>
          </a:p>
        </p:txBody>
      </p:sp>
      <p:pic>
        <p:nvPicPr>
          <p:cNvPr id="6" name="Picture 5" descr="Screenshot of a Child Record Modal. The INA/ILP tab is open. And the INA/ILP Version column is emphasized by surrounding it with a red box.">
            <a:extLst>
              <a:ext uri="{FF2B5EF4-FFF2-40B4-BE49-F238E27FC236}">
                <a16:creationId xmlns:a16="http://schemas.microsoft.com/office/drawing/2014/main" id="{A967253D-1713-41AC-9380-A3E31D8BC520}"/>
              </a:ext>
            </a:extLst>
          </p:cNvPr>
          <p:cNvPicPr>
            <a:picLocks noChangeAspect="1"/>
          </p:cNvPicPr>
          <p:nvPr/>
        </p:nvPicPr>
        <p:blipFill>
          <a:blip r:embed="rId3"/>
          <a:stretch>
            <a:fillRect/>
          </a:stretch>
        </p:blipFill>
        <p:spPr>
          <a:xfrm>
            <a:off x="1733803" y="3505636"/>
            <a:ext cx="9537193" cy="3179064"/>
          </a:xfrm>
          <a:prstGeom prst="rect">
            <a:avLst/>
          </a:prstGeom>
        </p:spPr>
      </p:pic>
    </p:spTree>
    <p:extLst>
      <p:ext uri="{BB962C8B-B14F-4D97-AF65-F5344CB8AC3E}">
        <p14:creationId xmlns:p14="http://schemas.microsoft.com/office/powerpoint/2010/main" val="3926528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p:txBody>
          <a:bodyPr/>
          <a:lstStyle/>
          <a:p>
            <a:pPr algn="ctr"/>
            <a:r>
              <a:rPr lang="en-US" sz="3600" b="1" cap="none" dirty="0">
                <a:solidFill>
                  <a:srgbClr val="002060"/>
                </a:solidFill>
                <a:latin typeface="Arial" panose="020B0604020202020204" pitchFamily="34" charset="0"/>
                <a:cs typeface="Arial" panose="020B0604020202020204" pitchFamily="34" charset="0"/>
              </a:rPr>
              <a:t>Created By and Follow-up By</a:t>
            </a:r>
          </a:p>
        </p:txBody>
      </p:sp>
      <p:sp>
        <p:nvSpPr>
          <p:cNvPr id="4" name="Content Placeholder 4">
            <a:extLst>
              <a:ext uri="{FF2B5EF4-FFF2-40B4-BE49-F238E27FC236}">
                <a16:creationId xmlns:a16="http://schemas.microsoft.com/office/drawing/2014/main" id="{AF4F7632-2AA0-4549-8E74-613EC79C122B}"/>
              </a:ext>
            </a:extLst>
          </p:cNvPr>
          <p:cNvSpPr>
            <a:spLocks noGrp="1"/>
          </p:cNvSpPr>
          <p:nvPr>
            <p:ph idx="1"/>
          </p:nvPr>
        </p:nvSpPr>
        <p:spPr>
          <a:xfrm>
            <a:off x="1444752" y="1060704"/>
            <a:ext cx="10218928" cy="2231136"/>
          </a:xfrm>
        </p:spPr>
        <p:txBody>
          <a:bodyPr/>
          <a:lstStyle/>
          <a:p>
            <a:pPr marL="0" indent="0">
              <a:spcBef>
                <a:spcPts val="0"/>
              </a:spcBef>
              <a:spcAft>
                <a:spcPts val="1800"/>
              </a:spcAft>
              <a:buNone/>
            </a:pPr>
            <a:r>
              <a:rPr lang="en-US" sz="2400" dirty="0"/>
              <a:t>After a MEP staff person creates an INA/ILP form, it can be updated by other MEP staff members, as needed.</a:t>
            </a:r>
          </a:p>
          <a:p>
            <a:pPr>
              <a:spcBef>
                <a:spcPts val="0"/>
              </a:spcBef>
              <a:spcAft>
                <a:spcPts val="1800"/>
              </a:spcAft>
            </a:pPr>
            <a:r>
              <a:rPr lang="en-US" sz="2400" b="1" dirty="0"/>
              <a:t>Created By:</a:t>
            </a:r>
            <a:r>
              <a:rPr lang="en-US" sz="2400" dirty="0"/>
              <a:t> The MSIN user and date when the form was created.</a:t>
            </a:r>
          </a:p>
          <a:p>
            <a:pPr>
              <a:spcBef>
                <a:spcPts val="0"/>
              </a:spcBef>
              <a:spcAft>
                <a:spcPts val="1800"/>
              </a:spcAft>
            </a:pPr>
            <a:r>
              <a:rPr lang="en-US" sz="2400" b="1" dirty="0"/>
              <a:t>Follow-up By: </a:t>
            </a:r>
            <a:r>
              <a:rPr lang="en-US" sz="2400" dirty="0"/>
              <a:t>The MSIN user and date when the form was last updated. A history of all follow-ups is stored within the form.</a:t>
            </a:r>
          </a:p>
        </p:txBody>
      </p:sp>
      <p:pic>
        <p:nvPicPr>
          <p:cNvPr id="6" name="Picture 5" descr="Screenshot of a Child Record Modal. The INA/ILP tab is open. And the Created By and Follow-up By columns are emphasized by surrounding them with a red box.">
            <a:extLst>
              <a:ext uri="{FF2B5EF4-FFF2-40B4-BE49-F238E27FC236}">
                <a16:creationId xmlns:a16="http://schemas.microsoft.com/office/drawing/2014/main" id="{7457EEB8-547B-46C8-A428-5DF78975B1BA}"/>
              </a:ext>
            </a:extLst>
          </p:cNvPr>
          <p:cNvPicPr>
            <a:picLocks noChangeAspect="1"/>
          </p:cNvPicPr>
          <p:nvPr/>
        </p:nvPicPr>
        <p:blipFill>
          <a:blip r:embed="rId3"/>
          <a:stretch>
            <a:fillRect/>
          </a:stretch>
        </p:blipFill>
        <p:spPr>
          <a:xfrm>
            <a:off x="1820672" y="3385457"/>
            <a:ext cx="9573768" cy="3191256"/>
          </a:xfrm>
          <a:prstGeom prst="rect">
            <a:avLst/>
          </a:prstGeom>
        </p:spPr>
      </p:pic>
    </p:spTree>
    <p:extLst>
      <p:ext uri="{BB962C8B-B14F-4D97-AF65-F5344CB8AC3E}">
        <p14:creationId xmlns:p14="http://schemas.microsoft.com/office/powerpoint/2010/main" val="90268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B9EA5982-BC29-433D-A90C-D5C65411ECA5}"/>
              </a:ext>
            </a:extLst>
          </p:cNvPr>
          <p:cNvSpPr txBox="1">
            <a:spLocks noGrp="1"/>
          </p:cNvSpPr>
          <p:nvPr>
            <p:ph type="title" idx="4294967295"/>
          </p:nvPr>
        </p:nvSpPr>
        <p:spPr bwMode="auto">
          <a:xfrm>
            <a:off x="1320800" y="406400"/>
            <a:ext cx="9886950" cy="881063"/>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rtl="0" eaLnBrk="0" fontAlgn="base" hangingPunct="0">
              <a:spcBef>
                <a:spcPct val="0"/>
              </a:spcBef>
              <a:spcAft>
                <a:spcPct val="0"/>
              </a:spcAft>
              <a:defRPr sz="4000" b="1" kern="1200" baseline="0">
                <a:solidFill>
                  <a:srgbClr val="002060"/>
                </a:solidFill>
                <a:latin typeface="+mj-lt"/>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itchFamily="34" charset="0"/>
              </a:rPr>
              <a:t>Questions? (2)</a:t>
            </a:r>
          </a:p>
        </p:txBody>
      </p:sp>
      <p:pic>
        <p:nvPicPr>
          <p:cNvPr id="5" name="Content Placeholder 3" descr="Picture of question marks." title="Questions?">
            <a:extLst>
              <a:ext uri="{FF2B5EF4-FFF2-40B4-BE49-F238E27FC236}">
                <a16:creationId xmlns:a16="http://schemas.microsoft.com/office/drawing/2014/main" id="{3F61D90E-37FC-4FB2-BFC8-1EB326B63C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bwMode="auto">
          <a:xfrm>
            <a:off x="3496093" y="1941894"/>
            <a:ext cx="5536696" cy="3890932"/>
          </a:xfrm>
          <a:prstGeom prst="rect">
            <a:avLst/>
          </a:prstGeom>
          <a:noFill/>
          <a:ln w="9525">
            <a:noFill/>
            <a:miter lim="800000"/>
            <a:headEnd/>
            <a:tailEnd/>
          </a:ln>
        </p:spPr>
      </p:pic>
    </p:spTree>
    <p:extLst>
      <p:ext uri="{BB962C8B-B14F-4D97-AF65-F5344CB8AC3E}">
        <p14:creationId xmlns:p14="http://schemas.microsoft.com/office/powerpoint/2010/main" val="2443626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p:nvPr>
        </p:nvSpPr>
        <p:spPr>
          <a:xfrm>
            <a:off x="1403479" y="335115"/>
            <a:ext cx="9956800" cy="944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Check for Understanding (2)</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1583140" y="1280523"/>
            <a:ext cx="9597478"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There are three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If you are participating as a group, enter what the majority of the group chooses.</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1940733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4800" dirty="0">
                <a:solidFill>
                  <a:schemeClr val="bg1">
                    <a:lumMod val="95000"/>
                    <a:lumOff val="5000"/>
                  </a:schemeClr>
                </a:solidFill>
              </a:rPr>
              <a:t>How does the INA Link to Specific MPO Reports?</a:t>
            </a:r>
          </a:p>
        </p:txBody>
      </p:sp>
    </p:spTree>
    <p:extLst>
      <p:ext uri="{BB962C8B-B14F-4D97-AF65-F5344CB8AC3E}">
        <p14:creationId xmlns:p14="http://schemas.microsoft.com/office/powerpoint/2010/main" val="421732167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DA7FB-01B1-44E6-9F4B-1BF59114783E}"/>
              </a:ext>
            </a:extLst>
          </p:cNvPr>
          <p:cNvSpPr>
            <a:spLocks noGrp="1"/>
          </p:cNvSpPr>
          <p:nvPr>
            <p:ph type="title"/>
          </p:nvPr>
        </p:nvSpPr>
        <p:spPr>
          <a:xfrm>
            <a:off x="-1" y="1"/>
            <a:ext cx="12192001" cy="1581664"/>
          </a:xfrm>
        </p:spPr>
        <p:txBody>
          <a:bodyPr>
            <a:normAutofit/>
          </a:bodyPr>
          <a:lstStyle/>
          <a:p>
            <a:r>
              <a:rPr lang="en-US" sz="3600" dirty="0"/>
              <a:t>Reports That Depend on INA/ILPs</a:t>
            </a:r>
          </a:p>
        </p:txBody>
      </p:sp>
      <p:sp>
        <p:nvSpPr>
          <p:cNvPr id="2" name="Content Placeholder 1"/>
          <p:cNvSpPr>
            <a:spLocks noGrp="1"/>
          </p:cNvSpPr>
          <p:nvPr>
            <p:ph idx="1"/>
          </p:nvPr>
        </p:nvSpPr>
        <p:spPr>
          <a:xfrm>
            <a:off x="2418078" y="1581665"/>
            <a:ext cx="3199809" cy="4476490"/>
          </a:xfrm>
        </p:spPr>
        <p:txBody>
          <a:bodyPr>
            <a:normAutofit/>
          </a:bodyPr>
          <a:lstStyle/>
          <a:p>
            <a:r>
              <a:rPr lang="en-US" sz="2800" dirty="0">
                <a:latin typeface="Arial" panose="020B0604020202020204" pitchFamily="34" charset="0"/>
                <a:cs typeface="Arial" panose="020B0604020202020204" pitchFamily="34" charset="0"/>
              </a:rPr>
              <a:t>MPO 1.0</a:t>
            </a:r>
          </a:p>
          <a:p>
            <a:r>
              <a:rPr lang="en-US" sz="2800" dirty="0">
                <a:latin typeface="Arial" panose="020B0604020202020204" pitchFamily="34" charset="0"/>
                <a:cs typeface="Arial" panose="020B0604020202020204" pitchFamily="34" charset="0"/>
              </a:rPr>
              <a:t>MPO 2.0</a:t>
            </a:r>
          </a:p>
          <a:p>
            <a:r>
              <a:rPr lang="en-US" sz="2800" dirty="0">
                <a:latin typeface="Arial" panose="020B0604020202020204" pitchFamily="34" charset="0"/>
                <a:cs typeface="Arial" panose="020B0604020202020204" pitchFamily="34" charset="0"/>
              </a:rPr>
              <a:t>MPO 5.0/6.0</a:t>
            </a:r>
          </a:p>
          <a:p>
            <a:r>
              <a:rPr lang="en-US" b="1" dirty="0">
                <a:latin typeface="Arial" panose="020B0604020202020204" pitchFamily="34" charset="0"/>
                <a:cs typeface="Arial" panose="020B0604020202020204" pitchFamily="34" charset="0"/>
              </a:rPr>
              <a:t>MPO 5.1/6.1*</a:t>
            </a:r>
          </a:p>
          <a:p>
            <a:r>
              <a:rPr lang="en-US" sz="2800" dirty="0">
                <a:latin typeface="Arial" panose="020B0604020202020204" pitchFamily="34" charset="0"/>
                <a:cs typeface="Arial" panose="020B0604020202020204" pitchFamily="34" charset="0"/>
              </a:rPr>
              <a:t>MPO 7.0</a:t>
            </a:r>
          </a:p>
          <a:p>
            <a:r>
              <a:rPr lang="en-US" sz="2800" dirty="0">
                <a:latin typeface="Arial" panose="020B0604020202020204" pitchFamily="34" charset="0"/>
                <a:cs typeface="Arial" panose="020B0604020202020204" pitchFamily="34" charset="0"/>
              </a:rPr>
              <a:t>MPO 8.0</a:t>
            </a:r>
          </a:p>
          <a:p>
            <a:r>
              <a:rPr lang="en-US" sz="2800" dirty="0">
                <a:latin typeface="Arial" panose="020B0604020202020204" pitchFamily="34" charset="0"/>
                <a:cs typeface="Arial" panose="020B0604020202020204" pitchFamily="34" charset="0"/>
              </a:rPr>
              <a:t>MPO 9.0</a:t>
            </a:r>
          </a:p>
          <a:p>
            <a:r>
              <a:rPr lang="en-US" sz="2800" dirty="0">
                <a:latin typeface="Arial" panose="020B0604020202020204" pitchFamily="34" charset="0"/>
                <a:cs typeface="Arial" panose="020B0604020202020204" pitchFamily="34" charset="0"/>
              </a:rPr>
              <a:t>MPO 9.1</a:t>
            </a:r>
          </a:p>
        </p:txBody>
      </p:sp>
      <p:sp>
        <p:nvSpPr>
          <p:cNvPr id="4" name="Content Placeholder 1"/>
          <p:cNvSpPr txBox="1">
            <a:spLocks/>
          </p:cNvSpPr>
          <p:nvPr/>
        </p:nvSpPr>
        <p:spPr bwMode="auto">
          <a:xfrm>
            <a:off x="6574115" y="1581666"/>
            <a:ext cx="2762927" cy="44764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eaLnBrk="1" hangingPunct="1">
              <a:lnSpc>
                <a:spcPct val="90000"/>
              </a:lnSpc>
              <a:spcBef>
                <a:spcPts val="1000"/>
              </a:spcBef>
              <a:buFont typeface="Arial" panose="020B0604020202020204" pitchFamily="34" charset="0"/>
              <a:buChar char="•"/>
            </a:pPr>
            <a:r>
              <a:rPr lang="en-US" sz="2800" b="1" dirty="0">
                <a:solidFill>
                  <a:srgbClr val="002060"/>
                </a:solidFill>
                <a:latin typeface="Arial" panose="020B0604020202020204" pitchFamily="34" charset="0"/>
              </a:rPr>
              <a:t>MPO 10.0*</a:t>
            </a:r>
          </a:p>
          <a:p>
            <a:pPr marL="0" indent="-228600" eaLnBrk="1" hangingPunct="1">
              <a:lnSpc>
                <a:spcPct val="90000"/>
              </a:lnSpc>
              <a:spcBef>
                <a:spcPts val="1000"/>
              </a:spcBef>
              <a:buFont typeface="Arial" panose="020B0604020202020204" pitchFamily="34" charset="0"/>
              <a:buChar char="•"/>
            </a:pPr>
            <a:r>
              <a:rPr lang="en-US" sz="2800" b="1" dirty="0">
                <a:solidFill>
                  <a:srgbClr val="002060"/>
                </a:solidFill>
                <a:latin typeface="Arial" panose="020B0604020202020204" pitchFamily="34" charset="0"/>
              </a:rPr>
              <a:t>MPO 10.1*</a:t>
            </a:r>
          </a:p>
          <a:p>
            <a:pPr marL="0" indent="-228600" eaLnBrk="1" hangingPunct="1">
              <a:lnSpc>
                <a:spcPct val="90000"/>
              </a:lnSpc>
              <a:spcBef>
                <a:spcPts val="1000"/>
              </a:spcBef>
              <a:buFont typeface="Arial" panose="020B0604020202020204" pitchFamily="34" charset="0"/>
              <a:buChar char="•"/>
            </a:pPr>
            <a:r>
              <a:rPr lang="en-US" sz="2800" b="1" dirty="0">
                <a:solidFill>
                  <a:srgbClr val="002060"/>
                </a:solidFill>
                <a:latin typeface="Arial" panose="020B0604020202020204" pitchFamily="34" charset="0"/>
              </a:rPr>
              <a:t>MPO 10.2*</a:t>
            </a:r>
          </a:p>
          <a:p>
            <a:pPr marL="0">
              <a:lnSpc>
                <a:spcPct val="90000"/>
              </a:lnSpc>
            </a:pPr>
            <a:r>
              <a:rPr lang="en-US" sz="2800" dirty="0">
                <a:solidFill>
                  <a:srgbClr val="002060"/>
                </a:solidFill>
                <a:latin typeface="Arial" panose="020B0604020202020204" pitchFamily="34" charset="0"/>
              </a:rPr>
              <a:t>MPO 11.0</a:t>
            </a:r>
          </a:p>
          <a:p>
            <a:pPr marL="0" indent="-228600" eaLnBrk="1" hangingPunct="1">
              <a:lnSpc>
                <a:spcPct val="90000"/>
              </a:lnSpc>
              <a:spcBef>
                <a:spcPts val="1000"/>
              </a:spcBef>
              <a:buFont typeface="Arial" panose="020B0604020202020204" pitchFamily="34" charset="0"/>
              <a:buChar char="•"/>
            </a:pPr>
            <a:r>
              <a:rPr lang="en-US" sz="2800" b="1" dirty="0">
                <a:solidFill>
                  <a:srgbClr val="002060"/>
                </a:solidFill>
                <a:latin typeface="Arial" panose="020B0604020202020204" pitchFamily="34" charset="0"/>
              </a:rPr>
              <a:t>MPO 11.1*</a:t>
            </a:r>
          </a:p>
          <a:p>
            <a:pPr marL="0"/>
            <a:r>
              <a:rPr lang="en-US" sz="2800" dirty="0">
                <a:solidFill>
                  <a:srgbClr val="002060"/>
                </a:solidFill>
                <a:latin typeface="Arial" panose="020B0604020202020204" pitchFamily="34" charset="0"/>
              </a:rPr>
              <a:t>MPO 13.0</a:t>
            </a:r>
          </a:p>
          <a:p>
            <a:pPr marL="0" defTabSz="914400"/>
            <a:r>
              <a:rPr lang="en-US" sz="2800" dirty="0">
                <a:solidFill>
                  <a:srgbClr val="002060"/>
                </a:solidFill>
                <a:latin typeface="Arial" panose="020B0604020202020204" pitchFamily="34" charset="0"/>
              </a:rPr>
              <a:t>MPO 13.1</a:t>
            </a:r>
          </a:p>
        </p:txBody>
      </p:sp>
    </p:spTree>
    <p:extLst>
      <p:ext uri="{BB962C8B-B14F-4D97-AF65-F5344CB8AC3E}">
        <p14:creationId xmlns:p14="http://schemas.microsoft.com/office/powerpoint/2010/main" val="193028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MPO 5.1/6.1 </a:t>
            </a:r>
            <a:r>
              <a:rPr lang="en-US" sz="3600" b="1" dirty="0">
                <a:solidFill>
                  <a:srgbClr val="002060"/>
                </a:solidFill>
                <a:latin typeface="Arial" panose="020B0604020202020204" pitchFamily="34" charset="0"/>
                <a:cs typeface="Arial" panose="020B0604020202020204" pitchFamily="34" charset="0"/>
              </a:rPr>
              <a:t>Linked to INA/ILP</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5" name="Picture 4" descr="Screenshot of an example INA/ILP form for a secondary student who needs credit recovery services.">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20351" y="1161653"/>
            <a:ext cx="9648838" cy="4957524"/>
          </a:xfrm>
          <a:prstGeom prst="rect">
            <a:avLst/>
          </a:prstGeom>
        </p:spPr>
      </p:pic>
      <p:sp>
        <p:nvSpPr>
          <p:cNvPr id="2" name="Rectangle 1" descr="Box around the INA/ILP question that causes a grade 11 or 12 student to appear in the MPO 5.1/6.1 denominator, if the response is &quot;Yes.&quot;">
            <a:extLst>
              <a:ext uri="{FF2B5EF4-FFF2-40B4-BE49-F238E27FC236}">
                <a16:creationId xmlns:a16="http://schemas.microsoft.com/office/drawing/2014/main" id="{BE18DD1A-2B3A-7300-6D4E-1B41D22F6A3C}"/>
              </a:ext>
            </a:extLst>
          </p:cNvPr>
          <p:cNvSpPr/>
          <p:nvPr/>
        </p:nvSpPr>
        <p:spPr>
          <a:xfrm>
            <a:off x="2974361" y="4338918"/>
            <a:ext cx="2788024" cy="307222"/>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558227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MPO 10.0 </a:t>
            </a:r>
            <a:r>
              <a:rPr lang="en-US" sz="3600" b="1" dirty="0">
                <a:solidFill>
                  <a:srgbClr val="002060"/>
                </a:solidFill>
                <a:latin typeface="Arial" panose="020B0604020202020204" pitchFamily="34" charset="0"/>
                <a:cs typeface="Arial" panose="020B0604020202020204" pitchFamily="34" charset="0"/>
              </a:rPr>
              <a:t>Linked to INA/ILP</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5" name="Picture 4" descr="Screenshot of an example INA/ILP form for grades NA and AD, where an interest in English is indicated.">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71847" y="1126114"/>
            <a:ext cx="9941823" cy="4957524"/>
          </a:xfrm>
          <a:prstGeom prst="rect">
            <a:avLst/>
          </a:prstGeom>
        </p:spPr>
      </p:pic>
      <p:sp>
        <p:nvSpPr>
          <p:cNvPr id="2" name="Rectangle 1" descr="Box around the INA/ILP question that causes a grade NA or AD youth to appear in the MPO 10.0 denominator, if there is a checkmark present.">
            <a:extLst>
              <a:ext uri="{FF2B5EF4-FFF2-40B4-BE49-F238E27FC236}">
                <a16:creationId xmlns:a16="http://schemas.microsoft.com/office/drawing/2014/main" id="{BE18DD1A-2B3A-7300-6D4E-1B41D22F6A3C}"/>
              </a:ext>
            </a:extLst>
          </p:cNvPr>
          <p:cNvSpPr/>
          <p:nvPr/>
        </p:nvSpPr>
        <p:spPr>
          <a:xfrm>
            <a:off x="3032310" y="4576802"/>
            <a:ext cx="1577789" cy="188259"/>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9936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MPO 10.1 </a:t>
            </a:r>
            <a:r>
              <a:rPr lang="en-US" sz="3600" b="1" dirty="0">
                <a:solidFill>
                  <a:srgbClr val="002060"/>
                </a:solidFill>
                <a:latin typeface="Arial" panose="020B0604020202020204" pitchFamily="34" charset="0"/>
                <a:cs typeface="Arial" panose="020B0604020202020204" pitchFamily="34" charset="0"/>
              </a:rPr>
              <a:t>Linked to INA/ILP</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5" name="Picture 4" descr="Screenshot of an example INA/ILP form for grades NA and AD, where an interest in GED/HEP is indicated.">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02477" y="1161653"/>
            <a:ext cx="9643816" cy="4957523"/>
          </a:xfrm>
          <a:prstGeom prst="rect">
            <a:avLst/>
          </a:prstGeom>
        </p:spPr>
      </p:pic>
      <p:sp>
        <p:nvSpPr>
          <p:cNvPr id="2" name="Rectangle 1" descr="Box around the INA/ILP question that causes a grade NA or AD youth to appear in the MPO 10.1 denominator, if there is a checkmark present.">
            <a:extLst>
              <a:ext uri="{FF2B5EF4-FFF2-40B4-BE49-F238E27FC236}">
                <a16:creationId xmlns:a16="http://schemas.microsoft.com/office/drawing/2014/main" id="{BE18DD1A-2B3A-7300-6D4E-1B41D22F6A3C}"/>
              </a:ext>
            </a:extLst>
          </p:cNvPr>
          <p:cNvSpPr/>
          <p:nvPr/>
        </p:nvSpPr>
        <p:spPr>
          <a:xfrm>
            <a:off x="3097625" y="4778187"/>
            <a:ext cx="1577789" cy="188259"/>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78744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296" y="188739"/>
            <a:ext cx="9956800" cy="944562"/>
          </a:xfrm>
        </p:spPr>
        <p:txBody>
          <a:bodyPr>
            <a:normAutofit/>
          </a:bodyPr>
          <a:lstStyle/>
          <a:p>
            <a:r>
              <a:rPr lang="en-US" sz="3600" dirty="0">
                <a:solidFill>
                  <a:srgbClr val="002060"/>
                </a:solidFill>
                <a:latin typeface="Arial" panose="020B0604020202020204" pitchFamily="34" charset="0"/>
              </a:rPr>
              <a:t>Welcome and Introductions</a:t>
            </a:r>
          </a:p>
        </p:txBody>
      </p:sp>
      <p:sp>
        <p:nvSpPr>
          <p:cNvPr id="3" name="Content Placeholder 2"/>
          <p:cNvSpPr>
            <a:spLocks noGrp="1"/>
          </p:cNvSpPr>
          <p:nvPr>
            <p:ph idx="1"/>
          </p:nvPr>
        </p:nvSpPr>
        <p:spPr>
          <a:xfrm>
            <a:off x="3020786" y="1133301"/>
            <a:ext cx="9171214" cy="5552586"/>
          </a:xfrm>
        </p:spPr>
        <p:txBody>
          <a:bodyPr>
            <a:normAutofit/>
          </a:bodyPr>
          <a:lstStyle/>
          <a:p>
            <a:pPr marL="0" lvl="0" indent="0">
              <a:spcBef>
                <a:spcPts val="0"/>
              </a:spcBef>
              <a:spcAft>
                <a:spcPts val="1200"/>
              </a:spcAft>
              <a:buNone/>
            </a:pPr>
            <a:r>
              <a:rPr lang="en-US" sz="2400" b="1" dirty="0">
                <a:solidFill>
                  <a:srgbClr val="002060"/>
                </a:solidFill>
                <a:latin typeface="Arial" panose="020B0604020202020204" pitchFamily="34" charset="0"/>
              </a:rPr>
              <a:t>Session Facilitators</a:t>
            </a:r>
          </a:p>
          <a:p>
            <a:pPr>
              <a:spcBef>
                <a:spcPts val="0"/>
              </a:spcBef>
              <a:spcAft>
                <a:spcPts val="6000"/>
              </a:spcAft>
              <a:defRPr/>
            </a:pPr>
            <a:r>
              <a:rPr lang="en-US" sz="2400" dirty="0">
                <a:solidFill>
                  <a:srgbClr val="002060"/>
                </a:solidFill>
                <a:latin typeface="Arial" panose="020B0604020202020204" pitchFamily="34" charset="0"/>
              </a:rPr>
              <a:t>Melissa Mallory, Education Programs Consultant, California Department of Education (CDE) </a:t>
            </a:r>
          </a:p>
          <a:p>
            <a:pPr>
              <a:spcBef>
                <a:spcPts val="0"/>
              </a:spcBef>
              <a:spcAft>
                <a:spcPts val="6000"/>
              </a:spcAft>
              <a:defRPr/>
            </a:pPr>
            <a:r>
              <a:rPr lang="en-US" sz="2400" dirty="0">
                <a:solidFill>
                  <a:srgbClr val="002060"/>
                </a:solidFill>
                <a:latin typeface="Arial" panose="020B0604020202020204" pitchFamily="34" charset="0"/>
              </a:rPr>
              <a:t>Jose Valencia, Migrant Student Information Network (MSIN) Lead, WestEd</a:t>
            </a:r>
          </a:p>
          <a:p>
            <a:pPr>
              <a:spcBef>
                <a:spcPts val="0"/>
              </a:spcBef>
              <a:spcAft>
                <a:spcPts val="6000"/>
              </a:spcAft>
              <a:defRPr/>
            </a:pPr>
            <a:r>
              <a:rPr lang="en-US" sz="2400" dirty="0">
                <a:solidFill>
                  <a:srgbClr val="002060"/>
                </a:solidFill>
                <a:latin typeface="Arial"/>
                <a:cs typeface="Arial"/>
              </a:rPr>
              <a:t>Victor Garibay, MSIN Specialist, </a:t>
            </a:r>
            <a:r>
              <a:rPr lang="en-US" sz="2400">
                <a:latin typeface="Arial"/>
                <a:cs typeface="Arial"/>
              </a:rPr>
              <a:t>WestEd</a:t>
            </a:r>
            <a:endParaRPr lang="en-US" sz="2400" dirty="0">
              <a:solidFill>
                <a:srgbClr val="002060"/>
              </a:solidFill>
              <a:latin typeface="Arial"/>
              <a:cs typeface="Arial"/>
            </a:endParaRPr>
          </a:p>
          <a:p>
            <a:pPr>
              <a:spcBef>
                <a:spcPts val="0"/>
              </a:spcBef>
              <a:spcAft>
                <a:spcPts val="6000"/>
              </a:spcAft>
              <a:defRPr/>
            </a:pPr>
            <a:r>
              <a:rPr lang="en-US" sz="2400" err="1">
                <a:latin typeface="Arial"/>
                <a:cs typeface="Arial"/>
              </a:rPr>
              <a:t>Nesau</a:t>
            </a:r>
            <a:r>
              <a:rPr lang="en-US" sz="2400" dirty="0">
                <a:latin typeface="Arial"/>
                <a:cs typeface="Arial"/>
              </a:rPr>
              <a:t> </a:t>
            </a:r>
            <a:r>
              <a:rPr lang="en-US" sz="2400" err="1">
                <a:latin typeface="Arial"/>
                <a:cs typeface="Arial"/>
              </a:rPr>
              <a:t>Azadan</a:t>
            </a:r>
            <a:r>
              <a:rPr lang="en-US" sz="2400">
                <a:latin typeface="Arial"/>
                <a:cs typeface="Arial"/>
              </a:rPr>
              <a:t>, Program Assistant, WestEd</a:t>
            </a:r>
            <a:endParaRPr lang="en-US" sz="2400" dirty="0"/>
          </a:p>
        </p:txBody>
      </p:sp>
      <p:pic>
        <p:nvPicPr>
          <p:cNvPr id="4" name="Picture 3" descr="Picture of Melissa Mallory">
            <a:extLst>
              <a:ext uri="{FF2B5EF4-FFF2-40B4-BE49-F238E27FC236}">
                <a16:creationId xmlns:a16="http://schemas.microsoft.com/office/drawing/2014/main" id="{2D125D83-03FA-4AC8-9B59-7CEE0F473A9E}"/>
              </a:ext>
            </a:extLst>
          </p:cNvPr>
          <p:cNvPicPr>
            <a:picLocks noChangeAspect="1"/>
          </p:cNvPicPr>
          <p:nvPr/>
        </p:nvPicPr>
        <p:blipFill>
          <a:blip r:embed="rId3"/>
          <a:stretch>
            <a:fillRect/>
          </a:stretch>
        </p:blipFill>
        <p:spPr>
          <a:xfrm>
            <a:off x="1989346" y="1443989"/>
            <a:ext cx="981568" cy="986077"/>
          </a:xfrm>
          <a:prstGeom prst="rect">
            <a:avLst/>
          </a:prstGeom>
        </p:spPr>
      </p:pic>
      <p:pic>
        <p:nvPicPr>
          <p:cNvPr id="6" name="Picture 5" descr="Picture of Jose Valencia">
            <a:extLst>
              <a:ext uri="{FF2B5EF4-FFF2-40B4-BE49-F238E27FC236}">
                <a16:creationId xmlns:a16="http://schemas.microsoft.com/office/drawing/2014/main" id="{F0A215AA-36AF-4134-AE93-FA270EF8EB85}"/>
              </a:ext>
            </a:extLst>
          </p:cNvPr>
          <p:cNvPicPr>
            <a:picLocks noChangeAspect="1"/>
          </p:cNvPicPr>
          <p:nvPr/>
        </p:nvPicPr>
        <p:blipFill>
          <a:blip r:embed="rId4"/>
          <a:stretch>
            <a:fillRect/>
          </a:stretch>
        </p:blipFill>
        <p:spPr>
          <a:xfrm>
            <a:off x="1959339" y="2837154"/>
            <a:ext cx="1061447" cy="986078"/>
          </a:xfrm>
          <a:prstGeom prst="rect">
            <a:avLst/>
          </a:prstGeom>
        </p:spPr>
      </p:pic>
      <p:pic>
        <p:nvPicPr>
          <p:cNvPr id="7" name="Picture 6" descr="Picture of Victor Garibay">
            <a:extLst>
              <a:ext uri="{FF2B5EF4-FFF2-40B4-BE49-F238E27FC236}">
                <a16:creationId xmlns:a16="http://schemas.microsoft.com/office/drawing/2014/main" id="{659638A0-878C-40F5-905C-EB3E8F6BDDEA}"/>
              </a:ext>
            </a:extLst>
          </p:cNvPr>
          <p:cNvPicPr>
            <a:picLocks noChangeAspect="1"/>
          </p:cNvPicPr>
          <p:nvPr/>
        </p:nvPicPr>
        <p:blipFill>
          <a:blip r:embed="rId5"/>
          <a:stretch>
            <a:fillRect/>
          </a:stretch>
        </p:blipFill>
        <p:spPr>
          <a:xfrm>
            <a:off x="2028839" y="4222552"/>
            <a:ext cx="991947" cy="986078"/>
          </a:xfrm>
          <a:prstGeom prst="rect">
            <a:avLst/>
          </a:prstGeom>
        </p:spPr>
      </p:pic>
      <p:pic>
        <p:nvPicPr>
          <p:cNvPr id="5" name="Picture 4" descr="A person with long curly hair wearing glasses&#10;&#10;Description automatically generated">
            <a:extLst>
              <a:ext uri="{FF2B5EF4-FFF2-40B4-BE49-F238E27FC236}">
                <a16:creationId xmlns:a16="http://schemas.microsoft.com/office/drawing/2014/main" id="{04266046-A6E3-9D3B-60A8-54FAB3522BB3}"/>
              </a:ext>
            </a:extLst>
          </p:cNvPr>
          <p:cNvPicPr>
            <a:picLocks noChangeAspect="1"/>
          </p:cNvPicPr>
          <p:nvPr/>
        </p:nvPicPr>
        <p:blipFill>
          <a:blip r:embed="rId6"/>
          <a:stretch>
            <a:fillRect/>
          </a:stretch>
        </p:blipFill>
        <p:spPr>
          <a:xfrm>
            <a:off x="1985319" y="5444892"/>
            <a:ext cx="992659" cy="1055080"/>
          </a:xfrm>
          <a:prstGeom prst="rect">
            <a:avLst/>
          </a:prstGeom>
        </p:spPr>
      </p:pic>
    </p:spTree>
    <p:extLst>
      <p:ext uri="{BB962C8B-B14F-4D97-AF65-F5344CB8AC3E}">
        <p14:creationId xmlns:p14="http://schemas.microsoft.com/office/powerpoint/2010/main" val="1964712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MPO 10.2 </a:t>
            </a:r>
            <a:r>
              <a:rPr lang="en-US" sz="3600" b="1" dirty="0">
                <a:solidFill>
                  <a:srgbClr val="002060"/>
                </a:solidFill>
                <a:latin typeface="Arial" panose="020B0604020202020204" pitchFamily="34" charset="0"/>
                <a:cs typeface="Arial" panose="020B0604020202020204" pitchFamily="34" charset="0"/>
              </a:rPr>
              <a:t>Linked to INA/ILP</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5" name="Picture 4" descr="Screenshot of an example INA/ILP form for grades NA and AD, where an interest in Home Language Literacy is indicated.">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51892" y="1161653"/>
            <a:ext cx="9643814" cy="4957523"/>
          </a:xfrm>
          <a:prstGeom prst="rect">
            <a:avLst/>
          </a:prstGeom>
        </p:spPr>
      </p:pic>
      <p:sp>
        <p:nvSpPr>
          <p:cNvPr id="2" name="Rectangle 1" descr="Box around the INA/ILP question that causes a grade NA or AD youth to appear in the MPO 10.2 denominator, if there is a checkmark present.">
            <a:extLst>
              <a:ext uri="{FF2B5EF4-FFF2-40B4-BE49-F238E27FC236}">
                <a16:creationId xmlns:a16="http://schemas.microsoft.com/office/drawing/2014/main" id="{BE18DD1A-2B3A-7300-6D4E-1B41D22F6A3C}"/>
              </a:ext>
            </a:extLst>
          </p:cNvPr>
          <p:cNvSpPr/>
          <p:nvPr/>
        </p:nvSpPr>
        <p:spPr>
          <a:xfrm>
            <a:off x="3011144" y="4948520"/>
            <a:ext cx="1577789" cy="170328"/>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892814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MPO 11.1 </a:t>
            </a:r>
            <a:r>
              <a:rPr lang="en-US" sz="3600" b="1" dirty="0">
                <a:solidFill>
                  <a:srgbClr val="002060"/>
                </a:solidFill>
                <a:latin typeface="Arial" panose="020B0604020202020204" pitchFamily="34" charset="0"/>
                <a:cs typeface="Arial" panose="020B0604020202020204" pitchFamily="34" charset="0"/>
              </a:rPr>
              <a:t>Linked to INA/ILP</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5" name="Picture 4" descr="Screenshot of an example INA/ILP form showing the Health Information section (present for all grades in all four form versions). Mental Health is checked under Health Needs.">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67341" y="1161653"/>
            <a:ext cx="9624311" cy="4957523"/>
          </a:xfrm>
          <a:prstGeom prst="rect">
            <a:avLst/>
          </a:prstGeom>
        </p:spPr>
      </p:pic>
      <p:sp>
        <p:nvSpPr>
          <p:cNvPr id="2" name="Rectangle 1" descr="Box around the INA/ILP question that causes all grades to appear in the MPO 11.1 denominator, if there is a checkmark present.">
            <a:extLst>
              <a:ext uri="{FF2B5EF4-FFF2-40B4-BE49-F238E27FC236}">
                <a16:creationId xmlns:a16="http://schemas.microsoft.com/office/drawing/2014/main" id="{BE18DD1A-2B3A-7300-6D4E-1B41D22F6A3C}"/>
              </a:ext>
            </a:extLst>
          </p:cNvPr>
          <p:cNvSpPr/>
          <p:nvPr/>
        </p:nvSpPr>
        <p:spPr>
          <a:xfrm>
            <a:off x="5150231" y="3056961"/>
            <a:ext cx="1084716" cy="18826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178324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4800" dirty="0">
                <a:solidFill>
                  <a:schemeClr val="bg1">
                    <a:lumMod val="95000"/>
                    <a:lumOff val="5000"/>
                  </a:schemeClr>
                </a:solidFill>
              </a:rPr>
              <a:t>Creating an INA/ILP</a:t>
            </a:r>
          </a:p>
        </p:txBody>
      </p:sp>
    </p:spTree>
    <p:extLst>
      <p:ext uri="{BB962C8B-B14F-4D97-AF65-F5344CB8AC3E}">
        <p14:creationId xmlns:p14="http://schemas.microsoft.com/office/powerpoint/2010/main" val="242245995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a Child Record Modal. The INA/ILP tab is open and icons representing clicking actions were added near the edit button and &quot;Add New INA/ILP&quot; button.">
            <a:extLst>
              <a:ext uri="{FF2B5EF4-FFF2-40B4-BE49-F238E27FC236}">
                <a16:creationId xmlns:a16="http://schemas.microsoft.com/office/drawing/2014/main" id="{A849252F-A151-4CFB-9C40-0F57951C97FF}"/>
              </a:ext>
            </a:extLst>
          </p:cNvPr>
          <p:cNvPicPr>
            <a:picLocks noChangeAspect="1"/>
          </p:cNvPicPr>
          <p:nvPr/>
        </p:nvPicPr>
        <p:blipFill>
          <a:blip r:embed="rId3"/>
          <a:srcRect/>
          <a:stretch/>
        </p:blipFill>
        <p:spPr>
          <a:xfrm>
            <a:off x="1469136" y="2677764"/>
            <a:ext cx="10056786" cy="3352262"/>
          </a:xfrm>
          <a:prstGeom prst="rect">
            <a:avLst/>
          </a:prstGeom>
        </p:spPr>
      </p:pic>
      <p:sp>
        <p:nvSpPr>
          <p:cNvPr id="4" name="Content Placeholder 4">
            <a:extLst>
              <a:ext uri="{FF2B5EF4-FFF2-40B4-BE49-F238E27FC236}">
                <a16:creationId xmlns:a16="http://schemas.microsoft.com/office/drawing/2014/main" id="{95E7DE28-D31B-484F-B4BB-F9C094941255}"/>
              </a:ext>
            </a:extLst>
          </p:cNvPr>
          <p:cNvSpPr>
            <a:spLocks noGrp="1"/>
          </p:cNvSpPr>
          <p:nvPr>
            <p:ph idx="1"/>
          </p:nvPr>
        </p:nvSpPr>
        <p:spPr>
          <a:xfrm>
            <a:off x="1469136" y="1192798"/>
            <a:ext cx="10058400" cy="1133318"/>
          </a:xfrm>
        </p:spPr>
        <p:txBody>
          <a:bodyPr/>
          <a:lstStyle/>
          <a:p>
            <a:pPr marL="0" indent="0">
              <a:buNone/>
            </a:pPr>
            <a:r>
              <a:rPr lang="en-US" sz="2400" dirty="0"/>
              <a:t>New INA/ILP forms are created by entering edit mode (1) and then clicking the “Add New INA/ILP” button (2). This will load the form on a separate tab in your browser.</a:t>
            </a:r>
          </a:p>
        </p:txBody>
      </p:sp>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p:txBody>
          <a:bodyPr>
            <a:normAutofit/>
          </a:bodyPr>
          <a:lstStyle/>
          <a:p>
            <a:pPr algn="ctr"/>
            <a:r>
              <a:rPr lang="en-US" sz="3600" b="1" cap="none" dirty="0">
                <a:solidFill>
                  <a:srgbClr val="002060"/>
                </a:solidFill>
                <a:latin typeface="Arial" panose="020B0604020202020204" pitchFamily="34" charset="0"/>
                <a:cs typeface="Arial" panose="020B0604020202020204" pitchFamily="34" charset="0"/>
              </a:rPr>
              <a:t>Creating a New INA/ILP</a:t>
            </a:r>
          </a:p>
        </p:txBody>
      </p:sp>
    </p:spTree>
    <p:extLst>
      <p:ext uri="{BB962C8B-B14F-4D97-AF65-F5344CB8AC3E}">
        <p14:creationId xmlns:p14="http://schemas.microsoft.com/office/powerpoint/2010/main" val="160178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p:txBody>
          <a:bodyPr>
            <a:normAutofit/>
          </a:bodyPr>
          <a:lstStyle/>
          <a:p>
            <a:pPr algn="ctr"/>
            <a:r>
              <a:rPr lang="en-US" sz="3600" b="1" cap="none" dirty="0">
                <a:solidFill>
                  <a:srgbClr val="002060"/>
                </a:solidFill>
                <a:latin typeface="Arial" panose="020B0604020202020204" pitchFamily="34" charset="0"/>
                <a:cs typeface="Arial" panose="020B0604020202020204" pitchFamily="34" charset="0"/>
              </a:rPr>
              <a:t>Creating a New INA/ILP (2)</a:t>
            </a:r>
          </a:p>
        </p:txBody>
      </p:sp>
      <p:sp>
        <p:nvSpPr>
          <p:cNvPr id="4" name="Content Placeholder 4">
            <a:extLst>
              <a:ext uri="{FF2B5EF4-FFF2-40B4-BE49-F238E27FC236}">
                <a16:creationId xmlns:a16="http://schemas.microsoft.com/office/drawing/2014/main" id="{95E7DE28-D31B-484F-B4BB-F9C094941255}"/>
              </a:ext>
            </a:extLst>
          </p:cNvPr>
          <p:cNvSpPr>
            <a:spLocks noGrp="1"/>
          </p:cNvSpPr>
          <p:nvPr>
            <p:ph idx="1"/>
          </p:nvPr>
        </p:nvSpPr>
        <p:spPr>
          <a:xfrm>
            <a:off x="1380744" y="1066800"/>
            <a:ext cx="10146792" cy="2773680"/>
          </a:xfrm>
        </p:spPr>
        <p:txBody>
          <a:bodyPr/>
          <a:lstStyle/>
          <a:p>
            <a:pPr>
              <a:spcBef>
                <a:spcPts val="0"/>
              </a:spcBef>
              <a:spcAft>
                <a:spcPts val="1800"/>
              </a:spcAft>
            </a:pPr>
            <a:r>
              <a:rPr lang="en-US" sz="2400" dirty="0"/>
              <a:t>An INA/ILP form must be linked to an existing valid enrollment line. This ensures that the child/youth is eligible to receive services. Choose the most current enrollment line in your region.</a:t>
            </a:r>
          </a:p>
          <a:p>
            <a:pPr>
              <a:spcBef>
                <a:spcPts val="0"/>
              </a:spcBef>
              <a:spcAft>
                <a:spcPts val="1800"/>
              </a:spcAft>
            </a:pPr>
            <a:r>
              <a:rPr lang="en-US" sz="2400" dirty="0"/>
              <a:t>The enrollment line also provides the grade, so the system can display the applicable form sections and pre-populate child information.</a:t>
            </a:r>
          </a:p>
          <a:p>
            <a:pPr>
              <a:spcBef>
                <a:spcPts val="0"/>
              </a:spcBef>
              <a:spcAft>
                <a:spcPts val="1800"/>
              </a:spcAft>
            </a:pPr>
            <a:r>
              <a:rPr lang="en-US" sz="2400" dirty="0"/>
              <a:t>The INA/ILP Type (30-Day/Initial or Annual) must be selected.</a:t>
            </a:r>
          </a:p>
        </p:txBody>
      </p:sp>
      <p:pic>
        <p:nvPicPr>
          <p:cNvPr id="5" name="Picture 4" descr="Screenshot of the top of the INA/ILP screen, showing the required fields to initiate the form creation.">
            <a:extLst>
              <a:ext uri="{FF2B5EF4-FFF2-40B4-BE49-F238E27FC236}">
                <a16:creationId xmlns:a16="http://schemas.microsoft.com/office/drawing/2014/main" id="{EB6A97BE-0F71-45C7-84C9-717B11A97B7D}"/>
              </a:ext>
            </a:extLst>
          </p:cNvPr>
          <p:cNvPicPr>
            <a:picLocks noChangeAspect="1"/>
          </p:cNvPicPr>
          <p:nvPr/>
        </p:nvPicPr>
        <p:blipFill>
          <a:blip r:embed="rId3"/>
          <a:srcRect/>
          <a:stretch/>
        </p:blipFill>
        <p:spPr>
          <a:xfrm>
            <a:off x="1676400" y="4180550"/>
            <a:ext cx="10003536" cy="2289887"/>
          </a:xfrm>
          <a:prstGeom prst="rect">
            <a:avLst/>
          </a:prstGeom>
        </p:spPr>
      </p:pic>
    </p:spTree>
    <p:extLst>
      <p:ext uri="{BB962C8B-B14F-4D97-AF65-F5344CB8AC3E}">
        <p14:creationId xmlns:p14="http://schemas.microsoft.com/office/powerpoint/2010/main" val="1973061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a:xfrm>
            <a:off x="1540081" y="174066"/>
            <a:ext cx="9956800" cy="944562"/>
          </a:xfrm>
        </p:spPr>
        <p:txBody>
          <a:bodyPr/>
          <a:lstStyle/>
          <a:p>
            <a:pPr algn="ctr"/>
            <a:r>
              <a:rPr lang="en-US" dirty="0"/>
              <a:t>INA/ILP Form Sections for All Grades (1)</a:t>
            </a:r>
            <a:endParaRPr lang="en-US" sz="3600" b="1" cap="none" dirty="0">
              <a:solidFill>
                <a:srgbClr val="002060"/>
              </a:solidFill>
              <a:latin typeface="Arial" panose="020B060402020202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id="{2BD3C7D2-FFE8-4912-921C-01446341B8B8}"/>
              </a:ext>
            </a:extLst>
          </p:cNvPr>
          <p:cNvSpPr>
            <a:spLocks noGrp="1"/>
          </p:cNvSpPr>
          <p:nvPr>
            <p:ph idx="1"/>
          </p:nvPr>
        </p:nvSpPr>
        <p:spPr>
          <a:xfrm>
            <a:off x="1540081" y="1134394"/>
            <a:ext cx="9829800" cy="5476718"/>
          </a:xfrm>
        </p:spPr>
        <p:txBody>
          <a:bodyPr/>
          <a:lstStyle/>
          <a:p>
            <a:pPr marL="0" indent="0">
              <a:spcBef>
                <a:spcPts val="0"/>
              </a:spcBef>
              <a:spcAft>
                <a:spcPts val="1800"/>
              </a:spcAft>
              <a:buNone/>
            </a:pPr>
            <a:r>
              <a:rPr lang="en-US" sz="2400" dirty="0"/>
              <a:t>INA/ILPs for all grade levels will have the following sections:</a:t>
            </a:r>
          </a:p>
          <a:p>
            <a:pPr>
              <a:spcBef>
                <a:spcPts val="0"/>
              </a:spcBef>
              <a:spcAft>
                <a:spcPts val="1800"/>
              </a:spcAft>
            </a:pPr>
            <a:r>
              <a:rPr lang="en-US" sz="2400" b="1" dirty="0"/>
              <a:t>Personal Information: </a:t>
            </a:r>
            <a:r>
              <a:rPr lang="en-US" sz="2400" dirty="0"/>
              <a:t>Displays name, date of birth, student IDs, etc. (pre-populated from the statewide child record).</a:t>
            </a:r>
          </a:p>
          <a:p>
            <a:pPr>
              <a:spcBef>
                <a:spcPts val="0"/>
              </a:spcBef>
              <a:spcAft>
                <a:spcPts val="1800"/>
              </a:spcAft>
            </a:pPr>
            <a:r>
              <a:rPr lang="en-US" sz="2400" b="1" dirty="0"/>
              <a:t>Indicators:</a:t>
            </a:r>
            <a:r>
              <a:rPr lang="en-US" sz="2400" dirty="0"/>
              <a:t> Displays Priority for Service (PFS), Academic Risk, and Special Education statuses; the user can add a 504 Plan indicator, if applicable.</a:t>
            </a:r>
          </a:p>
          <a:p>
            <a:pPr>
              <a:spcBef>
                <a:spcPts val="0"/>
              </a:spcBef>
              <a:spcAft>
                <a:spcPts val="1800"/>
              </a:spcAft>
            </a:pPr>
            <a:r>
              <a:rPr lang="en-US" sz="2400" b="1" dirty="0"/>
              <a:t>Health Information: </a:t>
            </a:r>
            <a:r>
              <a:rPr lang="en-US" sz="2400" dirty="0"/>
              <a:t>Gathers health information and needs.</a:t>
            </a:r>
          </a:p>
          <a:p>
            <a:pPr>
              <a:spcBef>
                <a:spcPts val="0"/>
              </a:spcBef>
              <a:spcAft>
                <a:spcPts val="1800"/>
              </a:spcAft>
            </a:pPr>
            <a:r>
              <a:rPr lang="en-US" sz="2400" b="1" dirty="0"/>
              <a:t>Learning Plan: </a:t>
            </a:r>
            <a:r>
              <a:rPr lang="en-US" sz="2400" dirty="0"/>
              <a:t>Records the user’s suggested subgrantee services to address the child’s/youth’s needs.</a:t>
            </a:r>
          </a:p>
          <a:p>
            <a:pPr>
              <a:spcBef>
                <a:spcPts val="0"/>
              </a:spcBef>
              <a:spcAft>
                <a:spcPts val="1800"/>
              </a:spcAft>
            </a:pPr>
            <a:r>
              <a:rPr lang="en-US" sz="2400" b="1" dirty="0"/>
              <a:t>Interviewee: </a:t>
            </a:r>
            <a:r>
              <a:rPr lang="en-US" sz="2400" dirty="0"/>
              <a:t>Records the name of the person providing the information and their relationship to the child/youth.</a:t>
            </a:r>
          </a:p>
          <a:p>
            <a:pPr>
              <a:spcBef>
                <a:spcPts val="0"/>
              </a:spcBef>
              <a:spcAft>
                <a:spcPts val="1800"/>
              </a:spcAft>
            </a:pPr>
            <a:endParaRPr lang="en-US" sz="2400" dirty="0"/>
          </a:p>
          <a:p>
            <a:pPr>
              <a:spcBef>
                <a:spcPts val="0"/>
              </a:spcBef>
              <a:spcAft>
                <a:spcPts val="1800"/>
              </a:spcAft>
            </a:pPr>
            <a:endParaRPr lang="en-US" sz="2400" dirty="0"/>
          </a:p>
          <a:p>
            <a:pPr>
              <a:spcBef>
                <a:spcPts val="0"/>
              </a:spcBef>
              <a:spcAft>
                <a:spcPts val="1800"/>
              </a:spcAft>
            </a:pPr>
            <a:endParaRPr lang="en-US" sz="2400" dirty="0"/>
          </a:p>
        </p:txBody>
      </p:sp>
    </p:spTree>
    <p:extLst>
      <p:ext uri="{BB962C8B-B14F-4D97-AF65-F5344CB8AC3E}">
        <p14:creationId xmlns:p14="http://schemas.microsoft.com/office/powerpoint/2010/main" val="422711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a:xfrm>
            <a:off x="1697736" y="122238"/>
            <a:ext cx="9956800" cy="944562"/>
          </a:xfrm>
        </p:spPr>
        <p:txBody>
          <a:bodyPr/>
          <a:lstStyle/>
          <a:p>
            <a:pPr algn="ctr"/>
            <a:r>
              <a:rPr lang="en-US" dirty="0"/>
              <a:t>INA/ILP Form Sections for All Grades (2)</a:t>
            </a:r>
            <a:endParaRPr lang="en-US" sz="3600" b="1" cap="none" dirty="0">
              <a:solidFill>
                <a:srgbClr val="002060"/>
              </a:solidFill>
              <a:latin typeface="Arial" panose="020B060402020202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id="{2BD3C7D2-FFE8-4912-921C-01446341B8B8}"/>
              </a:ext>
            </a:extLst>
          </p:cNvPr>
          <p:cNvSpPr>
            <a:spLocks noGrp="1"/>
          </p:cNvSpPr>
          <p:nvPr>
            <p:ph idx="1"/>
          </p:nvPr>
        </p:nvSpPr>
        <p:spPr>
          <a:xfrm>
            <a:off x="1697736" y="1134394"/>
            <a:ext cx="9829800" cy="5476718"/>
          </a:xfrm>
        </p:spPr>
        <p:txBody>
          <a:bodyPr/>
          <a:lstStyle/>
          <a:p>
            <a:pPr marL="0" indent="0">
              <a:spcBef>
                <a:spcPts val="0"/>
              </a:spcBef>
              <a:spcAft>
                <a:spcPts val="1800"/>
              </a:spcAft>
              <a:buNone/>
            </a:pPr>
            <a:r>
              <a:rPr lang="en-US" sz="2400" dirty="0"/>
              <a:t>INA/ILPs for all grade levels will have the following sections (continued)</a:t>
            </a:r>
          </a:p>
          <a:p>
            <a:pPr>
              <a:spcBef>
                <a:spcPts val="0"/>
              </a:spcBef>
              <a:spcAft>
                <a:spcPts val="1800"/>
              </a:spcAft>
            </a:pPr>
            <a:r>
              <a:rPr lang="en-US" sz="2400" b="1" dirty="0"/>
              <a:t>Created By and Follow-up By: </a:t>
            </a:r>
            <a:r>
              <a:rPr lang="en-US" sz="2400" dirty="0"/>
              <a:t>Records name and date for the MEP staff who created and updated the INA/ILP.</a:t>
            </a:r>
          </a:p>
          <a:p>
            <a:pPr>
              <a:spcBef>
                <a:spcPts val="0"/>
              </a:spcBef>
              <a:spcAft>
                <a:spcPts val="1800"/>
              </a:spcAft>
            </a:pPr>
            <a:r>
              <a:rPr lang="en-US" sz="2400" b="1" dirty="0"/>
              <a:t>Comments:</a:t>
            </a:r>
            <a:r>
              <a:rPr lang="en-US" sz="2400" dirty="0"/>
              <a:t> Records additional comments (optional).</a:t>
            </a:r>
          </a:p>
        </p:txBody>
      </p:sp>
    </p:spTree>
    <p:extLst>
      <p:ext uri="{BB962C8B-B14F-4D97-AF65-F5344CB8AC3E}">
        <p14:creationId xmlns:p14="http://schemas.microsoft.com/office/powerpoint/2010/main" val="3053959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p:txBody>
          <a:bodyPr/>
          <a:lstStyle/>
          <a:p>
            <a:pPr algn="ctr"/>
            <a:r>
              <a:rPr lang="en-US" sz="3600" b="1" cap="none" dirty="0">
                <a:solidFill>
                  <a:srgbClr val="002060"/>
                </a:solidFill>
                <a:latin typeface="Arial" panose="020B0604020202020204" pitchFamily="34" charset="0"/>
                <a:cs typeface="Arial" panose="020B0604020202020204" pitchFamily="34" charset="0"/>
              </a:rPr>
              <a:t>Demonstration </a:t>
            </a:r>
            <a:r>
              <a:rPr lang="en-US" dirty="0"/>
              <a:t>of</a:t>
            </a:r>
            <a:r>
              <a:rPr lang="en-US" sz="3600" b="1" cap="none" dirty="0">
                <a:solidFill>
                  <a:srgbClr val="002060"/>
                </a:solidFill>
                <a:latin typeface="Arial" panose="020B0604020202020204" pitchFamily="34" charset="0"/>
                <a:cs typeface="Arial" panose="020B0604020202020204" pitchFamily="34" charset="0"/>
              </a:rPr>
              <a:t> </a:t>
            </a:r>
            <a:r>
              <a:rPr lang="en-US" dirty="0"/>
              <a:t>Two</a:t>
            </a:r>
            <a:r>
              <a:rPr lang="en-US" sz="3600" b="1" cap="none" dirty="0">
                <a:solidFill>
                  <a:srgbClr val="002060"/>
                </a:solidFill>
                <a:latin typeface="Arial" panose="020B0604020202020204" pitchFamily="34" charset="0"/>
                <a:cs typeface="Arial" panose="020B0604020202020204" pitchFamily="34" charset="0"/>
              </a:rPr>
              <a:t> Grade Groups</a:t>
            </a:r>
          </a:p>
        </p:txBody>
      </p:sp>
      <p:sp>
        <p:nvSpPr>
          <p:cNvPr id="4" name="Content Placeholder 4">
            <a:extLst>
              <a:ext uri="{FF2B5EF4-FFF2-40B4-BE49-F238E27FC236}">
                <a16:creationId xmlns:a16="http://schemas.microsoft.com/office/drawing/2014/main" id="{79EA9B65-57C1-43FA-8F5B-CA6BE245AD30}"/>
              </a:ext>
            </a:extLst>
          </p:cNvPr>
          <p:cNvSpPr>
            <a:spLocks noGrp="1"/>
          </p:cNvSpPr>
          <p:nvPr>
            <p:ph idx="1"/>
          </p:nvPr>
        </p:nvSpPr>
        <p:spPr>
          <a:xfrm>
            <a:off x="1524000" y="1246908"/>
            <a:ext cx="9956800" cy="5086835"/>
          </a:xfrm>
        </p:spPr>
        <p:txBody>
          <a:bodyPr/>
          <a:lstStyle/>
          <a:p>
            <a:pPr marL="457200" indent="-457200">
              <a:spcBef>
                <a:spcPts val="600"/>
              </a:spcBef>
              <a:spcAft>
                <a:spcPts val="600"/>
              </a:spcAft>
              <a:buFont typeface="+mj-lt"/>
              <a:buAutoNum type="arabicPeriod"/>
            </a:pPr>
            <a:r>
              <a:rPr lang="en-US" dirty="0"/>
              <a:t>Demonstration with a fictitious secondary school student.</a:t>
            </a:r>
          </a:p>
          <a:p>
            <a:pPr lvl="1">
              <a:spcBef>
                <a:spcPts val="600"/>
              </a:spcBef>
              <a:spcAft>
                <a:spcPts val="600"/>
              </a:spcAft>
              <a:buFont typeface="Arial" panose="020B0604020202020204" pitchFamily="34" charset="0"/>
              <a:buChar char="•"/>
            </a:pPr>
            <a:r>
              <a:rPr lang="en-US" dirty="0"/>
              <a:t>View of the MSIN INA/ILP screen</a:t>
            </a:r>
          </a:p>
          <a:p>
            <a:pPr marL="457200" indent="-457200">
              <a:spcBef>
                <a:spcPts val="600"/>
              </a:spcBef>
              <a:spcAft>
                <a:spcPts val="600"/>
              </a:spcAft>
              <a:buFont typeface="+mj-lt"/>
              <a:buAutoNum type="arabicPeriod"/>
            </a:pPr>
            <a:r>
              <a:rPr lang="en-US" dirty="0"/>
              <a:t>Demonstration with a fictitious OSY.</a:t>
            </a:r>
          </a:p>
          <a:p>
            <a:pPr lvl="1">
              <a:spcBef>
                <a:spcPts val="600"/>
              </a:spcBef>
              <a:spcAft>
                <a:spcPts val="600"/>
              </a:spcAft>
              <a:buFont typeface="Arial" panose="020B0604020202020204" pitchFamily="34" charset="0"/>
              <a:buChar char="•"/>
            </a:pPr>
            <a:r>
              <a:rPr lang="en-US" dirty="0"/>
              <a:t>View of the MSIN INA/ILP screen</a:t>
            </a:r>
          </a:p>
          <a:p>
            <a:pPr marL="457200" lvl="1" indent="0">
              <a:spcBef>
                <a:spcPts val="600"/>
              </a:spcBef>
              <a:spcAft>
                <a:spcPts val="600"/>
              </a:spcAft>
              <a:buNone/>
            </a:pPr>
            <a:endParaRPr lang="en-US" dirty="0"/>
          </a:p>
          <a:p>
            <a:pPr marL="0" lvl="1" indent="0">
              <a:spcBef>
                <a:spcPts val="600"/>
              </a:spcBef>
              <a:spcAft>
                <a:spcPts val="600"/>
              </a:spcAft>
              <a:buNone/>
            </a:pPr>
            <a:r>
              <a:rPr lang="en-US" dirty="0"/>
              <a:t>Demonstration videos for all grade spans can be found at: </a:t>
            </a:r>
            <a:r>
              <a:rPr lang="en-US" dirty="0">
                <a:hlinkClick r:id="rId3"/>
              </a:rPr>
              <a:t>https://mephelpcenter.wested.org/hc/en-us/articles/7919139080596-How-To-Videos-Child-Records-Individual-Needs-Assessment-Individual-Learning-Plan-INA-ILP-</a:t>
            </a:r>
            <a:r>
              <a:rPr lang="en-US" dirty="0"/>
              <a:t> </a:t>
            </a:r>
          </a:p>
        </p:txBody>
      </p:sp>
    </p:spTree>
    <p:extLst>
      <p:ext uri="{BB962C8B-B14F-4D97-AF65-F5344CB8AC3E}">
        <p14:creationId xmlns:p14="http://schemas.microsoft.com/office/powerpoint/2010/main" val="1396616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B9EA5982-BC29-433D-A90C-D5C65411ECA5}"/>
              </a:ext>
            </a:extLst>
          </p:cNvPr>
          <p:cNvSpPr txBox="1">
            <a:spLocks noGrp="1"/>
          </p:cNvSpPr>
          <p:nvPr>
            <p:ph type="title" idx="4294967295"/>
          </p:nvPr>
        </p:nvSpPr>
        <p:spPr bwMode="auto">
          <a:xfrm>
            <a:off x="1320800" y="406400"/>
            <a:ext cx="9886950" cy="881063"/>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rtl="0" eaLnBrk="0" fontAlgn="base" hangingPunct="0">
              <a:spcBef>
                <a:spcPct val="0"/>
              </a:spcBef>
              <a:spcAft>
                <a:spcPct val="0"/>
              </a:spcAft>
              <a:defRPr sz="4000" b="1" kern="1200" baseline="0">
                <a:solidFill>
                  <a:srgbClr val="002060"/>
                </a:solidFill>
                <a:latin typeface="+mj-lt"/>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itchFamily="34" charset="0"/>
              </a:rPr>
              <a:t>Questions? (3)</a:t>
            </a:r>
          </a:p>
        </p:txBody>
      </p:sp>
      <p:pic>
        <p:nvPicPr>
          <p:cNvPr id="5" name="Content Placeholder 3" descr="Picture of question marks." title="Questions?">
            <a:extLst>
              <a:ext uri="{FF2B5EF4-FFF2-40B4-BE49-F238E27FC236}">
                <a16:creationId xmlns:a16="http://schemas.microsoft.com/office/drawing/2014/main" id="{3F61D90E-37FC-4FB2-BFC8-1EB326B63C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bwMode="auto">
          <a:xfrm>
            <a:off x="3496093" y="1941894"/>
            <a:ext cx="5536696" cy="3890932"/>
          </a:xfrm>
          <a:prstGeom prst="rect">
            <a:avLst/>
          </a:prstGeom>
          <a:noFill/>
          <a:ln w="9525">
            <a:noFill/>
            <a:miter lim="800000"/>
            <a:headEnd/>
            <a:tailEnd/>
          </a:ln>
          <a:effectLst/>
        </p:spPr>
      </p:pic>
    </p:spTree>
    <p:extLst>
      <p:ext uri="{BB962C8B-B14F-4D97-AF65-F5344CB8AC3E}">
        <p14:creationId xmlns:p14="http://schemas.microsoft.com/office/powerpoint/2010/main" val="476800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p:nvPr>
        </p:nvSpPr>
        <p:spPr>
          <a:xfrm>
            <a:off x="1403479" y="335115"/>
            <a:ext cx="9956800" cy="944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Check for Understanding (3)</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1583140" y="1587908"/>
            <a:ext cx="9597478"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There are three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If you are participating as a group, enter what the majority of the group chooses.</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182280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CC0FF8-A2D7-4EDC-B28B-045893D54BB3}"/>
              </a:ext>
            </a:extLst>
          </p:cNvPr>
          <p:cNvSpPr>
            <a:spLocks noGrp="1"/>
          </p:cNvSpPr>
          <p:nvPr>
            <p:ph idx="1"/>
          </p:nvPr>
        </p:nvSpPr>
        <p:spPr/>
        <p:txBody>
          <a:bodyPr/>
          <a:lstStyle/>
          <a:p>
            <a:pPr marL="0" indent="0">
              <a:buNone/>
            </a:pPr>
            <a:r>
              <a:rPr lang="en-US" dirty="0"/>
              <a:t>This webinar will review how to complete the Individual Needs Assessments (INAs) and Individual Learning Plans (ILPs) and how the INA is directly connected to selected measurable program objectives (MPOs) within the State Service Delivery Plan (SSDP). </a:t>
            </a:r>
          </a:p>
          <a:p>
            <a:pPr marL="0" indent="0">
              <a:buNone/>
            </a:pPr>
            <a:endParaRPr lang="en-US" dirty="0"/>
          </a:p>
          <a:p>
            <a:pPr marL="0" indent="0">
              <a:buNone/>
            </a:pPr>
            <a:r>
              <a:rPr lang="en-US" dirty="0"/>
              <a:t>The target audience is Migrant Education Program (MEP) Directors and any staff who complete INAs and ILPs.</a:t>
            </a:r>
          </a:p>
        </p:txBody>
      </p:sp>
      <p:sp>
        <p:nvSpPr>
          <p:cNvPr id="3" name="Title 2">
            <a:extLst>
              <a:ext uri="{FF2B5EF4-FFF2-40B4-BE49-F238E27FC236}">
                <a16:creationId xmlns:a16="http://schemas.microsoft.com/office/drawing/2014/main" id="{ACDED79B-5101-4CFD-9831-6EE9074A99DE}"/>
              </a:ext>
            </a:extLst>
          </p:cNvPr>
          <p:cNvSpPr>
            <a:spLocks noGrp="1"/>
          </p:cNvSpPr>
          <p:nvPr>
            <p:ph type="title"/>
          </p:nvPr>
        </p:nvSpPr>
        <p:spPr/>
        <p:txBody>
          <a:bodyPr/>
          <a:lstStyle/>
          <a:p>
            <a:r>
              <a:rPr lang="en-US" dirty="0"/>
              <a:t>Purpose </a:t>
            </a:r>
          </a:p>
        </p:txBody>
      </p:sp>
    </p:spTree>
    <p:extLst>
      <p:ext uri="{BB962C8B-B14F-4D97-AF65-F5344CB8AC3E}">
        <p14:creationId xmlns:p14="http://schemas.microsoft.com/office/powerpoint/2010/main" val="1244577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4800" dirty="0">
                <a:solidFill>
                  <a:schemeClr val="bg1">
                    <a:lumMod val="95000"/>
                    <a:lumOff val="5000"/>
                  </a:schemeClr>
                </a:solidFill>
              </a:rPr>
              <a:t>Additional Considerations and Next Steps</a:t>
            </a:r>
          </a:p>
        </p:txBody>
      </p:sp>
    </p:spTree>
    <p:extLst>
      <p:ext uri="{BB962C8B-B14F-4D97-AF65-F5344CB8AC3E}">
        <p14:creationId xmlns:p14="http://schemas.microsoft.com/office/powerpoint/2010/main" val="1431372119"/>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a:xfrm>
            <a:off x="1283110" y="224522"/>
            <a:ext cx="10879394" cy="944562"/>
          </a:xfrm>
        </p:spPr>
        <p:txBody>
          <a:bodyPr>
            <a:normAutofit/>
          </a:bodyPr>
          <a:lstStyle/>
          <a:p>
            <a:pPr algn="ctr"/>
            <a:r>
              <a:rPr lang="en-US" sz="3600" b="1" cap="none" dirty="0">
                <a:solidFill>
                  <a:srgbClr val="002060"/>
                </a:solidFill>
                <a:latin typeface="Arial" panose="020B0604020202020204" pitchFamily="34" charset="0"/>
                <a:cs typeface="Arial" panose="020B0604020202020204" pitchFamily="34" charset="0"/>
              </a:rPr>
              <a:t>Additional Instructions and Considerations</a:t>
            </a:r>
          </a:p>
        </p:txBody>
      </p:sp>
      <p:sp>
        <p:nvSpPr>
          <p:cNvPr id="4" name="TextBox 3">
            <a:extLst>
              <a:ext uri="{FF2B5EF4-FFF2-40B4-BE49-F238E27FC236}">
                <a16:creationId xmlns:a16="http://schemas.microsoft.com/office/drawing/2014/main" id="{570A139A-FC0D-4894-8465-111D3DD51459}"/>
              </a:ext>
            </a:extLst>
          </p:cNvPr>
          <p:cNvSpPr txBox="1"/>
          <p:nvPr/>
        </p:nvSpPr>
        <p:spPr bwMode="auto">
          <a:xfrm>
            <a:off x="1166022" y="1152835"/>
            <a:ext cx="11113570" cy="513265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marL="571500" indent="-571500" defTabSz="914400">
              <a:spcAft>
                <a:spcPts val="1800"/>
              </a:spcAft>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It is appropriate to include completing the INA/ILP during case management services for students in 9</a:t>
            </a:r>
            <a:r>
              <a:rPr lang="en-US" sz="2800" baseline="30000" dirty="0">
                <a:solidFill>
                  <a:srgbClr val="002060"/>
                </a:solidFill>
                <a:latin typeface="Arial" panose="020B0604020202020204" pitchFamily="34" charset="0"/>
                <a:cs typeface="Arial" panose="020B0604020202020204" pitchFamily="34" charset="0"/>
              </a:rPr>
              <a:t>th</a:t>
            </a:r>
            <a:r>
              <a:rPr lang="en-US" sz="2800" dirty="0">
                <a:solidFill>
                  <a:srgbClr val="002060"/>
                </a:solidFill>
                <a:latin typeface="Arial" panose="020B0604020202020204" pitchFamily="34" charset="0"/>
                <a:cs typeface="Arial" panose="020B0604020202020204" pitchFamily="34" charset="0"/>
              </a:rPr>
              <a:t> grade (MPO 5.0/6.0).</a:t>
            </a:r>
          </a:p>
          <a:p>
            <a:pPr marL="571500" indent="-571500" defTabSz="914400">
              <a:spcAft>
                <a:spcPts val="1800"/>
              </a:spcAft>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Consider completing the INA in case management services for 10</a:t>
            </a:r>
            <a:r>
              <a:rPr lang="en-US" sz="2800" baseline="30000" dirty="0">
                <a:solidFill>
                  <a:srgbClr val="002060"/>
                </a:solidFill>
                <a:latin typeface="Arial" panose="020B0604020202020204" pitchFamily="34" charset="0"/>
                <a:cs typeface="Arial" panose="020B0604020202020204" pitchFamily="34" charset="0"/>
              </a:rPr>
              <a:t>th</a:t>
            </a:r>
            <a:r>
              <a:rPr lang="en-US" sz="2800" dirty="0">
                <a:solidFill>
                  <a:srgbClr val="002060"/>
                </a:solidFill>
                <a:latin typeface="Arial" panose="020B0604020202020204" pitchFamily="34" charset="0"/>
                <a:cs typeface="Arial" panose="020B0604020202020204" pitchFamily="34" charset="0"/>
              </a:rPr>
              <a:t> through 12</a:t>
            </a:r>
            <a:r>
              <a:rPr lang="en-US" sz="2800" baseline="30000" dirty="0">
                <a:solidFill>
                  <a:srgbClr val="002060"/>
                </a:solidFill>
                <a:latin typeface="Arial" panose="020B0604020202020204" pitchFamily="34" charset="0"/>
                <a:cs typeface="Arial" panose="020B0604020202020204" pitchFamily="34" charset="0"/>
              </a:rPr>
              <a:t>th</a:t>
            </a:r>
            <a:r>
              <a:rPr lang="en-US" sz="2800" dirty="0">
                <a:solidFill>
                  <a:srgbClr val="002060"/>
                </a:solidFill>
                <a:latin typeface="Arial" panose="020B0604020202020204" pitchFamily="34" charset="0"/>
                <a:cs typeface="Arial" panose="020B0604020202020204" pitchFamily="34" charset="0"/>
              </a:rPr>
              <a:t> graders as well (not aligned to MPO 5.0 and 6.0).</a:t>
            </a:r>
          </a:p>
          <a:p>
            <a:pPr marL="571500" indent="-571500" algn="l" defTabSz="914400">
              <a:spcAft>
                <a:spcPts val="1800"/>
              </a:spcAft>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MPO 5.1/6.1 –  The “Unaddressed Credit Deficiency” question is a bit tricky. Case management staff should confirm that there actually is a need that the core instructional program is not fulfilling.</a:t>
            </a:r>
          </a:p>
          <a:p>
            <a:pPr marL="571500" indent="-571500" algn="l" defTabSz="914400">
              <a:spcAft>
                <a:spcPts val="1800"/>
              </a:spcAft>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MPOs 10.0, 10.1, 10.2 – When speaking to the OSY, discuss the significance of them identifying a need on the INA. If an OSY is not seriously considering enrolling in services offered or will be staying a very short period of time and won’t be able to enroll in services, then the “Interested in” box shouldn’t be checked.</a:t>
            </a:r>
          </a:p>
        </p:txBody>
      </p:sp>
    </p:spTree>
    <p:extLst>
      <p:ext uri="{BB962C8B-B14F-4D97-AF65-F5344CB8AC3E}">
        <p14:creationId xmlns:p14="http://schemas.microsoft.com/office/powerpoint/2010/main" val="2482400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a:xfrm>
            <a:off x="1283110" y="224522"/>
            <a:ext cx="10879394" cy="944562"/>
          </a:xfrm>
        </p:spPr>
        <p:txBody>
          <a:bodyPr>
            <a:normAutofit/>
          </a:bodyPr>
          <a:lstStyle/>
          <a:p>
            <a:pPr algn="ctr"/>
            <a:r>
              <a:rPr lang="en-US" sz="3600" b="1" cap="none" dirty="0">
                <a:solidFill>
                  <a:srgbClr val="002060"/>
                </a:solidFill>
                <a:latin typeface="Arial" panose="020B0604020202020204" pitchFamily="34" charset="0"/>
                <a:cs typeface="Arial" panose="020B0604020202020204" pitchFamily="34" charset="0"/>
              </a:rPr>
              <a:t>Additional Instructions and Considerations (2)</a:t>
            </a:r>
          </a:p>
        </p:txBody>
      </p:sp>
      <p:sp>
        <p:nvSpPr>
          <p:cNvPr id="4" name="TextBox 3">
            <a:extLst>
              <a:ext uri="{FF2B5EF4-FFF2-40B4-BE49-F238E27FC236}">
                <a16:creationId xmlns:a16="http://schemas.microsoft.com/office/drawing/2014/main" id="{570A139A-FC0D-4894-8465-111D3DD51459}"/>
              </a:ext>
            </a:extLst>
          </p:cNvPr>
          <p:cNvSpPr txBox="1"/>
          <p:nvPr/>
        </p:nvSpPr>
        <p:spPr bwMode="auto">
          <a:xfrm>
            <a:off x="547720" y="1393249"/>
            <a:ext cx="11113570" cy="513265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571500" indent="-571500" algn="l" defTabSz="914400">
              <a:spcAft>
                <a:spcPts val="1800"/>
              </a:spcAft>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MPO 11.1 – Sometimes mental health needs are identified through the INA process, but somewhere in the process the MEP verifies that the core instructional program is already providing mental health services. If this is the case, and like credit recovery there is no unaddressed need, the local MEP may update the INA by removing the mental health checkmark and add a note to the comments that the school is meeting this need.</a:t>
            </a:r>
          </a:p>
        </p:txBody>
      </p:sp>
    </p:spTree>
    <p:extLst>
      <p:ext uri="{BB962C8B-B14F-4D97-AF65-F5344CB8AC3E}">
        <p14:creationId xmlns:p14="http://schemas.microsoft.com/office/powerpoint/2010/main" val="4247952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a:xfrm>
            <a:off x="1283110" y="224522"/>
            <a:ext cx="10879394" cy="944562"/>
          </a:xfrm>
        </p:spPr>
        <p:txBody>
          <a:bodyPr>
            <a:normAutofit/>
          </a:bodyPr>
          <a:lstStyle/>
          <a:p>
            <a:pPr algn="ctr"/>
            <a:r>
              <a:rPr lang="en-US" sz="3600" b="1" cap="none" dirty="0">
                <a:solidFill>
                  <a:srgbClr val="002060"/>
                </a:solidFill>
                <a:latin typeface="Arial" panose="020B0604020202020204" pitchFamily="34" charset="0"/>
                <a:cs typeface="Arial" panose="020B0604020202020204" pitchFamily="34" charset="0"/>
              </a:rPr>
              <a:t>Additional Instructions and Considerations (3)</a:t>
            </a:r>
          </a:p>
        </p:txBody>
      </p:sp>
      <p:sp>
        <p:nvSpPr>
          <p:cNvPr id="4" name="TextBox 3">
            <a:extLst>
              <a:ext uri="{FF2B5EF4-FFF2-40B4-BE49-F238E27FC236}">
                <a16:creationId xmlns:a16="http://schemas.microsoft.com/office/drawing/2014/main" id="{570A139A-FC0D-4894-8465-111D3DD51459}"/>
              </a:ext>
            </a:extLst>
          </p:cNvPr>
          <p:cNvSpPr txBox="1"/>
          <p:nvPr/>
        </p:nvSpPr>
        <p:spPr bwMode="auto">
          <a:xfrm>
            <a:off x="906292" y="1331838"/>
            <a:ext cx="11037345" cy="478324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l" defTabSz="914400">
              <a:spcAft>
                <a:spcPts val="1200"/>
              </a:spcAft>
            </a:pPr>
            <a:r>
              <a:rPr lang="en-US" sz="2400" dirty="0">
                <a:solidFill>
                  <a:srgbClr val="002060"/>
                </a:solidFill>
                <a:latin typeface="Arial" panose="020B0604020202020204" pitchFamily="34" charset="0"/>
                <a:cs typeface="Arial" panose="020B0604020202020204" pitchFamily="34" charset="0"/>
              </a:rPr>
              <a:t>For youth/parents who do not wish to complete the INA/ILP – please start the INA/ILP for the child/youth so you can identify which services the child/youth should be referred to. If a parent does not want to provide information or be interviewed:</a:t>
            </a:r>
          </a:p>
          <a:p>
            <a:pPr marL="571500" indent="-571500" defTabSz="914400">
              <a:spcAft>
                <a:spcPts val="12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Discuss the importance of the INA/ILP with the parent.</a:t>
            </a:r>
          </a:p>
          <a:p>
            <a:pPr marL="571500" indent="-571500" defTabSz="914400">
              <a:spcAft>
                <a:spcPts val="12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Ask if you could possibly call back to complete the INA/ILP with them if the timing is bad.</a:t>
            </a:r>
          </a:p>
          <a:p>
            <a:pPr marL="571500" indent="-571500" defTabSz="914400">
              <a:spcAft>
                <a:spcPts val="12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If the parent is adamant that they do not want to be interviewed to complete the INA, please take notes in the INA. It won’t be marked as completed, but starting the INA coupled with the notes documenting the parents’ reluctance to complete the INA/ILP shows that the local MEP is committed to implementing the law according to California </a:t>
            </a:r>
            <a:r>
              <a:rPr lang="en-US" sz="2400" i="1" dirty="0">
                <a:solidFill>
                  <a:srgbClr val="002060"/>
                </a:solidFill>
                <a:latin typeface="Arial" panose="020B0604020202020204" pitchFamily="34" charset="0"/>
                <a:cs typeface="Arial" panose="020B0604020202020204" pitchFamily="34" charset="0"/>
              </a:rPr>
              <a:t>Education Code</a:t>
            </a:r>
            <a:r>
              <a:rPr lang="en-US" sz="24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70435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a:xfrm>
            <a:off x="1697736" y="122238"/>
            <a:ext cx="9956800" cy="944562"/>
          </a:xfrm>
        </p:spPr>
        <p:txBody>
          <a:bodyPr/>
          <a:lstStyle/>
          <a:p>
            <a:pPr algn="ctr"/>
            <a:r>
              <a:rPr lang="en-US" dirty="0"/>
              <a:t>INA/ILP Support Role</a:t>
            </a:r>
            <a:endParaRPr lang="en-US" sz="3600" b="1" cap="none" dirty="0">
              <a:solidFill>
                <a:srgbClr val="002060"/>
              </a:solidFill>
              <a:latin typeface="Arial" panose="020B060402020202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id="{61D693C0-588C-452A-9D7D-6043D84497D1}"/>
              </a:ext>
            </a:extLst>
          </p:cNvPr>
          <p:cNvSpPr>
            <a:spLocks noGrp="1"/>
          </p:cNvSpPr>
          <p:nvPr>
            <p:ph idx="1"/>
          </p:nvPr>
        </p:nvSpPr>
        <p:spPr>
          <a:xfrm>
            <a:off x="1417320" y="1106424"/>
            <a:ext cx="10165080" cy="1985272"/>
          </a:xfrm>
        </p:spPr>
        <p:txBody>
          <a:bodyPr/>
          <a:lstStyle/>
          <a:p>
            <a:pPr>
              <a:spcBef>
                <a:spcPts val="0"/>
              </a:spcBef>
              <a:spcAft>
                <a:spcPts val="1200"/>
              </a:spcAft>
            </a:pPr>
            <a:r>
              <a:rPr lang="en-US" sz="2400" dirty="0"/>
              <a:t>The INA/ILP Support Role was added when the INA/ILP was created so that subgrantees can give local users the ability to create, edit, and delete INA/ILPs.</a:t>
            </a:r>
          </a:p>
          <a:p>
            <a:pPr>
              <a:spcBef>
                <a:spcPts val="0"/>
              </a:spcBef>
              <a:spcAft>
                <a:spcPts val="1200"/>
              </a:spcAft>
            </a:pPr>
            <a:r>
              <a:rPr lang="en-US" sz="2400" dirty="0"/>
              <a:t>Local Regional User Approver(s) can add this new role to local MSIN users.</a:t>
            </a:r>
          </a:p>
        </p:txBody>
      </p:sp>
      <p:pic>
        <p:nvPicPr>
          <p:cNvPr id="5" name="Picture 4" descr="Screenshot of account management screen in MSIN where user roles are assigned.">
            <a:extLst>
              <a:ext uri="{FF2B5EF4-FFF2-40B4-BE49-F238E27FC236}">
                <a16:creationId xmlns:a16="http://schemas.microsoft.com/office/drawing/2014/main" id="{950268DF-7F9C-4B3F-8029-8205A6FD76A9}"/>
              </a:ext>
            </a:extLst>
          </p:cNvPr>
          <p:cNvPicPr>
            <a:picLocks noChangeAspect="1"/>
          </p:cNvPicPr>
          <p:nvPr/>
        </p:nvPicPr>
        <p:blipFill>
          <a:blip r:embed="rId3"/>
          <a:stretch>
            <a:fillRect/>
          </a:stretch>
        </p:blipFill>
        <p:spPr>
          <a:xfrm>
            <a:off x="3019607" y="3091696"/>
            <a:ext cx="7313058" cy="3644066"/>
          </a:xfrm>
          <a:prstGeom prst="rect">
            <a:avLst/>
          </a:prstGeom>
        </p:spPr>
      </p:pic>
    </p:spTree>
    <p:extLst>
      <p:ext uri="{BB962C8B-B14F-4D97-AF65-F5344CB8AC3E}">
        <p14:creationId xmlns:p14="http://schemas.microsoft.com/office/powerpoint/2010/main" val="2019099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a:xfrm>
            <a:off x="1679448" y="158814"/>
            <a:ext cx="9956800" cy="944562"/>
          </a:xfrm>
        </p:spPr>
        <p:txBody>
          <a:bodyPr/>
          <a:lstStyle/>
          <a:p>
            <a:pPr algn="ctr"/>
            <a:r>
              <a:rPr lang="en-US" sz="3600" b="1" cap="none" dirty="0">
                <a:solidFill>
                  <a:srgbClr val="002060"/>
                </a:solidFill>
                <a:latin typeface="Arial" panose="020B0604020202020204" pitchFamily="34" charset="0"/>
                <a:cs typeface="Arial" panose="020B0604020202020204" pitchFamily="34" charset="0"/>
              </a:rPr>
              <a:t>Data Privacy and Security</a:t>
            </a:r>
          </a:p>
        </p:txBody>
      </p:sp>
      <p:sp>
        <p:nvSpPr>
          <p:cNvPr id="3" name="Content Placeholder 4">
            <a:extLst>
              <a:ext uri="{FF2B5EF4-FFF2-40B4-BE49-F238E27FC236}">
                <a16:creationId xmlns:a16="http://schemas.microsoft.com/office/drawing/2014/main" id="{6E7EFEEB-A2DE-464C-B0C7-9030D45C36D4}"/>
              </a:ext>
            </a:extLst>
          </p:cNvPr>
          <p:cNvSpPr>
            <a:spLocks noGrp="1"/>
          </p:cNvSpPr>
          <p:nvPr>
            <p:ph idx="1"/>
          </p:nvPr>
        </p:nvSpPr>
        <p:spPr>
          <a:xfrm>
            <a:off x="1376979" y="1103376"/>
            <a:ext cx="10259269" cy="5026152"/>
          </a:xfrm>
        </p:spPr>
        <p:txBody>
          <a:bodyPr/>
          <a:lstStyle/>
          <a:p>
            <a:pPr marL="0" indent="0">
              <a:spcBef>
                <a:spcPts val="0"/>
              </a:spcBef>
              <a:spcAft>
                <a:spcPts val="1200"/>
              </a:spcAft>
              <a:buNone/>
            </a:pPr>
            <a:r>
              <a:rPr lang="en-US" sz="2400" dirty="0"/>
              <a:t>Both within the MSIN and in paper form, the INA/ILP contains Personally Identifiable Information (PII). As a result, be sure to follow all State and local measures for protecting student data, including (but not limited to):</a:t>
            </a:r>
          </a:p>
          <a:p>
            <a:pPr>
              <a:spcBef>
                <a:spcPts val="0"/>
              </a:spcBef>
              <a:spcAft>
                <a:spcPts val="1200"/>
              </a:spcAft>
            </a:pPr>
            <a:r>
              <a:rPr lang="en-US" sz="2400" dirty="0"/>
              <a:t>Never share access to the MSIN (i.e., your username and password).</a:t>
            </a:r>
          </a:p>
          <a:p>
            <a:pPr>
              <a:spcBef>
                <a:spcPts val="0"/>
              </a:spcBef>
              <a:spcAft>
                <a:spcPts val="1200"/>
              </a:spcAft>
            </a:pPr>
            <a:r>
              <a:rPr lang="en-US" sz="2400" dirty="0"/>
              <a:t>Consider your location when viewing confidential data (i.e., anything in MSIN). Others should not be able to see what is on your screen.</a:t>
            </a:r>
          </a:p>
          <a:p>
            <a:pPr>
              <a:spcBef>
                <a:spcPts val="0"/>
              </a:spcBef>
              <a:spcAft>
                <a:spcPts val="1200"/>
              </a:spcAft>
            </a:pPr>
            <a:r>
              <a:rPr lang="en-US" sz="2400" dirty="0"/>
              <a:t>Do not email electronic versions (e.g., PDFs) of the INA/ILP unless they are encrypted per CDE standards.</a:t>
            </a:r>
          </a:p>
          <a:p>
            <a:pPr>
              <a:spcBef>
                <a:spcPts val="0"/>
              </a:spcBef>
              <a:spcAft>
                <a:spcPts val="1200"/>
              </a:spcAft>
            </a:pPr>
            <a:r>
              <a:rPr lang="en-US" sz="2400" dirty="0"/>
              <a:t>Store paper INA/ILPs in a secure location (e.g., locked cabinet).</a:t>
            </a:r>
          </a:p>
          <a:p>
            <a:pPr>
              <a:spcBef>
                <a:spcPts val="0"/>
              </a:spcBef>
              <a:spcAft>
                <a:spcPts val="1200"/>
              </a:spcAft>
            </a:pPr>
            <a:r>
              <a:rPr lang="en-US" sz="2400" dirty="0"/>
              <a:t>Shred paper INA/ILPs that have been updated/replaced (the MSIN stores electronic versions).</a:t>
            </a:r>
          </a:p>
          <a:p>
            <a:pPr>
              <a:spcBef>
                <a:spcPts val="0"/>
              </a:spcBef>
              <a:spcAft>
                <a:spcPts val="1200"/>
              </a:spcAft>
            </a:pPr>
            <a:endParaRPr lang="en-US" sz="2400" dirty="0"/>
          </a:p>
        </p:txBody>
      </p:sp>
    </p:spTree>
    <p:extLst>
      <p:ext uri="{BB962C8B-B14F-4D97-AF65-F5344CB8AC3E}">
        <p14:creationId xmlns:p14="http://schemas.microsoft.com/office/powerpoint/2010/main" val="1660345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a:xfrm>
            <a:off x="1677384" y="136986"/>
            <a:ext cx="9956800" cy="944562"/>
          </a:xfrm>
        </p:spPr>
        <p:txBody>
          <a:bodyPr>
            <a:normAutofit/>
          </a:bodyPr>
          <a:lstStyle/>
          <a:p>
            <a:pPr algn="ctr"/>
            <a:r>
              <a:rPr lang="en-US" dirty="0"/>
              <a:t>Suggestions For Completing INA/ILPs</a:t>
            </a:r>
            <a:endParaRPr lang="en-US" sz="3600" b="1" cap="none" dirty="0">
              <a:solidFill>
                <a:srgbClr val="002060"/>
              </a:solidFill>
              <a:latin typeface="Arial" panose="020B060402020202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id="{F70D4381-EBFB-4468-BC52-3CB288653C57}"/>
              </a:ext>
            </a:extLst>
          </p:cNvPr>
          <p:cNvSpPr>
            <a:spLocks noGrp="1"/>
          </p:cNvSpPr>
          <p:nvPr>
            <p:ph idx="1"/>
          </p:nvPr>
        </p:nvSpPr>
        <p:spPr>
          <a:xfrm>
            <a:off x="1506071" y="1080062"/>
            <a:ext cx="10128113" cy="4422571"/>
          </a:xfrm>
        </p:spPr>
        <p:txBody>
          <a:bodyPr/>
          <a:lstStyle/>
          <a:p>
            <a:pPr>
              <a:spcBef>
                <a:spcPts val="0"/>
              </a:spcBef>
              <a:spcAft>
                <a:spcPts val="1200"/>
              </a:spcAft>
            </a:pPr>
            <a:r>
              <a:rPr lang="en-US" sz="2600" dirty="0"/>
              <a:t>Take inventory of which MEP staff currently work on INA/ILPs and assign them the “INA/ILP Support” role in MSIN.</a:t>
            </a:r>
          </a:p>
          <a:p>
            <a:pPr>
              <a:spcBef>
                <a:spcPts val="0"/>
              </a:spcBef>
              <a:spcAft>
                <a:spcPts val="1200"/>
              </a:spcAft>
            </a:pPr>
            <a:r>
              <a:rPr lang="en-US" sz="2600" dirty="0"/>
              <a:t>Consider modifying your current INA/ILP workflow to keep as much of it as possible within MSIN (paperless).</a:t>
            </a:r>
          </a:p>
          <a:p>
            <a:pPr>
              <a:spcBef>
                <a:spcPts val="0"/>
              </a:spcBef>
              <a:spcAft>
                <a:spcPts val="1200"/>
              </a:spcAft>
            </a:pPr>
            <a:r>
              <a:rPr lang="en-US" sz="2600" dirty="0"/>
              <a:t>Consider assigning INA/ILP work by school and grade level; this will allow MEP staff to use the Enrollment Report, or any other student report, as a worklist.</a:t>
            </a:r>
          </a:p>
          <a:p>
            <a:pPr>
              <a:spcBef>
                <a:spcPts val="0"/>
              </a:spcBef>
              <a:spcAft>
                <a:spcPts val="1200"/>
              </a:spcAft>
            </a:pPr>
            <a:r>
              <a:rPr lang="en-US" sz="2600" dirty="0"/>
              <a:t>Develop local policies and procedures for printing and securing INA/ILPs (such as when they are added to student cumulative record folders at schools or district offices).</a:t>
            </a:r>
          </a:p>
          <a:p>
            <a:pPr>
              <a:spcBef>
                <a:spcPts val="0"/>
              </a:spcBef>
              <a:spcAft>
                <a:spcPts val="1200"/>
              </a:spcAft>
            </a:pPr>
            <a:r>
              <a:rPr lang="en-US" sz="2600" dirty="0"/>
              <a:t>Any paper INA/ILPs created must be entered into MSIN.</a:t>
            </a:r>
          </a:p>
          <a:p>
            <a:pPr marL="0" indent="0">
              <a:buNone/>
            </a:pPr>
            <a:endParaRPr lang="en-US" dirty="0"/>
          </a:p>
        </p:txBody>
      </p:sp>
    </p:spTree>
    <p:extLst>
      <p:ext uri="{BB962C8B-B14F-4D97-AF65-F5344CB8AC3E}">
        <p14:creationId xmlns:p14="http://schemas.microsoft.com/office/powerpoint/2010/main" val="865475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B9EA5982-BC29-433D-A90C-D5C65411ECA5}"/>
              </a:ext>
            </a:extLst>
          </p:cNvPr>
          <p:cNvSpPr txBox="1">
            <a:spLocks noGrp="1"/>
          </p:cNvSpPr>
          <p:nvPr>
            <p:ph type="title" idx="4294967295"/>
          </p:nvPr>
        </p:nvSpPr>
        <p:spPr bwMode="auto">
          <a:xfrm>
            <a:off x="1320800" y="406400"/>
            <a:ext cx="9886950" cy="881063"/>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rtl="0" eaLnBrk="0" fontAlgn="base" hangingPunct="0">
              <a:spcBef>
                <a:spcPct val="0"/>
              </a:spcBef>
              <a:spcAft>
                <a:spcPct val="0"/>
              </a:spcAft>
              <a:defRPr sz="4000" b="1" kern="1200" baseline="0">
                <a:solidFill>
                  <a:srgbClr val="002060"/>
                </a:solidFill>
                <a:latin typeface="+mj-lt"/>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itchFamily="34" charset="0"/>
              </a:rPr>
              <a:t>Questions? (4)</a:t>
            </a:r>
          </a:p>
        </p:txBody>
      </p:sp>
      <p:pic>
        <p:nvPicPr>
          <p:cNvPr id="5" name="Content Placeholder 3" descr="Picture of question marks." title="Questions?">
            <a:extLst>
              <a:ext uri="{FF2B5EF4-FFF2-40B4-BE49-F238E27FC236}">
                <a16:creationId xmlns:a16="http://schemas.microsoft.com/office/drawing/2014/main" id="{3F61D90E-37FC-4FB2-BFC8-1EB326B63C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bwMode="auto">
          <a:xfrm>
            <a:off x="3496093" y="1941894"/>
            <a:ext cx="5536696" cy="3890932"/>
          </a:xfrm>
          <a:prstGeom prst="rect">
            <a:avLst/>
          </a:prstGeom>
          <a:noFill/>
          <a:ln w="9525">
            <a:noFill/>
            <a:miter lim="800000"/>
            <a:headEnd/>
            <a:tailEnd/>
          </a:ln>
        </p:spPr>
      </p:pic>
    </p:spTree>
    <p:extLst>
      <p:ext uri="{BB962C8B-B14F-4D97-AF65-F5344CB8AC3E}">
        <p14:creationId xmlns:p14="http://schemas.microsoft.com/office/powerpoint/2010/main" val="1634818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p:nvPr>
        </p:nvSpPr>
        <p:spPr>
          <a:xfrm>
            <a:off x="1403479" y="335115"/>
            <a:ext cx="9956800" cy="944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Check for Understanding (4)</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1583140" y="1587908"/>
            <a:ext cx="9597478"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There are three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If you are participating as a group, enter what the majority of the group chooses.</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751707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a:xfrm>
            <a:off x="1251938" y="195390"/>
            <a:ext cx="9956800" cy="944562"/>
          </a:xfrm>
        </p:spPr>
        <p:txBody>
          <a:bodyPr/>
          <a:lstStyle/>
          <a:p>
            <a:pPr algn="ctr"/>
            <a:r>
              <a:rPr lang="en-US" sz="3600" b="1" cap="none" dirty="0">
                <a:solidFill>
                  <a:srgbClr val="002060"/>
                </a:solidFill>
                <a:latin typeface="Arial" panose="020B0604020202020204" pitchFamily="34" charset="0"/>
                <a:cs typeface="Arial" panose="020B0604020202020204" pitchFamily="34" charset="0"/>
              </a:rPr>
              <a:t>Next Steps for Subgrantees</a:t>
            </a:r>
          </a:p>
        </p:txBody>
      </p:sp>
      <p:pic>
        <p:nvPicPr>
          <p:cNvPr id="4" name="Picture 3" descr="Picture of a staircase." title="Next Steps">
            <a:extLst>
              <a:ext uri="{FF2B5EF4-FFF2-40B4-BE49-F238E27FC236}">
                <a16:creationId xmlns:a16="http://schemas.microsoft.com/office/drawing/2014/main" id="{EF14A37C-255B-4EB6-A469-1550D15BF1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71188" y="1453896"/>
            <a:ext cx="4180815" cy="4934394"/>
          </a:xfrm>
          <a:prstGeom prst="rect">
            <a:avLst/>
          </a:prstGeom>
        </p:spPr>
      </p:pic>
    </p:spTree>
    <p:extLst>
      <p:ext uri="{BB962C8B-B14F-4D97-AF65-F5344CB8AC3E}">
        <p14:creationId xmlns:p14="http://schemas.microsoft.com/office/powerpoint/2010/main" val="11050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0429"/>
            <a:ext cx="9398924" cy="944562"/>
          </a:xfrm>
        </p:spPr>
        <p:txBody>
          <a:bodyPr>
            <a:normAutofit/>
          </a:bodyPr>
          <a:lstStyle/>
          <a:p>
            <a:r>
              <a:rPr lang="en-US" sz="3600" dirty="0">
                <a:solidFill>
                  <a:srgbClr val="002060"/>
                </a:solidFill>
                <a:latin typeface="Arial" panose="020B0604020202020204" pitchFamily="34" charset="0"/>
              </a:rPr>
              <a:t>Session Objectives</a:t>
            </a:r>
          </a:p>
        </p:txBody>
      </p:sp>
      <p:sp>
        <p:nvSpPr>
          <p:cNvPr id="3" name="Content Placeholder 2"/>
          <p:cNvSpPr>
            <a:spLocks noGrp="1"/>
          </p:cNvSpPr>
          <p:nvPr>
            <p:ph idx="1"/>
          </p:nvPr>
        </p:nvSpPr>
        <p:spPr>
          <a:xfrm>
            <a:off x="1524000" y="1124991"/>
            <a:ext cx="9530408" cy="5308082"/>
          </a:xfrm>
        </p:spPr>
        <p:txBody>
          <a:bodyPr>
            <a:noAutofit/>
          </a:bodyPr>
          <a:lstStyle/>
          <a:p>
            <a:pPr marL="0" indent="0">
              <a:lnSpc>
                <a:spcPct val="80000"/>
              </a:lnSpc>
              <a:spcAft>
                <a:spcPts val="600"/>
              </a:spcAft>
              <a:buNone/>
            </a:pPr>
            <a:r>
              <a:rPr lang="en-US" b="1" dirty="0">
                <a:solidFill>
                  <a:srgbClr val="002060"/>
                </a:solidFill>
                <a:latin typeface="Arial" panose="020B0604020202020204" pitchFamily="34" charset="0"/>
              </a:rPr>
              <a:t>Participants will</a:t>
            </a:r>
            <a:endParaRPr lang="en-US" b="1" dirty="0">
              <a:solidFill>
                <a:schemeClr val="tx2">
                  <a:lumMod val="50000"/>
                </a:schemeClr>
              </a:solidFill>
              <a:latin typeface="Arial" panose="020B0604020202020204" pitchFamily="34" charset="0"/>
            </a:endParaRPr>
          </a:p>
          <a:p>
            <a:pPr marL="342900" lvl="1" indent="-342900">
              <a:lnSpc>
                <a:spcPct val="80000"/>
              </a:lnSpc>
              <a:spcBef>
                <a:spcPts val="1200"/>
              </a:spcBef>
              <a:spcAft>
                <a:spcPts val="1200"/>
              </a:spcAft>
              <a:buFont typeface="Arial" charset="0"/>
              <a:buChar char="•"/>
              <a:defRPr/>
            </a:pPr>
            <a:r>
              <a:rPr lang="en-US" sz="2400" dirty="0">
                <a:solidFill>
                  <a:srgbClr val="002060"/>
                </a:solidFill>
                <a:latin typeface="Arial" panose="020B0604020202020204" pitchFamily="34" charset="0"/>
              </a:rPr>
              <a:t>Learn about MEP INA/ILP requirements;</a:t>
            </a:r>
          </a:p>
          <a:p>
            <a:pPr marL="342900" lvl="1" indent="-342900">
              <a:lnSpc>
                <a:spcPct val="80000"/>
              </a:lnSpc>
              <a:spcBef>
                <a:spcPts val="1200"/>
              </a:spcBef>
              <a:spcAft>
                <a:spcPts val="1200"/>
              </a:spcAft>
              <a:buFont typeface="Arial" charset="0"/>
              <a:buChar char="•"/>
              <a:defRPr/>
            </a:pPr>
            <a:r>
              <a:rPr lang="en-US" sz="2400" dirty="0"/>
              <a:t>Understand</a:t>
            </a:r>
            <a:r>
              <a:rPr lang="en-US" sz="2400" dirty="0">
                <a:solidFill>
                  <a:srgbClr val="002060"/>
                </a:solidFill>
                <a:latin typeface="Arial" panose="020B0604020202020204" pitchFamily="34" charset="0"/>
              </a:rPr>
              <a:t> how the statewide INA/ILP was created;</a:t>
            </a:r>
          </a:p>
          <a:p>
            <a:pPr marL="342900" lvl="1" indent="-342900">
              <a:lnSpc>
                <a:spcPct val="80000"/>
              </a:lnSpc>
              <a:spcBef>
                <a:spcPts val="1200"/>
              </a:spcBef>
              <a:spcAft>
                <a:spcPts val="1200"/>
              </a:spcAft>
              <a:buFont typeface="Arial" charset="0"/>
              <a:buChar char="•"/>
              <a:defRPr/>
            </a:pPr>
            <a:r>
              <a:rPr lang="en-US" sz="2400" dirty="0"/>
              <a:t>Become familiar with the INA/ILP workflow;</a:t>
            </a:r>
          </a:p>
          <a:p>
            <a:pPr marL="342900" lvl="1" indent="-342900">
              <a:lnSpc>
                <a:spcPct val="80000"/>
              </a:lnSpc>
              <a:spcBef>
                <a:spcPts val="1200"/>
              </a:spcBef>
              <a:spcAft>
                <a:spcPts val="1200"/>
              </a:spcAft>
              <a:buFont typeface="Arial" charset="0"/>
              <a:buChar char="•"/>
              <a:defRPr/>
            </a:pPr>
            <a:r>
              <a:rPr lang="en-US" sz="2400" dirty="0">
                <a:solidFill>
                  <a:srgbClr val="002060"/>
                </a:solidFill>
                <a:latin typeface="Arial" panose="020B0604020202020204" pitchFamily="34" charset="0"/>
              </a:rPr>
              <a:t>Learn the different form layouts for different grade levels;</a:t>
            </a:r>
          </a:p>
          <a:p>
            <a:pPr marL="342900" lvl="1" indent="-342900">
              <a:lnSpc>
                <a:spcPct val="80000"/>
              </a:lnSpc>
              <a:spcBef>
                <a:spcPts val="1200"/>
              </a:spcBef>
              <a:spcAft>
                <a:spcPts val="1200"/>
              </a:spcAft>
              <a:buFont typeface="Arial" charset="0"/>
              <a:buChar char="•"/>
              <a:defRPr/>
            </a:pPr>
            <a:r>
              <a:rPr lang="en-US" sz="2400" dirty="0"/>
              <a:t>Understand the nuance of certain questions and how to properly respond to them to ensure data accuracy; </a:t>
            </a:r>
            <a:endParaRPr lang="en-US" sz="2400" dirty="0">
              <a:solidFill>
                <a:srgbClr val="002060"/>
              </a:solidFill>
              <a:latin typeface="Arial" panose="020B0604020202020204" pitchFamily="34" charset="0"/>
            </a:endParaRPr>
          </a:p>
          <a:p>
            <a:pPr marL="342900" lvl="1" indent="-342900">
              <a:lnSpc>
                <a:spcPct val="80000"/>
              </a:lnSpc>
              <a:spcBef>
                <a:spcPts val="1200"/>
              </a:spcBef>
              <a:spcAft>
                <a:spcPts val="1200"/>
              </a:spcAft>
              <a:buFont typeface="Arial" charset="0"/>
              <a:buChar char="•"/>
              <a:defRPr/>
            </a:pPr>
            <a:r>
              <a:rPr lang="en-US" sz="2400" dirty="0">
                <a:solidFill>
                  <a:srgbClr val="002060"/>
                </a:solidFill>
                <a:latin typeface="Arial" panose="020B0604020202020204" pitchFamily="34" charset="0"/>
              </a:rPr>
              <a:t>Review applicable data privacy and security considerations; and</a:t>
            </a:r>
          </a:p>
          <a:p>
            <a:pPr marL="342900" lvl="1" indent="-342900">
              <a:lnSpc>
                <a:spcPct val="80000"/>
              </a:lnSpc>
              <a:spcBef>
                <a:spcPts val="1200"/>
              </a:spcBef>
              <a:spcAft>
                <a:spcPts val="1200"/>
              </a:spcAft>
              <a:buFont typeface="Arial" charset="0"/>
              <a:buChar char="•"/>
              <a:defRPr/>
            </a:pPr>
            <a:r>
              <a:rPr lang="en-US" sz="2400" dirty="0">
                <a:solidFill>
                  <a:srgbClr val="002060"/>
                </a:solidFill>
                <a:latin typeface="Arial" panose="020B0604020202020204" pitchFamily="34" charset="0"/>
              </a:rPr>
              <a:t>Receive resources to train MSIN users locally.</a:t>
            </a:r>
          </a:p>
        </p:txBody>
      </p:sp>
    </p:spTree>
    <p:extLst>
      <p:ext uri="{BB962C8B-B14F-4D97-AF65-F5344CB8AC3E}">
        <p14:creationId xmlns:p14="http://schemas.microsoft.com/office/powerpoint/2010/main" val="1699612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p:nvPr>
        </p:nvSpPr>
        <p:spPr>
          <a:xfrm>
            <a:off x="2578608" y="150969"/>
            <a:ext cx="7702296" cy="8731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Goals </a:t>
            </a:r>
            <a:r>
              <a:rPr lang="en-US" sz="3600" dirty="0">
                <a:solidFill>
                  <a:srgbClr val="002060"/>
                </a:solidFill>
                <a:latin typeface="Arial" panose="020B0604020202020204" pitchFamily="34" charset="0"/>
                <a:cs typeface="Arial" panose="020B0604020202020204" pitchFamily="34" charset="0"/>
              </a:rPr>
              <a:t>For INA/ILPs</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1468876" y="1024128"/>
            <a:ext cx="10476690" cy="5394959"/>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600"/>
              </a:spcBef>
              <a:spcAft>
                <a:spcPts val="600"/>
              </a:spcAft>
              <a:buFont typeface="Arial" panose="020B0604020202020204" pitchFamily="34" charset="0"/>
              <a:buChar char="•"/>
              <a:defRPr/>
            </a:pPr>
            <a:r>
              <a:rPr lang="en-US" sz="2400" dirty="0">
                <a:solidFill>
                  <a:srgbClr val="002060"/>
                </a:solidFill>
                <a:latin typeface="Arial" panose="020B0604020202020204" pitchFamily="34" charset="0"/>
              </a:rPr>
              <a:t>Integrate the electronic INA/ILP into your current workflow to meet California </a:t>
            </a:r>
            <a:r>
              <a:rPr lang="en-US" sz="2400" i="1" dirty="0">
                <a:solidFill>
                  <a:srgbClr val="002060"/>
                </a:solidFill>
                <a:latin typeface="Arial" panose="020B0604020202020204" pitchFamily="34" charset="0"/>
              </a:rPr>
              <a:t>Education Code </a:t>
            </a:r>
            <a:r>
              <a:rPr lang="en-US" sz="2400" dirty="0">
                <a:solidFill>
                  <a:srgbClr val="002060"/>
                </a:solidFill>
                <a:latin typeface="Arial" panose="020B0604020202020204" pitchFamily="34" charset="0"/>
              </a:rPr>
              <a:t>requirements. </a:t>
            </a:r>
          </a:p>
          <a:p>
            <a:pPr marL="457200" lvl="1" indent="-457200" defTabSz="914400">
              <a:spcBef>
                <a:spcPts val="600"/>
              </a:spcBef>
              <a:spcAft>
                <a:spcPts val="600"/>
              </a:spcAft>
              <a:buFont typeface="Arial" panose="020B0604020202020204" pitchFamily="34" charset="0"/>
              <a:buChar char="•"/>
              <a:defRPr/>
            </a:pPr>
            <a:r>
              <a:rPr lang="en-US" sz="2400" dirty="0">
                <a:solidFill>
                  <a:srgbClr val="002060"/>
                </a:solidFill>
                <a:latin typeface="Arial" panose="020B0604020202020204" pitchFamily="34" charset="0"/>
              </a:rPr>
              <a:t>Assign and give local staff the “INA/ILP Support” role.</a:t>
            </a:r>
          </a:p>
          <a:p>
            <a:pPr marL="457200" lvl="1" indent="-457200" defTabSz="914400">
              <a:spcBef>
                <a:spcPts val="600"/>
              </a:spcBef>
              <a:spcAft>
                <a:spcPts val="600"/>
              </a:spcAft>
              <a:buFont typeface="Arial" panose="020B0604020202020204" pitchFamily="34" charset="0"/>
              <a:buChar char="•"/>
              <a:defRPr/>
            </a:pPr>
            <a:r>
              <a:rPr lang="en-US" sz="2400" dirty="0">
                <a:solidFill>
                  <a:srgbClr val="002060"/>
                </a:solidFill>
                <a:latin typeface="Arial" panose="020B0604020202020204" pitchFamily="34" charset="0"/>
              </a:rPr>
              <a:t>Note that INA/ILP completion impacts the following </a:t>
            </a:r>
            <a:r>
              <a:rPr lang="en-US" sz="2400" dirty="0" err="1">
                <a:solidFill>
                  <a:srgbClr val="002060"/>
                </a:solidFill>
                <a:latin typeface="Arial" panose="020B0604020202020204" pitchFamily="34" charset="0"/>
              </a:rPr>
              <a:t>MPO</a:t>
            </a:r>
            <a:r>
              <a:rPr lang="en-US" sz="2400" dirty="0">
                <a:solidFill>
                  <a:srgbClr val="002060"/>
                </a:solidFill>
                <a:latin typeface="Arial" panose="020B0604020202020204" pitchFamily="34" charset="0"/>
              </a:rPr>
              <a:t> reports:</a:t>
            </a:r>
          </a:p>
          <a:p>
            <a:pPr marL="857250" lvl="2" indent="-457200" defTabSz="914400">
              <a:spcBef>
                <a:spcPts val="600"/>
              </a:spcBef>
              <a:spcAft>
                <a:spcPts val="600"/>
              </a:spcAft>
              <a:buFont typeface="Arial" panose="020B0604020202020204" pitchFamily="34" charset="0"/>
              <a:buChar char="•"/>
              <a:defRPr/>
            </a:pPr>
            <a:r>
              <a:rPr lang="en-US" sz="2000" dirty="0">
                <a:solidFill>
                  <a:srgbClr val="002060"/>
                </a:solidFill>
                <a:latin typeface="Arial" panose="020B0604020202020204" pitchFamily="34" charset="0"/>
              </a:rPr>
              <a:t>MPO 5.1/6.1 Report: High School Credit Accrual Services</a:t>
            </a:r>
          </a:p>
          <a:p>
            <a:pPr marL="857250" lvl="2" indent="-457200" defTabSz="914400">
              <a:spcBef>
                <a:spcPts val="600"/>
              </a:spcBef>
              <a:spcAft>
                <a:spcPts val="600"/>
              </a:spcAft>
              <a:buFont typeface="Arial" panose="020B0604020202020204" pitchFamily="34" charset="0"/>
              <a:buChar char="•"/>
              <a:defRPr/>
            </a:pPr>
            <a:r>
              <a:rPr lang="en-US" sz="2000" dirty="0">
                <a:solidFill>
                  <a:srgbClr val="002060"/>
                </a:solidFill>
                <a:latin typeface="Arial" panose="020B0604020202020204" pitchFamily="34" charset="0"/>
              </a:rPr>
              <a:t>MPO 10.0 Report: OSY Literacy – English Language Arts (ELA), English Language Development (ELD), and English as a Second Language (ESL) Services</a:t>
            </a:r>
          </a:p>
          <a:p>
            <a:pPr marL="857250" lvl="2" indent="-457200" defTabSz="914400">
              <a:spcBef>
                <a:spcPts val="600"/>
              </a:spcBef>
              <a:spcAft>
                <a:spcPts val="600"/>
              </a:spcAft>
              <a:buFont typeface="Arial" panose="020B0604020202020204" pitchFamily="34" charset="0"/>
              <a:buChar char="•"/>
              <a:defRPr/>
            </a:pPr>
            <a:r>
              <a:rPr lang="en-US" sz="2000" dirty="0">
                <a:solidFill>
                  <a:srgbClr val="002060"/>
                </a:solidFill>
                <a:latin typeface="Arial" panose="020B0604020202020204" pitchFamily="34" charset="0"/>
              </a:rPr>
              <a:t>MPO 10.1 Report: OSY Literacy - GED Services</a:t>
            </a:r>
          </a:p>
          <a:p>
            <a:pPr marL="857250" lvl="2" indent="-457200" defTabSz="914400">
              <a:spcBef>
                <a:spcPts val="600"/>
              </a:spcBef>
              <a:spcAft>
                <a:spcPts val="600"/>
              </a:spcAft>
              <a:buFont typeface="Arial" panose="020B0604020202020204" pitchFamily="34" charset="0"/>
              <a:buChar char="•"/>
              <a:defRPr/>
            </a:pPr>
            <a:r>
              <a:rPr lang="en-US" sz="2000" dirty="0">
                <a:solidFill>
                  <a:srgbClr val="002060"/>
                </a:solidFill>
                <a:latin typeface="Arial" panose="020B0604020202020204" pitchFamily="34" charset="0"/>
              </a:rPr>
              <a:t>MPO 10.2 Report: OSY Literacy - Primary Language Services</a:t>
            </a:r>
          </a:p>
          <a:p>
            <a:pPr marL="857250" lvl="2" indent="-457200" defTabSz="914400">
              <a:spcBef>
                <a:spcPts val="600"/>
              </a:spcBef>
              <a:spcAft>
                <a:spcPts val="600"/>
              </a:spcAft>
              <a:buFont typeface="Arial" panose="020B0604020202020204" pitchFamily="34" charset="0"/>
              <a:buChar char="•"/>
              <a:defRPr/>
            </a:pPr>
            <a:r>
              <a:rPr lang="en-US" sz="2000" dirty="0">
                <a:solidFill>
                  <a:srgbClr val="002060"/>
                </a:solidFill>
                <a:latin typeface="Arial" panose="020B0604020202020204" pitchFamily="34" charset="0"/>
              </a:rPr>
              <a:t>MPO 11.1 Report: Mental Health Referrals &amp; Treatment</a:t>
            </a:r>
          </a:p>
          <a:p>
            <a:pPr marL="857250" lvl="2" indent="-457200" defTabSz="914400">
              <a:spcBef>
                <a:spcPts val="600"/>
              </a:spcBef>
              <a:spcAft>
                <a:spcPts val="600"/>
              </a:spcAft>
              <a:buFont typeface="Arial" panose="020B0604020202020204" pitchFamily="34" charset="0"/>
              <a:buChar char="•"/>
              <a:defRPr/>
            </a:pPr>
            <a:endParaRPr lang="en-US" dirty="0">
              <a:solidFill>
                <a:srgbClr val="002060"/>
              </a:solidFill>
              <a:latin typeface="Arial" panose="020B0604020202020204" pitchFamily="34" charset="0"/>
            </a:endParaRPr>
          </a:p>
          <a:p>
            <a:pPr marL="857250" lvl="2" indent="-457200" defTabSz="914400">
              <a:spcBef>
                <a:spcPts val="600"/>
              </a:spcBef>
              <a:spcAft>
                <a:spcPts val="600"/>
              </a:spcAft>
              <a:buFont typeface="Arial" panose="020B0604020202020204" pitchFamily="34" charset="0"/>
              <a:buChar char="•"/>
              <a:defRPr/>
            </a:pPr>
            <a:endParaRPr lang="en-US" dirty="0">
              <a:solidFill>
                <a:srgbClr val="002060"/>
              </a:solidFill>
              <a:latin typeface="Arial" panose="020B0604020202020204" pitchFamily="34" charset="0"/>
            </a:endParaRPr>
          </a:p>
        </p:txBody>
      </p:sp>
    </p:spTree>
    <p:extLst>
      <p:ext uri="{BB962C8B-B14F-4D97-AF65-F5344CB8AC3E}">
        <p14:creationId xmlns:p14="http://schemas.microsoft.com/office/powerpoint/2010/main" val="124068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55E-43ED-4559-9AD0-1B561B420E77}"/>
              </a:ext>
            </a:extLst>
          </p:cNvPr>
          <p:cNvSpPr>
            <a:spLocks noGrp="1"/>
          </p:cNvSpPr>
          <p:nvPr>
            <p:ph type="title"/>
          </p:nvPr>
        </p:nvSpPr>
        <p:spPr>
          <a:xfrm>
            <a:off x="1446669" y="213678"/>
            <a:ext cx="9683858" cy="944562"/>
          </a:xfrm>
        </p:spPr>
        <p:txBody>
          <a:bodyPr/>
          <a:lstStyle/>
          <a:p>
            <a:pPr algn="ctr"/>
            <a:r>
              <a:rPr lang="en-US" sz="3600" b="1" cap="none" dirty="0">
                <a:solidFill>
                  <a:srgbClr val="002060"/>
                </a:solidFill>
                <a:latin typeface="Arial" panose="020B0604020202020204" pitchFamily="34" charset="0"/>
                <a:cs typeface="Arial" panose="020B0604020202020204" pitchFamily="34" charset="0"/>
              </a:rPr>
              <a:t>Resources</a:t>
            </a:r>
          </a:p>
        </p:txBody>
      </p:sp>
      <p:sp>
        <p:nvSpPr>
          <p:cNvPr id="7" name="Content Placeholder 2">
            <a:extLst>
              <a:ext uri="{FF2B5EF4-FFF2-40B4-BE49-F238E27FC236}">
                <a16:creationId xmlns:a16="http://schemas.microsoft.com/office/drawing/2014/main" id="{0FADC447-F0BB-4E3F-B9E8-5A243F63D9F3}"/>
              </a:ext>
            </a:extLst>
          </p:cNvPr>
          <p:cNvSpPr txBox="1">
            <a:spLocks/>
          </p:cNvSpPr>
          <p:nvPr/>
        </p:nvSpPr>
        <p:spPr>
          <a:xfrm>
            <a:off x="1072777" y="1333569"/>
            <a:ext cx="9683858" cy="4249649"/>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Subgrantees may use this presentation and supporting materials to train local MEP staff.</a:t>
            </a: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Past INA/ILP webinars and materials, including the INA/ILP Report user guide, can be found in the California MEP Help Center: </a:t>
            </a:r>
            <a:r>
              <a:rPr lang="en-US" dirty="0">
                <a:solidFill>
                  <a:srgbClr val="002060"/>
                </a:solidFill>
                <a:latin typeface="Arial" panose="020B0604020202020204" pitchFamily="34" charset="0"/>
                <a:hlinkClick r:id="rId3"/>
              </a:rPr>
              <a:t>https://mephelpcenter.wested.org/</a:t>
            </a:r>
            <a:endParaRPr lang="en-US" dirty="0">
              <a:solidFill>
                <a:srgbClr val="002060"/>
              </a:solidFill>
              <a:latin typeface="Arial" panose="020B0604020202020204" pitchFamily="34" charset="0"/>
            </a:endParaRPr>
          </a:p>
          <a:p>
            <a:pPr marL="457200" lvl="1" indent="-457200" defTabSz="914400">
              <a:spcBef>
                <a:spcPts val="1200"/>
              </a:spcBef>
              <a:spcAft>
                <a:spcPts val="1200"/>
              </a:spcAft>
              <a:buFont typeface="Arial" panose="020B0604020202020204" pitchFamily="34" charset="0"/>
              <a:buChar char="•"/>
              <a:defRPr/>
            </a:pPr>
            <a:r>
              <a:rPr lang="en-US" dirty="0">
                <a:solidFill>
                  <a:srgbClr val="002060"/>
                </a:solidFill>
                <a:latin typeface="Arial" panose="020B0604020202020204" pitchFamily="34" charset="0"/>
              </a:rPr>
              <a:t>If any questions arise, subgrantees may contact the MSIN Service Desk to receive assistance.</a:t>
            </a:r>
          </a:p>
        </p:txBody>
      </p:sp>
      <p:pic>
        <p:nvPicPr>
          <p:cNvPr id="4" name="Picture 3" descr="Pictures of different signs that say, &quot;help&quot;, &quot;support&quot;, &quot;service&quot;, and &quot;advice.&quot;" title="Resources">
            <a:extLst>
              <a:ext uri="{FF2B5EF4-FFF2-40B4-BE49-F238E27FC236}">
                <a16:creationId xmlns:a16="http://schemas.microsoft.com/office/drawing/2014/main" id="{390E1FEC-6DFC-4F77-8D96-007ACFB98B16}"/>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7358230" y="4984525"/>
            <a:ext cx="4279301" cy="1872500"/>
          </a:xfrm>
          <a:prstGeom prst="rect">
            <a:avLst/>
          </a:prstGeom>
        </p:spPr>
      </p:pic>
    </p:spTree>
    <p:extLst>
      <p:ext uri="{BB962C8B-B14F-4D97-AF65-F5344CB8AC3E}">
        <p14:creationId xmlns:p14="http://schemas.microsoft.com/office/powerpoint/2010/main" val="2518417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1461890" y="243179"/>
            <a:ext cx="9268219" cy="81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itchFamily="34" charset="0"/>
              </a:rPr>
              <a:t>Contact Information</a:t>
            </a:r>
          </a:p>
        </p:txBody>
      </p:sp>
      <p:sp>
        <p:nvSpPr>
          <p:cNvPr id="2" name="Rectangle 1"/>
          <p:cNvSpPr/>
          <p:nvPr/>
        </p:nvSpPr>
        <p:spPr>
          <a:xfrm>
            <a:off x="1427856" y="2013988"/>
            <a:ext cx="9060581" cy="4401205"/>
          </a:xfrm>
          <a:prstGeom prst="rect">
            <a:avLst/>
          </a:prstGeom>
        </p:spPr>
        <p:txBody>
          <a:bodyPr wrap="square">
            <a:spAutoFit/>
          </a:bodyPr>
          <a:lstStyle/>
          <a:p>
            <a:pPr marL="342900" indent="-342900" algn="ctr">
              <a:defRPr/>
            </a:pPr>
            <a:r>
              <a:rPr lang="en-US" sz="2800" b="1" dirty="0">
                <a:solidFill>
                  <a:srgbClr val="002060"/>
                </a:solidFill>
                <a:latin typeface="Arial" panose="020B0604020202020204" pitchFamily="34" charset="0"/>
                <a:cs typeface="Arial" panose="020B0604020202020204" pitchFamily="34" charset="0"/>
              </a:rPr>
              <a:t>Melissa Mallory</a:t>
            </a:r>
          </a:p>
          <a:p>
            <a:pPr marL="342900" indent="-342900" algn="ctr">
              <a:defRPr/>
            </a:pPr>
            <a:r>
              <a:rPr lang="en-US" sz="2800" dirty="0">
                <a:solidFill>
                  <a:srgbClr val="002060"/>
                </a:solidFill>
                <a:latin typeface="Arial" panose="020B0604020202020204" pitchFamily="34" charset="0"/>
                <a:cs typeface="Arial" panose="020B0604020202020204" pitchFamily="34" charset="0"/>
              </a:rPr>
              <a:t>Education Programs Consultant</a:t>
            </a:r>
          </a:p>
          <a:p>
            <a:pPr marL="342900" indent="-342900" algn="ctr">
              <a:defRPr/>
            </a:pPr>
            <a:r>
              <a:rPr lang="en-US" sz="2800" dirty="0">
                <a:solidFill>
                  <a:srgbClr val="002060"/>
                </a:solidFill>
                <a:latin typeface="Arial" panose="020B0604020202020204" pitchFamily="34" charset="0"/>
                <a:cs typeface="Arial" panose="020B0604020202020204" pitchFamily="34" charset="0"/>
              </a:rPr>
              <a:t>California Department of Education</a:t>
            </a:r>
          </a:p>
          <a:p>
            <a:pPr marL="342900" indent="-342900" algn="ctr">
              <a:defRPr/>
            </a:pPr>
            <a:r>
              <a:rPr lang="en-US" sz="2800" dirty="0">
                <a:solidFill>
                  <a:srgbClr val="002060"/>
                </a:solidFill>
                <a:latin typeface="Arial" panose="020B0604020202020204" pitchFamily="34" charset="0"/>
                <a:cs typeface="Arial" panose="020B0604020202020204" pitchFamily="34" charset="0"/>
              </a:rPr>
              <a:t>mmallory@cde.ca.gov</a:t>
            </a:r>
          </a:p>
          <a:p>
            <a:pPr marL="342900" indent="-342900" algn="ctr">
              <a:defRPr/>
            </a:pPr>
            <a:r>
              <a:rPr lang="en-US" sz="2800" dirty="0">
                <a:solidFill>
                  <a:srgbClr val="002060"/>
                </a:solidFill>
                <a:latin typeface="Arial" panose="020B0604020202020204" pitchFamily="34" charset="0"/>
                <a:cs typeface="Arial" panose="020B0604020202020204" pitchFamily="34" charset="0"/>
              </a:rPr>
              <a:t>916-319-0730</a:t>
            </a:r>
          </a:p>
          <a:p>
            <a:pPr marL="342900" indent="-342900" algn="ctr">
              <a:defRPr/>
            </a:pPr>
            <a:r>
              <a:rPr lang="en-US" sz="2000" dirty="0">
                <a:solidFill>
                  <a:srgbClr val="002060"/>
                </a:solidFill>
                <a:latin typeface="Arial" panose="020B0604020202020204" pitchFamily="34" charset="0"/>
                <a:cs typeface="Arial" panose="020B0604020202020204" pitchFamily="34" charset="0"/>
              </a:rPr>
              <a:t>_____________________________________________________________</a:t>
            </a:r>
          </a:p>
          <a:p>
            <a:pPr marL="342900" indent="-342900" algn="ctr">
              <a:defRPr/>
            </a:pPr>
            <a:endParaRPr lang="en-US" sz="1200" dirty="0">
              <a:solidFill>
                <a:srgbClr val="002060"/>
              </a:solidFill>
              <a:latin typeface="Arial" panose="020B0604020202020204" pitchFamily="34" charset="0"/>
              <a:cs typeface="Arial" panose="020B0604020202020204" pitchFamily="34" charset="0"/>
            </a:endParaRPr>
          </a:p>
          <a:p>
            <a:pPr marL="342900" indent="-342900" algn="ctr">
              <a:lnSpc>
                <a:spcPct val="150000"/>
              </a:lnSpc>
              <a:defRPr/>
            </a:pPr>
            <a:r>
              <a:rPr lang="en-US" sz="2800" b="1" dirty="0">
                <a:solidFill>
                  <a:srgbClr val="002060"/>
                </a:solidFill>
                <a:latin typeface="Arial" panose="020B0604020202020204" pitchFamily="34" charset="0"/>
                <a:cs typeface="Arial" panose="020B0604020202020204" pitchFamily="34" charset="0"/>
              </a:rPr>
              <a:t>MSIN Service Desk </a:t>
            </a:r>
          </a:p>
          <a:p>
            <a:pPr marL="342900" indent="-342900" algn="ctr">
              <a:defRPr/>
            </a:pPr>
            <a:r>
              <a:rPr lang="en-US" sz="2800" dirty="0">
                <a:solidFill>
                  <a:srgbClr val="002060"/>
                </a:solidFill>
                <a:latin typeface="Arial" panose="020B0604020202020204" pitchFamily="34" charset="0"/>
                <a:cs typeface="Arial" panose="020B0604020202020204" pitchFamily="34" charset="0"/>
              </a:rPr>
              <a:t>MSINsupport@wested.org</a:t>
            </a:r>
          </a:p>
          <a:p>
            <a:pPr marL="342900" indent="-342900" algn="ctr">
              <a:defRPr/>
            </a:pPr>
            <a:r>
              <a:rPr lang="en-US" sz="2800" dirty="0">
                <a:solidFill>
                  <a:srgbClr val="002060"/>
                </a:solidFill>
                <a:latin typeface="Arial" panose="020B0604020202020204" pitchFamily="34" charset="0"/>
                <a:cs typeface="Arial" panose="020B0604020202020204" pitchFamily="34" charset="0"/>
              </a:rPr>
              <a:t>1-800-342-2964, option 2</a:t>
            </a:r>
          </a:p>
        </p:txBody>
      </p:sp>
    </p:spTree>
    <p:extLst>
      <p:ext uri="{BB962C8B-B14F-4D97-AF65-F5344CB8AC3E}">
        <p14:creationId xmlns:p14="http://schemas.microsoft.com/office/powerpoint/2010/main" val="207281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4800" dirty="0">
                <a:solidFill>
                  <a:schemeClr val="bg1">
                    <a:lumMod val="95000"/>
                    <a:lumOff val="5000"/>
                  </a:schemeClr>
                </a:solidFill>
              </a:rPr>
              <a:t>Requirements, Development, and Best Practices</a:t>
            </a:r>
          </a:p>
        </p:txBody>
      </p:sp>
    </p:spTree>
    <p:extLst>
      <p:ext uri="{BB962C8B-B14F-4D97-AF65-F5344CB8AC3E}">
        <p14:creationId xmlns:p14="http://schemas.microsoft.com/office/powerpoint/2010/main" val="13337274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p:nvPr>
        </p:nvSpPr>
        <p:spPr>
          <a:xfrm>
            <a:off x="1427692" y="103950"/>
            <a:ext cx="9956800" cy="1057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Federal Guidance on Needs Assessments</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1755648" y="1316736"/>
            <a:ext cx="9628844" cy="3118104"/>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spcBef>
                <a:spcPts val="600"/>
              </a:spcBef>
              <a:spcAft>
                <a:spcPts val="0"/>
              </a:spcAft>
              <a:buNone/>
              <a:defRPr/>
            </a:pPr>
            <a:r>
              <a:rPr lang="en-US" sz="2600" dirty="0">
                <a:solidFill>
                  <a:srgbClr val="002060"/>
                </a:solidFill>
                <a:latin typeface="Arial" panose="020B0604020202020204" pitchFamily="34" charset="0"/>
              </a:rPr>
              <a:t>“Local operating agencies conduct individual needs assessments to: </a:t>
            </a:r>
          </a:p>
          <a:p>
            <a:pPr marL="0" lvl="1" indent="0" defTabSz="914400">
              <a:spcBef>
                <a:spcPts val="600"/>
              </a:spcBef>
              <a:spcAft>
                <a:spcPts val="0"/>
              </a:spcAft>
              <a:buNone/>
              <a:defRPr/>
            </a:pPr>
            <a:endParaRPr lang="en-US" sz="1200" dirty="0">
              <a:solidFill>
                <a:srgbClr val="002060"/>
              </a:solidFill>
              <a:latin typeface="Arial" panose="020B0604020202020204" pitchFamily="34" charset="0"/>
            </a:endParaRPr>
          </a:p>
          <a:p>
            <a:pPr marL="514350" lvl="1" indent="-514350" defTabSz="914400">
              <a:spcBef>
                <a:spcPts val="600"/>
              </a:spcBef>
              <a:spcAft>
                <a:spcPts val="0"/>
              </a:spcAft>
              <a:buAutoNum type="arabicParenBoth"/>
              <a:defRPr/>
            </a:pPr>
            <a:r>
              <a:rPr lang="en-US" sz="2600" dirty="0">
                <a:solidFill>
                  <a:srgbClr val="002060"/>
                </a:solidFill>
                <a:latin typeface="Arial" panose="020B0604020202020204" pitchFamily="34" charset="0"/>
              </a:rPr>
              <a:t>determine the needs of migrant students and how those needs relate to the priorities established by the State; </a:t>
            </a:r>
          </a:p>
          <a:p>
            <a:pPr marL="514350" lvl="1" indent="-514350" defTabSz="914400">
              <a:spcBef>
                <a:spcPts val="600"/>
              </a:spcBef>
              <a:spcAft>
                <a:spcPts val="0"/>
              </a:spcAft>
              <a:buAutoNum type="arabicParenBoth"/>
              <a:defRPr/>
            </a:pPr>
            <a:r>
              <a:rPr lang="en-US" sz="2600" dirty="0">
                <a:solidFill>
                  <a:srgbClr val="002060"/>
                </a:solidFill>
                <a:latin typeface="Arial" panose="020B0604020202020204" pitchFamily="34" charset="0"/>
              </a:rPr>
              <a:t>design local services; and </a:t>
            </a:r>
          </a:p>
          <a:p>
            <a:pPr marL="514350" lvl="1" indent="-514350" defTabSz="914400">
              <a:spcBef>
                <a:spcPts val="600"/>
              </a:spcBef>
              <a:spcAft>
                <a:spcPts val="0"/>
              </a:spcAft>
              <a:buAutoNum type="arabicParenBoth"/>
              <a:defRPr/>
            </a:pPr>
            <a:r>
              <a:rPr lang="en-US" sz="2600" dirty="0">
                <a:solidFill>
                  <a:srgbClr val="002060"/>
                </a:solidFill>
                <a:latin typeface="Arial" panose="020B0604020202020204" pitchFamily="34" charset="0"/>
              </a:rPr>
              <a:t>select students for the receipt of those services.”</a:t>
            </a:r>
          </a:p>
          <a:p>
            <a:pPr marL="0" lvl="1" indent="0" defTabSz="914400">
              <a:spcBef>
                <a:spcPts val="600"/>
              </a:spcBef>
              <a:spcAft>
                <a:spcPts val="600"/>
              </a:spcAft>
              <a:buNone/>
              <a:defRPr/>
            </a:pPr>
            <a:endParaRPr lang="en-US" dirty="0">
              <a:solidFill>
                <a:srgbClr val="002060"/>
              </a:solidFill>
              <a:latin typeface="Arial" panose="020B0604020202020204" pitchFamily="34" charset="0"/>
            </a:endParaRPr>
          </a:p>
        </p:txBody>
      </p:sp>
      <p:sp>
        <p:nvSpPr>
          <p:cNvPr id="3" name="Content Placeholder 2">
            <a:extLst>
              <a:ext uri="{FF2B5EF4-FFF2-40B4-BE49-F238E27FC236}">
                <a16:creationId xmlns:a16="http://schemas.microsoft.com/office/drawing/2014/main" id="{1CC722D9-F0C6-45F7-9D01-F885102EE5D4}"/>
              </a:ext>
            </a:extLst>
          </p:cNvPr>
          <p:cNvSpPr txBox="1">
            <a:spLocks/>
          </p:cNvSpPr>
          <p:nvPr/>
        </p:nvSpPr>
        <p:spPr>
          <a:xfrm>
            <a:off x="1605386" y="4590288"/>
            <a:ext cx="9601412" cy="159105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2400"/>
              </a:spcBef>
              <a:buNone/>
              <a:defRPr/>
            </a:pPr>
            <a:r>
              <a:rPr lang="en-US" sz="2400" dirty="0">
                <a:solidFill>
                  <a:srgbClr val="002060"/>
                </a:solidFill>
                <a:latin typeface="Arial" panose="020B0604020202020204" pitchFamily="34" charset="0"/>
                <a:cs typeface="Arial" panose="020B0604020202020204" pitchFamily="34" charset="0"/>
              </a:rPr>
              <a:t>U.S. Department of Education, Office of Elementary and Secondary Education, Office of Migrant Education, Non-Regulatory Guidance for the Title I, Part C Education of Migratory Children, Washington, D.C., 2017. Pg. 43.</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3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p:nvPr>
        </p:nvSpPr>
        <p:spPr>
          <a:xfrm>
            <a:off x="1427692" y="103950"/>
            <a:ext cx="9956800" cy="1057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California Education Code</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538843" y="1723644"/>
            <a:ext cx="11653157" cy="319125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spcBef>
                <a:spcPts val="600"/>
              </a:spcBef>
              <a:spcAft>
                <a:spcPts val="0"/>
              </a:spcAft>
              <a:buNone/>
              <a:defRPr/>
            </a:pPr>
            <a:r>
              <a:rPr lang="en-US" sz="2500" dirty="0">
                <a:solidFill>
                  <a:srgbClr val="002060"/>
                </a:solidFill>
                <a:latin typeface="Arial" panose="020B0604020202020204" pitchFamily="34" charset="0"/>
              </a:rPr>
              <a:t>“54443.1. Migrant education programs shall include all of the following:</a:t>
            </a:r>
          </a:p>
          <a:p>
            <a:pPr marL="0" lvl="1" indent="0" defTabSz="914400">
              <a:spcBef>
                <a:spcPts val="600"/>
              </a:spcBef>
              <a:spcAft>
                <a:spcPts val="0"/>
              </a:spcAft>
              <a:buNone/>
              <a:defRPr/>
            </a:pPr>
            <a:r>
              <a:rPr lang="en-US" sz="2500" dirty="0">
                <a:solidFill>
                  <a:srgbClr val="002060"/>
                </a:solidFill>
                <a:latin typeface="Arial" panose="020B0604020202020204" pitchFamily="34" charset="0"/>
              </a:rPr>
              <a:t>(a) An individual assessment of the educational and relevant health needs of each participating pupil within 30 days of enrollment... </a:t>
            </a:r>
          </a:p>
          <a:p>
            <a:pPr marL="0" lvl="1" indent="0" defTabSz="914400">
              <a:spcBef>
                <a:spcPts val="600"/>
              </a:spcBef>
              <a:spcAft>
                <a:spcPts val="0"/>
              </a:spcAft>
              <a:buNone/>
              <a:defRPr/>
            </a:pPr>
            <a:r>
              <a:rPr lang="en-US" sz="2500" dirty="0">
                <a:solidFill>
                  <a:srgbClr val="002060"/>
                </a:solidFill>
                <a:latin typeface="Arial" panose="020B0604020202020204" pitchFamily="34" charset="0"/>
              </a:rPr>
              <a:t>(d) A brief individual learning plan listing the services to be provided to each pupil shall be provided in writing or at a parent conference to the parent or guardian of each participating pupil, annually and each time the pupil moves to a new district.” </a:t>
            </a:r>
            <a:endParaRPr lang="en-US" sz="2500"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CC722D9-F0C6-45F7-9D01-F885102EE5D4}"/>
              </a:ext>
            </a:extLst>
          </p:cNvPr>
          <p:cNvSpPr txBox="1">
            <a:spLocks/>
          </p:cNvSpPr>
          <p:nvPr/>
        </p:nvSpPr>
        <p:spPr>
          <a:xfrm>
            <a:off x="1783080" y="4938413"/>
            <a:ext cx="9601412" cy="1124712"/>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2400"/>
              </a:spcBef>
              <a:buNone/>
              <a:defRPr/>
            </a:pPr>
            <a:r>
              <a:rPr lang="en-US" sz="2400" i="1" dirty="0">
                <a:latin typeface="Arial" panose="020B0604020202020204" pitchFamily="34" charset="0"/>
                <a:cs typeface="Arial" panose="020B0604020202020204" pitchFamily="34" charset="0"/>
              </a:rPr>
              <a:t>This guidance addresses the legal requirements and recommended best practices governing INA practices. The guidance itself is non-binding and does not have the effect of law. Legal obligations are set forth in the applicable statutes and case law.</a:t>
            </a:r>
            <a:endParaRPr lang="en-US" sz="2400"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665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p:nvPr>
        </p:nvSpPr>
        <p:spPr>
          <a:xfrm>
            <a:off x="1427692" y="153798"/>
            <a:ext cx="9956800" cy="1057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How the </a:t>
            </a:r>
            <a:r>
              <a:rPr lang="en-US" sz="3600" dirty="0">
                <a:solidFill>
                  <a:srgbClr val="002060"/>
                </a:solidFill>
                <a:latin typeface="Arial" panose="020B0604020202020204" pitchFamily="34" charset="0"/>
                <a:cs typeface="Arial" panose="020B0604020202020204" pitchFamily="34" charset="0"/>
              </a:rPr>
              <a:t>Statewide </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INA/ILP </a:t>
            </a:r>
            <a:r>
              <a:rPr lang="en-US" sz="3600" dirty="0">
                <a:solidFill>
                  <a:srgbClr val="002060"/>
                </a:solidFill>
                <a:latin typeface="Arial" panose="020B0604020202020204" pitchFamily="34" charset="0"/>
                <a:cs typeface="Arial" panose="020B0604020202020204" pitchFamily="34" charset="0"/>
              </a:rPr>
              <a:t>w</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as Created</a:t>
            </a: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1427692" y="1133856"/>
            <a:ext cx="10249441" cy="557034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600"/>
              </a:spcBef>
              <a:spcAft>
                <a:spcPts val="600"/>
              </a:spcAft>
              <a:buFont typeface="Arial" panose="020B0604020202020204" pitchFamily="34" charset="0"/>
              <a:buChar char="•"/>
              <a:defRPr/>
            </a:pPr>
            <a:r>
              <a:rPr lang="en-US" sz="2400" dirty="0">
                <a:solidFill>
                  <a:srgbClr val="002060"/>
                </a:solidFill>
                <a:latin typeface="Arial" panose="020B0604020202020204" pitchFamily="34" charset="0"/>
              </a:rPr>
              <a:t>While developing the Comprehensive Needs Assessment (CNA) and SSDP. The CNA/SSDP Committee identified a need for a standardized INA/ILP.</a:t>
            </a:r>
          </a:p>
          <a:p>
            <a:pPr marL="457200" lvl="1" indent="-457200" defTabSz="914400">
              <a:spcBef>
                <a:spcPts val="600"/>
              </a:spcBef>
              <a:spcAft>
                <a:spcPts val="600"/>
              </a:spcAft>
              <a:buFont typeface="Arial" panose="020B0604020202020204" pitchFamily="34" charset="0"/>
              <a:buChar char="•"/>
              <a:defRPr/>
            </a:pPr>
            <a:r>
              <a:rPr lang="en-US" sz="2400" dirty="0">
                <a:solidFill>
                  <a:srgbClr val="002060"/>
                </a:solidFill>
                <a:latin typeface="Arial" panose="020B0604020202020204" pitchFamily="34" charset="0"/>
              </a:rPr>
              <a:t>The CDE staff gathered existing INAs and ILPs from subgrantees, including versions for PreK children, attending children (i.e., students), and non-attending youths (i.e., Out-of-School Youths [OSY]).</a:t>
            </a:r>
          </a:p>
          <a:p>
            <a:pPr marL="457200" lvl="1" indent="-457200" defTabSz="914400">
              <a:spcBef>
                <a:spcPts val="600"/>
              </a:spcBef>
              <a:spcAft>
                <a:spcPts val="600"/>
              </a:spcAft>
              <a:buFont typeface="Arial" panose="020B0604020202020204" pitchFamily="34" charset="0"/>
              <a:buChar char="•"/>
              <a:defRPr/>
            </a:pPr>
            <a:r>
              <a:rPr lang="en-US" sz="2400" dirty="0">
                <a:solidFill>
                  <a:srgbClr val="002060"/>
                </a:solidFill>
                <a:latin typeface="Arial" panose="020B0604020202020204" pitchFamily="34" charset="0"/>
              </a:rPr>
              <a:t>The CDE staff consolidated elements from the subgrantee versions to form a single document with the INA and ILP components together (i.e., INA/ILP).</a:t>
            </a:r>
          </a:p>
          <a:p>
            <a:pPr marL="457200" lvl="1" indent="-457200" defTabSz="914400">
              <a:spcBef>
                <a:spcPts val="600"/>
              </a:spcBef>
              <a:spcAft>
                <a:spcPts val="600"/>
              </a:spcAft>
              <a:buFont typeface="Arial" panose="020B0604020202020204" pitchFamily="34" charset="0"/>
              <a:buChar char="•"/>
              <a:defRPr/>
            </a:pPr>
            <a:r>
              <a:rPr lang="en-US" sz="2400" dirty="0">
                <a:solidFill>
                  <a:srgbClr val="002060"/>
                </a:solidFill>
                <a:latin typeface="Arial" panose="020B0604020202020204" pitchFamily="34" charset="0"/>
              </a:rPr>
              <a:t>The CDE proposed a statewide version of the INA/ILP and solicited additional feedback from the subgrantee committee before finalizing it.</a:t>
            </a:r>
          </a:p>
          <a:p>
            <a:pPr marL="457200" lvl="1" indent="-457200" defTabSz="914400">
              <a:spcBef>
                <a:spcPts val="600"/>
              </a:spcBef>
              <a:spcAft>
                <a:spcPts val="600"/>
              </a:spcAft>
              <a:buFont typeface="Arial" panose="020B0604020202020204" pitchFamily="34" charset="0"/>
              <a:buChar char="•"/>
              <a:defRPr/>
            </a:pPr>
            <a:r>
              <a:rPr lang="en-US" sz="2400" dirty="0">
                <a:solidFill>
                  <a:srgbClr val="002060"/>
                </a:solidFill>
                <a:latin typeface="Arial" panose="020B0604020202020204" pitchFamily="34" charset="0"/>
              </a:rPr>
              <a:t>WestEd used the paper version of the Statewide INA/ILP as a template to create the web-form version in MSIN 6.0.</a:t>
            </a:r>
          </a:p>
          <a:p>
            <a:pPr marL="0" lvl="1" indent="0" defTabSz="914400">
              <a:spcBef>
                <a:spcPts val="600"/>
              </a:spcBef>
              <a:spcAft>
                <a:spcPts val="600"/>
              </a:spcAft>
              <a:buNone/>
              <a:defRPr/>
            </a:pPr>
            <a:r>
              <a:rPr lang="en-US" sz="2400" dirty="0">
                <a:solidFill>
                  <a:srgbClr val="002060"/>
                </a:solidFill>
                <a:latin typeface="Arial" panose="020B0604020202020204" pitchFamily="34" charset="0"/>
              </a:rPr>
              <a:t> </a:t>
            </a:r>
          </a:p>
        </p:txBody>
      </p:sp>
    </p:spTree>
    <p:extLst>
      <p:ext uri="{BB962C8B-B14F-4D97-AF65-F5344CB8AC3E}">
        <p14:creationId xmlns:p14="http://schemas.microsoft.com/office/powerpoint/2010/main" val="3245962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6"/>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ctr" anchorCtr="0" compatLnSpc="1">
        <a:prstTxWarp prst="textNoShape">
          <a:avLst/>
        </a:prstTxWarp>
        <a:normAutofit/>
      </a:bodyPr>
      <a:lstStyle>
        <a:defPPr algn="l" defTabSz="914400">
          <a:defRPr sz="4400" b="1" dirty="0">
            <a:solidFill>
              <a:srgbClr val="002060"/>
            </a:solidFill>
          </a:defRPr>
        </a:defPPr>
      </a:lstStyle>
    </a:txDef>
  </a:objectDefaults>
  <a:extraClrSchemeLst/>
</a:theme>
</file>

<file path=ppt/theme/theme2.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36706</TotalTime>
  <Words>6067</Words>
  <Application>Microsoft Office PowerPoint</Application>
  <PresentationFormat>Widescreen</PresentationFormat>
  <Paragraphs>579</Paragraphs>
  <Slides>52</Slides>
  <Notes>52</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CDE Set 1</vt:lpstr>
      <vt:lpstr>Welcome Migrant Education Program Directors and Staff</vt:lpstr>
      <vt:lpstr>Migrant Student Information Network Webinar</vt:lpstr>
      <vt:lpstr>Welcome and Introductions</vt:lpstr>
      <vt:lpstr>Purpose </vt:lpstr>
      <vt:lpstr>Session Objectives</vt:lpstr>
      <vt:lpstr>Requirements, Development, and Best Practices</vt:lpstr>
      <vt:lpstr>Federal Guidance on Needs Assessments</vt:lpstr>
      <vt:lpstr>California Education Code</vt:lpstr>
      <vt:lpstr>How the Statewide INA/ILP was Created</vt:lpstr>
      <vt:lpstr>INA/ILP Development Process</vt:lpstr>
      <vt:lpstr>Best Practices for INA/ILP Implementation (1)</vt:lpstr>
      <vt:lpstr>Best Practices for INA/ILP Implementation (2)</vt:lpstr>
      <vt:lpstr>Best Practices for INA/ILP Implementation (3)</vt:lpstr>
      <vt:lpstr>Questions?</vt:lpstr>
      <vt:lpstr>Check for Understanding</vt:lpstr>
      <vt:lpstr>INA/ILP Workflow</vt:lpstr>
      <vt:lpstr>INA/ILP Workflow (2)</vt:lpstr>
      <vt:lpstr>INA/ILP Workflow (3)</vt:lpstr>
      <vt:lpstr>Every INA/ILP Links To An Enrollment</vt:lpstr>
      <vt:lpstr>INA/ILP Statuses</vt:lpstr>
      <vt:lpstr>INA/ILP Versions</vt:lpstr>
      <vt:lpstr>Created By and Follow-up By</vt:lpstr>
      <vt:lpstr>Questions? (2)</vt:lpstr>
      <vt:lpstr>Check for Understanding (2)</vt:lpstr>
      <vt:lpstr>How does the INA Link to Specific MPO Reports?</vt:lpstr>
      <vt:lpstr>Reports That Depend on INA/ILPs</vt:lpstr>
      <vt:lpstr>MPO 5.1/6.1 Linked to INA/ILP</vt:lpstr>
      <vt:lpstr>MPO 10.0 Linked to INA/ILP</vt:lpstr>
      <vt:lpstr>MPO 10.1 Linked to INA/ILP</vt:lpstr>
      <vt:lpstr>MPO 10.2 Linked to INA/ILP</vt:lpstr>
      <vt:lpstr>MPO 11.1 Linked to INA/ILP</vt:lpstr>
      <vt:lpstr>Creating an INA/ILP</vt:lpstr>
      <vt:lpstr>Creating a New INA/ILP</vt:lpstr>
      <vt:lpstr>Creating a New INA/ILP (2)</vt:lpstr>
      <vt:lpstr>INA/ILP Form Sections for All Grades (1)</vt:lpstr>
      <vt:lpstr>INA/ILP Form Sections for All Grades (2)</vt:lpstr>
      <vt:lpstr>Demonstration of Two Grade Groups</vt:lpstr>
      <vt:lpstr>Questions? (3)</vt:lpstr>
      <vt:lpstr>Check for Understanding (3)</vt:lpstr>
      <vt:lpstr>Additional Considerations and Next Steps</vt:lpstr>
      <vt:lpstr>Additional Instructions and Considerations</vt:lpstr>
      <vt:lpstr>Additional Instructions and Considerations (2)</vt:lpstr>
      <vt:lpstr>Additional Instructions and Considerations (3)</vt:lpstr>
      <vt:lpstr>INA/ILP Support Role</vt:lpstr>
      <vt:lpstr>Data Privacy and Security</vt:lpstr>
      <vt:lpstr>Suggestions For Completing INA/ILPs</vt:lpstr>
      <vt:lpstr>Questions? (4)</vt:lpstr>
      <vt:lpstr>Check for Understanding (4)</vt:lpstr>
      <vt:lpstr>Next Steps for Subgrantees</vt:lpstr>
      <vt:lpstr>Goals For INA/ILPs</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Migratory Child Counts</dc:title>
  <dc:creator>Jose Valencia</dc:creator>
  <cp:lastModifiedBy>Melissa Mallory</cp:lastModifiedBy>
  <cp:revision>2200</cp:revision>
  <cp:lastPrinted>2019-05-22T15:29:36Z</cp:lastPrinted>
  <dcterms:created xsi:type="dcterms:W3CDTF">2016-07-03T10:01:46Z</dcterms:created>
  <dcterms:modified xsi:type="dcterms:W3CDTF">2023-10-05T16:42:05Z</dcterms:modified>
</cp:coreProperties>
</file>