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48" r:id="rId2"/>
    <p:sldMasterId id="2147483676" r:id="rId3"/>
  </p:sldMasterIdLst>
  <p:notesMasterIdLst>
    <p:notesMasterId r:id="rId52"/>
  </p:notesMasterIdLst>
  <p:handoutMasterIdLst>
    <p:handoutMasterId r:id="rId53"/>
  </p:handoutMasterIdLst>
  <p:sldIdLst>
    <p:sldId id="847" r:id="rId4"/>
    <p:sldId id="256" r:id="rId5"/>
    <p:sldId id="377" r:id="rId6"/>
    <p:sldId id="302" r:id="rId7"/>
    <p:sldId id="299" r:id="rId8"/>
    <p:sldId id="848" r:id="rId9"/>
    <p:sldId id="822" r:id="rId10"/>
    <p:sldId id="832" r:id="rId11"/>
    <p:sldId id="833" r:id="rId12"/>
    <p:sldId id="263" r:id="rId13"/>
    <p:sldId id="855" r:id="rId14"/>
    <p:sldId id="849" r:id="rId15"/>
    <p:sldId id="364" r:id="rId16"/>
    <p:sldId id="834" r:id="rId17"/>
    <p:sldId id="835" r:id="rId18"/>
    <p:sldId id="851" r:id="rId19"/>
    <p:sldId id="805" r:id="rId20"/>
    <p:sldId id="859" r:id="rId21"/>
    <p:sldId id="856" r:id="rId22"/>
    <p:sldId id="860" r:id="rId23"/>
    <p:sldId id="858" r:id="rId24"/>
    <p:sldId id="857" r:id="rId25"/>
    <p:sldId id="815" r:id="rId26"/>
    <p:sldId id="852" r:id="rId27"/>
    <p:sldId id="830" r:id="rId28"/>
    <p:sldId id="332" r:id="rId29"/>
    <p:sldId id="867" r:id="rId30"/>
    <p:sldId id="823" r:id="rId31"/>
    <p:sldId id="322" r:id="rId32"/>
    <p:sldId id="838" r:id="rId33"/>
    <p:sldId id="839" r:id="rId34"/>
    <p:sldId id="840" r:id="rId35"/>
    <p:sldId id="841" r:id="rId36"/>
    <p:sldId id="865" r:id="rId37"/>
    <p:sldId id="866" r:id="rId38"/>
    <p:sldId id="861" r:id="rId39"/>
    <p:sldId id="862" r:id="rId40"/>
    <p:sldId id="864" r:id="rId41"/>
    <p:sldId id="825" r:id="rId42"/>
    <p:sldId id="826" r:id="rId43"/>
    <p:sldId id="272" r:id="rId44"/>
    <p:sldId id="277" r:id="rId45"/>
    <p:sldId id="394" r:id="rId46"/>
    <p:sldId id="353" r:id="rId47"/>
    <p:sldId id="828" r:id="rId48"/>
    <p:sldId id="853" r:id="rId49"/>
    <p:sldId id="824" r:id="rId50"/>
    <p:sldId id="27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Medina" initials="HM" lastIdx="7" clrIdx="0">
    <p:extLst>
      <p:ext uri="{19B8F6BF-5375-455C-9EA6-DF929625EA0E}">
        <p15:presenceInfo xmlns:p15="http://schemas.microsoft.com/office/powerpoint/2012/main" userId="S::hmedina@wested.org::9171d73f-f472-43d3-af20-a7386cfdaf7f" providerId="AD"/>
      </p:ext>
    </p:extLst>
  </p:cmAuthor>
  <p:cmAuthor id="2" name="Celina Torres" initials="CT" lastIdx="16" clrIdx="1">
    <p:extLst>
      <p:ext uri="{19B8F6BF-5375-455C-9EA6-DF929625EA0E}">
        <p15:presenceInfo xmlns:p15="http://schemas.microsoft.com/office/powerpoint/2012/main" userId="S-1-5-21-2608872058-1432505909-2668327341-12694" providerId="AD"/>
      </p:ext>
    </p:extLst>
  </p:cmAuthor>
  <p:cmAuthor id="3" name="ggariba@wested.org" initials="g" lastIdx="5" clrIdx="2">
    <p:extLst>
      <p:ext uri="{19B8F6BF-5375-455C-9EA6-DF929625EA0E}">
        <p15:presenceInfo xmlns:p15="http://schemas.microsoft.com/office/powerpoint/2012/main" userId="S::ggariba@wested.org::587c1eff-51e7-4625-9cc3-ed05fa212827" providerId="AD"/>
      </p:ext>
    </p:extLst>
  </p:cmAuthor>
  <p:cmAuthor id="4" name="Evan Hulka" initials="EH" lastIdx="5" clrIdx="3">
    <p:extLst>
      <p:ext uri="{19B8F6BF-5375-455C-9EA6-DF929625EA0E}">
        <p15:presenceInfo xmlns:p15="http://schemas.microsoft.com/office/powerpoint/2012/main" userId="S::ehulka@wested.org::09282d9a-ac44-4ac6-bf37-5b802b539422" providerId="AD"/>
      </p:ext>
    </p:extLst>
  </p:cmAuthor>
  <p:cmAuthor id="5" name="Juana ZaragozaSanchez" initials="JZ" lastIdx="1" clrIdx="4">
    <p:extLst>
      <p:ext uri="{19B8F6BF-5375-455C-9EA6-DF929625EA0E}">
        <p15:presenceInfo xmlns:p15="http://schemas.microsoft.com/office/powerpoint/2012/main" userId="S-1-5-21-2608872058-1432505909-2668327341-31294" providerId="AD"/>
      </p:ext>
    </p:extLst>
  </p:cmAuthor>
  <p:cmAuthor id="6" name="Juli Auld" initials="JA" lastIdx="4" clrIdx="5">
    <p:extLst>
      <p:ext uri="{19B8F6BF-5375-455C-9EA6-DF929625EA0E}">
        <p15:presenceInfo xmlns:p15="http://schemas.microsoft.com/office/powerpoint/2012/main" userId="S-1-5-21-2608872058-1432505909-2668327341-23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91" autoAdjust="0"/>
    <p:restoredTop sz="71020" autoAdjust="0"/>
  </p:normalViewPr>
  <p:slideViewPr>
    <p:cSldViewPr snapToGrid="0">
      <p:cViewPr varScale="1">
        <p:scale>
          <a:sx n="79" d="100"/>
          <a:sy n="79" d="100"/>
        </p:scale>
        <p:origin x="1926"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49.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48.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49.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48.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Breakout Room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10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50000"/>
                </a:schemeClr>
              </a:solidFill>
            </a:rPr>
            <a:t>Click on the Jamboard link that matches your BR number (e.g., BR 5 should go to Jamboard group 5).</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1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Add post-its (sticky notes) with your questions.</a:t>
          </a:r>
        </a:p>
        <a:p>
          <a:pPr>
            <a:lnSpc>
              <a:spcPct val="100000"/>
            </a:lnSpc>
            <a:defRPr cap="all"/>
          </a:pPr>
          <a:endParaRPr lang="en-US" sz="2000" cap="none" dirty="0">
            <a:solidFill>
              <a:schemeClr val="accent6">
                <a:lumMod val="75000"/>
              </a:schemeClr>
            </a:solidFill>
          </a:endParaRP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Discuss your questions with the group.</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9FB36-39EE-4CE8-820D-AC5B994374C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95261159-AD90-47C0-8D5A-7A28AA4AE22C}">
      <dgm:prSet phldrT="[Text]"/>
      <dgm:spPr/>
      <dgm:t>
        <a:bodyPr/>
        <a:lstStyle/>
        <a:p>
          <a:r>
            <a:rPr lang="en-US" dirty="0"/>
            <a:t>3. Enrollments and Services appear as options in service entry screens</a:t>
          </a:r>
        </a:p>
      </dgm:t>
    </dgm:pt>
    <dgm:pt modelId="{6AF010C4-8C6A-4643-91DF-7B1B8AA5E237}" type="parTrans" cxnId="{59E210A7-0F70-4674-8898-654451F10995}">
      <dgm:prSet/>
      <dgm:spPr/>
      <dgm:t>
        <a:bodyPr/>
        <a:lstStyle/>
        <a:p>
          <a:endParaRPr lang="en-US"/>
        </a:p>
      </dgm:t>
    </dgm:pt>
    <dgm:pt modelId="{6ACAC0B8-10CE-4121-BCEF-F486E52E1224}" type="sibTrans" cxnId="{59E210A7-0F70-4674-8898-654451F10995}">
      <dgm:prSet/>
      <dgm:spPr/>
      <dgm:t>
        <a:bodyPr/>
        <a:lstStyle/>
        <a:p>
          <a:endParaRPr lang="en-US"/>
        </a:p>
      </dgm:t>
    </dgm:pt>
    <dgm:pt modelId="{94120303-189D-4491-991B-0A9E4359BE1E}">
      <dgm:prSet phldrT="[Text]"/>
      <dgm:spPr/>
      <dgm:t>
        <a:bodyPr/>
        <a:lstStyle/>
        <a:p>
          <a:r>
            <a:rPr lang="en-US" dirty="0"/>
            <a:t>4. Service Participation data appears in services reports</a:t>
          </a:r>
        </a:p>
      </dgm:t>
    </dgm:pt>
    <dgm:pt modelId="{8D1AEBB0-0E98-4B77-9246-90F0BAE89C0E}" type="parTrans" cxnId="{AEBA0B0D-21B3-4D63-BC2E-04FA91141D11}">
      <dgm:prSet/>
      <dgm:spPr/>
      <dgm:t>
        <a:bodyPr/>
        <a:lstStyle/>
        <a:p>
          <a:endParaRPr lang="en-US"/>
        </a:p>
      </dgm:t>
    </dgm:pt>
    <dgm:pt modelId="{9C7902E9-B948-44FD-A4C3-43F07668E022}" type="sibTrans" cxnId="{AEBA0B0D-21B3-4D63-BC2E-04FA91141D11}">
      <dgm:prSet/>
      <dgm:spPr/>
      <dgm:t>
        <a:bodyPr/>
        <a:lstStyle/>
        <a:p>
          <a:endParaRPr lang="en-US"/>
        </a:p>
      </dgm:t>
    </dgm:pt>
    <dgm:pt modelId="{80C4B42D-3F69-490C-A79F-B4FB7B777B60}">
      <dgm:prSet phldrT="[Text]"/>
      <dgm:spPr/>
      <dgm:t>
        <a:bodyPr/>
        <a:lstStyle/>
        <a:p>
          <a:r>
            <a:rPr lang="en-US" dirty="0"/>
            <a:t>2. Service Administration</a:t>
          </a:r>
        </a:p>
      </dgm:t>
    </dgm:pt>
    <dgm:pt modelId="{8103ED95-D7CC-4C3C-B528-6010C11D027F}" type="parTrans" cxnId="{1F994FFF-BE28-4B2A-A019-957008B4EE6E}">
      <dgm:prSet/>
      <dgm:spPr/>
      <dgm:t>
        <a:bodyPr/>
        <a:lstStyle/>
        <a:p>
          <a:endParaRPr lang="en-US"/>
        </a:p>
      </dgm:t>
    </dgm:pt>
    <dgm:pt modelId="{3129736A-9E8D-4572-A57A-B76DCE700760}" type="sibTrans" cxnId="{1F994FFF-BE28-4B2A-A019-957008B4EE6E}">
      <dgm:prSet/>
      <dgm:spPr/>
      <dgm:t>
        <a:bodyPr/>
        <a:lstStyle/>
        <a:p>
          <a:endParaRPr lang="en-US"/>
        </a:p>
      </dgm:t>
    </dgm:pt>
    <dgm:pt modelId="{0DF580A6-B58D-49B8-AABE-E82911634206}">
      <dgm:prSet phldrT="[Text]" custT="1"/>
      <dgm:spPr/>
      <dgm:t>
        <a:bodyPr/>
        <a:lstStyle/>
        <a:p>
          <a:r>
            <a:rPr lang="en-US" sz="2800" dirty="0"/>
            <a:t>1. Enrollment line</a:t>
          </a:r>
        </a:p>
      </dgm:t>
    </dgm:pt>
    <dgm:pt modelId="{CA6C0906-B1E0-4C15-99F6-9FF7024B7664}" type="parTrans" cxnId="{981C905B-855A-426E-9743-7AB3428338F4}">
      <dgm:prSet/>
      <dgm:spPr/>
      <dgm:t>
        <a:bodyPr/>
        <a:lstStyle/>
        <a:p>
          <a:endParaRPr lang="en-US"/>
        </a:p>
      </dgm:t>
    </dgm:pt>
    <dgm:pt modelId="{A50DFB40-F049-459A-9DC9-903F058635E3}" type="sibTrans" cxnId="{981C905B-855A-426E-9743-7AB3428338F4}">
      <dgm:prSet/>
      <dgm:spPr/>
      <dgm:t>
        <a:bodyPr/>
        <a:lstStyle/>
        <a:p>
          <a:endParaRPr lang="en-US"/>
        </a:p>
      </dgm:t>
    </dgm:pt>
    <dgm:pt modelId="{DE1DEEF8-980B-499B-AE1B-C18663D908CC}" type="pres">
      <dgm:prSet presAssocID="{A8C9FB36-39EE-4CE8-820D-AC5B994374C4}" presName="Name0" presStyleCnt="0">
        <dgm:presLayoutVars>
          <dgm:chMax val="1"/>
          <dgm:chPref val="1"/>
          <dgm:dir/>
          <dgm:animOne val="branch"/>
          <dgm:animLvl val="lvl"/>
        </dgm:presLayoutVars>
      </dgm:prSet>
      <dgm:spPr/>
    </dgm:pt>
    <dgm:pt modelId="{B2CE97A6-9209-4383-B1D9-C71B5EF646A3}" type="pres">
      <dgm:prSet presAssocID="{95261159-AD90-47C0-8D5A-7A28AA4AE22C}" presName="singleCycle" presStyleCnt="0"/>
      <dgm:spPr/>
    </dgm:pt>
    <dgm:pt modelId="{F9DA284C-6C2A-4152-B2A8-53EACCE37EE7}" type="pres">
      <dgm:prSet presAssocID="{95261159-AD90-47C0-8D5A-7A28AA4AE22C}" presName="singleCenter" presStyleLbl="node1" presStyleIdx="0" presStyleCnt="4" custScaleX="182871" custLinFactNeighborX="671" custLinFactNeighborY="-10577">
        <dgm:presLayoutVars>
          <dgm:chMax val="7"/>
          <dgm:chPref val="7"/>
        </dgm:presLayoutVars>
      </dgm:prSet>
      <dgm:spPr/>
    </dgm:pt>
    <dgm:pt modelId="{D4302639-B43C-45A4-AA13-5AB4C565B8A9}" type="pres">
      <dgm:prSet presAssocID="{8D1AEBB0-0E98-4B77-9246-90F0BAE89C0E}" presName="Name56" presStyleLbl="parChTrans1D2" presStyleIdx="0" presStyleCnt="3"/>
      <dgm:spPr/>
    </dgm:pt>
    <dgm:pt modelId="{2752DA09-C9AA-4EE9-AA2D-5A1755AD3DA0}" type="pres">
      <dgm:prSet presAssocID="{94120303-189D-4491-991B-0A9E4359BE1E}" presName="text0" presStyleLbl="node1" presStyleIdx="1" presStyleCnt="4" custScaleX="241236" custScaleY="120207">
        <dgm:presLayoutVars>
          <dgm:bulletEnabled val="1"/>
        </dgm:presLayoutVars>
      </dgm:prSet>
      <dgm:spPr/>
    </dgm:pt>
    <dgm:pt modelId="{00E76777-B318-4A27-A28B-BE38F230D6ED}" type="pres">
      <dgm:prSet presAssocID="{8103ED95-D7CC-4C3C-B528-6010C11D027F}" presName="Name56" presStyleLbl="parChTrans1D2" presStyleIdx="1" presStyleCnt="3"/>
      <dgm:spPr/>
    </dgm:pt>
    <dgm:pt modelId="{5EECEC24-FB2D-4746-9F9D-0EE7D3EAFAF9}" type="pres">
      <dgm:prSet presAssocID="{80C4B42D-3F69-490C-A79F-B4FB7B777B60}" presName="text0" presStyleLbl="node1" presStyleIdx="2" presStyleCnt="4" custScaleX="249010" custRadScaleRad="104889" custRadScaleInc="-2550">
        <dgm:presLayoutVars>
          <dgm:bulletEnabled val="1"/>
        </dgm:presLayoutVars>
      </dgm:prSet>
      <dgm:spPr/>
    </dgm:pt>
    <dgm:pt modelId="{1DFD4D4F-1957-4BE9-A8AF-8EA2014F817C}" type="pres">
      <dgm:prSet presAssocID="{CA6C0906-B1E0-4C15-99F6-9FF7024B7664}" presName="Name56" presStyleLbl="parChTrans1D2" presStyleIdx="2" presStyleCnt="3"/>
      <dgm:spPr/>
    </dgm:pt>
    <dgm:pt modelId="{06A5454F-F9A4-4EF7-AEC2-927E31A11515}" type="pres">
      <dgm:prSet presAssocID="{0DF580A6-B58D-49B8-AABE-E82911634206}" presName="text0" presStyleLbl="node1" presStyleIdx="3" presStyleCnt="4" custScaleX="236708">
        <dgm:presLayoutVars>
          <dgm:bulletEnabled val="1"/>
        </dgm:presLayoutVars>
      </dgm:prSet>
      <dgm:spPr/>
    </dgm:pt>
  </dgm:ptLst>
  <dgm:cxnLst>
    <dgm:cxn modelId="{AEBA0B0D-21B3-4D63-BC2E-04FA91141D11}" srcId="{95261159-AD90-47C0-8D5A-7A28AA4AE22C}" destId="{94120303-189D-4491-991B-0A9E4359BE1E}" srcOrd="0" destOrd="0" parTransId="{8D1AEBB0-0E98-4B77-9246-90F0BAE89C0E}" sibTransId="{9C7902E9-B948-44FD-A4C3-43F07668E022}"/>
    <dgm:cxn modelId="{794A2D30-A06B-4A51-AEA0-258781436E6B}" type="presOf" srcId="{80C4B42D-3F69-490C-A79F-B4FB7B777B60}" destId="{5EECEC24-FB2D-4746-9F9D-0EE7D3EAFAF9}" srcOrd="0" destOrd="0" presId="urn:microsoft.com/office/officeart/2008/layout/RadialCluster"/>
    <dgm:cxn modelId="{43FCF335-575C-481B-827D-3EDA89A08562}" type="presOf" srcId="{CA6C0906-B1E0-4C15-99F6-9FF7024B7664}" destId="{1DFD4D4F-1957-4BE9-A8AF-8EA2014F817C}" srcOrd="0" destOrd="0" presId="urn:microsoft.com/office/officeart/2008/layout/RadialCluster"/>
    <dgm:cxn modelId="{981C905B-855A-426E-9743-7AB3428338F4}" srcId="{95261159-AD90-47C0-8D5A-7A28AA4AE22C}" destId="{0DF580A6-B58D-49B8-AABE-E82911634206}" srcOrd="2" destOrd="0" parTransId="{CA6C0906-B1E0-4C15-99F6-9FF7024B7664}" sibTransId="{A50DFB40-F049-459A-9DC9-903F058635E3}"/>
    <dgm:cxn modelId="{D87AC76C-12D4-4099-A6E5-9C435659965E}" type="presOf" srcId="{0DF580A6-B58D-49B8-AABE-E82911634206}" destId="{06A5454F-F9A4-4EF7-AEC2-927E31A11515}" srcOrd="0" destOrd="0" presId="urn:microsoft.com/office/officeart/2008/layout/RadialCluster"/>
    <dgm:cxn modelId="{4281696E-2A64-4423-A41F-C66A8980D445}" type="presOf" srcId="{8D1AEBB0-0E98-4B77-9246-90F0BAE89C0E}" destId="{D4302639-B43C-45A4-AA13-5AB4C565B8A9}" srcOrd="0" destOrd="0" presId="urn:microsoft.com/office/officeart/2008/layout/RadialCluster"/>
    <dgm:cxn modelId="{C0691A82-48C4-45E9-A935-5A1A419535EB}" type="presOf" srcId="{95261159-AD90-47C0-8D5A-7A28AA4AE22C}" destId="{F9DA284C-6C2A-4152-B2A8-53EACCE37EE7}" srcOrd="0" destOrd="0" presId="urn:microsoft.com/office/officeart/2008/layout/RadialCluster"/>
    <dgm:cxn modelId="{0D49438C-67FE-438D-8657-F126D31820B0}" type="presOf" srcId="{94120303-189D-4491-991B-0A9E4359BE1E}" destId="{2752DA09-C9AA-4EE9-AA2D-5A1755AD3DA0}" srcOrd="0" destOrd="0" presId="urn:microsoft.com/office/officeart/2008/layout/RadialCluster"/>
    <dgm:cxn modelId="{59E210A7-0F70-4674-8898-654451F10995}" srcId="{A8C9FB36-39EE-4CE8-820D-AC5B994374C4}" destId="{95261159-AD90-47C0-8D5A-7A28AA4AE22C}" srcOrd="0" destOrd="0" parTransId="{6AF010C4-8C6A-4643-91DF-7B1B8AA5E237}" sibTransId="{6ACAC0B8-10CE-4121-BCEF-F486E52E1224}"/>
    <dgm:cxn modelId="{0C1A26D9-E652-4867-8A54-FBDDFF839013}" type="presOf" srcId="{A8C9FB36-39EE-4CE8-820D-AC5B994374C4}" destId="{DE1DEEF8-980B-499B-AE1B-C18663D908CC}" srcOrd="0" destOrd="0" presId="urn:microsoft.com/office/officeart/2008/layout/RadialCluster"/>
    <dgm:cxn modelId="{CD7FFDE2-F63E-41DE-B550-139F0F50F9B7}" type="presOf" srcId="{8103ED95-D7CC-4C3C-B528-6010C11D027F}" destId="{00E76777-B318-4A27-A28B-BE38F230D6ED}" srcOrd="0" destOrd="0" presId="urn:microsoft.com/office/officeart/2008/layout/RadialCluster"/>
    <dgm:cxn modelId="{1F994FFF-BE28-4B2A-A019-957008B4EE6E}" srcId="{95261159-AD90-47C0-8D5A-7A28AA4AE22C}" destId="{80C4B42D-3F69-490C-A79F-B4FB7B777B60}" srcOrd="1" destOrd="0" parTransId="{8103ED95-D7CC-4C3C-B528-6010C11D027F}" sibTransId="{3129736A-9E8D-4572-A57A-B76DCE700760}"/>
    <dgm:cxn modelId="{94A4AAAE-AC86-4E48-A1DA-DF9899365E1E}" type="presParOf" srcId="{DE1DEEF8-980B-499B-AE1B-C18663D908CC}" destId="{B2CE97A6-9209-4383-B1D9-C71B5EF646A3}" srcOrd="0" destOrd="0" presId="urn:microsoft.com/office/officeart/2008/layout/RadialCluster"/>
    <dgm:cxn modelId="{380A6065-FAE6-4FF0-B454-8BE39FE069EC}" type="presParOf" srcId="{B2CE97A6-9209-4383-B1D9-C71B5EF646A3}" destId="{F9DA284C-6C2A-4152-B2A8-53EACCE37EE7}" srcOrd="0" destOrd="0" presId="urn:microsoft.com/office/officeart/2008/layout/RadialCluster"/>
    <dgm:cxn modelId="{60F1464D-55C3-47CC-8FAF-86648DFEECB1}" type="presParOf" srcId="{B2CE97A6-9209-4383-B1D9-C71B5EF646A3}" destId="{D4302639-B43C-45A4-AA13-5AB4C565B8A9}" srcOrd="1" destOrd="0" presId="urn:microsoft.com/office/officeart/2008/layout/RadialCluster"/>
    <dgm:cxn modelId="{549C379A-3206-4144-A006-716522A78BC7}" type="presParOf" srcId="{B2CE97A6-9209-4383-B1D9-C71B5EF646A3}" destId="{2752DA09-C9AA-4EE9-AA2D-5A1755AD3DA0}" srcOrd="2" destOrd="0" presId="urn:microsoft.com/office/officeart/2008/layout/RadialCluster"/>
    <dgm:cxn modelId="{7081144F-CF3B-4A99-924C-790BA4CF39A8}" type="presParOf" srcId="{B2CE97A6-9209-4383-B1D9-C71B5EF646A3}" destId="{00E76777-B318-4A27-A28B-BE38F230D6ED}" srcOrd="3" destOrd="0" presId="urn:microsoft.com/office/officeart/2008/layout/RadialCluster"/>
    <dgm:cxn modelId="{FEC6C26A-0681-4CED-8FC7-FC396CC30DEA}" type="presParOf" srcId="{B2CE97A6-9209-4383-B1D9-C71B5EF646A3}" destId="{5EECEC24-FB2D-4746-9F9D-0EE7D3EAFAF9}" srcOrd="4" destOrd="0" presId="urn:microsoft.com/office/officeart/2008/layout/RadialCluster"/>
    <dgm:cxn modelId="{9F488756-E611-4B07-B4E9-B63CA824C512}" type="presParOf" srcId="{B2CE97A6-9209-4383-B1D9-C71B5EF646A3}" destId="{1DFD4D4F-1957-4BE9-A8AF-8EA2014F817C}" srcOrd="5" destOrd="0" presId="urn:microsoft.com/office/officeart/2008/layout/RadialCluster"/>
    <dgm:cxn modelId="{6F830158-0E62-419E-986D-C5D3743892C2}" type="presParOf" srcId="{B2CE97A6-9209-4383-B1D9-C71B5EF646A3}" destId="{06A5454F-F9A4-4EF7-AEC2-927E31A11515}"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Breakout Room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10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50000"/>
                </a:schemeClr>
              </a:solidFill>
            </a:rPr>
            <a:t>Click on the Jamboard link that matches your BR number (e.g., BR 3 should go to Jamboard group 3).</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2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a:solidFill>
                <a:schemeClr val="accent6">
                  <a:lumMod val="75000"/>
                </a:schemeClr>
              </a:solidFill>
            </a:rPr>
            <a:t>Add post-its (sticky notes) with your questions.</a:t>
          </a:r>
        </a:p>
        <a:p>
          <a:pPr>
            <a:lnSpc>
              <a:spcPct val="100000"/>
            </a:lnSpc>
            <a:defRPr cap="all"/>
          </a:pPr>
          <a:endParaRPr lang="en-US" sz="2000" cap="none" dirty="0">
            <a:solidFill>
              <a:schemeClr val="accent6">
                <a:lumMod val="75000"/>
              </a:schemeClr>
            </a:solidFill>
          </a:endParaRP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Discuss your questions with the group.</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dgm:presLayoutVars>
          <dgm:chMax val="1"/>
          <dgm:chPref val="1"/>
        </dgm:presLayoutVars>
      </dgm:prSet>
      <dgm:spPr/>
    </dgm:pt>
  </dgm:ptLst>
  <dgm:cxnLst>
    <dgm:cxn modelId="{4ACBE100-0C10-48EC-A8E7-F3556A1FB4B0}" type="presOf" srcId="{3EE4ADF9-23D5-4B92-A3C6-7DF02E360A84}" destId="{3360653B-D1A8-49C7-A526-4A194CF9E687}" srcOrd="0" destOrd="0" presId="urn:microsoft.com/office/officeart/2018/5/layout/IconLeafLabelList"/>
    <dgm:cxn modelId="{AECABA5E-9056-4A58-B28D-643323173804}" type="presOf" srcId="{AC93C9D3-C7FF-4524-B581-DBF9EBEE2483}" destId="{2B04B2DB-CB73-4959-8F66-D28C527B871A}"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4B9A5F5A-DB2E-4987-95DD-49B1E9271F8B}" srcId="{291CD29B-E081-46FA-866F-8EC827C261AA}" destId="{99EE7C0C-0F73-47D2-81D3-F618C76D7C50}" srcOrd="1" destOrd="0" parTransId="{14AC984E-FC76-42B2-B6CF-F6E6AE422BEC}" sibTransId="{B3A02793-4DE7-4BC5-820C-BB88FAF8C540}"/>
    <dgm:cxn modelId="{6C583184-B111-4D7B-8E00-50A5C330B6C7}" type="presOf" srcId="{3866F245-4278-41C9-9240-2175A956E778}" destId="{7C3E3FB1-7462-401B-88A0-4BC4F80E62A9}" srcOrd="0" destOrd="0" presId="urn:microsoft.com/office/officeart/2018/5/layout/IconLeafLabelList"/>
    <dgm:cxn modelId="{15517F87-734B-4811-B1D6-9E57180CB39C}" srcId="{291CD29B-E081-46FA-866F-8EC827C261AA}" destId="{BF13D644-554B-4EBE-B6B4-DA6D18670C5B}" srcOrd="4" destOrd="0" parTransId="{6A1A5218-F307-4625-84B9-13787335D5C8}" sibTransId="{F5D79BF7-05EE-43F2-818B-0FF09E268F29}"/>
    <dgm:cxn modelId="{405F14B1-AFC2-40E2-B831-C6BE8CECA53A}" type="presOf" srcId="{BF13D644-554B-4EBE-B6B4-DA6D18670C5B}" destId="{208D4C5A-E84D-4B33-BCD1-581783E2CC87}" srcOrd="0" destOrd="0" presId="urn:microsoft.com/office/officeart/2018/5/layout/IconLeafLabelList"/>
    <dgm:cxn modelId="{0F2F25B3-7FAB-47D2-8F76-22A1AECDE99D}" type="presOf" srcId="{291CD29B-E081-46FA-866F-8EC827C261AA}" destId="{11250220-4E20-4114-A277-DD7F9A315CF4}" srcOrd="0" destOrd="0" presId="urn:microsoft.com/office/officeart/2018/5/layout/IconLeafLabelList"/>
    <dgm:cxn modelId="{6A540FB5-8EFF-4FF8-B706-ADC2806537B0}" type="presOf" srcId="{0A5E7CD3-2296-4FB0-82CF-6771ABFE35C9}" destId="{94510E8A-7C4B-4171-BFED-3640B8A87510}"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3F3FB9FE-FB13-4459-861F-C075D4A45640}" type="presOf" srcId="{99EE7C0C-0F73-47D2-81D3-F618C76D7C50}" destId="{B312CE4E-A0CA-4622-B423-DDD2D98D3B2F}" srcOrd="0" destOrd="0" presId="urn:microsoft.com/office/officeart/2018/5/layout/IconLeafLabelList"/>
    <dgm:cxn modelId="{8D0962F1-0FF1-42E2-A33A-033D6C3243DB}" type="presParOf" srcId="{11250220-4E20-4114-A277-DD7F9A315CF4}" destId="{0C35F152-3F5F-4446-A844-1F04DAD2B77A}" srcOrd="0" destOrd="0" presId="urn:microsoft.com/office/officeart/2018/5/layout/IconLeafLabelList"/>
    <dgm:cxn modelId="{AC804DAB-6FA2-44CF-B6E7-0B4C1350AA38}" type="presParOf" srcId="{0C35F152-3F5F-4446-A844-1F04DAD2B77A}" destId="{C0A729F5-9F15-4A86-829F-E88809B4AA1B}" srcOrd="0" destOrd="0" presId="urn:microsoft.com/office/officeart/2018/5/layout/IconLeafLabelList"/>
    <dgm:cxn modelId="{75F7E88E-5224-4A66-8155-F83E61011485}" type="presParOf" srcId="{0C35F152-3F5F-4446-A844-1F04DAD2B77A}" destId="{53296A98-2044-4FE3-A38A-BA4B2C07740F}" srcOrd="1" destOrd="0" presId="urn:microsoft.com/office/officeart/2018/5/layout/IconLeafLabelList"/>
    <dgm:cxn modelId="{CFD658BE-F489-4532-9600-AD86053376D2}" type="presParOf" srcId="{0C35F152-3F5F-4446-A844-1F04DAD2B77A}" destId="{2A6C0C70-B143-49D9-A49A-809DFE28BB6E}" srcOrd="2" destOrd="0" presId="urn:microsoft.com/office/officeart/2018/5/layout/IconLeafLabelList"/>
    <dgm:cxn modelId="{63CEAFEB-D55B-4813-B90B-28D3C2927CAE}" type="presParOf" srcId="{0C35F152-3F5F-4446-A844-1F04DAD2B77A}" destId="{94510E8A-7C4B-4171-BFED-3640B8A87510}" srcOrd="3" destOrd="0" presId="urn:microsoft.com/office/officeart/2018/5/layout/IconLeafLabelList"/>
    <dgm:cxn modelId="{F8EA013A-3C0A-4A8B-B9B6-2E76EF138DD2}" type="presParOf" srcId="{11250220-4E20-4114-A277-DD7F9A315CF4}" destId="{647F3098-59CB-4EC0-B77A-2883A67D7A94}" srcOrd="1" destOrd="0" presId="urn:microsoft.com/office/officeart/2018/5/layout/IconLeafLabelList"/>
    <dgm:cxn modelId="{8DFDC50A-5DFD-4EE0-98B6-9B692050CEC7}" type="presParOf" srcId="{11250220-4E20-4114-A277-DD7F9A315CF4}" destId="{A12A0535-9144-4A09-AD17-9FEE12DC46C8}" srcOrd="2" destOrd="0" presId="urn:microsoft.com/office/officeart/2018/5/layout/IconLeafLabelList"/>
    <dgm:cxn modelId="{916700C4-CEA5-40EC-B367-268E00A1BE33}" type="presParOf" srcId="{A12A0535-9144-4A09-AD17-9FEE12DC46C8}" destId="{EB18FF22-D284-436D-AD43-42F567F2E451}" srcOrd="0" destOrd="0" presId="urn:microsoft.com/office/officeart/2018/5/layout/IconLeafLabelList"/>
    <dgm:cxn modelId="{5C68627E-3435-4A17-B646-2C1CF2CE6964}" type="presParOf" srcId="{A12A0535-9144-4A09-AD17-9FEE12DC46C8}" destId="{DFF03FE3-2592-4C7C-8EF5-1C4C1EB01A3E}" srcOrd="1" destOrd="0" presId="urn:microsoft.com/office/officeart/2018/5/layout/IconLeafLabelList"/>
    <dgm:cxn modelId="{20E8DCDD-F29C-4B96-8B23-629DCAB383E5}" type="presParOf" srcId="{A12A0535-9144-4A09-AD17-9FEE12DC46C8}" destId="{2C7D480D-78BC-4F83-89A4-A7D427A0A3D7}" srcOrd="2" destOrd="0" presId="urn:microsoft.com/office/officeart/2018/5/layout/IconLeafLabelList"/>
    <dgm:cxn modelId="{3F714941-CEBA-4FA8-9697-3197C3439779}" type="presParOf" srcId="{A12A0535-9144-4A09-AD17-9FEE12DC46C8}" destId="{B312CE4E-A0CA-4622-B423-DDD2D98D3B2F}" srcOrd="3" destOrd="0" presId="urn:microsoft.com/office/officeart/2018/5/layout/IconLeafLabelList"/>
    <dgm:cxn modelId="{51E0AA82-B124-49E2-936F-5CCA23870FB4}" type="presParOf" srcId="{11250220-4E20-4114-A277-DD7F9A315CF4}" destId="{411F9C2B-6899-4E1C-93D5-FF61370A1050}" srcOrd="3" destOrd="0" presId="urn:microsoft.com/office/officeart/2018/5/layout/IconLeafLabelList"/>
    <dgm:cxn modelId="{A0E5A17A-BC2B-41D5-9E3C-ECB2821148FB}" type="presParOf" srcId="{11250220-4E20-4114-A277-DD7F9A315CF4}" destId="{CB5323CA-7C22-4691-86DF-6AF7D7883664}" srcOrd="4" destOrd="0" presId="urn:microsoft.com/office/officeart/2018/5/layout/IconLeafLabelList"/>
    <dgm:cxn modelId="{2189A281-A2D0-44B9-9D2F-1D13085FF52A}" type="presParOf" srcId="{CB5323CA-7C22-4691-86DF-6AF7D7883664}" destId="{DF784F96-140D-425E-81BE-C91F8D1DE9B3}" srcOrd="0" destOrd="0" presId="urn:microsoft.com/office/officeart/2018/5/layout/IconLeafLabelList"/>
    <dgm:cxn modelId="{0FE2544F-4E80-4173-9F98-16C5A3172AD8}" type="presParOf" srcId="{CB5323CA-7C22-4691-86DF-6AF7D7883664}" destId="{F9622758-B409-4FBF-9858-A816E501924E}" srcOrd="1" destOrd="0" presId="urn:microsoft.com/office/officeart/2018/5/layout/IconLeafLabelList"/>
    <dgm:cxn modelId="{436B4644-CB94-477B-82A9-E3A2C280228E}" type="presParOf" srcId="{CB5323CA-7C22-4691-86DF-6AF7D7883664}" destId="{66C1AD0F-BA36-43EF-850E-1C68B476E49B}" srcOrd="2" destOrd="0" presId="urn:microsoft.com/office/officeart/2018/5/layout/IconLeafLabelList"/>
    <dgm:cxn modelId="{FF7DC72A-E5C8-443A-A9A1-C55CDD2FD0F9}" type="presParOf" srcId="{CB5323CA-7C22-4691-86DF-6AF7D7883664}" destId="{2B04B2DB-CB73-4959-8F66-D28C527B871A}" srcOrd="3" destOrd="0" presId="urn:microsoft.com/office/officeart/2018/5/layout/IconLeafLabelList"/>
    <dgm:cxn modelId="{F3719187-EF21-450D-BB09-77AF0CD4EBE4}" type="presParOf" srcId="{11250220-4E20-4114-A277-DD7F9A315CF4}" destId="{BD868162-5EBD-4956-A6B6-2DB041C5E0CB}" srcOrd="5" destOrd="0" presId="urn:microsoft.com/office/officeart/2018/5/layout/IconLeafLabelList"/>
    <dgm:cxn modelId="{DC015D4C-F017-4CD5-9661-60AC11C26E97}" type="presParOf" srcId="{11250220-4E20-4114-A277-DD7F9A315CF4}" destId="{12E8BA95-BDC0-4676-B9C3-AD4CADB60FB2}" srcOrd="6" destOrd="0" presId="urn:microsoft.com/office/officeart/2018/5/layout/IconLeafLabelList"/>
    <dgm:cxn modelId="{F07B95E9-480A-4AAA-AF89-FDDE62AFC67D}" type="presParOf" srcId="{12E8BA95-BDC0-4676-B9C3-AD4CADB60FB2}" destId="{ADD4AE6A-C860-4A8A-A276-60AF8CA5004D}" srcOrd="0" destOrd="0" presId="urn:microsoft.com/office/officeart/2018/5/layout/IconLeafLabelList"/>
    <dgm:cxn modelId="{C230829F-A69D-40DD-B33A-D3D3FF5E3B63}" type="presParOf" srcId="{12E8BA95-BDC0-4676-B9C3-AD4CADB60FB2}" destId="{242DCDF8-1E9A-421A-8138-0ECBF3F4A19C}" srcOrd="1" destOrd="0" presId="urn:microsoft.com/office/officeart/2018/5/layout/IconLeafLabelList"/>
    <dgm:cxn modelId="{A7425BAF-CC82-4640-9A4C-2C7FED49CA7E}" type="presParOf" srcId="{12E8BA95-BDC0-4676-B9C3-AD4CADB60FB2}" destId="{2356317B-B440-46E5-94A0-CC8F780F32A3}" srcOrd="2" destOrd="0" presId="urn:microsoft.com/office/officeart/2018/5/layout/IconLeafLabelList"/>
    <dgm:cxn modelId="{DB922354-39BE-4EE9-894A-93E5857ECA09}" type="presParOf" srcId="{12E8BA95-BDC0-4676-B9C3-AD4CADB60FB2}" destId="{3360653B-D1A8-49C7-A526-4A194CF9E687}" srcOrd="3" destOrd="0" presId="urn:microsoft.com/office/officeart/2018/5/layout/IconLeafLabelList"/>
    <dgm:cxn modelId="{B435411C-869D-47D3-9B94-7D953204C858}" type="presParOf" srcId="{11250220-4E20-4114-A277-DD7F9A315CF4}" destId="{713F278B-55DF-451D-97E0-1519846D3879}" srcOrd="7" destOrd="0" presId="urn:microsoft.com/office/officeart/2018/5/layout/IconLeafLabelList"/>
    <dgm:cxn modelId="{64D11A16-237E-4329-ACF2-E7C658C2C98F}" type="presParOf" srcId="{11250220-4E20-4114-A277-DD7F9A315CF4}" destId="{A8F67BAE-469D-4CE8-B470-54C16E142D07}" srcOrd="8" destOrd="0" presId="urn:microsoft.com/office/officeart/2018/5/layout/IconLeafLabelList"/>
    <dgm:cxn modelId="{ECDCF37C-E6F1-4BCA-B881-26C95C67A19B}" type="presParOf" srcId="{A8F67BAE-469D-4CE8-B470-54C16E142D07}" destId="{75930DF1-3693-4082-A1BB-7CD4FFF64C97}" srcOrd="0" destOrd="0" presId="urn:microsoft.com/office/officeart/2018/5/layout/IconLeafLabelList"/>
    <dgm:cxn modelId="{33AB163E-C7D7-4F05-BC81-84E2DBD68D6F}" type="presParOf" srcId="{A8F67BAE-469D-4CE8-B470-54C16E142D07}" destId="{D76807CB-F028-419E-A7D9-50CE37C209BF}" srcOrd="1" destOrd="0" presId="urn:microsoft.com/office/officeart/2018/5/layout/IconLeafLabelList"/>
    <dgm:cxn modelId="{91F41391-B353-4900-ACCF-3235AEB49703}" type="presParOf" srcId="{A8F67BAE-469D-4CE8-B470-54C16E142D07}" destId="{181659D2-6398-4475-87B3-9BD2736FA6E0}" srcOrd="2" destOrd="0" presId="urn:microsoft.com/office/officeart/2018/5/layout/IconLeafLabelList"/>
    <dgm:cxn modelId="{33CFA7F3-7744-4503-AE84-8ACAAF06C368}" type="presParOf" srcId="{A8F67BAE-469D-4CE8-B470-54C16E142D07}" destId="{208D4C5A-E84D-4B33-BCD1-581783E2CC87}" srcOrd="3" destOrd="0" presId="urn:microsoft.com/office/officeart/2018/5/layout/IconLeafLabelList"/>
    <dgm:cxn modelId="{8C07F52E-72D7-4C02-8334-2485444E7696}" type="presParOf" srcId="{11250220-4E20-4114-A277-DD7F9A315CF4}" destId="{E50CFF03-1D96-40DA-A382-3BC9633BD00C}" srcOrd="9" destOrd="0" presId="urn:microsoft.com/office/officeart/2018/5/layout/IconLeafLabelList"/>
    <dgm:cxn modelId="{AE1F462D-E88F-4AFE-8FE6-D40B3682B8B6}" type="presParOf" srcId="{11250220-4E20-4114-A277-DD7F9A315CF4}" destId="{8A4E625D-8EC8-4BC1-8654-E00A8052ABBF}" srcOrd="10" destOrd="0" presId="urn:microsoft.com/office/officeart/2018/5/layout/IconLeafLabelList"/>
    <dgm:cxn modelId="{34994213-EE76-4E5D-A35C-A8EBB95AFA7C}" type="presParOf" srcId="{8A4E625D-8EC8-4BC1-8654-E00A8052ABBF}" destId="{E2DF04AB-FEB7-4F1F-A385-7995B851ABF7}" srcOrd="0" destOrd="0" presId="urn:microsoft.com/office/officeart/2018/5/layout/IconLeafLabelList"/>
    <dgm:cxn modelId="{2E8E3C66-581B-4235-A63F-EC4DC57CE423}" type="presParOf" srcId="{8A4E625D-8EC8-4BC1-8654-E00A8052ABBF}" destId="{334A0C2A-EBB6-4E7A-B633-B9CA0C3C80A6}" srcOrd="1" destOrd="0" presId="urn:microsoft.com/office/officeart/2018/5/layout/IconLeafLabelList"/>
    <dgm:cxn modelId="{FB91530E-3D65-4F7C-B855-72DA0B16F0AE}" type="presParOf" srcId="{8A4E625D-8EC8-4BC1-8654-E00A8052ABBF}" destId="{5033D486-59F1-400C-9CE2-E9AC6DD01FD9}" srcOrd="2" destOrd="0" presId="urn:microsoft.com/office/officeart/2018/5/layout/IconLeafLabelList"/>
    <dgm:cxn modelId="{9CB69DFF-BFE9-4D44-A61B-7ACF646F03DC}"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Breakout Room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10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50000"/>
                </a:schemeClr>
              </a:solidFill>
            </a:rPr>
            <a:t>Click on the Jamboard link that matches your BR number (e.g., BR 12 should go to Jamboard group 12).</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3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Add a post-it (sticky note) or text in each of the categories.</a:t>
          </a:r>
        </a:p>
        <a:p>
          <a:pPr>
            <a:lnSpc>
              <a:spcPct val="100000"/>
            </a:lnSpc>
            <a:defRPr cap="all"/>
          </a:pPr>
          <a:endParaRPr lang="en-US" sz="2000" cap="none" dirty="0">
            <a:solidFill>
              <a:schemeClr val="accent6">
                <a:lumMod val="75000"/>
              </a:schemeClr>
            </a:solidFill>
          </a:endParaRP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Discuss anything that you find surprising or unexpected.</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Lightbulb and gear with solid fill"/>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11379" y="288843"/>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7957" y="495422"/>
          <a:ext cx="556171" cy="55617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512"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Breakout Room (BR), take 2 minutes to introduce yourselves (name, region/DFD, and job title).</a:t>
          </a:r>
        </a:p>
      </dsp:txBody>
      <dsp:txXfrm>
        <a:off x="1512" y="1560093"/>
        <a:ext cx="1589062" cy="2343867"/>
      </dsp:txXfrm>
    </dsp:sp>
    <dsp:sp modelId="{EB18FF22-D284-436D-AD43-42F567F2E451}">
      <dsp:nvSpPr>
        <dsp:cNvPr id="0" name=""/>
        <dsp:cNvSpPr/>
      </dsp:nvSpPr>
      <dsp:spPr>
        <a:xfrm>
          <a:off x="2178527" y="288843"/>
          <a:ext cx="969328" cy="9693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85105" y="495422"/>
          <a:ext cx="556171" cy="55617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68660"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10000"/>
                </a:schemeClr>
              </a:solidFill>
            </a:rPr>
            <a:t>Open the chat window to view the instructions and links.</a:t>
          </a:r>
        </a:p>
      </dsp:txBody>
      <dsp:txXfrm>
        <a:off x="1868660" y="1560093"/>
        <a:ext cx="1589062" cy="2343867"/>
      </dsp:txXfrm>
    </dsp:sp>
    <dsp:sp modelId="{DF784F96-140D-425E-81BE-C91F8D1DE9B3}">
      <dsp:nvSpPr>
        <dsp:cNvPr id="0" name=""/>
        <dsp:cNvSpPr/>
      </dsp:nvSpPr>
      <dsp:spPr>
        <a:xfrm>
          <a:off x="4045676" y="288843"/>
          <a:ext cx="969328" cy="9693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252254" y="495422"/>
          <a:ext cx="556171" cy="55617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735809"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50000"/>
                </a:schemeClr>
              </a:solidFill>
            </a:rPr>
            <a:t>Click on the Jamboard link that matches your BR number (e.g., BR 5 should go to Jamboard group 5).</a:t>
          </a:r>
        </a:p>
      </dsp:txBody>
      <dsp:txXfrm>
        <a:off x="3735809" y="1560093"/>
        <a:ext cx="1589062" cy="2343867"/>
      </dsp:txXfrm>
    </dsp:sp>
    <dsp:sp modelId="{ADD4AE6A-C860-4A8A-A276-60AF8CA5004D}">
      <dsp:nvSpPr>
        <dsp:cNvPr id="0" name=""/>
        <dsp:cNvSpPr/>
      </dsp:nvSpPr>
      <dsp:spPr>
        <a:xfrm>
          <a:off x="5912824" y="288843"/>
          <a:ext cx="969328" cy="9693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119402" y="495422"/>
          <a:ext cx="556171" cy="55617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602957"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1 slide in Jamboard.</a:t>
          </a:r>
        </a:p>
      </dsp:txBody>
      <dsp:txXfrm>
        <a:off x="5602957" y="1560093"/>
        <a:ext cx="1589062" cy="2343867"/>
      </dsp:txXfrm>
    </dsp:sp>
    <dsp:sp modelId="{75930DF1-3693-4082-A1BB-7CD4FFF64C97}">
      <dsp:nvSpPr>
        <dsp:cNvPr id="0" name=""/>
        <dsp:cNvSpPr/>
      </dsp:nvSpPr>
      <dsp:spPr>
        <a:xfrm>
          <a:off x="7779973" y="288843"/>
          <a:ext cx="969328" cy="9693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986551" y="495422"/>
          <a:ext cx="556171" cy="55617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470105"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Add post-its (sticky notes) with your questions.</a:t>
          </a:r>
        </a:p>
        <a:p>
          <a:pPr marL="0" lvl="0" indent="0" algn="ctr" defTabSz="889000">
            <a:lnSpc>
              <a:spcPct val="100000"/>
            </a:lnSpc>
            <a:spcBef>
              <a:spcPct val="0"/>
            </a:spcBef>
            <a:spcAft>
              <a:spcPct val="35000"/>
            </a:spcAft>
            <a:buNone/>
            <a:defRPr cap="all"/>
          </a:pPr>
          <a:endParaRPr lang="en-US" sz="2000" kern="1200" cap="none" dirty="0">
            <a:solidFill>
              <a:schemeClr val="accent6">
                <a:lumMod val="75000"/>
              </a:schemeClr>
            </a:solidFill>
          </a:endParaRPr>
        </a:p>
      </dsp:txBody>
      <dsp:txXfrm>
        <a:off x="7470105" y="1560093"/>
        <a:ext cx="1589062" cy="2343867"/>
      </dsp:txXfrm>
    </dsp:sp>
    <dsp:sp modelId="{E2DF04AB-FEB7-4F1F-A385-7995B851ABF7}">
      <dsp:nvSpPr>
        <dsp:cNvPr id="0" name=""/>
        <dsp:cNvSpPr/>
      </dsp:nvSpPr>
      <dsp:spPr>
        <a:xfrm>
          <a:off x="9647121" y="288843"/>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853699" y="495422"/>
          <a:ext cx="556171" cy="556171"/>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337254"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Discuss your questions with the group.</a:t>
          </a:r>
        </a:p>
      </dsp:txBody>
      <dsp:txXfrm>
        <a:off x="9337254" y="1560093"/>
        <a:ext cx="1589062" cy="2343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A284C-6C2A-4152-B2A8-53EACCE37EE7}">
      <dsp:nvSpPr>
        <dsp:cNvPr id="0" name=""/>
        <dsp:cNvSpPr/>
      </dsp:nvSpPr>
      <dsp:spPr>
        <a:xfrm>
          <a:off x="2898893" y="1935262"/>
          <a:ext cx="2809635" cy="1536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3. Enrollments and Services appear as options in service entry screens</a:t>
          </a:r>
        </a:p>
      </dsp:txBody>
      <dsp:txXfrm>
        <a:off x="2973894" y="2010263"/>
        <a:ext cx="2659633" cy="1386401"/>
      </dsp:txXfrm>
    </dsp:sp>
    <dsp:sp modelId="{D4302639-B43C-45A4-AA13-5AB4C565B8A9}">
      <dsp:nvSpPr>
        <dsp:cNvPr id="0" name=""/>
        <dsp:cNvSpPr/>
      </dsp:nvSpPr>
      <dsp:spPr>
        <a:xfrm rot="16141493">
          <a:off x="4049388" y="1698085"/>
          <a:ext cx="474421" cy="0"/>
        </a:xfrm>
        <a:custGeom>
          <a:avLst/>
          <a:gdLst/>
          <a:ahLst/>
          <a:cxnLst/>
          <a:rect l="0" t="0" r="0" b="0"/>
          <a:pathLst>
            <a:path>
              <a:moveTo>
                <a:pt x="0" y="0"/>
              </a:moveTo>
              <a:lnTo>
                <a:pt x="4744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52DA09-C9AA-4EE9-AA2D-5A1755AD3DA0}">
      <dsp:nvSpPr>
        <dsp:cNvPr id="0" name=""/>
        <dsp:cNvSpPr/>
      </dsp:nvSpPr>
      <dsp:spPr>
        <a:xfrm>
          <a:off x="3030401" y="223510"/>
          <a:ext cx="2483259" cy="1237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4. Service Participation data appears in services reports</a:t>
          </a:r>
        </a:p>
      </dsp:txBody>
      <dsp:txXfrm>
        <a:off x="3090806" y="283915"/>
        <a:ext cx="2362449" cy="1116589"/>
      </dsp:txXfrm>
    </dsp:sp>
    <dsp:sp modelId="{00E76777-B318-4A27-A28B-BE38F230D6ED}">
      <dsp:nvSpPr>
        <dsp:cNvPr id="0" name=""/>
        <dsp:cNvSpPr/>
      </dsp:nvSpPr>
      <dsp:spPr>
        <a:xfrm rot="2283871">
          <a:off x="5216247" y="3670059"/>
          <a:ext cx="643564" cy="0"/>
        </a:xfrm>
        <a:custGeom>
          <a:avLst/>
          <a:gdLst/>
          <a:ahLst/>
          <a:cxnLst/>
          <a:rect l="0" t="0" r="0" b="0"/>
          <a:pathLst>
            <a:path>
              <a:moveTo>
                <a:pt x="0" y="0"/>
              </a:moveTo>
              <a:lnTo>
                <a:pt x="64356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ECEC24-FB2D-4746-9F9D-0EE7D3EAFAF9}">
      <dsp:nvSpPr>
        <dsp:cNvPr id="0" name=""/>
        <dsp:cNvSpPr/>
      </dsp:nvSpPr>
      <dsp:spPr>
        <a:xfrm>
          <a:off x="5166985" y="3868454"/>
          <a:ext cx="2563284" cy="10293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2. Service Administration</a:t>
          </a:r>
        </a:p>
      </dsp:txBody>
      <dsp:txXfrm>
        <a:off x="5217236" y="3918705"/>
        <a:ext cx="2462782" cy="928888"/>
      </dsp:txXfrm>
    </dsp:sp>
    <dsp:sp modelId="{1DFD4D4F-1957-4BE9-A8AF-8EA2014F817C}">
      <dsp:nvSpPr>
        <dsp:cNvPr id="0" name=""/>
        <dsp:cNvSpPr/>
      </dsp:nvSpPr>
      <dsp:spPr>
        <a:xfrm rot="8461466">
          <a:off x="2793619" y="3670054"/>
          <a:ext cx="630819" cy="0"/>
        </a:xfrm>
        <a:custGeom>
          <a:avLst/>
          <a:gdLst/>
          <a:ahLst/>
          <a:cxnLst/>
          <a:rect l="0" t="0" r="0" b="0"/>
          <a:pathLst>
            <a:path>
              <a:moveTo>
                <a:pt x="0" y="0"/>
              </a:moveTo>
              <a:lnTo>
                <a:pt x="63081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A5454F-F9A4-4EF7-AEC2-927E31A11515}">
      <dsp:nvSpPr>
        <dsp:cNvPr id="0" name=""/>
        <dsp:cNvSpPr/>
      </dsp:nvSpPr>
      <dsp:spPr>
        <a:xfrm>
          <a:off x="1009350" y="3868443"/>
          <a:ext cx="2436648" cy="10293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1. Enrollment line</a:t>
          </a:r>
        </a:p>
      </dsp:txBody>
      <dsp:txXfrm>
        <a:off x="1059601" y="3918694"/>
        <a:ext cx="2336146" cy="928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11379" y="288843"/>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7957" y="495422"/>
          <a:ext cx="556171" cy="55617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512"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Breakout Room (BR), take 2 minutes to introduce yourselves (name, region/DFD, and job title).</a:t>
          </a:r>
        </a:p>
      </dsp:txBody>
      <dsp:txXfrm>
        <a:off x="1512" y="1560093"/>
        <a:ext cx="1589062" cy="2343867"/>
      </dsp:txXfrm>
    </dsp:sp>
    <dsp:sp modelId="{EB18FF22-D284-436D-AD43-42F567F2E451}">
      <dsp:nvSpPr>
        <dsp:cNvPr id="0" name=""/>
        <dsp:cNvSpPr/>
      </dsp:nvSpPr>
      <dsp:spPr>
        <a:xfrm>
          <a:off x="2178527" y="288843"/>
          <a:ext cx="969328" cy="9693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85105" y="495422"/>
          <a:ext cx="556171" cy="55617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68660"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10000"/>
                </a:schemeClr>
              </a:solidFill>
            </a:rPr>
            <a:t>Open the chat window to view the instructions and links.</a:t>
          </a:r>
        </a:p>
      </dsp:txBody>
      <dsp:txXfrm>
        <a:off x="1868660" y="1560093"/>
        <a:ext cx="1589062" cy="2343867"/>
      </dsp:txXfrm>
    </dsp:sp>
    <dsp:sp modelId="{DF784F96-140D-425E-81BE-C91F8D1DE9B3}">
      <dsp:nvSpPr>
        <dsp:cNvPr id="0" name=""/>
        <dsp:cNvSpPr/>
      </dsp:nvSpPr>
      <dsp:spPr>
        <a:xfrm>
          <a:off x="4045676" y="288843"/>
          <a:ext cx="969328" cy="9693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252254" y="495422"/>
          <a:ext cx="556171" cy="55617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735809"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50000"/>
                </a:schemeClr>
              </a:solidFill>
            </a:rPr>
            <a:t>Click on the Jamboard link that matches your BR number (e.g., BR 3 should go to Jamboard group 3).</a:t>
          </a:r>
        </a:p>
      </dsp:txBody>
      <dsp:txXfrm>
        <a:off x="3735809" y="1560093"/>
        <a:ext cx="1589062" cy="2343867"/>
      </dsp:txXfrm>
    </dsp:sp>
    <dsp:sp modelId="{ADD4AE6A-C860-4A8A-A276-60AF8CA5004D}">
      <dsp:nvSpPr>
        <dsp:cNvPr id="0" name=""/>
        <dsp:cNvSpPr/>
      </dsp:nvSpPr>
      <dsp:spPr>
        <a:xfrm>
          <a:off x="5912824" y="288843"/>
          <a:ext cx="969328" cy="9693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119402" y="495422"/>
          <a:ext cx="556171" cy="55617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602957"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2 slide in Jamboard.</a:t>
          </a:r>
        </a:p>
      </dsp:txBody>
      <dsp:txXfrm>
        <a:off x="5602957" y="1560093"/>
        <a:ext cx="1589062" cy="2343867"/>
      </dsp:txXfrm>
    </dsp:sp>
    <dsp:sp modelId="{75930DF1-3693-4082-A1BB-7CD4FFF64C97}">
      <dsp:nvSpPr>
        <dsp:cNvPr id="0" name=""/>
        <dsp:cNvSpPr/>
      </dsp:nvSpPr>
      <dsp:spPr>
        <a:xfrm>
          <a:off x="7779973" y="288843"/>
          <a:ext cx="969328" cy="9693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986551" y="495422"/>
          <a:ext cx="556171" cy="55617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470105"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a:solidFill>
                <a:schemeClr val="accent6">
                  <a:lumMod val="75000"/>
                </a:schemeClr>
              </a:solidFill>
            </a:rPr>
            <a:t>Add post-its (sticky notes) with your questions.</a:t>
          </a:r>
        </a:p>
        <a:p>
          <a:pPr marL="0" lvl="0" indent="0" algn="ctr" defTabSz="889000">
            <a:lnSpc>
              <a:spcPct val="100000"/>
            </a:lnSpc>
            <a:spcBef>
              <a:spcPct val="0"/>
            </a:spcBef>
            <a:spcAft>
              <a:spcPct val="35000"/>
            </a:spcAft>
            <a:buNone/>
            <a:defRPr cap="all"/>
          </a:pPr>
          <a:endParaRPr lang="en-US" sz="2000" kern="1200" cap="none" dirty="0">
            <a:solidFill>
              <a:schemeClr val="accent6">
                <a:lumMod val="75000"/>
              </a:schemeClr>
            </a:solidFill>
          </a:endParaRPr>
        </a:p>
      </dsp:txBody>
      <dsp:txXfrm>
        <a:off x="7470105" y="1560093"/>
        <a:ext cx="1589062" cy="2343867"/>
      </dsp:txXfrm>
    </dsp:sp>
    <dsp:sp modelId="{E2DF04AB-FEB7-4F1F-A385-7995B851ABF7}">
      <dsp:nvSpPr>
        <dsp:cNvPr id="0" name=""/>
        <dsp:cNvSpPr/>
      </dsp:nvSpPr>
      <dsp:spPr>
        <a:xfrm>
          <a:off x="9647121" y="288843"/>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853699" y="495422"/>
          <a:ext cx="556171" cy="556171"/>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337254"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Discuss your questions with the group.</a:t>
          </a:r>
        </a:p>
      </dsp:txBody>
      <dsp:txXfrm>
        <a:off x="9337254" y="1560093"/>
        <a:ext cx="1589062" cy="23438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11379" y="288843"/>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7957" y="495422"/>
          <a:ext cx="556171" cy="55617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512"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Breakout Room (BR), take 2 minutes to introduce yourselves (name, region/DFD, and job title).</a:t>
          </a:r>
        </a:p>
      </dsp:txBody>
      <dsp:txXfrm>
        <a:off x="1512" y="1560093"/>
        <a:ext cx="1589062" cy="2343867"/>
      </dsp:txXfrm>
    </dsp:sp>
    <dsp:sp modelId="{EB18FF22-D284-436D-AD43-42F567F2E451}">
      <dsp:nvSpPr>
        <dsp:cNvPr id="0" name=""/>
        <dsp:cNvSpPr/>
      </dsp:nvSpPr>
      <dsp:spPr>
        <a:xfrm>
          <a:off x="2178527" y="288843"/>
          <a:ext cx="969328" cy="9693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85105" y="495422"/>
          <a:ext cx="556171" cy="55617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68660"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10000"/>
                </a:schemeClr>
              </a:solidFill>
            </a:rPr>
            <a:t>Open the chat window to view the instructions and links.</a:t>
          </a:r>
        </a:p>
      </dsp:txBody>
      <dsp:txXfrm>
        <a:off x="1868660" y="1560093"/>
        <a:ext cx="1589062" cy="2343867"/>
      </dsp:txXfrm>
    </dsp:sp>
    <dsp:sp modelId="{DF784F96-140D-425E-81BE-C91F8D1DE9B3}">
      <dsp:nvSpPr>
        <dsp:cNvPr id="0" name=""/>
        <dsp:cNvSpPr/>
      </dsp:nvSpPr>
      <dsp:spPr>
        <a:xfrm>
          <a:off x="4045676" y="288843"/>
          <a:ext cx="969328" cy="9693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252254" y="495422"/>
          <a:ext cx="556171" cy="55617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735809"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50000"/>
                </a:schemeClr>
              </a:solidFill>
            </a:rPr>
            <a:t>Click on the Jamboard link that matches your BR number (e.g., BR 12 should go to Jamboard group 12).</a:t>
          </a:r>
        </a:p>
      </dsp:txBody>
      <dsp:txXfrm>
        <a:off x="3735809" y="1560093"/>
        <a:ext cx="1589062" cy="2343867"/>
      </dsp:txXfrm>
    </dsp:sp>
    <dsp:sp modelId="{ADD4AE6A-C860-4A8A-A276-60AF8CA5004D}">
      <dsp:nvSpPr>
        <dsp:cNvPr id="0" name=""/>
        <dsp:cNvSpPr/>
      </dsp:nvSpPr>
      <dsp:spPr>
        <a:xfrm>
          <a:off x="5912824" y="288843"/>
          <a:ext cx="969328" cy="9693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119402" y="495422"/>
          <a:ext cx="556171" cy="55617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602957"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3 slide in Jamboard.</a:t>
          </a:r>
        </a:p>
      </dsp:txBody>
      <dsp:txXfrm>
        <a:off x="5602957" y="1560093"/>
        <a:ext cx="1589062" cy="2343867"/>
      </dsp:txXfrm>
    </dsp:sp>
    <dsp:sp modelId="{75930DF1-3693-4082-A1BB-7CD4FFF64C97}">
      <dsp:nvSpPr>
        <dsp:cNvPr id="0" name=""/>
        <dsp:cNvSpPr/>
      </dsp:nvSpPr>
      <dsp:spPr>
        <a:xfrm>
          <a:off x="7779973" y="288843"/>
          <a:ext cx="969328" cy="9693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986551" y="495422"/>
          <a:ext cx="556171" cy="55617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470105"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Add a post-it (sticky note) or text in each of the categories.</a:t>
          </a:r>
        </a:p>
        <a:p>
          <a:pPr marL="0" lvl="0" indent="0" algn="ctr" defTabSz="889000">
            <a:lnSpc>
              <a:spcPct val="100000"/>
            </a:lnSpc>
            <a:spcBef>
              <a:spcPct val="0"/>
            </a:spcBef>
            <a:spcAft>
              <a:spcPct val="35000"/>
            </a:spcAft>
            <a:buNone/>
            <a:defRPr cap="all"/>
          </a:pPr>
          <a:endParaRPr lang="en-US" sz="2000" kern="1200" cap="none" dirty="0">
            <a:solidFill>
              <a:schemeClr val="accent6">
                <a:lumMod val="75000"/>
              </a:schemeClr>
            </a:solidFill>
          </a:endParaRPr>
        </a:p>
      </dsp:txBody>
      <dsp:txXfrm>
        <a:off x="7470105" y="1560093"/>
        <a:ext cx="1589062" cy="2343867"/>
      </dsp:txXfrm>
    </dsp:sp>
    <dsp:sp modelId="{E2DF04AB-FEB7-4F1F-A385-7995B851ABF7}">
      <dsp:nvSpPr>
        <dsp:cNvPr id="0" name=""/>
        <dsp:cNvSpPr/>
      </dsp:nvSpPr>
      <dsp:spPr>
        <a:xfrm>
          <a:off x="9647121" y="288843"/>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853699" y="495422"/>
          <a:ext cx="556171" cy="556171"/>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337254"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Discuss anything that you find surprising or unexpected.</a:t>
          </a:r>
        </a:p>
      </dsp:txBody>
      <dsp:txXfrm>
        <a:off x="9337254" y="1560093"/>
        <a:ext cx="1589062" cy="2343867"/>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2/9/2023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06066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42607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first minor change was implemented because of a pattern we saw through the MSIN Service Desk. Data Specialists were trying to support local managers, but they could not see the reports directly to help answer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second change, adding more columns to the child lists, was made because CDE needs to disaggregate the information by PFS status and it was not a heavy lift to add a few additional columns during this update (like school, enrollment type, and grade). We will see more on this during the presentation.</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2643067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86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Notice the green “Edit” button along the top. This allows you, as a Data Specialist, to make changes in this tab.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We will only cover a few key points about enrollments during this presentation because of limited time.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There is a comprehensive MSIN user guide on working with enrollments posted on the MSIN home page and on the new California MEP Help Center.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All Data Specialists should read the guide carefully and make sure they understand all definitions and instructions.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Let’s start with a brief review of why enrollment data is so important in MSIN.</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 The example shown here is a </a:t>
            </a:r>
            <a:r>
              <a:rPr lang="en-US" sz="1100" b="0" i="0" dirty="0">
                <a:solidFill>
                  <a:srgbClr val="333333"/>
                </a:solidFill>
                <a:effectLst/>
                <a:latin typeface="Arial" panose="020B0604020202020204" pitchFamily="34" charset="0"/>
                <a:cs typeface="Arial" panose="020B0604020202020204" pitchFamily="34" charset="0"/>
              </a:rPr>
              <a:t>fictitious child in the testing server.</a:t>
            </a: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084395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The information entered in MSIN is structured a certain way. Like a pyramid, there is a foundation and everything else builds on that.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foundation is the Certificate of Eligibility (COE). Before anything else can happen, we need a verified COE to confer eligibility for the MEP to the children listed in the COE form.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An eligible child can be enrolled in the MEP (via an enrollment line).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Ideally, the enrolled child will be assessed, and services will be planned for them based on their needs.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assessed child will participate in MEP services.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Notice that these are all inputs in MSIN. We enter a COE which contains an initial enrollment line, then a re-enrollment line in subsequent years, then an INA/ILP, and ultimately, we can enter service participation data. These different types of information depend on each other. These dependent layers help us keep the data in MSIN logically consistent.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(Ask questions: Can I re-enroll a child with expired COE? Can I create an INA/ILP for a child who does not have an enrollment line in the target school year?)</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To recap, COEs are the foundation of all data entry in MSIN and enrollments lines are the critical second layer on top of the foundation.</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All these inputs are necessary so that we can get important outputs. In the next slide we will summarize the inputs and outputs related to enrollments.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15889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green boxes represent how enrollment information enters MSIN.  (Go over each green box)</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blue boxes represent the places in MSIN where that enrollment information appears again, for various purposes. (Go over each blue box)</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 you can see, enrollment information is used in many places throughout the system.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1138418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Let’s take a closer look at one of the report outputs that we mentioned earlier, the MPO Reports.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We are covering this topic because the Data Advisory Committee recommended it and we have also seen many related questions come in through the MSIN Service Desk.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(Read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Next, we’re going to take a look at examples that demonstrate each of these bullet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1091890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this list, the highlighted reports depend on enrollments.</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 example, the first criterion for including children in the MPO 1.0 and 2.0 reports is that they must have an enrollment line with grades K-10. For the MPO 5.0/6.0 report, which is about case management services, the first criterion for including children is that they must have an enrollment line with grade 9. Similarly, each highlighted report has criteria that depends on enrollment data.</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reports with an Asterix rely on completed INA/ILPs, which partly depend on enrollments. When an INA/ILP is created, the user must reference an existing enrollment line and this determines the form version based on the grade. </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17</a:t>
            </a:fld>
            <a:endParaRPr lang="en-US" dirty="0"/>
          </a:p>
        </p:txBody>
      </p:sp>
    </p:spTree>
    <p:extLst>
      <p:ext uri="{BB962C8B-B14F-4D97-AF65-F5344CB8AC3E}">
        <p14:creationId xmlns:p14="http://schemas.microsoft.com/office/powerpoint/2010/main" val="85523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Using this report as an example, let’s start at the top and review the big picture.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Each report has the MPO, or goal, in black text. This is copied verbatim from the SSDP document. The MPO text gives us an idea of what the report is meant to show.</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Like this MPO, most others will also have a target percentage.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math is straightforward (review the example calculation in orange).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dominator (27) is the group of children </a:t>
            </a:r>
            <a:r>
              <a:rPr lang="en-US" sz="1100" u="sng" dirty="0">
                <a:latin typeface="Arial" panose="020B0604020202020204" pitchFamily="34" charset="0"/>
                <a:cs typeface="Arial" panose="020B0604020202020204" pitchFamily="34" charset="0"/>
              </a:rPr>
              <a:t>we should serve</a:t>
            </a:r>
            <a:r>
              <a:rPr lang="en-US" sz="1100" dirty="0">
                <a:latin typeface="Arial" panose="020B0604020202020204" pitchFamily="34" charset="0"/>
                <a:cs typeface="Arial" panose="020B0604020202020204" pitchFamily="34" charset="0"/>
              </a:rPr>
              <a:t>, and the numerator (13) includes those who </a:t>
            </a:r>
            <a:r>
              <a:rPr lang="en-US" sz="1100" u="sng" dirty="0">
                <a:latin typeface="Arial" panose="020B0604020202020204" pitchFamily="34" charset="0"/>
                <a:cs typeface="Arial" panose="020B0604020202020204" pitchFamily="34" charset="0"/>
              </a:rPr>
              <a:t>were served</a:t>
            </a:r>
            <a:r>
              <a:rPr lang="en-US" sz="1100" dirty="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You may ask: “So, how does a child end up in each group?” We will cover that in the next slide.</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891611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It’s always good to check the help text because it lists the criteria needed to include a child.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67652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6965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Clicking on the denominator count brings up a window showing exactly which children are included.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To look for a specific child, you can type their name or MSD Number in the filter field, just above the table.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year, CDE requested the addition of a column for PFS, and we were able to add three more useful columns as well (school, grade, and Enrollment Type.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child list is exportable, so you manipulate the information in Excel.</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To recap, this is the list of children who have a current enrollment and meet the other criteria for the denominator. They are the children we should serve to meet the MPO goal.</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1965552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Here we have an example where we need to determine which enrollment line is correct.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(Walk through the circled enrollment lines.)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 a data specialist, I could consult with a colleague who works at the district and ask for their help.</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Or, if I have access to the district database, I could look up the student directly.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I happen to find that the child is in Kindergarten or Transitional Kinder, then removing the line with the P5 would remove the child from the MPO 7.0 Report for 2022-23. (Click next for animation that crosses out the P5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In general, we recommend collaborating with your team to fix enrollment errors, as needed.</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3076627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Sometimes children have unique circumstances the lead to complex enrollments.</a:t>
            </a:r>
          </a:p>
          <a:p>
            <a:r>
              <a:rPr lang="en-US" sz="1100" dirty="0">
                <a:latin typeface="Arial" panose="020B0604020202020204" pitchFamily="34" charset="0"/>
                <a:cs typeface="Arial" panose="020B0604020202020204" pitchFamily="34" charset="0"/>
              </a:rPr>
              <a:t>Let’s take a look at this example.</a:t>
            </a:r>
          </a:p>
          <a:p>
            <a:r>
              <a:rPr lang="en-US" sz="1100" dirty="0">
                <a:latin typeface="Arial" panose="020B0604020202020204" pitchFamily="34" charset="0"/>
                <a:cs typeface="Arial" panose="020B0604020202020204" pitchFamily="34" charset="0"/>
              </a:rPr>
              <a:t>(Walk through the enrollments, beginning with 2021-22).</a:t>
            </a:r>
          </a:p>
          <a:p>
            <a:r>
              <a:rPr lang="en-US" sz="1100" dirty="0">
                <a:latin typeface="Arial" panose="020B0604020202020204" pitchFamily="34" charset="0"/>
                <a:cs typeface="Arial" panose="020B0604020202020204" pitchFamily="34" charset="0"/>
              </a:rPr>
              <a:t>This case is meant to illustrate that reviewing a child’s enrollment history can help us understand why they appear, or don’t appear, in specific MPO reports.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3737077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This activity is focused on gathering remaining questions and discussing them.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5-6 collaborators. [Randomly assigned.])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357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 &amp; Nesau</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8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latin typeface="Arial" panose="020B0604020202020204" pitchFamily="34" charset="0"/>
                <a:cs typeface="Arial" panose="020B0604020202020204" pitchFamily="34" charset="0"/>
              </a:rPr>
              <a:t>(Read instructions on the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Paste the instructions link in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Send to Breakout rooms – 7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754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1224269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228573" indent="-228573">
              <a:buAutoNum type="alphaLcPeriod"/>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1) True or False: Most information that is entered in MSIN must be linked to a child’s existing enrollment lines.</a:t>
            </a:r>
          </a:p>
          <a:p>
            <a:pPr marL="228573" indent="-228573">
              <a:buAutoNum type="alphaLcPeriod"/>
            </a:pPr>
            <a:r>
              <a:rPr lang="en-US" sz="1100" dirty="0">
                <a:latin typeface="Arial" panose="020B0604020202020204" pitchFamily="34" charset="0"/>
                <a:cs typeface="Arial" panose="020B0604020202020204" pitchFamily="34" charset="0"/>
              </a:rPr>
              <a:t>True [answer]</a:t>
            </a:r>
          </a:p>
          <a:p>
            <a:pPr marL="228573" indent="-228573">
              <a:buAutoNum type="alphaLcPeriod"/>
            </a:pPr>
            <a:r>
              <a:rPr lang="en-US" sz="1100" dirty="0">
                <a:latin typeface="Arial" panose="020B0604020202020204" pitchFamily="34" charset="0"/>
                <a:cs typeface="Arial" panose="020B0604020202020204" pitchFamily="34" charset="0"/>
              </a:rPr>
              <a:t>False</a:t>
            </a:r>
          </a:p>
          <a:p>
            <a:pPr marL="228573" indent="-228573">
              <a:buAutoNum type="alphaLcPeriod"/>
            </a:pPr>
            <a:r>
              <a:rPr lang="en-US" sz="1100" dirty="0">
                <a:latin typeface="Arial" panose="020B0604020202020204" pitchFamily="34" charset="0"/>
                <a:cs typeface="Arial" panose="020B0604020202020204" pitchFamily="34" charset="0"/>
              </a:rPr>
              <a:t>I don’t know</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2) True or False: Only a couple of MPO reports depend on having accurate enrollment lines.</a:t>
            </a:r>
          </a:p>
          <a:p>
            <a:pPr marL="228573" indent="-228573">
              <a:buAutoNum type="alphaLcPeriod"/>
            </a:pPr>
            <a:r>
              <a:rPr lang="en-US" sz="1100" dirty="0">
                <a:latin typeface="Arial" panose="020B0604020202020204" pitchFamily="34" charset="0"/>
                <a:cs typeface="Arial" panose="020B0604020202020204" pitchFamily="34" charset="0"/>
              </a:rPr>
              <a:t>True </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False [answer]</a:t>
            </a:r>
          </a:p>
          <a:p>
            <a:pPr marL="228573" indent="-228573">
              <a:buAutoNum type="alphaLcPeriod"/>
            </a:pPr>
            <a:r>
              <a:rPr lang="en-US" sz="1100" dirty="0">
                <a:latin typeface="Arial" panose="020B0604020202020204" pitchFamily="34" charset="0"/>
                <a:cs typeface="Arial" panose="020B0604020202020204" pitchFamily="34" charset="0"/>
              </a:rPr>
              <a:t>I don’t know</a:t>
            </a:r>
          </a:p>
          <a:p>
            <a:pPr marL="228573" indent="-228573">
              <a:buAutoNum type="alphaLcPeriod"/>
            </a:pP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439101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dirty="0">
                <a:latin typeface="Arial" panose="020B0604020202020204" pitchFamily="34" charset="0"/>
                <a:cs typeface="Arial" panose="020B0604020202020204" pitchFamily="34" charset="0"/>
              </a:rPr>
              <a:t>3-minute break</a:t>
            </a:r>
          </a:p>
          <a:p>
            <a:r>
              <a:rPr lang="en-US" sz="1100" b="0" dirty="0">
                <a:latin typeface="Arial" panose="020B0604020202020204" pitchFamily="34" charset="0"/>
                <a:cs typeface="Arial" panose="020B0604020202020204" pitchFamily="34" charset="0"/>
              </a:rPr>
              <a:t>Stretch, grab coffee or tea, take a bio break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3409D5-3883-A14C-A7BE-13C3276768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5709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a:p>
            <a:r>
              <a:rPr lang="en-US" sz="1100" dirty="0">
                <a:latin typeface="Arial" panose="020B0604020202020204" pitchFamily="34" charset="0"/>
                <a:cs typeface="Arial" panose="020B0604020202020204" pitchFamily="34" charset="0"/>
              </a:rPr>
              <a:t>As we reviewed earlier, Data Specialist do so much in MSIN. We could spend a full day talking about the details. But given our limited time together, we are going to focus on just two more of the most important data categories: Services and Course History.</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161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Now we will continue with the Service Participation tab.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(Briefly review the buttons/icons in the screenshot)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There is a user guide for entering services on the MSIN homepage and the California MEP Help Center. Please read it carefully and make sure you understand all definitions and instructions.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 The example shown here  is a </a:t>
            </a:r>
            <a:r>
              <a:rPr lang="en-US" sz="1100" b="0" i="0" dirty="0">
                <a:solidFill>
                  <a:srgbClr val="333333"/>
                </a:solidFill>
                <a:effectLst/>
                <a:latin typeface="Arial" panose="020B0604020202020204" pitchFamily="34" charset="0"/>
                <a:cs typeface="Arial" panose="020B0604020202020204" pitchFamily="34" charset="0"/>
              </a:rPr>
              <a:t>fictitious child in the testing server.</a:t>
            </a: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363145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Stephanie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Welcome participants.</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Presenters introduce themselves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51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Like the pyramid we used for Enrollments, this graphic representation is read from bottom to top.</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Before you can enter services, two things need to be in place:</a:t>
            </a:r>
          </a:p>
          <a:p>
            <a:pPr marL="685800" lvl="1" indent="-228600">
              <a:buFont typeface="+mj-lt"/>
              <a:buAutoNum type="arabicPeriod"/>
            </a:pPr>
            <a:r>
              <a:rPr lang="en-US" sz="1100" dirty="0">
                <a:latin typeface="Arial" panose="020B0604020202020204" pitchFamily="34" charset="0"/>
                <a:cs typeface="Arial" panose="020B0604020202020204" pitchFamily="34" charset="0"/>
              </a:rPr>
              <a:t>The child must have an enrollment line in the applicable school year, and</a:t>
            </a:r>
          </a:p>
          <a:p>
            <a:pPr marL="685800" lvl="1" indent="-228600">
              <a:buFont typeface="+mj-lt"/>
              <a:buAutoNum type="arabicPeriod"/>
            </a:pPr>
            <a:r>
              <a:rPr lang="en-US" sz="1100" dirty="0">
                <a:latin typeface="Arial" panose="020B0604020202020204" pitchFamily="34" charset="0"/>
                <a:cs typeface="Arial" panose="020B0604020202020204" pitchFamily="34" charset="0"/>
              </a:rPr>
              <a:t>The service must be set up and active (via the Service Administration screen).</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Generally, Data Specialists complete re-enrollments in the early Fall and work with their management teams to ensure that the correct services are in MSIN and are active.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Once the set-up work is complete, then number 3 is possible, where MEP staff with the Student Services role can begin entering service participation information for children that are currently enrolled).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Finally, after services are entered, that information contributes to the Service Report, which can be run after-the-fact to double check service participation data at the school, district, and regional levels (number 4).</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1038711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diagram shows the Service Participation inputs and outputs.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green boxes represent how service information enters MSIN.  (Go over each green box)</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blue boxes represent the places in MSIN where that service information appears again. (Go over each blue box)</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Next, we will briefly review the data entry screens used to enter services.</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1011740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 explained earlier, notice that a new service participation entry is always linked to an existing enrollment line.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Once an enrollment line is selected, the four grey fields are populated automatically using the enrollment line info (Region, County, School District, School).</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Next, the user selects the Service Period, which can be Regular Year, Summer, or Intersession. This selection should be based on the school’s calendar.</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user can now select one or more services that were provided during the same date range.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Lastly, the user enters the State Date and End Date for the service(s). Note that these dates must “fit inside” the enrollment dates, for logical consistency. If the child is non-attending and does not have enrollment dates, then the service dates must fall within the school year.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Consult the MSIN user guide on entering services for exact date limits.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system will also display the date limits when the user clicks on these fields.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88230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Continuation of Services (COS) is a set of special exceptions for continuing to serve certain children whose eligibility for the MEP has expired.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There are three types: COS1, COS2, and COS3. Consult the MSIN user guide for specific definitions that come from Guidance.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contrast to the prior screen, this one does not load enrollment lines because you would only use this screen if the child’s eligibility has already expired, so linking to a valid COE and enrollment line is not needed.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Only the Region field populates based on the user’s account. The remaining fields must be selected to indicate the school (i.e., MEP project) that provided services and the child’s grade level.</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Service Period and Service Name work the same way as the service entry screen.</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a COS entry, the Start Date must be after the EOE (End of Eligibility) date in the same school year. This ensures that only COS information is entered.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End Date has a limit based on the selected school year.</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Lastly, a COS type must be selected (e.g., COS1, COS2, or COS3).</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COS entries appear in the Student Services Report, with the appropriate label, because they are a type of service provided by the MEP.</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2246904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All MPO reports depend on service data, in one way or another.</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bolded reports depend on entering student participation in services (using the screens we just covered).</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Others, like MPO 8.0, look at how services are set up. The MPO 8.0 Report does not capture student participation; instead, it shows the percentage of school readiness service codes that have a “social emotional component”. Similarly, the MPO 13.0 Report does not capture student participation; instead, it shows the percentage of instructional service codes that have a “cultural component”. These reports are counting services, not students.</a:t>
            </a:r>
          </a:p>
          <a:p>
            <a:pPr marL="1085850" lvl="2"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is an important distinction to remember. And the help text is always there to reference if we forget.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purpose of this slide is simply to show that service data strongly impacts your MPO report results.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Lastly, note that three reports (1.0, 2.0, 7.0) have an additional requirement for a minimum number of hours. We will see an example in the next slide.</a:t>
            </a:r>
          </a:p>
        </p:txBody>
      </p:sp>
      <p:sp>
        <p:nvSpPr>
          <p:cNvPr id="4" name="Slide Number Placeholder 3"/>
          <p:cNvSpPr>
            <a:spLocks noGrp="1"/>
          </p:cNvSpPr>
          <p:nvPr>
            <p:ph type="sldNum" sz="quarter" idx="10"/>
          </p:nvPr>
        </p:nvSpPr>
        <p:spPr/>
        <p:txBody>
          <a:bodyPr/>
          <a:lstStyle/>
          <a:p>
            <a:fld id="{1CE27A00-9ED4-434D-BC8A-5D31EFE24023}" type="slidenum">
              <a:rPr lang="en-US" smtClean="0"/>
              <a:pPr/>
              <a:t>34</a:t>
            </a:fld>
            <a:endParaRPr lang="en-US" dirty="0"/>
          </a:p>
        </p:txBody>
      </p:sp>
    </p:spTree>
    <p:extLst>
      <p:ext uri="{BB962C8B-B14F-4D97-AF65-F5344CB8AC3E}">
        <p14:creationId xmlns:p14="http://schemas.microsoft.com/office/powerpoint/2010/main" val="1323528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We saw this screenshot of an MPO 7.0 Report earlier, but now we will point out the criteria for the numerator.</a:t>
            </a:r>
          </a:p>
          <a:p>
            <a:r>
              <a:rPr lang="en-US" sz="1100" dirty="0">
                <a:latin typeface="Arial" panose="020B0604020202020204" pitchFamily="34" charset="0"/>
                <a:cs typeface="Arial" panose="020B0604020202020204" pitchFamily="34" charset="0"/>
              </a:rPr>
              <a:t>For a child to be included in the numerator, they .... (read underline parts).</a:t>
            </a:r>
          </a:p>
          <a:p>
            <a:r>
              <a:rPr lang="en-US" sz="1100" dirty="0">
                <a:latin typeface="Arial" panose="020B0604020202020204" pitchFamily="34" charset="0"/>
                <a:cs typeface="Arial" panose="020B0604020202020204" pitchFamily="34" charset="0"/>
              </a:rPr>
              <a:t>In this case, having at least 15 hours or more in services mapped to MPO 7.0 is a key requirement.</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1912568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Here we have two of the most common questions we get about services and MPO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(Read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We will cover each of these in more detail in the next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4169955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this screenshot, the number 13 only includes children who are in the target group, meaning the 27 in the denominator.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Another way of saying this is that the numerator will be a subset of the denominator.</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we serve children who are not in the denominator, then they will not be shown in the numerator.</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 a Data Specialist, this will probably be a popular clarification that you will need to explain to your colleagues.</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understand that other children may also need services, but the MPO percentage is based on this group of 27, so they should be prioritized for services.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1386387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If multiple services with participation hours are entered, then the lower numbers in the ranges are added together (review example 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In the first example, we can see that the first service participation has an hours range from 10-14 and the second service participation line has a range of 5-9 hours. If we add the lower number in the ranges, which are 10 and 5, we get 15 hours. Since we are using MPO 7.0 in the first example, this student has met the hours required to be in the numerator.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This also applies to COS entries (review example 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In the second example, we are going to add the lower numbers in the range which are 20 and 25, which gives us 45 hours total. Since we are using MPO 1.0 for this example, this student has met the hours required to be in the numerator.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1556997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activity is the same as the first one, except now we are talking services.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5-6 collaborators. [Randomly assigned.])</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96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Stephanie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The session content was written for experienced MSIN users who have a working background as active Data Specialists. If you are a new Data Specialist, some ideas might be challenging, so we encourage you to work with your local team to clear up any doubts.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94499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 &amp; Nesau</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8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latin typeface="Arial" panose="020B0604020202020204" pitchFamily="34" charset="0"/>
                <a:cs typeface="Arial" panose="020B0604020202020204" pitchFamily="34" charset="0"/>
              </a:rPr>
              <a:t>(Read instructions on the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Paste the instructions link in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Send to Breakout rooms – 7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168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428723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0" marR="0">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1) </a:t>
            </a:r>
            <a:r>
              <a:rPr lang="en-US" sz="1100" dirty="0">
                <a:latin typeface="Arial" panose="020B0604020202020204" pitchFamily="34" charset="0"/>
                <a:cs typeface="Arial" panose="020B0604020202020204" pitchFamily="34" charset="0"/>
              </a:rPr>
              <a:t>True or False: </a:t>
            </a:r>
            <a:r>
              <a:rPr lang="en-US" sz="1100" dirty="0">
                <a:effectLst/>
                <a:latin typeface="Arial" panose="020B0604020202020204" pitchFamily="34" charset="0"/>
                <a:ea typeface="Calibri" panose="020F0502020204030204" pitchFamily="34" charset="0"/>
                <a:cs typeface="Arial" panose="020B0604020202020204" pitchFamily="34" charset="0"/>
              </a:rPr>
              <a:t>In the MPO reports, the numerator can only include children that are in the denominator.</a:t>
            </a:r>
          </a:p>
          <a:p>
            <a:pPr marL="342900" marR="0" lvl="0" indent="-342900">
              <a:lnSpc>
                <a:spcPct val="107000"/>
              </a:lnSpc>
              <a:spcBef>
                <a:spcPts val="0"/>
              </a:spcBef>
              <a:spcAft>
                <a:spcPts val="0"/>
              </a:spcAft>
              <a:buFont typeface="+mj-lt"/>
              <a:buAutoNum type="alphaLcPeriod"/>
              <a:tabLst>
                <a:tab pos="4572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True [answer]</a:t>
            </a:r>
          </a:p>
          <a:p>
            <a:pPr marL="342900" marR="0" lvl="0" indent="-342900">
              <a:lnSpc>
                <a:spcPct val="107000"/>
              </a:lnSpc>
              <a:spcBef>
                <a:spcPts val="0"/>
              </a:spcBef>
              <a:spcAft>
                <a:spcPts val="0"/>
              </a:spcAft>
              <a:buFont typeface="+mj-lt"/>
              <a:buAutoNum type="alphaLcPeriod"/>
              <a:tabLst>
                <a:tab pos="4572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False</a:t>
            </a:r>
          </a:p>
          <a:p>
            <a:pPr marL="342900" marR="0" lvl="0" indent="-342900">
              <a:lnSpc>
                <a:spcPct val="107000"/>
              </a:lnSpc>
              <a:spcBef>
                <a:spcPts val="0"/>
              </a:spcBef>
              <a:spcAft>
                <a:spcPts val="0"/>
              </a:spcAft>
              <a:buFont typeface="+mj-lt"/>
              <a:buAutoNum type="alphaLcPeriod"/>
              <a:tabLst>
                <a:tab pos="4572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I don’t know</a:t>
            </a:r>
          </a:p>
          <a:p>
            <a:pPr marL="45720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 </a:t>
            </a:r>
            <a:r>
              <a:rPr lang="en-US" sz="1100" dirty="0">
                <a:latin typeface="Arial" panose="020B0604020202020204" pitchFamily="34" charset="0"/>
                <a:cs typeface="Arial" panose="020B0604020202020204" pitchFamily="34" charset="0"/>
              </a:rPr>
              <a:t>True or False: </a:t>
            </a:r>
            <a:r>
              <a:rPr lang="en-US" sz="1100" dirty="0">
                <a:effectLst/>
                <a:latin typeface="Arial" panose="020B0604020202020204" pitchFamily="34" charset="0"/>
                <a:ea typeface="Calibri" panose="020F0502020204030204" pitchFamily="34" charset="0"/>
                <a:cs typeface="Arial" panose="020B0604020202020204" pitchFamily="34" charset="0"/>
              </a:rPr>
              <a:t>If a child participates in multiple services that are mapped to the same MPO, the system adds the lower numbers in the hours ranges.</a:t>
            </a:r>
          </a:p>
          <a:p>
            <a:pPr marL="342900" marR="0" lvl="0" indent="-342900">
              <a:lnSpc>
                <a:spcPct val="107000"/>
              </a:lnSpc>
              <a:spcBef>
                <a:spcPts val="0"/>
              </a:spcBef>
              <a:spcAft>
                <a:spcPts val="0"/>
              </a:spcAft>
              <a:buFont typeface="+mj-lt"/>
              <a:buAutoNum type="alphaLcPeriod"/>
              <a:tabLst>
                <a:tab pos="4572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True [answer]</a:t>
            </a:r>
          </a:p>
          <a:p>
            <a:pPr marL="342900" marR="0" lvl="0" indent="-342900">
              <a:lnSpc>
                <a:spcPct val="107000"/>
              </a:lnSpc>
              <a:spcBef>
                <a:spcPts val="0"/>
              </a:spcBef>
              <a:spcAft>
                <a:spcPts val="800"/>
              </a:spcAft>
              <a:buFont typeface="+mj-lt"/>
              <a:buAutoNum type="alphaLcPeriod"/>
              <a:tabLst>
                <a:tab pos="4572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False</a:t>
            </a:r>
          </a:p>
          <a:p>
            <a:pPr marL="342900" marR="0" lvl="0" indent="-342900">
              <a:lnSpc>
                <a:spcPct val="107000"/>
              </a:lnSpc>
              <a:spcBef>
                <a:spcPts val="0"/>
              </a:spcBef>
              <a:spcAft>
                <a:spcPts val="800"/>
              </a:spcAft>
              <a:buFont typeface="+mj-lt"/>
              <a:buAutoNum type="alphaLcPeriod"/>
              <a:tabLst>
                <a:tab pos="4572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I don’t know</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1994213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Stephanie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842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Stephanie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endParaRPr lang="en-US" sz="1100" dirty="0">
              <a:latin typeface="Arial" panose="020B0604020202020204" pitchFamily="34" charset="0"/>
              <a:cs typeface="Arial" panose="020B0604020202020204" pitchFamily="34" charset="0"/>
            </a:endParaRP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to the user guides, remember that definitions, rules, and other information is readily accessible within most screens by clicking the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icon next to field titles.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Finally, don’t forget that the Training MSIN site is always available so that you can practice and brush up on system features.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3796833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Stephanie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Our last collaborative activity for this session is meant for you to reflect and discuss any key points that you’re thinking of integrating into your local practices going forward. This activity is called “Start – Stop – Continue.”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5-6 collaborators. [Randomly assigned; not the same group members as in Activity 1 or 2.]</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964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Stephanie &amp; Nesau</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8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latin typeface="Arial" panose="020B0604020202020204" pitchFamily="34" charset="0"/>
                <a:cs typeface="Arial" panose="020B0604020202020204" pitchFamily="34" charset="0"/>
              </a:rPr>
              <a:t>(Read instructions on the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Paste the instructions link in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Send to Breakout rooms – 7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246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47</a:t>
            </a:fld>
            <a:endParaRPr lang="en-US"/>
          </a:p>
        </p:txBody>
      </p:sp>
    </p:spTree>
    <p:extLst>
      <p:ext uri="{BB962C8B-B14F-4D97-AF65-F5344CB8AC3E}">
        <p14:creationId xmlns:p14="http://schemas.microsoft.com/office/powerpoint/2010/main" val="1840134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Thank participants for attending.</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48</a:t>
            </a:fld>
            <a:endParaRPr lang="en-US"/>
          </a:p>
        </p:txBody>
      </p:sp>
    </p:spTree>
    <p:extLst>
      <p:ext uri="{BB962C8B-B14F-4D97-AF65-F5344CB8AC3E}">
        <p14:creationId xmlns:p14="http://schemas.microsoft.com/office/powerpoint/2010/main" val="30640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Stephanie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04571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Stephanie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(Read or paraphrase bullets then pass the mic to Victor for the next slide)</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009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next two slides contain an overview of the tasks typically performed by Data Specialists.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002060"/>
                </a:solidFill>
                <a:latin typeface="Arial" panose="020B0604020202020204" pitchFamily="34" charset="0"/>
              </a:rPr>
              <a:t>(Read or paraphrase bullets)</a:t>
            </a:r>
            <a:r>
              <a:rPr lang="en-US" sz="1100" kern="1200" dirty="0">
                <a:solidFill>
                  <a:schemeClr val="tx1"/>
                </a:solidFill>
                <a:effectLst/>
                <a:latin typeface="Arial" panose="020B0604020202020204" pitchFamily="34" charset="0"/>
                <a:ea typeface="+mn-ea"/>
                <a:cs typeface="Arial" panose="020B0604020202020204" pitchFamily="34" charset="0"/>
              </a:rPr>
              <a:t> </a:t>
            </a:r>
            <a:endParaRPr lang="en-US" sz="1100" b="1" dirty="0">
              <a:solidFill>
                <a:srgbClr val="002060"/>
              </a:solidFill>
              <a:latin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95292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(Continued reading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rgbClr val="002060"/>
                </a:solidFill>
                <a:latin typeface="Arial" panose="020B0604020202020204" pitchFamily="34" charset="0"/>
              </a:rPr>
              <a:t>As we can see, Data Specialists perform a greater number of critical tasks in MSIN than any other user role.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002060"/>
                </a:solidFill>
                <a:latin typeface="Arial" panose="020B0604020202020204" pitchFamily="34" charset="0"/>
              </a:rPr>
              <a:t>We consider them </a:t>
            </a:r>
            <a:r>
              <a:rPr lang="en-US" sz="1100" u="sng" dirty="0">
                <a:solidFill>
                  <a:srgbClr val="002060"/>
                </a:solidFill>
                <a:latin typeface="Arial" panose="020B0604020202020204" pitchFamily="34" charset="0"/>
              </a:rPr>
              <a:t>the</a:t>
            </a:r>
            <a:r>
              <a:rPr lang="en-US" sz="1100" dirty="0">
                <a:solidFill>
                  <a:srgbClr val="002060"/>
                </a:solidFill>
                <a:latin typeface="Arial" panose="020B0604020202020204" pitchFamily="34" charset="0"/>
              </a:rPr>
              <a:t> local data experts.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2861439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cxnSp>
        <p:nvCxnSpPr>
          <p:cNvPr id="6" name="Straight Connector 5">
            <a:extLst>
              <a:ext uri="{FF2B5EF4-FFF2-40B4-BE49-F238E27FC236}">
                <a16:creationId xmlns:a16="http://schemas.microsoft.com/office/drawing/2014/main" id="{B4D3405B-14F1-4D90-BF93-9DCF07743E7A}"/>
              </a:ext>
            </a:extLst>
          </p:cNvPr>
          <p:cNvCxnSpPr/>
          <p:nvPr userDrawn="1"/>
        </p:nvCxnSpPr>
        <p:spPr>
          <a:xfrm flipH="1">
            <a:off x="9947704"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32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DD40D18-4189-4D47-B8BE-3401CFAA7C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465858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tif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7" name="Picture 6" descr="WestEd logo">
            <a:extLst>
              <a:ext uri="{FF2B5EF4-FFF2-40B4-BE49-F238E27FC236}">
                <a16:creationId xmlns:a16="http://schemas.microsoft.com/office/drawing/2014/main" id="{C18E4E1F-C7E1-B415-3C01-4F1161852FA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1444623"/>
            <a:ext cx="1242164" cy="278417"/>
          </a:xfrm>
          <a:prstGeom prst="rect">
            <a:avLst/>
          </a:prstGeom>
        </p:spPr>
      </p:pic>
      <p:pic>
        <p:nvPicPr>
          <p:cNvPr id="9" name="Picture 8" descr="The official seal of the California Department of Education">
            <a:extLst>
              <a:ext uri="{FF2B5EF4-FFF2-40B4-BE49-F238E27FC236}">
                <a16:creationId xmlns:a16="http://schemas.microsoft.com/office/drawing/2014/main" id="{93647E5F-3763-7619-8F1F-5A395078B2C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797436" y="179413"/>
            <a:ext cx="1144351" cy="1156272"/>
          </a:xfrm>
          <a:prstGeom prst="rect">
            <a:avLst/>
          </a:prstGeom>
        </p:spPr>
      </p:pic>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706" r:id="rId5"/>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F15FC792-EB18-429B-BEA6-EF0BFE0ACF88}"/>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9" name="Picture 8" descr="WestEd logo">
            <a:extLst>
              <a:ext uri="{FF2B5EF4-FFF2-40B4-BE49-F238E27FC236}">
                <a16:creationId xmlns:a16="http://schemas.microsoft.com/office/drawing/2014/main" id="{59C58114-EB6A-F94F-83AC-27944D45D2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1444623"/>
            <a:ext cx="1242164" cy="278417"/>
          </a:xfrm>
          <a:prstGeom prst="rect">
            <a:avLst/>
          </a:prstGeom>
        </p:spPr>
      </p:pic>
      <p:pic>
        <p:nvPicPr>
          <p:cNvPr id="10" name="Picture 9" descr="The official seal of the California Department of Education">
            <a:extLst>
              <a:ext uri="{FF2B5EF4-FFF2-40B4-BE49-F238E27FC236}">
                <a16:creationId xmlns:a16="http://schemas.microsoft.com/office/drawing/2014/main" id="{9844382B-4F5D-1E4E-AF0C-622F155888B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179413"/>
            <a:ext cx="1144351" cy="1156272"/>
          </a:xfrm>
          <a:prstGeom prst="rect">
            <a:avLst/>
          </a:prstGeom>
        </p:spPr>
      </p:pic>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tx1"/>
                </a:solidFill>
              </a:rPr>
              <a:pPr/>
              <a:t>‹#›</a:t>
            </a:fld>
            <a:endParaRPr lang="en-US" dirty="0">
              <a:solidFill>
                <a:schemeClr val="tx1"/>
              </a:solidFill>
            </a:endParaRPr>
          </a:p>
        </p:txBody>
      </p:sp>
      <p:pic>
        <p:nvPicPr>
          <p:cNvPr id="6" name="Picture 5" descr="The official seal of the California Department of Education">
            <a:extLst>
              <a:ext uri="{FF2B5EF4-FFF2-40B4-BE49-F238E27FC236}">
                <a16:creationId xmlns:a16="http://schemas.microsoft.com/office/drawing/2014/main" id="{E5652641-D4C6-9F48-A6E2-20A34373BA3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4917" y="190543"/>
            <a:ext cx="1144351" cy="1156272"/>
          </a:xfrm>
          <a:prstGeom prst="rect">
            <a:avLst/>
          </a:prstGeom>
        </p:spPr>
      </p:pic>
      <p:pic>
        <p:nvPicPr>
          <p:cNvPr id="7" name="Picture 6" descr="WestEd logo">
            <a:extLst>
              <a:ext uri="{FF2B5EF4-FFF2-40B4-BE49-F238E27FC236}">
                <a16:creationId xmlns:a16="http://schemas.microsoft.com/office/drawing/2014/main" id="{42479D3C-F724-A743-87A8-E18D6B0F7DB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4917" y="1422015"/>
            <a:ext cx="1244683" cy="273114"/>
          </a:xfrm>
          <a:prstGeom prst="rect">
            <a:avLst/>
          </a:prstGeom>
        </p:spPr>
      </p:pic>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mephelpcenter.wested.org/hc/en-us/categories/5774679512468-MSIN"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96D9-7CEF-46A7-B862-376751666A8D}"/>
              </a:ext>
            </a:extLst>
          </p:cNvPr>
          <p:cNvSpPr>
            <a:spLocks noGrp="1"/>
          </p:cNvSpPr>
          <p:nvPr>
            <p:ph type="title"/>
          </p:nvPr>
        </p:nvSpPr>
        <p:spPr>
          <a:xfrm>
            <a:off x="0" y="0"/>
            <a:ext cx="12192000" cy="2286754"/>
          </a:xfrm>
        </p:spPr>
        <p:txBody>
          <a:bodyPr>
            <a:noAutofit/>
          </a:bodyPr>
          <a:lstStyle/>
          <a:p>
            <a:pPr>
              <a:lnSpc>
                <a:spcPct val="100000"/>
              </a:lnSpc>
            </a:pPr>
            <a:r>
              <a:rPr lang="en-US" sz="3600" dirty="0"/>
              <a:t>Welcome to the </a:t>
            </a:r>
            <a:br>
              <a:rPr lang="en-US" sz="3600" dirty="0"/>
            </a:br>
            <a:r>
              <a:rPr lang="en-US" sz="3600" dirty="0"/>
              <a:t>Migrant Student Information Network</a:t>
            </a:r>
            <a:br>
              <a:rPr lang="en-US" sz="3600" dirty="0"/>
            </a:br>
            <a:r>
              <a:rPr lang="en-US" sz="3600" dirty="0"/>
              <a:t> 2023 Training</a:t>
            </a:r>
          </a:p>
        </p:txBody>
      </p:sp>
      <p:pic>
        <p:nvPicPr>
          <p:cNvPr id="5" name="Content Placeholder 3" descr="Screenshot of the MSIN system login screen.">
            <a:extLst>
              <a:ext uri="{FF2B5EF4-FFF2-40B4-BE49-F238E27FC236}">
                <a16:creationId xmlns:a16="http://schemas.microsoft.com/office/drawing/2014/main" id="{383FDC60-206A-4C39-AF27-4876791F43F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488199" y="2286754"/>
            <a:ext cx="5851525" cy="3569948"/>
          </a:xfrm>
          <a:prstGeom prst="rect">
            <a:avLst/>
          </a:prstGeom>
        </p:spPr>
      </p:pic>
      <p:sp>
        <p:nvSpPr>
          <p:cNvPr id="4" name="Content Placeholder 3">
            <a:extLst>
              <a:ext uri="{FF2B5EF4-FFF2-40B4-BE49-F238E27FC236}">
                <a16:creationId xmlns:a16="http://schemas.microsoft.com/office/drawing/2014/main" id="{7D9F8CC2-8AAF-493D-9BD6-D2CE3DBDA674}"/>
              </a:ext>
            </a:extLst>
          </p:cNvPr>
          <p:cNvSpPr>
            <a:spLocks noGrp="1"/>
          </p:cNvSpPr>
          <p:nvPr>
            <p:ph sz="half" idx="2"/>
          </p:nvPr>
        </p:nvSpPr>
        <p:spPr>
          <a:xfrm>
            <a:off x="6624320" y="2598820"/>
            <a:ext cx="4979850" cy="3395579"/>
          </a:xfrm>
        </p:spPr>
        <p:txBody>
          <a:bodyPr/>
          <a:lstStyle/>
          <a:p>
            <a:pPr>
              <a:lnSpc>
                <a:spcPct val="100000"/>
              </a:lnSpc>
            </a:pPr>
            <a:r>
              <a:rPr lang="en-US" dirty="0"/>
              <a:t>We will begin shortly.</a:t>
            </a:r>
          </a:p>
          <a:p>
            <a:pPr>
              <a:lnSpc>
                <a:spcPct val="100000"/>
              </a:lnSpc>
            </a:pPr>
            <a:r>
              <a:rPr lang="en-US" dirty="0"/>
              <a:t>Please enter your name and region/district in the chat.</a:t>
            </a:r>
          </a:p>
        </p:txBody>
      </p:sp>
    </p:spTree>
    <p:extLst>
      <p:ext uri="{BB962C8B-B14F-4D97-AF65-F5344CB8AC3E}">
        <p14:creationId xmlns:p14="http://schemas.microsoft.com/office/powerpoint/2010/main" val="104045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45664"/>
          </a:xfrm>
        </p:spPr>
        <p:txBody>
          <a:bodyPr>
            <a:normAutofit/>
          </a:bodyPr>
          <a:lstStyle/>
          <a:p>
            <a:r>
              <a:rPr lang="en-US" sz="3600" dirty="0"/>
              <a:t>Unique Responsibilities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495092" y="1239689"/>
            <a:ext cx="10289818" cy="4818165"/>
          </a:xfrm>
        </p:spPr>
        <p:txBody>
          <a:bodyPr>
            <a:noAutofit/>
          </a:bodyPr>
          <a:lstStyle/>
          <a:p>
            <a:pPr>
              <a:spcBef>
                <a:spcPts val="600"/>
              </a:spcBef>
              <a:spcAft>
                <a:spcPts val="600"/>
              </a:spcAft>
            </a:pPr>
            <a:r>
              <a:rPr lang="en-US" sz="2400" dirty="0">
                <a:solidFill>
                  <a:srgbClr val="FFFFFF"/>
                </a:solidFill>
                <a:latin typeface="Arial" panose="020B0604020202020204" pitchFamily="34" charset="0"/>
                <a:cs typeface="Arial" panose="020B0604020202020204" pitchFamily="34" charset="0"/>
              </a:rPr>
              <a:t>Data Specialists are responsible for entering accurate information in the MSIN.</a:t>
            </a:r>
          </a:p>
          <a:p>
            <a:pPr>
              <a:spcBef>
                <a:spcPts val="600"/>
              </a:spcBef>
              <a:spcAft>
                <a:spcPts val="600"/>
              </a:spcAft>
            </a:pPr>
            <a:r>
              <a:rPr lang="en-US" sz="2400" dirty="0">
                <a:solidFill>
                  <a:srgbClr val="FFFFFF"/>
                </a:solidFill>
                <a:latin typeface="Arial" panose="020B0604020202020204" pitchFamily="34" charset="0"/>
                <a:cs typeface="Arial" panose="020B0604020202020204" pitchFamily="34" charset="0"/>
              </a:rPr>
              <a:t>Data Specialists, with local managers, are also responsible for ensuring that information entered by other users in their region/DFD is accurate.</a:t>
            </a:r>
          </a:p>
          <a:p>
            <a:pPr>
              <a:spcBef>
                <a:spcPts val="600"/>
              </a:spcBef>
              <a:spcAft>
                <a:spcPts val="600"/>
              </a:spcAft>
            </a:pPr>
            <a:r>
              <a:rPr lang="en-US" sz="2400" dirty="0">
                <a:solidFill>
                  <a:srgbClr val="FFFFFF"/>
                </a:solidFill>
                <a:latin typeface="Arial" panose="020B0604020202020204" pitchFamily="34" charset="0"/>
                <a:cs typeface="Arial" panose="020B0604020202020204" pitchFamily="34" charset="0"/>
              </a:rPr>
              <a:t>To assist with these Quality Assurance (QA) tasks, the MSIN is equipped with data monitoring reports specifically for QA and the ability to download reports (for review and analysis using Excel). </a:t>
            </a:r>
          </a:p>
          <a:p>
            <a:pPr>
              <a:spcBef>
                <a:spcPts val="600"/>
              </a:spcBef>
              <a:spcAft>
                <a:spcPts val="600"/>
              </a:spcAft>
            </a:pPr>
            <a:r>
              <a:rPr lang="en-US" sz="2400" dirty="0">
                <a:solidFill>
                  <a:srgbClr val="FFFFFF"/>
                </a:solidFill>
                <a:latin typeface="Arial" panose="020B0604020202020204" pitchFamily="34" charset="0"/>
                <a:cs typeface="Arial" panose="020B0604020202020204" pitchFamily="34" charset="0"/>
              </a:rPr>
              <a:t>At the subgrantee level, MEP Directors and other managers typically ask Data Specialists to pull reports and review their contents for various purposes. Other local users may also request data-related support.</a:t>
            </a:r>
          </a:p>
          <a:p>
            <a:pPr>
              <a:spcBef>
                <a:spcPts val="600"/>
              </a:spcBef>
              <a:spcAft>
                <a:spcPts val="600"/>
              </a:spcAft>
            </a:pPr>
            <a:r>
              <a:rPr lang="en-US" sz="2400" dirty="0">
                <a:solidFill>
                  <a:srgbClr val="FFFFFF"/>
                </a:solidFill>
                <a:latin typeface="Arial" panose="020B0604020202020204" pitchFamily="34" charset="0"/>
                <a:cs typeface="Arial" panose="020B0604020202020204" pitchFamily="34" charset="0"/>
              </a:rPr>
              <a:t>To summarize, Data Specialists are local data experts who are expected to know and understand their local information.</a:t>
            </a:r>
          </a:p>
          <a:p>
            <a:pPr marL="0" indent="0">
              <a:spcBef>
                <a:spcPts val="0"/>
              </a:spcBef>
              <a:spcAft>
                <a:spcPts val="600"/>
              </a:spcAft>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95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4"/>
            <a:ext cx="12192000" cy="1245664"/>
          </a:xfrm>
        </p:spPr>
        <p:txBody>
          <a:bodyPr>
            <a:normAutofit/>
          </a:bodyPr>
          <a:lstStyle/>
          <a:p>
            <a:r>
              <a:rPr lang="en-US" sz="3600" dirty="0"/>
              <a:t>What’s New This Year?</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809984" y="1250655"/>
            <a:ext cx="9926320" cy="4818165"/>
          </a:xfrm>
        </p:spPr>
        <p:txBody>
          <a:bodyPr>
            <a:noAutofit/>
          </a:bodyPr>
          <a:lstStyle/>
          <a:p>
            <a:pPr marL="0" indent="0">
              <a:spcBef>
                <a:spcPts val="600"/>
              </a:spcBef>
              <a:spcAft>
                <a:spcPts val="600"/>
              </a:spcAft>
              <a:buNone/>
            </a:pPr>
            <a:r>
              <a:rPr lang="en-US" sz="2800" dirty="0">
                <a:solidFill>
                  <a:srgbClr val="FFFFFF"/>
                </a:solidFill>
                <a:latin typeface="Arial" panose="020B0604020202020204" pitchFamily="34" charset="0"/>
                <a:cs typeface="Arial" panose="020B0604020202020204" pitchFamily="34" charset="0"/>
              </a:rPr>
              <a:t>Users with the Data Specialist role in MSIN now have access to the MPO reports, allowing them to:</a:t>
            </a:r>
          </a:p>
          <a:p>
            <a:pPr>
              <a:spcBef>
                <a:spcPts val="600"/>
              </a:spcBef>
              <a:spcAft>
                <a:spcPts val="600"/>
              </a:spcAft>
            </a:pPr>
            <a:r>
              <a:rPr lang="en-US" sz="2800" dirty="0">
                <a:solidFill>
                  <a:srgbClr val="FFFFFF"/>
                </a:solidFill>
                <a:latin typeface="Arial" panose="020B0604020202020204" pitchFamily="34" charset="0"/>
                <a:cs typeface="Arial" panose="020B0604020202020204" pitchFamily="34" charset="0"/>
              </a:rPr>
              <a:t>check which children are included in the percentage calculations; and</a:t>
            </a:r>
          </a:p>
          <a:p>
            <a:pPr>
              <a:spcBef>
                <a:spcPts val="600"/>
              </a:spcBef>
              <a:spcAft>
                <a:spcPts val="600"/>
              </a:spcAft>
            </a:pPr>
            <a:r>
              <a:rPr lang="en-US" sz="2800" dirty="0">
                <a:solidFill>
                  <a:srgbClr val="FFFFFF"/>
                </a:solidFill>
                <a:latin typeface="Arial" panose="020B0604020202020204" pitchFamily="34" charset="0"/>
                <a:cs typeface="Arial" panose="020B0604020202020204" pitchFamily="34" charset="0"/>
              </a:rPr>
              <a:t>support local colleagues when they have specific questions.</a:t>
            </a:r>
          </a:p>
          <a:p>
            <a:pPr marL="0" indent="0">
              <a:spcBef>
                <a:spcPts val="600"/>
              </a:spcBef>
              <a:spcAft>
                <a:spcPts val="600"/>
              </a:spcAft>
              <a:buNone/>
            </a:pPr>
            <a:endParaRPr lang="en-US" sz="2800" dirty="0">
              <a:solidFill>
                <a:srgbClr val="FFFFFF"/>
              </a:solidFill>
              <a:latin typeface="Arial" panose="020B0604020202020204" pitchFamily="34" charset="0"/>
              <a:cs typeface="Arial" panose="020B0604020202020204" pitchFamily="34" charset="0"/>
            </a:endParaRPr>
          </a:p>
          <a:p>
            <a:pPr marL="0" indent="0">
              <a:spcBef>
                <a:spcPts val="600"/>
              </a:spcBef>
              <a:spcAft>
                <a:spcPts val="600"/>
              </a:spcAft>
              <a:buNone/>
            </a:pPr>
            <a:r>
              <a:rPr lang="en-US" sz="2800" dirty="0">
                <a:solidFill>
                  <a:srgbClr val="FFFFFF"/>
                </a:solidFill>
                <a:latin typeface="Arial" panose="020B0604020202020204" pitchFamily="34" charset="0"/>
                <a:cs typeface="Arial" panose="020B0604020202020204" pitchFamily="34" charset="0"/>
              </a:rPr>
              <a:t>The child lists in the MPO reports now have more columns so that users have more ways to sort the information.</a:t>
            </a:r>
          </a:p>
          <a:p>
            <a:pPr marL="0" indent="0">
              <a:spcBef>
                <a:spcPts val="600"/>
              </a:spcBef>
              <a:spcAft>
                <a:spcPts val="600"/>
              </a:spcAft>
              <a:buNone/>
            </a:pPr>
            <a:endParaRPr lang="en-US" sz="3600" dirty="0">
              <a:solidFill>
                <a:srgbClr val="FFFFFF"/>
              </a:solidFill>
              <a:latin typeface="Arial" panose="020B0604020202020204" pitchFamily="34" charset="0"/>
              <a:cs typeface="Arial" panose="020B0604020202020204" pitchFamily="34" charset="0"/>
            </a:endParaRPr>
          </a:p>
          <a:p>
            <a:pPr marL="0" indent="0">
              <a:spcBef>
                <a:spcPts val="0"/>
              </a:spcBef>
              <a:spcAft>
                <a:spcPts val="600"/>
              </a:spcAft>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601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4800" dirty="0">
                <a:solidFill>
                  <a:schemeClr val="bg1">
                    <a:lumMod val="95000"/>
                    <a:lumOff val="5000"/>
                  </a:schemeClr>
                </a:solidFill>
              </a:rPr>
              <a:t>Child Records: Enrollment Info</a:t>
            </a:r>
          </a:p>
        </p:txBody>
      </p:sp>
    </p:spTree>
    <p:extLst>
      <p:ext uri="{BB962C8B-B14F-4D97-AF65-F5344CB8AC3E}">
        <p14:creationId xmlns:p14="http://schemas.microsoft.com/office/powerpoint/2010/main" val="199743288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5" y="0"/>
            <a:ext cx="12196175" cy="1140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Editing the Enrollment Info Tab</a:t>
            </a:r>
          </a:p>
        </p:txBody>
      </p:sp>
      <p:pic>
        <p:nvPicPr>
          <p:cNvPr id="5" name="Content Placeholder 6" descr="Screenshot of the Enrollment Info tab.">
            <a:extLst>
              <a:ext uri="{FF2B5EF4-FFF2-40B4-BE49-F238E27FC236}">
                <a16:creationId xmlns:a16="http://schemas.microsoft.com/office/drawing/2014/main" id="{B1DE833F-B520-474B-87E1-EFE608E715A6}"/>
              </a:ext>
            </a:extLst>
          </p:cNvPr>
          <p:cNvPicPr>
            <a:picLocks noGrp="1" noChangeAspect="1"/>
          </p:cNvPicPr>
          <p:nvPr>
            <p:ph idx="1"/>
          </p:nvPr>
        </p:nvPicPr>
        <p:blipFill>
          <a:blip r:embed="rId3"/>
          <a:stretch>
            <a:fillRect/>
          </a:stretch>
        </p:blipFill>
        <p:spPr>
          <a:xfrm>
            <a:off x="970144" y="1140737"/>
            <a:ext cx="9797877" cy="4970352"/>
          </a:xfrm>
        </p:spPr>
      </p:pic>
    </p:spTree>
    <p:extLst>
      <p:ext uri="{BB962C8B-B14F-4D97-AF65-F5344CB8AC3E}">
        <p14:creationId xmlns:p14="http://schemas.microsoft.com/office/powerpoint/2010/main" val="333321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p:nvPr>
        </p:nvSpPr>
        <p:spPr>
          <a:xfrm>
            <a:off x="0" y="-4135"/>
            <a:ext cx="12192000" cy="11920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1">
                    <a:lumMod val="50000"/>
                  </a:schemeClr>
                </a:solidFill>
                <a:effectLst/>
                <a:uLnTx/>
                <a:uFillTx/>
                <a:latin typeface="+mj-lt"/>
                <a:ea typeface="+mj-ea"/>
                <a:cs typeface="+mj-cs"/>
              </a:rPr>
              <a:t>Enrollment Dependencies</a:t>
            </a:r>
          </a:p>
        </p:txBody>
      </p:sp>
      <p:pic>
        <p:nvPicPr>
          <p:cNvPr id="6" name="Content Placeholder 8" descr="Image of a pyramid.">
            <a:extLst>
              <a:ext uri="{FF2B5EF4-FFF2-40B4-BE49-F238E27FC236}">
                <a16:creationId xmlns:a16="http://schemas.microsoft.com/office/drawing/2014/main" id="{FFBBDCF3-FC57-4113-85F8-DF8DE42C4F1F}"/>
              </a:ext>
            </a:extLst>
          </p:cNvPr>
          <p:cNvPicPr>
            <a:picLocks noGrp="1" noChangeAspect="1"/>
          </p:cNvPicPr>
          <p:nvPr>
            <p:ph idx="1"/>
          </p:nvPr>
        </p:nvPicPr>
        <p:blipFill>
          <a:blip r:embed="rId3"/>
          <a:stretch>
            <a:fillRect/>
          </a:stretch>
        </p:blipFill>
        <p:spPr>
          <a:xfrm>
            <a:off x="1006217" y="1187924"/>
            <a:ext cx="5933627" cy="5016500"/>
          </a:xfrm>
        </p:spPr>
      </p:pic>
      <p:sp>
        <p:nvSpPr>
          <p:cNvPr id="7" name="Content Placeholder 6">
            <a:extLst>
              <a:ext uri="{FF2B5EF4-FFF2-40B4-BE49-F238E27FC236}">
                <a16:creationId xmlns:a16="http://schemas.microsoft.com/office/drawing/2014/main" id="{4BAAFC36-3FB5-4B3E-BDF8-238B9D08D83D}"/>
              </a:ext>
            </a:extLst>
          </p:cNvPr>
          <p:cNvSpPr txBox="1">
            <a:spLocks/>
          </p:cNvSpPr>
          <p:nvPr/>
        </p:nvSpPr>
        <p:spPr bwMode="auto">
          <a:xfrm>
            <a:off x="7139563" y="1577789"/>
            <a:ext cx="4046220" cy="3920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An assessed child participates in services</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0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An enrolled child is assessed for needs.</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0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An eligible child is enrolled in the MEP.</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0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 verified COE confers eligibility.</a:t>
            </a:r>
            <a:endParaRPr kumimoji="0" lang="en-US" sz="2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245676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p:nvPr>
        </p:nvSpPr>
        <p:spPr>
          <a:xfrm>
            <a:off x="0" y="1"/>
            <a:ext cx="12192000" cy="11497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1">
                    <a:lumMod val="50000"/>
                  </a:schemeClr>
                </a:solidFill>
                <a:effectLst/>
                <a:uLnTx/>
                <a:uFillTx/>
                <a:latin typeface="+mj-lt"/>
                <a:ea typeface="+mj-ea"/>
                <a:cs typeface="+mj-cs"/>
              </a:rPr>
              <a:t>Enrollment Inputs and Outputs</a:t>
            </a:r>
          </a:p>
        </p:txBody>
      </p:sp>
      <p:pic>
        <p:nvPicPr>
          <p:cNvPr id="6" name="Picture 5" descr="Diagram showing enrollment info inputs and outputs.">
            <a:extLst>
              <a:ext uri="{FF2B5EF4-FFF2-40B4-BE49-F238E27FC236}">
                <a16:creationId xmlns:a16="http://schemas.microsoft.com/office/drawing/2014/main" id="{9F594E79-D92E-480E-BCCB-2C7EE360BE62}"/>
              </a:ext>
            </a:extLst>
          </p:cNvPr>
          <p:cNvPicPr>
            <a:picLocks noChangeAspect="1"/>
          </p:cNvPicPr>
          <p:nvPr/>
        </p:nvPicPr>
        <p:blipFill>
          <a:blip r:embed="rId3"/>
          <a:srcRect/>
          <a:stretch/>
        </p:blipFill>
        <p:spPr>
          <a:xfrm>
            <a:off x="1152916" y="1149791"/>
            <a:ext cx="9274524" cy="5392638"/>
          </a:xfrm>
          <a:prstGeom prst="rect">
            <a:avLst/>
          </a:prstGeom>
        </p:spPr>
      </p:pic>
    </p:spTree>
    <p:extLst>
      <p:ext uri="{BB962C8B-B14F-4D97-AF65-F5344CB8AC3E}">
        <p14:creationId xmlns:p14="http://schemas.microsoft.com/office/powerpoint/2010/main" val="3832830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93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dirty="0"/>
              <a:t>Enrollments and MPO Reports</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Content Placeholder 2">
            <a:extLst>
              <a:ext uri="{FF2B5EF4-FFF2-40B4-BE49-F238E27FC236}">
                <a16:creationId xmlns:a16="http://schemas.microsoft.com/office/drawing/2014/main" id="{28363387-E30D-4474-BB66-80D32534B48B}"/>
              </a:ext>
            </a:extLst>
          </p:cNvPr>
          <p:cNvSpPr>
            <a:spLocks noGrp="1"/>
          </p:cNvSpPr>
          <p:nvPr>
            <p:ph idx="1"/>
          </p:nvPr>
        </p:nvSpPr>
        <p:spPr>
          <a:xfrm>
            <a:off x="800100" y="1193798"/>
            <a:ext cx="10010140" cy="5121277"/>
          </a:xfrm>
        </p:spPr>
        <p:txBody>
          <a:bodyPr>
            <a:normAutofit/>
          </a:bodyPr>
          <a:lstStyle/>
          <a:p>
            <a:pPr>
              <a:spcBef>
                <a:spcPts val="1200"/>
              </a:spcBef>
              <a:spcAft>
                <a:spcPts val="1200"/>
              </a:spcAft>
            </a:pPr>
            <a:r>
              <a:rPr lang="en-US" sz="2800" dirty="0"/>
              <a:t>In general, having accurate enrollment lines is very important because they affect your MPO results.</a:t>
            </a:r>
          </a:p>
          <a:p>
            <a:pPr>
              <a:spcBef>
                <a:spcPts val="1200"/>
              </a:spcBef>
              <a:spcAft>
                <a:spcPts val="1200"/>
              </a:spcAft>
            </a:pPr>
            <a:r>
              <a:rPr lang="en-US" sz="2800" dirty="0"/>
              <a:t>Enrollments are how we know a child is present and could be in the denominator (i.e., children we should serve because they have a need in this area).</a:t>
            </a:r>
          </a:p>
          <a:p>
            <a:pPr lvl="1">
              <a:spcBef>
                <a:spcPts val="1200"/>
              </a:spcBef>
              <a:spcAft>
                <a:spcPts val="1200"/>
              </a:spcAft>
            </a:pPr>
            <a:r>
              <a:rPr lang="en-US" sz="2400" dirty="0"/>
              <a:t>Adding or Deleting an enrollment line can add or delete a child from an MPO report.</a:t>
            </a:r>
            <a:endParaRPr lang="en-US" sz="2800" dirty="0"/>
          </a:p>
          <a:p>
            <a:pPr>
              <a:spcBef>
                <a:spcPts val="1200"/>
              </a:spcBef>
              <a:spcAft>
                <a:spcPts val="1200"/>
              </a:spcAft>
            </a:pPr>
            <a:r>
              <a:rPr lang="en-US" sz="2800" dirty="0"/>
              <a:t>Be aware that some children have complex enrollments because they move often, and this could make them appear in multiple MPO reports.</a:t>
            </a:r>
          </a:p>
        </p:txBody>
      </p:sp>
    </p:spTree>
    <p:extLst>
      <p:ext uri="{BB962C8B-B14F-4D97-AF65-F5344CB8AC3E}">
        <p14:creationId xmlns:p14="http://schemas.microsoft.com/office/powerpoint/2010/main" val="328072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DA7FB-01B1-44E6-9F4B-1BF59114783E}"/>
              </a:ext>
            </a:extLst>
          </p:cNvPr>
          <p:cNvSpPr>
            <a:spLocks noGrp="1"/>
          </p:cNvSpPr>
          <p:nvPr>
            <p:ph type="title"/>
          </p:nvPr>
        </p:nvSpPr>
        <p:spPr>
          <a:xfrm>
            <a:off x="-1" y="1"/>
            <a:ext cx="12192001" cy="1193800"/>
          </a:xfrm>
        </p:spPr>
        <p:txBody>
          <a:bodyPr>
            <a:normAutofit/>
          </a:bodyPr>
          <a:lstStyle/>
          <a:p>
            <a:r>
              <a:rPr lang="en-US" sz="3600" dirty="0"/>
              <a:t>Reports With Enrollment Dependencies</a:t>
            </a:r>
          </a:p>
        </p:txBody>
      </p:sp>
      <p:sp>
        <p:nvSpPr>
          <p:cNvPr id="2" name="Content Placeholder 1"/>
          <p:cNvSpPr>
            <a:spLocks noGrp="1"/>
          </p:cNvSpPr>
          <p:nvPr>
            <p:ph idx="1"/>
          </p:nvPr>
        </p:nvSpPr>
        <p:spPr>
          <a:xfrm>
            <a:off x="2418080" y="1300129"/>
            <a:ext cx="3199809" cy="4476490"/>
          </a:xfrm>
        </p:spPr>
        <p:txBody>
          <a:bodyPr>
            <a:normAutofit/>
          </a:bodyPr>
          <a:lstStyle/>
          <a:p>
            <a:r>
              <a:rPr lang="en-US" b="1" dirty="0">
                <a:solidFill>
                  <a:schemeClr val="accent4">
                    <a:lumMod val="40000"/>
                    <a:lumOff val="60000"/>
                  </a:schemeClr>
                </a:solidFill>
                <a:latin typeface="Arial" panose="020B0604020202020204" pitchFamily="34" charset="0"/>
                <a:cs typeface="Arial" panose="020B0604020202020204" pitchFamily="34" charset="0"/>
              </a:rPr>
              <a:t>MPO 1.0</a:t>
            </a:r>
          </a:p>
          <a:p>
            <a:r>
              <a:rPr lang="en-US" b="1" dirty="0">
                <a:solidFill>
                  <a:schemeClr val="accent4">
                    <a:lumMod val="40000"/>
                    <a:lumOff val="60000"/>
                  </a:schemeClr>
                </a:solidFill>
                <a:latin typeface="Arial" panose="020B0604020202020204" pitchFamily="34" charset="0"/>
                <a:cs typeface="Arial" panose="020B0604020202020204" pitchFamily="34" charset="0"/>
              </a:rPr>
              <a:t>MPO 2.0</a:t>
            </a:r>
          </a:p>
          <a:p>
            <a:r>
              <a:rPr lang="en-US" b="1" dirty="0">
                <a:solidFill>
                  <a:schemeClr val="accent4">
                    <a:lumMod val="40000"/>
                    <a:lumOff val="60000"/>
                  </a:schemeClr>
                </a:solidFill>
                <a:latin typeface="Arial" panose="020B0604020202020204" pitchFamily="34" charset="0"/>
                <a:cs typeface="Arial" panose="020B0604020202020204" pitchFamily="34" charset="0"/>
              </a:rPr>
              <a:t>MPO 5.0/6.0</a:t>
            </a:r>
          </a:p>
          <a:p>
            <a:r>
              <a:rPr lang="en-US" b="1" dirty="0">
                <a:solidFill>
                  <a:schemeClr val="accent4">
                    <a:lumMod val="40000"/>
                    <a:lumOff val="60000"/>
                  </a:schemeClr>
                </a:solidFill>
                <a:latin typeface="Arial" panose="020B0604020202020204" pitchFamily="34" charset="0"/>
                <a:cs typeface="Arial" panose="020B0604020202020204" pitchFamily="34" charset="0"/>
              </a:rPr>
              <a:t>MPO 5.1/6.1*</a:t>
            </a:r>
          </a:p>
          <a:p>
            <a:r>
              <a:rPr lang="en-US" b="1" dirty="0">
                <a:solidFill>
                  <a:schemeClr val="accent4">
                    <a:lumMod val="40000"/>
                    <a:lumOff val="60000"/>
                  </a:schemeClr>
                </a:solidFill>
                <a:latin typeface="Arial" panose="020B0604020202020204" pitchFamily="34" charset="0"/>
                <a:cs typeface="Arial" panose="020B0604020202020204" pitchFamily="34" charset="0"/>
              </a:rPr>
              <a:t>MPO 7.0</a:t>
            </a:r>
          </a:p>
          <a:p>
            <a:r>
              <a:rPr lang="en-US" sz="2800" dirty="0">
                <a:latin typeface="Arial" panose="020B0604020202020204" pitchFamily="34" charset="0"/>
                <a:cs typeface="Arial" panose="020B0604020202020204" pitchFamily="34" charset="0"/>
              </a:rPr>
              <a:t>MPO 8.0</a:t>
            </a:r>
          </a:p>
          <a:p>
            <a:r>
              <a:rPr lang="en-US" b="1" dirty="0">
                <a:solidFill>
                  <a:schemeClr val="accent4">
                    <a:lumMod val="40000"/>
                    <a:lumOff val="60000"/>
                  </a:schemeClr>
                </a:solidFill>
                <a:latin typeface="Arial" panose="020B0604020202020204" pitchFamily="34" charset="0"/>
                <a:cs typeface="Arial" panose="020B0604020202020204" pitchFamily="34" charset="0"/>
              </a:rPr>
              <a:t>MPO 9.0</a:t>
            </a:r>
          </a:p>
          <a:p>
            <a:r>
              <a:rPr lang="en-US" b="1" dirty="0">
                <a:solidFill>
                  <a:schemeClr val="accent4">
                    <a:lumMod val="40000"/>
                    <a:lumOff val="60000"/>
                  </a:schemeClr>
                </a:solidFill>
                <a:latin typeface="Arial" panose="020B0604020202020204" pitchFamily="34" charset="0"/>
                <a:cs typeface="Arial" panose="020B0604020202020204" pitchFamily="34" charset="0"/>
              </a:rPr>
              <a:t>MPO 9.1</a:t>
            </a:r>
          </a:p>
        </p:txBody>
      </p:sp>
      <p:sp>
        <p:nvSpPr>
          <p:cNvPr id="4" name="Content Placeholder 1"/>
          <p:cNvSpPr txBox="1">
            <a:spLocks/>
          </p:cNvSpPr>
          <p:nvPr/>
        </p:nvSpPr>
        <p:spPr bwMode="auto">
          <a:xfrm>
            <a:off x="6574113" y="1300130"/>
            <a:ext cx="2762927" cy="44764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10.0*</a:t>
            </a:r>
          </a:p>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10.1*</a:t>
            </a:r>
          </a:p>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10.2*</a:t>
            </a:r>
          </a:p>
          <a:p>
            <a:pPr>
              <a:lnSpc>
                <a:spcPct val="90000"/>
              </a:lnSpc>
            </a:pPr>
            <a:r>
              <a:rPr lang="en-US" sz="2800" dirty="0">
                <a:solidFill>
                  <a:schemeClr val="bg1">
                    <a:lumMod val="95000"/>
                  </a:schemeClr>
                </a:solidFill>
                <a:latin typeface="Arial" panose="020B0604020202020204" pitchFamily="34" charset="0"/>
              </a:rPr>
              <a:t>MPO 11.0</a:t>
            </a:r>
          </a:p>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11.1*</a:t>
            </a:r>
          </a:p>
          <a:p>
            <a:r>
              <a:rPr lang="en-US" sz="2800" dirty="0">
                <a:solidFill>
                  <a:schemeClr val="bg1">
                    <a:lumMod val="95000"/>
                  </a:schemeClr>
                </a:solidFill>
                <a:latin typeface="Arial" panose="020B0604020202020204" pitchFamily="34" charset="0"/>
              </a:rPr>
              <a:t>MPO 13.0</a:t>
            </a:r>
          </a:p>
          <a:p>
            <a:pPr defTabSz="914400"/>
            <a:r>
              <a:rPr lang="en-US" sz="2800" dirty="0">
                <a:solidFill>
                  <a:schemeClr val="bg1">
                    <a:lumMod val="95000"/>
                  </a:schemeClr>
                </a:solidFill>
                <a:latin typeface="Arial" panose="020B0604020202020204" pitchFamily="34" charset="0"/>
              </a:rPr>
              <a:t>MPO 13.1</a:t>
            </a:r>
          </a:p>
        </p:txBody>
      </p:sp>
    </p:spTree>
    <p:extLst>
      <p:ext uri="{BB962C8B-B14F-4D97-AF65-F5344CB8AC3E}">
        <p14:creationId xmlns:p14="http://schemas.microsoft.com/office/powerpoint/2010/main" val="374283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dirty="0"/>
              <a:t>Understanding Report Calculations</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Screenshot of the Region 14 MPO 7.0 Report, with the math to derive the percentage shown.">
            <a:extLst>
              <a:ext uri="{FF2B5EF4-FFF2-40B4-BE49-F238E27FC236}">
                <a16:creationId xmlns:a16="http://schemas.microsoft.com/office/drawing/2014/main" id="{D038BE54-DE0B-587B-C666-59E89B3334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 y="1161653"/>
            <a:ext cx="9702800" cy="4957524"/>
          </a:xfrm>
          <a:prstGeom prst="rect">
            <a:avLst/>
          </a:prstGeom>
        </p:spPr>
      </p:pic>
    </p:spTree>
    <p:extLst>
      <p:ext uri="{BB962C8B-B14F-4D97-AF65-F5344CB8AC3E}">
        <p14:creationId xmlns:p14="http://schemas.microsoft.com/office/powerpoint/2010/main" val="394720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dirty="0"/>
              <a:t>Understanding Report Criteria</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Screenshot of the Region 14 MPO 7.0 Report, with the Help Text popup displaying the report criteria.">
            <a:extLst>
              <a:ext uri="{FF2B5EF4-FFF2-40B4-BE49-F238E27FC236}">
                <a16:creationId xmlns:a16="http://schemas.microsoft.com/office/drawing/2014/main" id="{47B20BFC-6891-2A74-C094-B40028BB9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984"/>
          <a:stretch/>
        </p:blipFill>
        <p:spPr>
          <a:xfrm>
            <a:off x="875504" y="1161653"/>
            <a:ext cx="9892020" cy="4954668"/>
          </a:xfrm>
          <a:prstGeom prst="rect">
            <a:avLst/>
          </a:prstGeom>
        </p:spPr>
      </p:pic>
      <p:cxnSp>
        <p:nvCxnSpPr>
          <p:cNvPr id="7" name="Straight Connector 6" descr="Line under the enrollment criterion.">
            <a:extLst>
              <a:ext uri="{FF2B5EF4-FFF2-40B4-BE49-F238E27FC236}">
                <a16:creationId xmlns:a16="http://schemas.microsoft.com/office/drawing/2014/main" id="{2670EE4F-3897-C466-A2EC-8322CE875574}"/>
              </a:ext>
            </a:extLst>
          </p:cNvPr>
          <p:cNvCxnSpPr>
            <a:cxnSpLocks/>
          </p:cNvCxnSpPr>
          <p:nvPr/>
        </p:nvCxnSpPr>
        <p:spPr>
          <a:xfrm>
            <a:off x="5390535" y="3311013"/>
            <a:ext cx="1268362"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867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a:xfrm>
            <a:off x="0" y="-1"/>
            <a:ext cx="12192000" cy="5462337"/>
          </a:xfrm>
        </p:spPr>
        <p:txBody>
          <a:bodyPr>
            <a:normAutofit/>
          </a:bodyPr>
          <a:lstStyle/>
          <a:p>
            <a:pPr>
              <a:lnSpc>
                <a:spcPct val="100000"/>
              </a:lnSpc>
              <a:spcAft>
                <a:spcPts val="1200"/>
              </a:spcAft>
            </a:pPr>
            <a:r>
              <a:rPr lang="en-US" dirty="0"/>
              <a:t>Migrant Student Information Network:</a:t>
            </a:r>
            <a:br>
              <a:rPr lang="en-US" dirty="0"/>
            </a:br>
            <a:r>
              <a:rPr lang="en-US" dirty="0"/>
              <a:t>Key Topics for Data Specialists</a:t>
            </a:r>
            <a:br>
              <a:rPr lang="en-US" dirty="0"/>
            </a:br>
            <a:br>
              <a:rPr lang="en-US" sz="3600" dirty="0"/>
            </a:br>
            <a:r>
              <a:rPr lang="en-US" sz="3600" dirty="0"/>
              <a:t> January 24, 2023</a:t>
            </a:r>
            <a:br>
              <a:rPr lang="en-US" sz="3600" dirty="0"/>
            </a:br>
            <a:r>
              <a:rPr lang="en-US" sz="3600" dirty="0"/>
              <a:t>1:00 p.m. – 2:30 p.m.</a:t>
            </a:r>
          </a:p>
        </p:txBody>
      </p:sp>
    </p:spTree>
    <p:extLst>
      <p:ext uri="{BB962C8B-B14F-4D97-AF65-F5344CB8AC3E}">
        <p14:creationId xmlns:p14="http://schemas.microsoft.com/office/powerpoint/2010/main" val="407675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Using Child Lists in MPO Reports</a:t>
            </a:r>
          </a:p>
        </p:txBody>
      </p:sp>
      <p:pic>
        <p:nvPicPr>
          <p:cNvPr id="5" name="Picture 4" descr="Screenshot of the denominator child list.">
            <a:extLst>
              <a:ext uri="{FF2B5EF4-FFF2-40B4-BE49-F238E27FC236}">
                <a16:creationId xmlns:a16="http://schemas.microsoft.com/office/drawing/2014/main" id="{AB35B615-E76A-65C4-D704-7F15F4CBFB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786" y="1161653"/>
            <a:ext cx="9650828" cy="4966302"/>
          </a:xfrm>
          <a:prstGeom prst="rect">
            <a:avLst/>
          </a:prstGeom>
        </p:spPr>
      </p:pic>
    </p:spTree>
    <p:extLst>
      <p:ext uri="{BB962C8B-B14F-4D97-AF65-F5344CB8AC3E}">
        <p14:creationId xmlns:p14="http://schemas.microsoft.com/office/powerpoint/2010/main" val="1181622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Fixing Enrollment Errors</a:t>
            </a:r>
          </a:p>
        </p:txBody>
      </p:sp>
      <p:sp>
        <p:nvSpPr>
          <p:cNvPr id="4" name="Content Placeholder 3">
            <a:extLst>
              <a:ext uri="{FF2B5EF4-FFF2-40B4-BE49-F238E27FC236}">
                <a16:creationId xmlns:a16="http://schemas.microsoft.com/office/drawing/2014/main" id="{DC948315-B495-1B9B-76DB-838244A14175}"/>
              </a:ext>
            </a:extLst>
          </p:cNvPr>
          <p:cNvSpPr>
            <a:spLocks noGrp="1"/>
          </p:cNvSpPr>
          <p:nvPr>
            <p:ph idx="1"/>
          </p:nvPr>
        </p:nvSpPr>
        <p:spPr>
          <a:xfrm>
            <a:off x="648929" y="1161654"/>
            <a:ext cx="10028903" cy="4966301"/>
          </a:xfrm>
        </p:spPr>
        <p:txBody>
          <a:bodyPr>
            <a:normAutofit/>
          </a:bodyPr>
          <a:lstStyle/>
          <a:p>
            <a:pPr marL="0" indent="0">
              <a:buNone/>
            </a:pPr>
            <a:r>
              <a:rPr lang="en-US" sz="2800" dirty="0"/>
              <a:t>Example: If a child was included in the MPO 7.0 report because of an incorrect grade, you can delete the enrollment line to remove the child from the report denominator.</a:t>
            </a:r>
          </a:p>
        </p:txBody>
      </p:sp>
      <p:pic>
        <p:nvPicPr>
          <p:cNvPr id="7" name="Picture 6" descr="Screenshot of a child's enrollment history.">
            <a:extLst>
              <a:ext uri="{FF2B5EF4-FFF2-40B4-BE49-F238E27FC236}">
                <a16:creationId xmlns:a16="http://schemas.microsoft.com/office/drawing/2014/main" id="{48A1E950-EE8D-3147-69A3-E10F31220B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8928" y="2733413"/>
            <a:ext cx="10739113" cy="2804606"/>
          </a:xfrm>
          <a:prstGeom prst="rect">
            <a:avLst/>
          </a:prstGeom>
        </p:spPr>
      </p:pic>
      <p:sp>
        <p:nvSpPr>
          <p:cNvPr id="8" name="Rectangle 7" descr="Box around the 2022-23 enrollment lines.">
            <a:extLst>
              <a:ext uri="{FF2B5EF4-FFF2-40B4-BE49-F238E27FC236}">
                <a16:creationId xmlns:a16="http://schemas.microsoft.com/office/drawing/2014/main" id="{33636A65-EAF4-A031-E6FA-6D3E1962AB95}"/>
              </a:ext>
            </a:extLst>
          </p:cNvPr>
          <p:cNvSpPr/>
          <p:nvPr/>
        </p:nvSpPr>
        <p:spPr>
          <a:xfrm>
            <a:off x="730045" y="3539613"/>
            <a:ext cx="10600892" cy="97339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2" name="Straight Connector 1" descr="Red line crossing out the incorrect enrollment.">
            <a:extLst>
              <a:ext uri="{FF2B5EF4-FFF2-40B4-BE49-F238E27FC236}">
                <a16:creationId xmlns:a16="http://schemas.microsoft.com/office/drawing/2014/main" id="{887FC37D-1095-EEE8-6F31-8CF4230A672D}"/>
              </a:ext>
            </a:extLst>
          </p:cNvPr>
          <p:cNvCxnSpPr/>
          <p:nvPr/>
        </p:nvCxnSpPr>
        <p:spPr>
          <a:xfrm>
            <a:off x="793630" y="4166558"/>
            <a:ext cx="103085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41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Recognizing</a:t>
            </a:r>
            <a:r>
              <a:rPr lang="en-US" sz="3600" dirty="0"/>
              <a:t> Complex Enrollments</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descr="Screenshot of a youth's enrollment history.">
            <a:extLst>
              <a:ext uri="{FF2B5EF4-FFF2-40B4-BE49-F238E27FC236}">
                <a16:creationId xmlns:a16="http://schemas.microsoft.com/office/drawing/2014/main" id="{3388FACC-EB08-9E05-4F20-317C4704BB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8929" y="3294138"/>
            <a:ext cx="10736826" cy="2783141"/>
          </a:xfrm>
          <a:prstGeom prst="rect">
            <a:avLst/>
          </a:prstGeom>
        </p:spPr>
      </p:pic>
      <p:sp>
        <p:nvSpPr>
          <p:cNvPr id="8" name="Content Placeholder 3">
            <a:extLst>
              <a:ext uri="{FF2B5EF4-FFF2-40B4-BE49-F238E27FC236}">
                <a16:creationId xmlns:a16="http://schemas.microsoft.com/office/drawing/2014/main" id="{A2CD1E04-9A87-0921-716F-BD4BEF946D89}"/>
              </a:ext>
            </a:extLst>
          </p:cNvPr>
          <p:cNvSpPr>
            <a:spLocks noGrp="1"/>
          </p:cNvSpPr>
          <p:nvPr>
            <p:ph idx="1"/>
          </p:nvPr>
        </p:nvSpPr>
        <p:spPr>
          <a:xfrm>
            <a:off x="648929" y="1161653"/>
            <a:ext cx="10028903" cy="4966301"/>
          </a:xfrm>
        </p:spPr>
        <p:txBody>
          <a:bodyPr>
            <a:normAutofit/>
          </a:bodyPr>
          <a:lstStyle/>
          <a:p>
            <a:pPr marL="0" indent="0">
              <a:buNone/>
            </a:pPr>
            <a:r>
              <a:rPr lang="en-US" sz="2800" dirty="0"/>
              <a:t>Example:  A youth dropped out of school and became an OSY in 2022-23. Later in the year, they decided to return to school and recuperate missing credits. This youth could be on two MPO reports, one for grade NA (e.g., MPO 9.1) and another for grade 11 (e.g., MPO 5.1/6.1).</a:t>
            </a:r>
          </a:p>
        </p:txBody>
      </p:sp>
      <p:sp>
        <p:nvSpPr>
          <p:cNvPr id="9" name="Rectangle 8" descr="Box around the 2022-23 enrollment lines.">
            <a:extLst>
              <a:ext uri="{FF2B5EF4-FFF2-40B4-BE49-F238E27FC236}">
                <a16:creationId xmlns:a16="http://schemas.microsoft.com/office/drawing/2014/main" id="{53A8B39F-39AA-CD31-E152-7D6C06D663C8}"/>
              </a:ext>
            </a:extLst>
          </p:cNvPr>
          <p:cNvSpPr/>
          <p:nvPr/>
        </p:nvSpPr>
        <p:spPr>
          <a:xfrm>
            <a:off x="730045" y="4092678"/>
            <a:ext cx="10600892" cy="966019"/>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555311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149790"/>
          </a:xfrm>
        </p:spPr>
        <p:txBody>
          <a:bodyPr>
            <a:normAutofit/>
          </a:bodyPr>
          <a:lstStyle/>
          <a:p>
            <a:r>
              <a:rPr lang="en-US" sz="3600" dirty="0"/>
              <a:t>Collaborative Activity 1</a:t>
            </a:r>
          </a:p>
        </p:txBody>
      </p:sp>
      <p:pic>
        <p:nvPicPr>
          <p:cNvPr id="4" name="Picture 3" descr="Screenshot of Activity 1 in Jamboard.">
            <a:extLst>
              <a:ext uri="{FF2B5EF4-FFF2-40B4-BE49-F238E27FC236}">
                <a16:creationId xmlns:a16="http://schemas.microsoft.com/office/drawing/2014/main" id="{5D395DE0-92C6-383A-C57F-7F4CF21F85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4007" y="1149791"/>
            <a:ext cx="9676170" cy="4971705"/>
          </a:xfrm>
          <a:prstGeom prst="rect">
            <a:avLst/>
          </a:prstGeom>
        </p:spPr>
      </p:pic>
    </p:spTree>
    <p:extLst>
      <p:ext uri="{BB962C8B-B14F-4D97-AF65-F5344CB8AC3E}">
        <p14:creationId xmlns:p14="http://schemas.microsoft.com/office/powerpoint/2010/main" val="233994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3600" dirty="0">
                <a:solidFill>
                  <a:srgbClr val="FFFFFF"/>
                </a:solidFill>
              </a:rPr>
              <a:t>Activity 1 Instructions</a:t>
            </a:r>
          </a:p>
        </p:txBody>
      </p:sp>
      <p:graphicFrame>
        <p:nvGraphicFramePr>
          <p:cNvPr id="6" name="Content Placeholder 2" descr="Activity 1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3414057"/>
              </p:ext>
            </p:extLst>
          </p:nvPr>
        </p:nvGraphicFramePr>
        <p:xfrm>
          <a:off x="632085" y="157545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3498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329510"/>
            <a:ext cx="12192000" cy="1017882"/>
          </a:xfrm>
        </p:spPr>
        <p:txBody>
          <a:bodyPr>
            <a:normAutofit/>
          </a:bodyPr>
          <a:lstStyle/>
          <a:p>
            <a:r>
              <a:rPr lang="en-US" sz="3600" dirty="0"/>
              <a:t>Questions?</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559844" y="1760065"/>
            <a:ext cx="5072312" cy="3566469"/>
          </a:xfrm>
          <a:prstGeom prst="rect">
            <a:avLst/>
          </a:prstGeom>
          <a:noFill/>
          <a:ln w="9525">
            <a:noFill/>
            <a:miter lim="800000"/>
            <a:headEnd/>
            <a:tailEnd/>
          </a:ln>
        </p:spPr>
      </p:pic>
    </p:spTree>
    <p:extLst>
      <p:ext uri="{BB962C8B-B14F-4D97-AF65-F5344CB8AC3E}">
        <p14:creationId xmlns:p14="http://schemas.microsoft.com/office/powerpoint/2010/main" val="3784015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61210" y="269582"/>
            <a:ext cx="10648950" cy="1017882"/>
          </a:xfrm>
        </p:spPr>
        <p:txBody>
          <a:bodyPr>
            <a:normAutofit/>
          </a:bodyPr>
          <a:lstStyle/>
          <a:p>
            <a:r>
              <a:rPr lang="en-US" sz="3600" dirty="0"/>
              <a:t>Check for Understanding</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70020" y="1549123"/>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3274081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E04F78B-BD40-EF2B-5164-D9E02088BD61}"/>
              </a:ext>
            </a:extLst>
          </p:cNvPr>
          <p:cNvSpPr>
            <a:spLocks noGrp="1"/>
          </p:cNvSpPr>
          <p:nvPr>
            <p:ph type="title" idx="4294967295"/>
          </p:nvPr>
        </p:nvSpPr>
        <p:spPr/>
        <p:txBody>
          <a:bodyPr/>
          <a:lstStyle/>
          <a:p>
            <a:r>
              <a:rPr lang="en-US" dirty="0"/>
              <a:t>Break</a:t>
            </a:r>
          </a:p>
        </p:txBody>
      </p:sp>
      <p:sp>
        <p:nvSpPr>
          <p:cNvPr id="7" name="TextBox 6">
            <a:extLst>
              <a:ext uri="{FF2B5EF4-FFF2-40B4-BE49-F238E27FC236}">
                <a16:creationId xmlns:a16="http://schemas.microsoft.com/office/drawing/2014/main" id="{7718666A-BFF3-511C-EF42-0BAA2B143568}"/>
              </a:ext>
            </a:extLst>
          </p:cNvPr>
          <p:cNvSpPr txBox="1"/>
          <p:nvPr/>
        </p:nvSpPr>
        <p:spPr>
          <a:xfrm>
            <a:off x="3313611" y="2595826"/>
            <a:ext cx="5564778" cy="830997"/>
          </a:xfrm>
          <a:prstGeom prst="rect">
            <a:avLst/>
          </a:prstGeom>
          <a:noFill/>
        </p:spPr>
        <p:txBody>
          <a:bodyPr wrap="square" rtlCol="0">
            <a:spAutoFit/>
          </a:bodyPr>
          <a:lstStyle/>
          <a:p>
            <a:pPr algn="ctr"/>
            <a:r>
              <a:rPr lang="en-US" sz="4800">
                <a:solidFill>
                  <a:schemeClr val="bg1"/>
                </a:solidFill>
              </a:rPr>
              <a:t>Time for a break.</a:t>
            </a:r>
            <a:endParaRPr lang="en-US" sz="4800" dirty="0">
              <a:solidFill>
                <a:schemeClr val="bg1"/>
              </a:solidFill>
            </a:endParaRPr>
          </a:p>
        </p:txBody>
      </p:sp>
      <p:pic>
        <p:nvPicPr>
          <p:cNvPr id="8" name="Picture 7">
            <a:extLst>
              <a:ext uri="{FF2B5EF4-FFF2-40B4-BE49-F238E27FC236}">
                <a16:creationId xmlns:a16="http://schemas.microsoft.com/office/drawing/2014/main" id="{ED82A0A9-8671-E9F9-1B7C-B6D18F51F66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144"/>
            <a:ext cx="12192000" cy="6839712"/>
          </a:xfrm>
          <a:prstGeom prst="rect">
            <a:avLst/>
          </a:prstGeom>
        </p:spPr>
      </p:pic>
    </p:spTree>
    <p:extLst>
      <p:ext uri="{BB962C8B-B14F-4D97-AF65-F5344CB8AC3E}">
        <p14:creationId xmlns:p14="http://schemas.microsoft.com/office/powerpoint/2010/main" val="1993706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968070" y="1441938"/>
            <a:ext cx="6255860" cy="3974124"/>
          </a:xfrm>
        </p:spPr>
        <p:txBody>
          <a:bodyPr vert="horz" lIns="91440" tIns="45720" rIns="91440" bIns="45720" rtlCol="0" anchor="ctr">
            <a:normAutofit/>
          </a:bodyPr>
          <a:lstStyle/>
          <a:p>
            <a:r>
              <a:rPr lang="en-US" sz="4800" dirty="0">
                <a:solidFill>
                  <a:schemeClr val="bg1">
                    <a:lumMod val="95000"/>
                    <a:lumOff val="5000"/>
                  </a:schemeClr>
                </a:solidFill>
              </a:rPr>
              <a:t>Child Records: Service Participation</a:t>
            </a:r>
          </a:p>
        </p:txBody>
      </p:sp>
    </p:spTree>
    <p:extLst>
      <p:ext uri="{BB962C8B-B14F-4D97-AF65-F5344CB8AC3E}">
        <p14:creationId xmlns:p14="http://schemas.microsoft.com/office/powerpoint/2010/main" val="32920575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279"/>
            <a:ext cx="12192000" cy="1132961"/>
          </a:xfrm>
        </p:spPr>
        <p:txBody>
          <a:bodyPr>
            <a:normAutofit/>
          </a:bodyPr>
          <a:lstStyle/>
          <a:p>
            <a:r>
              <a:rPr kumimoji="0" lang="en-US" sz="3600" b="0" i="0" u="none" strike="noStrike" kern="1200" cap="none" spc="0" normalizeH="0" baseline="0" noProof="0" dirty="0">
                <a:ln>
                  <a:noFill/>
                </a:ln>
                <a:solidFill>
                  <a:schemeClr val="bg1"/>
                </a:solidFill>
                <a:effectLst/>
                <a:uLnTx/>
                <a:uFillTx/>
                <a:latin typeface="+mj-lt"/>
                <a:ea typeface="+mj-ea"/>
                <a:cs typeface="+mj-cs"/>
              </a:rPr>
              <a:t>Editing the Service Participation Tab</a:t>
            </a:r>
            <a:endParaRPr lang="en-US" sz="3600" dirty="0"/>
          </a:p>
        </p:txBody>
      </p:sp>
      <p:pic>
        <p:nvPicPr>
          <p:cNvPr id="4" name="Content Placeholder 5" descr="Screenshot of the Service Participation tab.">
            <a:extLst>
              <a:ext uri="{FF2B5EF4-FFF2-40B4-BE49-F238E27FC236}">
                <a16:creationId xmlns:a16="http://schemas.microsoft.com/office/drawing/2014/main" id="{44BB45D4-B1F4-406C-9B1B-603D7F677FA8}"/>
              </a:ext>
            </a:extLst>
          </p:cNvPr>
          <p:cNvPicPr>
            <a:picLocks noGrp="1" noChangeAspect="1"/>
          </p:cNvPicPr>
          <p:nvPr>
            <p:ph idx="1"/>
          </p:nvPr>
        </p:nvPicPr>
        <p:blipFill>
          <a:blip r:embed="rId3"/>
          <a:stretch>
            <a:fillRect/>
          </a:stretch>
        </p:blipFill>
        <p:spPr>
          <a:xfrm>
            <a:off x="753513" y="1131682"/>
            <a:ext cx="10017482" cy="4974478"/>
          </a:xfrm>
        </p:spPr>
      </p:pic>
    </p:spTree>
    <p:extLst>
      <p:ext uri="{BB962C8B-B14F-4D97-AF65-F5344CB8AC3E}">
        <p14:creationId xmlns:p14="http://schemas.microsoft.com/office/powerpoint/2010/main" val="37873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7253-1699-4251-BBF1-2F35430F388C}"/>
              </a:ext>
            </a:extLst>
          </p:cNvPr>
          <p:cNvSpPr>
            <a:spLocks noGrp="1"/>
          </p:cNvSpPr>
          <p:nvPr>
            <p:ph type="title"/>
          </p:nvPr>
        </p:nvSpPr>
        <p:spPr>
          <a:xfrm>
            <a:off x="0" y="11185"/>
            <a:ext cx="12192000" cy="1432604"/>
          </a:xfrm>
        </p:spPr>
        <p:txBody>
          <a:bodyPr>
            <a:normAutofit/>
          </a:bodyPr>
          <a:lstStyle/>
          <a:p>
            <a:r>
              <a:rPr lang="en-US" sz="3600" dirty="0"/>
              <a:t>Welcome and Introductions</a:t>
            </a:r>
          </a:p>
        </p:txBody>
      </p:sp>
      <p:pic>
        <p:nvPicPr>
          <p:cNvPr id="7" name="Picture 6" descr="Picture of Stephanie Lynch">
            <a:extLst>
              <a:ext uri="{FF2B5EF4-FFF2-40B4-BE49-F238E27FC236}">
                <a16:creationId xmlns:a16="http://schemas.microsoft.com/office/drawing/2014/main" id="{FFC33879-5871-4F8E-9494-3710A05AB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991" y="1982087"/>
            <a:ext cx="1237871" cy="1263042"/>
          </a:xfrm>
          <a:prstGeom prst="rect">
            <a:avLst/>
          </a:prstGeom>
          <a:ln>
            <a:noFill/>
          </a:ln>
          <a:effectLst>
            <a:outerShdw blurRad="190500" algn="tl" rotWithShape="0">
              <a:srgbClr val="000000">
                <a:alpha val="70000"/>
              </a:srgbClr>
            </a:outerShdw>
          </a:effectLst>
        </p:spPr>
      </p:pic>
      <p:pic>
        <p:nvPicPr>
          <p:cNvPr id="4" name="Picture 3" descr="Picture of Jose Valencia">
            <a:extLst>
              <a:ext uri="{FF2B5EF4-FFF2-40B4-BE49-F238E27FC236}">
                <a16:creationId xmlns:a16="http://schemas.microsoft.com/office/drawing/2014/main" id="{2C47CA8B-1EF7-4934-87CE-97BA2A80AA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993" y="3438666"/>
            <a:ext cx="1237871" cy="1153886"/>
          </a:xfrm>
          <a:prstGeom prst="rect">
            <a:avLst/>
          </a:prstGeom>
        </p:spPr>
      </p:pic>
      <p:pic>
        <p:nvPicPr>
          <p:cNvPr id="6" name="Picture 5" descr="Picture of Victor Garibay">
            <a:extLst>
              <a:ext uri="{FF2B5EF4-FFF2-40B4-BE49-F238E27FC236}">
                <a16:creationId xmlns:a16="http://schemas.microsoft.com/office/drawing/2014/main" id="{933355F6-6EF9-49D0-A6DA-1C0C8CBF4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992" y="4839817"/>
            <a:ext cx="1237871" cy="1237513"/>
          </a:xfrm>
          <a:prstGeom prst="rect">
            <a:avLst/>
          </a:prstGeom>
        </p:spPr>
      </p:pic>
      <p:sp>
        <p:nvSpPr>
          <p:cNvPr id="3" name="Content Placeholder 2">
            <a:extLst>
              <a:ext uri="{FF2B5EF4-FFF2-40B4-BE49-F238E27FC236}">
                <a16:creationId xmlns:a16="http://schemas.microsoft.com/office/drawing/2014/main" id="{4A6AA411-FD87-44EE-94A9-EBB544343C3A}"/>
              </a:ext>
            </a:extLst>
          </p:cNvPr>
          <p:cNvSpPr txBox="1">
            <a:spLocks/>
          </p:cNvSpPr>
          <p:nvPr/>
        </p:nvSpPr>
        <p:spPr>
          <a:xfrm>
            <a:off x="2021040" y="1443789"/>
            <a:ext cx="9612104" cy="46576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Session Presenters:</a:t>
            </a: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Stephanie Lynch, Education Research and Evaluation Consultant, California Department of Education (CDE)</a:t>
            </a:r>
          </a:p>
          <a:p>
            <a:pPr marL="0" marR="0" lvl="0" indent="0" algn="l" defTabSz="914400" rtl="0" eaLnBrk="1" fontAlgn="auto" latinLnBrk="0" hangingPunct="1">
              <a:lnSpc>
                <a:spcPct val="110000"/>
              </a:lnSpc>
              <a:spcBef>
                <a:spcPts val="8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Jose Valencia, Migrant Student Information Network (MSIN) Lead, WestEd</a:t>
            </a:r>
          </a:p>
          <a:p>
            <a:pPr marL="0" marR="0" lvl="0" indent="0" algn="l" defTabSz="914400" rtl="0" eaLnBrk="1" fontAlgn="auto" latinLnBrk="0" hangingPunct="1">
              <a:lnSpc>
                <a:spcPct val="110000"/>
              </a:lnSpc>
              <a:spcBef>
                <a:spcPts val="8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Victor Garibay, MSIN Specialist, WestEd</a:t>
            </a:r>
          </a:p>
        </p:txBody>
      </p:sp>
    </p:spTree>
    <p:extLst>
      <p:ext uri="{BB962C8B-B14F-4D97-AF65-F5344CB8AC3E}">
        <p14:creationId xmlns:p14="http://schemas.microsoft.com/office/powerpoint/2010/main" val="2733803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131682"/>
          </a:xfrm>
        </p:spPr>
        <p:txBody>
          <a:bodyPr>
            <a:normAutofit/>
          </a:bodyPr>
          <a:lstStyle/>
          <a:p>
            <a:r>
              <a:rPr kumimoji="0" lang="en-US" sz="3600" b="0" i="0" u="none" strike="noStrike" kern="1200" cap="none" spc="0" normalizeH="0" baseline="0" noProof="0" dirty="0">
                <a:ln>
                  <a:noFill/>
                </a:ln>
                <a:solidFill>
                  <a:schemeClr val="accent1">
                    <a:lumMod val="50000"/>
                  </a:schemeClr>
                </a:solidFill>
                <a:effectLst/>
                <a:uLnTx/>
                <a:uFillTx/>
                <a:latin typeface="+mj-lt"/>
                <a:ea typeface="+mj-ea"/>
                <a:cs typeface="+mj-cs"/>
              </a:rPr>
              <a:t>Service Participation Dependencies</a:t>
            </a:r>
            <a:endParaRPr lang="en-US" sz="3600" dirty="0">
              <a:solidFill>
                <a:schemeClr val="accent1">
                  <a:lumMod val="50000"/>
                </a:schemeClr>
              </a:solidFill>
            </a:endParaRPr>
          </a:p>
        </p:txBody>
      </p:sp>
      <p:graphicFrame>
        <p:nvGraphicFramePr>
          <p:cNvPr id="6" name="Diagram 5" descr="Diagram of service participation dependencies.">
            <a:extLst>
              <a:ext uri="{FF2B5EF4-FFF2-40B4-BE49-F238E27FC236}">
                <a16:creationId xmlns:a16="http://schemas.microsoft.com/office/drawing/2014/main" id="{B1EBBFDC-1F42-4B53-BED9-D8643EAD32AF}"/>
              </a:ext>
            </a:extLst>
          </p:cNvPr>
          <p:cNvGraphicFramePr/>
          <p:nvPr>
            <p:extLst>
              <p:ext uri="{D42A27DB-BD31-4B8C-83A1-F6EECF244321}">
                <p14:modId xmlns:p14="http://schemas.microsoft.com/office/powerpoint/2010/main" val="284072822"/>
              </p:ext>
            </p:extLst>
          </p:nvPr>
        </p:nvGraphicFramePr>
        <p:xfrm>
          <a:off x="1792309" y="1131683"/>
          <a:ext cx="8607381" cy="5121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5467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1443317" cy="1305016"/>
          </a:xfrm>
        </p:spPr>
        <p:txBody>
          <a:bodyPr>
            <a:normAutofit/>
          </a:bodyPr>
          <a:lstStyle/>
          <a:p>
            <a:r>
              <a:rPr kumimoji="0" lang="en-US" sz="3600" b="0" i="0" u="none" strike="noStrike" kern="1200" cap="none" spc="0" normalizeH="0" baseline="0" noProof="0" dirty="0">
                <a:ln>
                  <a:noFill/>
                </a:ln>
                <a:solidFill>
                  <a:schemeClr val="accent1">
                    <a:lumMod val="50000"/>
                  </a:schemeClr>
                </a:solidFill>
                <a:effectLst/>
                <a:uLnTx/>
                <a:uFillTx/>
                <a:latin typeface="+mj-lt"/>
                <a:ea typeface="+mj-ea"/>
                <a:cs typeface="+mj-cs"/>
              </a:rPr>
              <a:t>Service Participation Inputs and Outputs</a:t>
            </a:r>
            <a:endParaRPr lang="en-US" sz="3600" dirty="0">
              <a:solidFill>
                <a:schemeClr val="accent1">
                  <a:lumMod val="50000"/>
                </a:schemeClr>
              </a:solidFill>
            </a:endParaRPr>
          </a:p>
        </p:txBody>
      </p:sp>
      <p:pic>
        <p:nvPicPr>
          <p:cNvPr id="4" name="Content Placeholder 4" descr="Diagram of service participation inputs and outputs.">
            <a:extLst>
              <a:ext uri="{FF2B5EF4-FFF2-40B4-BE49-F238E27FC236}">
                <a16:creationId xmlns:a16="http://schemas.microsoft.com/office/drawing/2014/main" id="{765F3C45-E8F3-4137-923A-A80DE0DB0A5A}"/>
              </a:ext>
            </a:extLst>
          </p:cNvPr>
          <p:cNvPicPr>
            <a:picLocks noGrp="1" noChangeAspect="1"/>
          </p:cNvPicPr>
          <p:nvPr>
            <p:ph idx="1"/>
          </p:nvPr>
        </p:nvPicPr>
        <p:blipFill>
          <a:blip r:embed="rId3"/>
          <a:srcRect/>
          <a:stretch/>
        </p:blipFill>
        <p:spPr>
          <a:xfrm>
            <a:off x="649326" y="1818445"/>
            <a:ext cx="10893348" cy="3221109"/>
          </a:xfrm>
          <a:prstGeom prst="rect">
            <a:avLst/>
          </a:prstGeom>
        </p:spPr>
      </p:pic>
    </p:spTree>
    <p:extLst>
      <p:ext uri="{BB962C8B-B14F-4D97-AF65-F5344CB8AC3E}">
        <p14:creationId xmlns:p14="http://schemas.microsoft.com/office/powerpoint/2010/main" val="2107901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279"/>
            <a:ext cx="12192000" cy="1191724"/>
          </a:xfrm>
        </p:spPr>
        <p:txBody>
          <a:bodyPr>
            <a:normAutofit/>
          </a:bodyPr>
          <a:lstStyle/>
          <a:p>
            <a:r>
              <a:rPr kumimoji="0" lang="en-US" sz="3600" b="0" i="0" u="none" strike="noStrike" kern="1200" cap="none" spc="0" normalizeH="0" baseline="0" noProof="0" dirty="0">
                <a:ln>
                  <a:noFill/>
                </a:ln>
                <a:solidFill>
                  <a:schemeClr val="bg1"/>
                </a:solidFill>
                <a:effectLst/>
                <a:uLnTx/>
                <a:uFillTx/>
                <a:latin typeface="+mj-lt"/>
                <a:ea typeface="+mj-ea"/>
                <a:cs typeface="+mj-cs"/>
              </a:rPr>
              <a:t>Service Participation Data Entry</a:t>
            </a:r>
            <a:endParaRPr lang="en-US" sz="3600" dirty="0"/>
          </a:p>
        </p:txBody>
      </p:sp>
      <p:pic>
        <p:nvPicPr>
          <p:cNvPr id="6" name="Content Placeholder 6" descr="Screenshot of the Service Participation data entry screen.">
            <a:extLst>
              <a:ext uri="{FF2B5EF4-FFF2-40B4-BE49-F238E27FC236}">
                <a16:creationId xmlns:a16="http://schemas.microsoft.com/office/drawing/2014/main" id="{0D4923FD-601F-460C-9490-29594997B2CA}"/>
              </a:ext>
            </a:extLst>
          </p:cNvPr>
          <p:cNvPicPr>
            <a:picLocks noGrp="1" noChangeAspect="1"/>
          </p:cNvPicPr>
          <p:nvPr>
            <p:ph idx="1"/>
          </p:nvPr>
        </p:nvPicPr>
        <p:blipFill>
          <a:blip r:embed="rId3"/>
          <a:stretch>
            <a:fillRect/>
          </a:stretch>
        </p:blipFill>
        <p:spPr>
          <a:xfrm>
            <a:off x="395314" y="1190445"/>
            <a:ext cx="10381643" cy="4724400"/>
          </a:xfrm>
        </p:spPr>
      </p:pic>
    </p:spTree>
    <p:extLst>
      <p:ext uri="{BB962C8B-B14F-4D97-AF65-F5344CB8AC3E}">
        <p14:creationId xmlns:p14="http://schemas.microsoft.com/office/powerpoint/2010/main" val="642081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279"/>
            <a:ext cx="12192000" cy="1191724"/>
          </a:xfrm>
        </p:spPr>
        <p:txBody>
          <a:bodyPr>
            <a:normAutofit/>
          </a:bodyPr>
          <a:lstStyle/>
          <a:p>
            <a:r>
              <a:rPr kumimoji="0" lang="en-US" sz="3600" b="0" i="0" u="none" strike="noStrike" kern="1200" cap="none" spc="0" normalizeH="0" baseline="0" noProof="0" dirty="0">
                <a:ln>
                  <a:noFill/>
                </a:ln>
                <a:solidFill>
                  <a:schemeClr val="bg1"/>
                </a:solidFill>
                <a:effectLst/>
                <a:uLnTx/>
                <a:uFillTx/>
                <a:latin typeface="+mj-lt"/>
                <a:ea typeface="+mj-ea"/>
                <a:cs typeface="+mj-cs"/>
              </a:rPr>
              <a:t>Continuation of Services Data Entry</a:t>
            </a:r>
            <a:endParaRPr lang="en-US" sz="3600" dirty="0"/>
          </a:p>
        </p:txBody>
      </p:sp>
      <p:pic>
        <p:nvPicPr>
          <p:cNvPr id="7" name="Content Placeholder 5" descr="Screenshot of the Continuation of Services (COS) data entry screen.">
            <a:extLst>
              <a:ext uri="{FF2B5EF4-FFF2-40B4-BE49-F238E27FC236}">
                <a16:creationId xmlns:a16="http://schemas.microsoft.com/office/drawing/2014/main" id="{F20E0B90-84D4-4584-A937-ACC939261D4F}"/>
              </a:ext>
            </a:extLst>
          </p:cNvPr>
          <p:cNvPicPr>
            <a:picLocks noGrp="1" noChangeAspect="1"/>
          </p:cNvPicPr>
          <p:nvPr>
            <p:ph idx="1"/>
          </p:nvPr>
        </p:nvPicPr>
        <p:blipFill>
          <a:blip r:embed="rId3"/>
          <a:stretch>
            <a:fillRect/>
          </a:stretch>
        </p:blipFill>
        <p:spPr>
          <a:xfrm>
            <a:off x="378045" y="1190445"/>
            <a:ext cx="10398925" cy="4618391"/>
          </a:xfrm>
        </p:spPr>
      </p:pic>
    </p:spTree>
    <p:extLst>
      <p:ext uri="{BB962C8B-B14F-4D97-AF65-F5344CB8AC3E}">
        <p14:creationId xmlns:p14="http://schemas.microsoft.com/office/powerpoint/2010/main" val="3876537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DA7FB-01B1-44E6-9F4B-1BF59114783E}"/>
              </a:ext>
            </a:extLst>
          </p:cNvPr>
          <p:cNvSpPr>
            <a:spLocks noGrp="1"/>
          </p:cNvSpPr>
          <p:nvPr>
            <p:ph type="title"/>
          </p:nvPr>
        </p:nvSpPr>
        <p:spPr>
          <a:xfrm>
            <a:off x="-1" y="1"/>
            <a:ext cx="12192001" cy="1193800"/>
          </a:xfrm>
        </p:spPr>
        <p:txBody>
          <a:bodyPr>
            <a:normAutofit/>
          </a:bodyPr>
          <a:lstStyle/>
          <a:p>
            <a:r>
              <a:rPr lang="en-US" sz="3600" dirty="0"/>
              <a:t>Reports With Service Dependencies</a:t>
            </a:r>
          </a:p>
        </p:txBody>
      </p:sp>
      <p:sp>
        <p:nvSpPr>
          <p:cNvPr id="2" name="Content Placeholder 1"/>
          <p:cNvSpPr>
            <a:spLocks noGrp="1"/>
          </p:cNvSpPr>
          <p:nvPr>
            <p:ph idx="1"/>
          </p:nvPr>
        </p:nvSpPr>
        <p:spPr>
          <a:xfrm>
            <a:off x="1467463" y="1300130"/>
            <a:ext cx="4364277" cy="4476490"/>
          </a:xfrm>
        </p:spPr>
        <p:txBody>
          <a:bodyPr>
            <a:normAutofit/>
          </a:bodyPr>
          <a:lstStyle/>
          <a:p>
            <a:r>
              <a:rPr lang="en-US" b="1" dirty="0">
                <a:solidFill>
                  <a:schemeClr val="accent4">
                    <a:lumMod val="40000"/>
                    <a:lumOff val="60000"/>
                  </a:schemeClr>
                </a:solidFill>
                <a:latin typeface="Arial" panose="020B0604020202020204" pitchFamily="34" charset="0"/>
                <a:cs typeface="Arial" panose="020B0604020202020204" pitchFamily="34" charset="0"/>
              </a:rPr>
              <a:t>MPO 1.0 </a:t>
            </a:r>
            <a:r>
              <a:rPr lang="en-US" sz="2800" dirty="0">
                <a:solidFill>
                  <a:schemeClr val="accent4">
                    <a:lumMod val="40000"/>
                    <a:lumOff val="60000"/>
                  </a:schemeClr>
                </a:solidFill>
                <a:latin typeface="Arial" panose="020B0604020202020204" pitchFamily="34" charset="0"/>
                <a:cs typeface="Arial" panose="020B0604020202020204" pitchFamily="34" charset="0"/>
              </a:rPr>
              <a:t>(add hours)</a:t>
            </a:r>
          </a:p>
          <a:p>
            <a:r>
              <a:rPr lang="en-US" b="1" dirty="0">
                <a:solidFill>
                  <a:schemeClr val="accent4">
                    <a:lumMod val="40000"/>
                    <a:lumOff val="60000"/>
                  </a:schemeClr>
                </a:solidFill>
                <a:latin typeface="Arial" panose="020B0604020202020204" pitchFamily="34" charset="0"/>
                <a:cs typeface="Arial" panose="020B0604020202020204" pitchFamily="34" charset="0"/>
              </a:rPr>
              <a:t>MPO 2.0 </a:t>
            </a:r>
            <a:r>
              <a:rPr lang="en-US" sz="2800" dirty="0">
                <a:solidFill>
                  <a:schemeClr val="accent4">
                    <a:lumMod val="40000"/>
                    <a:lumOff val="60000"/>
                  </a:schemeClr>
                </a:solidFill>
                <a:latin typeface="Arial" panose="020B0604020202020204" pitchFamily="34" charset="0"/>
                <a:cs typeface="Arial" panose="020B0604020202020204" pitchFamily="34" charset="0"/>
              </a:rPr>
              <a:t>(add hours)</a:t>
            </a:r>
            <a:endParaRPr lang="en-US" sz="2800" b="1" dirty="0">
              <a:solidFill>
                <a:schemeClr val="accent4">
                  <a:lumMod val="40000"/>
                  <a:lumOff val="60000"/>
                </a:schemeClr>
              </a:solidFill>
              <a:latin typeface="Arial" panose="020B0604020202020204" pitchFamily="34" charset="0"/>
              <a:cs typeface="Arial" panose="020B0604020202020204" pitchFamily="34" charset="0"/>
            </a:endParaRPr>
          </a:p>
          <a:p>
            <a:r>
              <a:rPr lang="en-US" b="1" dirty="0">
                <a:solidFill>
                  <a:schemeClr val="accent4">
                    <a:lumMod val="40000"/>
                    <a:lumOff val="60000"/>
                  </a:schemeClr>
                </a:solidFill>
                <a:latin typeface="Arial" panose="020B0604020202020204" pitchFamily="34" charset="0"/>
                <a:cs typeface="Arial" panose="020B0604020202020204" pitchFamily="34" charset="0"/>
              </a:rPr>
              <a:t>MPO 5.0/6.0</a:t>
            </a:r>
          </a:p>
          <a:p>
            <a:r>
              <a:rPr lang="en-US" b="1" dirty="0">
                <a:solidFill>
                  <a:schemeClr val="accent4">
                    <a:lumMod val="40000"/>
                    <a:lumOff val="60000"/>
                  </a:schemeClr>
                </a:solidFill>
                <a:latin typeface="Arial" panose="020B0604020202020204" pitchFamily="34" charset="0"/>
                <a:cs typeface="Arial" panose="020B0604020202020204" pitchFamily="34" charset="0"/>
              </a:rPr>
              <a:t>MPO 5.1/6.1</a:t>
            </a:r>
          </a:p>
          <a:p>
            <a:r>
              <a:rPr lang="en-US" b="1" dirty="0">
                <a:solidFill>
                  <a:schemeClr val="accent4">
                    <a:lumMod val="40000"/>
                    <a:lumOff val="60000"/>
                  </a:schemeClr>
                </a:solidFill>
                <a:latin typeface="Arial" panose="020B0604020202020204" pitchFamily="34" charset="0"/>
                <a:cs typeface="Arial" panose="020B0604020202020204" pitchFamily="34" charset="0"/>
              </a:rPr>
              <a:t>MPO 7.0 </a:t>
            </a:r>
            <a:r>
              <a:rPr lang="en-US" sz="2800" dirty="0">
                <a:solidFill>
                  <a:schemeClr val="accent4">
                    <a:lumMod val="40000"/>
                    <a:lumOff val="60000"/>
                  </a:schemeClr>
                </a:solidFill>
                <a:latin typeface="Arial" panose="020B0604020202020204" pitchFamily="34" charset="0"/>
                <a:cs typeface="Arial" panose="020B0604020202020204" pitchFamily="34" charset="0"/>
              </a:rPr>
              <a:t>(add hours)</a:t>
            </a:r>
            <a:endParaRPr lang="en-US" sz="2800" b="1" dirty="0">
              <a:solidFill>
                <a:schemeClr val="accent4">
                  <a:lumMod val="40000"/>
                  <a:lumOff val="60000"/>
                </a:schemeClr>
              </a:solidFill>
              <a:latin typeface="Arial" panose="020B0604020202020204" pitchFamily="34" charset="0"/>
              <a:cs typeface="Arial" panose="020B0604020202020204" pitchFamily="34" charset="0"/>
            </a:endParaRPr>
          </a:p>
          <a:p>
            <a:r>
              <a:rPr lang="en-US" sz="2800" dirty="0">
                <a:solidFill>
                  <a:schemeClr val="accent4">
                    <a:lumMod val="20000"/>
                    <a:lumOff val="80000"/>
                  </a:schemeClr>
                </a:solidFill>
                <a:latin typeface="Arial" panose="020B0604020202020204" pitchFamily="34" charset="0"/>
                <a:cs typeface="Arial" panose="020B0604020202020204" pitchFamily="34" charset="0"/>
              </a:rPr>
              <a:t>MPO 8.0 (service setup)</a:t>
            </a:r>
          </a:p>
          <a:p>
            <a:r>
              <a:rPr lang="en-US" b="1" dirty="0">
                <a:solidFill>
                  <a:schemeClr val="accent4">
                    <a:lumMod val="40000"/>
                    <a:lumOff val="60000"/>
                  </a:schemeClr>
                </a:solidFill>
                <a:latin typeface="Arial" panose="020B0604020202020204" pitchFamily="34" charset="0"/>
                <a:cs typeface="Arial" panose="020B0604020202020204" pitchFamily="34" charset="0"/>
              </a:rPr>
              <a:t>MPO 9.0</a:t>
            </a:r>
          </a:p>
          <a:p>
            <a:r>
              <a:rPr lang="en-US" b="1" dirty="0">
                <a:solidFill>
                  <a:schemeClr val="accent4">
                    <a:lumMod val="40000"/>
                    <a:lumOff val="60000"/>
                  </a:schemeClr>
                </a:solidFill>
                <a:latin typeface="Arial" panose="020B0604020202020204" pitchFamily="34" charset="0"/>
                <a:cs typeface="Arial" panose="020B0604020202020204" pitchFamily="34" charset="0"/>
              </a:rPr>
              <a:t>MPO 9.1</a:t>
            </a:r>
          </a:p>
        </p:txBody>
      </p:sp>
      <p:sp>
        <p:nvSpPr>
          <p:cNvPr id="4" name="Content Placeholder 1"/>
          <p:cNvSpPr txBox="1">
            <a:spLocks/>
          </p:cNvSpPr>
          <p:nvPr/>
        </p:nvSpPr>
        <p:spPr bwMode="auto">
          <a:xfrm>
            <a:off x="6360261" y="1300130"/>
            <a:ext cx="4656784" cy="44764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10.0</a:t>
            </a:r>
          </a:p>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10.1</a:t>
            </a:r>
          </a:p>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10.2</a:t>
            </a:r>
          </a:p>
          <a:p>
            <a:pPr>
              <a:lnSpc>
                <a:spcPct val="90000"/>
              </a:lnSpc>
            </a:pPr>
            <a:r>
              <a:rPr lang="en-US" sz="2800" dirty="0">
                <a:solidFill>
                  <a:schemeClr val="accent4">
                    <a:lumMod val="20000"/>
                    <a:lumOff val="80000"/>
                  </a:schemeClr>
                </a:solidFill>
                <a:latin typeface="Arial" panose="020B0604020202020204" pitchFamily="34" charset="0"/>
              </a:rPr>
              <a:t>MPO 11.0 </a:t>
            </a:r>
            <a:r>
              <a:rPr lang="en-US" sz="2800" dirty="0">
                <a:solidFill>
                  <a:schemeClr val="accent4">
                    <a:lumMod val="20000"/>
                    <a:lumOff val="80000"/>
                  </a:schemeClr>
                </a:solidFill>
                <a:latin typeface="Arial" panose="020B0604020202020204" pitchFamily="34" charset="0"/>
                <a:cs typeface="Arial" panose="020B0604020202020204" pitchFamily="34" charset="0"/>
              </a:rPr>
              <a:t>(service setup)</a:t>
            </a:r>
            <a:endParaRPr lang="en-US" sz="2800" dirty="0">
              <a:solidFill>
                <a:schemeClr val="bg1">
                  <a:lumMod val="95000"/>
                </a:schemeClr>
              </a:solidFill>
              <a:latin typeface="Arial" panose="020B0604020202020204" pitchFamily="34" charset="0"/>
            </a:endParaRPr>
          </a:p>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11.1</a:t>
            </a:r>
          </a:p>
          <a:p>
            <a:r>
              <a:rPr lang="en-US" sz="2800" dirty="0">
                <a:solidFill>
                  <a:schemeClr val="accent4">
                    <a:lumMod val="20000"/>
                    <a:lumOff val="80000"/>
                  </a:schemeClr>
                </a:solidFill>
                <a:latin typeface="Arial" panose="020B0604020202020204" pitchFamily="34" charset="0"/>
              </a:rPr>
              <a:t>MPO 13.0 </a:t>
            </a:r>
            <a:r>
              <a:rPr lang="en-US" sz="2800" dirty="0">
                <a:solidFill>
                  <a:schemeClr val="accent4">
                    <a:lumMod val="20000"/>
                    <a:lumOff val="80000"/>
                  </a:schemeClr>
                </a:solidFill>
                <a:latin typeface="Arial" panose="020B0604020202020204" pitchFamily="34" charset="0"/>
                <a:cs typeface="Arial" panose="020B0604020202020204" pitchFamily="34" charset="0"/>
              </a:rPr>
              <a:t>(service setup)</a:t>
            </a:r>
          </a:p>
          <a:p>
            <a:r>
              <a:rPr lang="en-US" sz="2800" dirty="0">
                <a:solidFill>
                  <a:schemeClr val="accent4">
                    <a:lumMod val="20000"/>
                    <a:lumOff val="80000"/>
                  </a:schemeClr>
                </a:solidFill>
                <a:latin typeface="Arial" panose="020B0604020202020204" pitchFamily="34" charset="0"/>
              </a:rPr>
              <a:t>MPO 13.1 </a:t>
            </a:r>
            <a:r>
              <a:rPr lang="en-US" sz="2800" dirty="0">
                <a:solidFill>
                  <a:schemeClr val="accent4">
                    <a:lumMod val="20000"/>
                    <a:lumOff val="80000"/>
                  </a:schemeClr>
                </a:solidFill>
                <a:latin typeface="Arial" panose="020B0604020202020204" pitchFamily="34" charset="0"/>
                <a:cs typeface="Arial" panose="020B0604020202020204" pitchFamily="34" charset="0"/>
              </a:rPr>
              <a:t>(service setup)</a:t>
            </a:r>
          </a:p>
        </p:txBody>
      </p:sp>
    </p:spTree>
    <p:extLst>
      <p:ext uri="{BB962C8B-B14F-4D97-AF65-F5344CB8AC3E}">
        <p14:creationId xmlns:p14="http://schemas.microsoft.com/office/powerpoint/2010/main" val="2976551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dirty="0"/>
              <a:t>Numerator Criteria</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Screenshot of the Region 14 MPO 7.0 Report, with the Help Text popup displaying the report criteria.">
            <a:extLst>
              <a:ext uri="{FF2B5EF4-FFF2-40B4-BE49-F238E27FC236}">
                <a16:creationId xmlns:a16="http://schemas.microsoft.com/office/drawing/2014/main" id="{47B20BFC-6891-2A74-C094-B40028BB9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984"/>
          <a:stretch/>
        </p:blipFill>
        <p:spPr>
          <a:xfrm>
            <a:off x="873092" y="1161653"/>
            <a:ext cx="9892020" cy="4954668"/>
          </a:xfrm>
          <a:prstGeom prst="rect">
            <a:avLst/>
          </a:prstGeom>
        </p:spPr>
      </p:pic>
      <p:cxnSp>
        <p:nvCxnSpPr>
          <p:cNvPr id="7" name="Straight Connector 6" descr="Line under the service participation criterion.">
            <a:extLst>
              <a:ext uri="{FF2B5EF4-FFF2-40B4-BE49-F238E27FC236}">
                <a16:creationId xmlns:a16="http://schemas.microsoft.com/office/drawing/2014/main" id="{2670EE4F-3897-C466-A2EC-8322CE875574}"/>
              </a:ext>
            </a:extLst>
          </p:cNvPr>
          <p:cNvCxnSpPr>
            <a:cxnSpLocks/>
          </p:cNvCxnSpPr>
          <p:nvPr/>
        </p:nvCxnSpPr>
        <p:spPr>
          <a:xfrm>
            <a:off x="5393384" y="4353600"/>
            <a:ext cx="2297831"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 name="Straight Connector 3" descr="Line under the hours criterion.">
            <a:extLst>
              <a:ext uri="{FF2B5EF4-FFF2-40B4-BE49-F238E27FC236}">
                <a16:creationId xmlns:a16="http://schemas.microsoft.com/office/drawing/2014/main" id="{1882C288-0F99-D477-ADA9-2A6A3A4AE8B6}"/>
              </a:ext>
            </a:extLst>
          </p:cNvPr>
          <p:cNvCxnSpPr>
            <a:cxnSpLocks/>
          </p:cNvCxnSpPr>
          <p:nvPr/>
        </p:nvCxnSpPr>
        <p:spPr>
          <a:xfrm>
            <a:off x="5393384" y="4488909"/>
            <a:ext cx="2297831"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8312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5" y="0"/>
            <a:ext cx="10772384" cy="1193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dirty="0"/>
              <a:t>Common Questions About Services</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Content Placeholder 2">
            <a:extLst>
              <a:ext uri="{FF2B5EF4-FFF2-40B4-BE49-F238E27FC236}">
                <a16:creationId xmlns:a16="http://schemas.microsoft.com/office/drawing/2014/main" id="{28363387-E30D-4474-BB66-80D32534B48B}"/>
              </a:ext>
            </a:extLst>
          </p:cNvPr>
          <p:cNvSpPr>
            <a:spLocks noGrp="1"/>
          </p:cNvSpPr>
          <p:nvPr>
            <p:ph idx="1"/>
          </p:nvPr>
        </p:nvSpPr>
        <p:spPr>
          <a:xfrm>
            <a:off x="800100" y="1193798"/>
            <a:ext cx="9867900" cy="5121277"/>
          </a:xfrm>
        </p:spPr>
        <p:txBody>
          <a:bodyPr>
            <a:normAutofit/>
          </a:bodyPr>
          <a:lstStyle/>
          <a:p>
            <a:pPr>
              <a:spcBef>
                <a:spcPts val="1200"/>
              </a:spcBef>
            </a:pPr>
            <a:r>
              <a:rPr lang="en-US" sz="2800" dirty="0"/>
              <a:t>If a large group of students were served, why would an MPO report not reflect all those services?</a:t>
            </a:r>
          </a:p>
          <a:p>
            <a:pPr lvl="1">
              <a:spcBef>
                <a:spcPts val="1200"/>
              </a:spcBef>
            </a:pPr>
            <a:r>
              <a:rPr lang="en-US" sz="2400" dirty="0"/>
              <a:t>The report denominator shows which students should be served.</a:t>
            </a:r>
          </a:p>
          <a:p>
            <a:pPr lvl="1">
              <a:spcBef>
                <a:spcPts val="1200"/>
              </a:spcBef>
            </a:pPr>
            <a:r>
              <a:rPr lang="en-US" sz="2400" dirty="0"/>
              <a:t>The report numerator shows which students </a:t>
            </a:r>
            <a:r>
              <a:rPr lang="en-US" sz="2400" u="sng" dirty="0"/>
              <a:t>in the denominator </a:t>
            </a:r>
            <a:r>
              <a:rPr lang="en-US" sz="2400" dirty="0"/>
              <a:t>participated in a service mapped to the MPO.</a:t>
            </a:r>
          </a:p>
          <a:p>
            <a:pPr>
              <a:spcBef>
                <a:spcPts val="1200"/>
              </a:spcBef>
            </a:pPr>
            <a:r>
              <a:rPr lang="en-US" sz="2800" dirty="0"/>
              <a:t>If a child gets multiple service entries with hours, do the hours get added together?</a:t>
            </a:r>
          </a:p>
          <a:p>
            <a:pPr lvl="1">
              <a:spcBef>
                <a:spcPts val="1200"/>
              </a:spcBef>
            </a:pPr>
            <a:r>
              <a:rPr lang="en-US" sz="2400" dirty="0"/>
              <a:t>If the services are mapped to the same MPO, the hours do get added together.</a:t>
            </a:r>
          </a:p>
          <a:p>
            <a:pPr lvl="1">
              <a:spcBef>
                <a:spcPts val="1200"/>
              </a:spcBef>
            </a:pPr>
            <a:r>
              <a:rPr lang="en-US" sz="2400" dirty="0"/>
              <a:t>The system adds the </a:t>
            </a:r>
            <a:r>
              <a:rPr lang="en-US" sz="2400" u="sng" dirty="0"/>
              <a:t>lower</a:t>
            </a:r>
            <a:r>
              <a:rPr lang="en-US" sz="2400" dirty="0"/>
              <a:t> figures in each hour range.</a:t>
            </a:r>
          </a:p>
          <a:p>
            <a:pPr lvl="1">
              <a:spcBef>
                <a:spcPts val="1200"/>
              </a:spcBef>
            </a:pPr>
            <a:r>
              <a:rPr lang="en-US" sz="2400" dirty="0"/>
              <a:t>COS entries are also added, if applicable.</a:t>
            </a:r>
          </a:p>
          <a:p>
            <a:pPr marL="0" indent="0">
              <a:spcBef>
                <a:spcPts val="1200"/>
              </a:spcBef>
              <a:buNone/>
            </a:pPr>
            <a:endParaRPr lang="en-US" sz="2800" dirty="0"/>
          </a:p>
        </p:txBody>
      </p:sp>
    </p:spTree>
    <p:extLst>
      <p:ext uri="{BB962C8B-B14F-4D97-AF65-F5344CB8AC3E}">
        <p14:creationId xmlns:p14="http://schemas.microsoft.com/office/powerpoint/2010/main" val="3743751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Understanding the Numerator</a:t>
            </a:r>
          </a:p>
        </p:txBody>
      </p:sp>
      <p:pic>
        <p:nvPicPr>
          <p:cNvPr id="5" name="Picture 4" descr="Screenshot of the Region 14 MPO 7.0 Report, with notes explaining that the numerator is a subset of the denominator.">
            <a:extLst>
              <a:ext uri="{FF2B5EF4-FFF2-40B4-BE49-F238E27FC236}">
                <a16:creationId xmlns:a16="http://schemas.microsoft.com/office/drawing/2014/main" id="{D038BE54-DE0B-587B-C666-59E89B3334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6800" y="1161653"/>
            <a:ext cx="9702799" cy="4957524"/>
          </a:xfrm>
          <a:prstGeom prst="rect">
            <a:avLst/>
          </a:prstGeom>
        </p:spPr>
      </p:pic>
    </p:spTree>
    <p:extLst>
      <p:ext uri="{BB962C8B-B14F-4D97-AF65-F5344CB8AC3E}">
        <p14:creationId xmlns:p14="http://schemas.microsoft.com/office/powerpoint/2010/main" val="58838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Multiple Services, Same MPO</a:t>
            </a:r>
          </a:p>
        </p:txBody>
      </p:sp>
      <p:sp>
        <p:nvSpPr>
          <p:cNvPr id="5" name="TextBox 4">
            <a:extLst>
              <a:ext uri="{FF2B5EF4-FFF2-40B4-BE49-F238E27FC236}">
                <a16:creationId xmlns:a16="http://schemas.microsoft.com/office/drawing/2014/main" id="{113006F0-9C2A-A833-670F-3E5F9AC83FEE}"/>
              </a:ext>
            </a:extLst>
          </p:cNvPr>
          <p:cNvSpPr txBox="1"/>
          <p:nvPr/>
        </p:nvSpPr>
        <p:spPr>
          <a:xfrm>
            <a:off x="813021" y="1053795"/>
            <a:ext cx="5921734" cy="400110"/>
          </a:xfrm>
          <a:prstGeom prst="rect">
            <a:avLst/>
          </a:prstGeom>
          <a:noFill/>
        </p:spPr>
        <p:txBody>
          <a:bodyPr wrap="square" rtlCol="0">
            <a:spAutoFit/>
          </a:bodyPr>
          <a:lstStyle/>
          <a:p>
            <a:r>
              <a:rPr lang="en-US" sz="2000" dirty="0">
                <a:solidFill>
                  <a:schemeClr val="bg1"/>
                </a:solidFill>
              </a:rPr>
              <a:t>Example 1 (MPO 7.0 – MESRP Services)</a:t>
            </a:r>
          </a:p>
        </p:txBody>
      </p:sp>
      <p:pic>
        <p:nvPicPr>
          <p:cNvPr id="4" name="Picture 3" descr="First example showing how multiple service lines with hours are added together.">
            <a:extLst>
              <a:ext uri="{FF2B5EF4-FFF2-40B4-BE49-F238E27FC236}">
                <a16:creationId xmlns:a16="http://schemas.microsoft.com/office/drawing/2014/main" id="{78C28D3A-887C-A06C-6A7A-8AC4F92057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4339" y="1513367"/>
            <a:ext cx="9760226" cy="1620144"/>
          </a:xfrm>
          <a:prstGeom prst="rect">
            <a:avLst/>
          </a:prstGeom>
        </p:spPr>
      </p:pic>
      <p:sp>
        <p:nvSpPr>
          <p:cNvPr id="7" name="Rectangle 6" descr="Box around the 2022-23 enrollment lines.">
            <a:extLst>
              <a:ext uri="{FF2B5EF4-FFF2-40B4-BE49-F238E27FC236}">
                <a16:creationId xmlns:a16="http://schemas.microsoft.com/office/drawing/2014/main" id="{7F5D61B5-7447-F519-9AE6-51491DE7B708}"/>
              </a:ext>
            </a:extLst>
          </p:cNvPr>
          <p:cNvSpPr/>
          <p:nvPr/>
        </p:nvSpPr>
        <p:spPr>
          <a:xfrm>
            <a:off x="8976659" y="1782189"/>
            <a:ext cx="747059" cy="1296894"/>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TextBox 5">
            <a:extLst>
              <a:ext uri="{FF2B5EF4-FFF2-40B4-BE49-F238E27FC236}">
                <a16:creationId xmlns:a16="http://schemas.microsoft.com/office/drawing/2014/main" id="{B240402A-E958-38F4-A939-82D45AB74F62}"/>
              </a:ext>
            </a:extLst>
          </p:cNvPr>
          <p:cNvSpPr txBox="1"/>
          <p:nvPr/>
        </p:nvSpPr>
        <p:spPr>
          <a:xfrm>
            <a:off x="813022" y="3425763"/>
            <a:ext cx="9001538" cy="400110"/>
          </a:xfrm>
          <a:prstGeom prst="rect">
            <a:avLst/>
          </a:prstGeom>
          <a:noFill/>
        </p:spPr>
        <p:txBody>
          <a:bodyPr wrap="square" rtlCol="0">
            <a:spAutoFit/>
          </a:bodyPr>
          <a:lstStyle/>
          <a:p>
            <a:r>
              <a:rPr lang="en-US" sz="2000" dirty="0">
                <a:solidFill>
                  <a:schemeClr val="bg1"/>
                </a:solidFill>
              </a:rPr>
              <a:t>Example 2 (MPO 1.0 – ELA Services)</a:t>
            </a:r>
          </a:p>
        </p:txBody>
      </p:sp>
      <p:pic>
        <p:nvPicPr>
          <p:cNvPr id="9" name="Picture 8" descr="Second example showing how multiple service lines with hours are added together, even if one line is a COS.">
            <a:extLst>
              <a:ext uri="{FF2B5EF4-FFF2-40B4-BE49-F238E27FC236}">
                <a16:creationId xmlns:a16="http://schemas.microsoft.com/office/drawing/2014/main" id="{1268837A-2E2A-E5AE-691F-D448EB1F42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4339" y="3886833"/>
            <a:ext cx="9760226" cy="2103213"/>
          </a:xfrm>
          <a:prstGeom prst="rect">
            <a:avLst/>
          </a:prstGeom>
        </p:spPr>
      </p:pic>
      <p:sp>
        <p:nvSpPr>
          <p:cNvPr id="10" name="Rectangle 9" descr="Box around the 2022-23 enrollment lines.">
            <a:extLst>
              <a:ext uri="{FF2B5EF4-FFF2-40B4-BE49-F238E27FC236}">
                <a16:creationId xmlns:a16="http://schemas.microsoft.com/office/drawing/2014/main" id="{9BB8DB0D-1DAE-A8CD-238A-E2D4C9B6EF9A}"/>
              </a:ext>
            </a:extLst>
          </p:cNvPr>
          <p:cNvSpPr/>
          <p:nvPr/>
        </p:nvSpPr>
        <p:spPr>
          <a:xfrm>
            <a:off x="9058792" y="4135542"/>
            <a:ext cx="656217" cy="1794995"/>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718516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140738"/>
          </a:xfrm>
        </p:spPr>
        <p:txBody>
          <a:bodyPr>
            <a:normAutofit/>
          </a:bodyPr>
          <a:lstStyle/>
          <a:p>
            <a:r>
              <a:rPr lang="en-US" sz="3600" dirty="0"/>
              <a:t>Collaborative Activity 2</a:t>
            </a:r>
          </a:p>
        </p:txBody>
      </p:sp>
      <p:pic>
        <p:nvPicPr>
          <p:cNvPr id="4" name="Picture 3" descr="Screenshot of Activity 2 in Jamboard.">
            <a:extLst>
              <a:ext uri="{FF2B5EF4-FFF2-40B4-BE49-F238E27FC236}">
                <a16:creationId xmlns:a16="http://schemas.microsoft.com/office/drawing/2014/main" id="{046A7A88-86D3-62E0-3F54-02E9B98E34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861" y="1140738"/>
            <a:ext cx="9679395" cy="4975956"/>
          </a:xfrm>
          <a:prstGeom prst="rect">
            <a:avLst/>
          </a:prstGeom>
        </p:spPr>
      </p:pic>
    </p:spTree>
    <p:extLst>
      <p:ext uri="{BB962C8B-B14F-4D97-AF65-F5344CB8AC3E}">
        <p14:creationId xmlns:p14="http://schemas.microsoft.com/office/powerpoint/2010/main" val="3237531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DAE-AFBA-473C-AC9B-20A82AACC655}"/>
              </a:ext>
            </a:extLst>
          </p:cNvPr>
          <p:cNvSpPr>
            <a:spLocks noGrp="1"/>
          </p:cNvSpPr>
          <p:nvPr>
            <p:ph type="title"/>
          </p:nvPr>
        </p:nvSpPr>
        <p:spPr>
          <a:xfrm>
            <a:off x="0" y="0"/>
            <a:ext cx="12191999" cy="1515273"/>
          </a:xfrm>
        </p:spPr>
        <p:txBody>
          <a:bodyPr>
            <a:normAutofit/>
          </a:bodyPr>
          <a:lstStyle/>
          <a:p>
            <a:r>
              <a:rPr lang="en-US" sz="3600" dirty="0"/>
              <a:t>Purpose</a:t>
            </a:r>
          </a:p>
        </p:txBody>
      </p:sp>
      <p:sp>
        <p:nvSpPr>
          <p:cNvPr id="3" name="Content Placeholder 2">
            <a:extLst>
              <a:ext uri="{FF2B5EF4-FFF2-40B4-BE49-F238E27FC236}">
                <a16:creationId xmlns:a16="http://schemas.microsoft.com/office/drawing/2014/main" id="{C35DF9D0-D0A9-4794-9D7A-B2209BDC842E}"/>
              </a:ext>
            </a:extLst>
          </p:cNvPr>
          <p:cNvSpPr>
            <a:spLocks noGrp="1"/>
          </p:cNvSpPr>
          <p:nvPr>
            <p:ph idx="1"/>
          </p:nvPr>
        </p:nvSpPr>
        <p:spPr>
          <a:xfrm>
            <a:off x="845821" y="1515273"/>
            <a:ext cx="9974579" cy="4756305"/>
          </a:xfrm>
        </p:spPr>
        <p:txBody>
          <a:bodyPr>
            <a:normAutofit/>
          </a:bodyPr>
          <a:lstStyle/>
          <a:p>
            <a:pPr marL="0" indent="0">
              <a:lnSpc>
                <a:spcPct val="100000"/>
              </a:lnSpc>
              <a:buNone/>
            </a:pPr>
            <a:r>
              <a:rPr lang="en-US" sz="2800" dirty="0"/>
              <a:t>This webinar will focus on managing child records in the MSIN system, from the perspective of Data Specialists. Its purpose is to collectively review how enrollments and services affect the Measurable Program Objective (MPO) reports so that subgrantees can edit them to obtain accurate results.</a:t>
            </a:r>
          </a:p>
          <a:p>
            <a:pPr marL="0" indent="0">
              <a:lnSpc>
                <a:spcPct val="100000"/>
              </a:lnSpc>
              <a:buNone/>
            </a:pPr>
            <a:endParaRPr lang="en-US" sz="2800" dirty="0"/>
          </a:p>
          <a:p>
            <a:pPr marL="0" indent="0">
              <a:lnSpc>
                <a:spcPct val="100000"/>
              </a:lnSpc>
              <a:buNone/>
            </a:pPr>
            <a:r>
              <a:rPr lang="en-US" sz="2800" dirty="0"/>
              <a:t>The target audience is MEP staff with the Data Specialist role.</a:t>
            </a:r>
          </a:p>
        </p:txBody>
      </p:sp>
    </p:spTree>
    <p:extLst>
      <p:ext uri="{BB962C8B-B14F-4D97-AF65-F5344CB8AC3E}">
        <p14:creationId xmlns:p14="http://schemas.microsoft.com/office/powerpoint/2010/main" val="336137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3600" dirty="0">
                <a:solidFill>
                  <a:srgbClr val="FFFFFF"/>
                </a:solidFill>
              </a:rPr>
              <a:t>Activity 2 Instructions</a:t>
            </a:r>
          </a:p>
        </p:txBody>
      </p:sp>
      <p:graphicFrame>
        <p:nvGraphicFramePr>
          <p:cNvPr id="6" name="Content Placeholder 2" descr="Activity 2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267259831"/>
              </p:ext>
            </p:extLst>
          </p:nvPr>
        </p:nvGraphicFramePr>
        <p:xfrm>
          <a:off x="632085" y="157545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8500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366591"/>
            <a:ext cx="12192000" cy="1017882"/>
          </a:xfrm>
        </p:spPr>
        <p:txBody>
          <a:bodyPr>
            <a:normAutofit/>
          </a:bodyPr>
          <a:lstStyle/>
          <a:p>
            <a:r>
              <a:rPr lang="en-US" sz="3600" dirty="0"/>
              <a:t>Questions? (2)</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559844"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3759681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61210" y="204159"/>
            <a:ext cx="10648950" cy="1017882"/>
          </a:xfrm>
        </p:spPr>
        <p:txBody>
          <a:bodyPr>
            <a:normAutofit/>
          </a:bodyPr>
          <a:lstStyle/>
          <a:p>
            <a:r>
              <a:rPr lang="en-US" sz="3600" dirty="0"/>
              <a:t>Check for Understanding (2)</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70020" y="1534685"/>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60167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932444" y="1441938"/>
            <a:ext cx="6327112" cy="3974124"/>
          </a:xfrm>
        </p:spPr>
        <p:txBody>
          <a:bodyPr vert="horz" lIns="91440" tIns="45720" rIns="91440" bIns="45720" rtlCol="0" anchor="ctr">
            <a:normAutofit/>
          </a:bodyPr>
          <a:lstStyle/>
          <a:p>
            <a:r>
              <a:rPr lang="en-US" sz="4800" dirty="0">
                <a:solidFill>
                  <a:schemeClr val="bg1">
                    <a:lumMod val="95000"/>
                    <a:lumOff val="5000"/>
                  </a:schemeClr>
                </a:solidFill>
              </a:rPr>
              <a:t>Resources and Closing Activity</a:t>
            </a:r>
          </a:p>
        </p:txBody>
      </p:sp>
    </p:spTree>
    <p:extLst>
      <p:ext uri="{BB962C8B-B14F-4D97-AF65-F5344CB8AC3E}">
        <p14:creationId xmlns:p14="http://schemas.microsoft.com/office/powerpoint/2010/main" val="2127919200"/>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140737"/>
          </a:xfrm>
        </p:spPr>
        <p:txBody>
          <a:bodyPr>
            <a:normAutofit/>
          </a:bodyPr>
          <a:lstStyle/>
          <a:p>
            <a:r>
              <a:rPr lang="en-US" sz="3600" dirty="0"/>
              <a:t>Resources</a:t>
            </a:r>
          </a:p>
        </p:txBody>
      </p:sp>
      <p:sp>
        <p:nvSpPr>
          <p:cNvPr id="9" name="Content Placeholder 8">
            <a:extLst>
              <a:ext uri="{FF2B5EF4-FFF2-40B4-BE49-F238E27FC236}">
                <a16:creationId xmlns:a16="http://schemas.microsoft.com/office/drawing/2014/main" id="{95394A73-AEAF-41B8-BA38-A0D9AF584319}"/>
              </a:ext>
            </a:extLst>
          </p:cNvPr>
          <p:cNvSpPr>
            <a:spLocks noGrp="1"/>
          </p:cNvSpPr>
          <p:nvPr>
            <p:ph idx="1"/>
          </p:nvPr>
        </p:nvSpPr>
        <p:spPr>
          <a:xfrm>
            <a:off x="789276" y="1440774"/>
            <a:ext cx="9997495" cy="4985360"/>
          </a:xfrm>
        </p:spPr>
        <p:txBody>
          <a:bodyPr>
            <a:normAutofit/>
          </a:bodyPr>
          <a:lstStyle/>
          <a:p>
            <a:r>
              <a:rPr lang="en-US" sz="2800" dirty="0"/>
              <a:t>Subgrantees may use this presentation to review requirements and recommendations. </a:t>
            </a:r>
          </a:p>
          <a:p>
            <a:r>
              <a:rPr lang="en-US" sz="2800" dirty="0"/>
              <a:t>User guides and how-to videos for the features covered today are available on the MEP Help Center: </a:t>
            </a:r>
            <a:r>
              <a:rPr lang="en-US" sz="2800"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MSIN – California Migrant Education Program Help Center</a:t>
            </a:r>
            <a:endParaRPr lang="en-US" sz="2800" dirty="0">
              <a:solidFill>
                <a:schemeClr val="accent4">
                  <a:lumMod val="40000"/>
                  <a:lumOff val="60000"/>
                </a:schemeClr>
              </a:solidFill>
            </a:endParaRPr>
          </a:p>
          <a:p>
            <a:r>
              <a:rPr lang="en-US" sz="2800" dirty="0"/>
              <a:t>If any questions arise, Data Specialists should consult with their supervisors first. Remaining questions or concerns can be submitted to the MSIN Service Desk.</a:t>
            </a:r>
          </a:p>
        </p:txBody>
      </p:sp>
    </p:spTree>
    <p:extLst>
      <p:ext uri="{BB962C8B-B14F-4D97-AF65-F5344CB8AC3E}">
        <p14:creationId xmlns:p14="http://schemas.microsoft.com/office/powerpoint/2010/main" val="1959892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149531"/>
          </a:xfrm>
        </p:spPr>
        <p:txBody>
          <a:bodyPr>
            <a:normAutofit/>
          </a:bodyPr>
          <a:lstStyle/>
          <a:p>
            <a:r>
              <a:rPr lang="en-US" sz="3600" dirty="0"/>
              <a:t>Collaborative Activity 3</a:t>
            </a:r>
          </a:p>
        </p:txBody>
      </p:sp>
      <p:pic>
        <p:nvPicPr>
          <p:cNvPr id="4" name="Picture 3" descr="Screenshot of Activity 3 in Jamboard.">
            <a:extLst>
              <a:ext uri="{FF2B5EF4-FFF2-40B4-BE49-F238E27FC236}">
                <a16:creationId xmlns:a16="http://schemas.microsoft.com/office/drawing/2014/main" id="{85FCC61B-F720-A063-9E94-E4F3189D37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4297" y="1149531"/>
            <a:ext cx="9650882" cy="4963886"/>
          </a:xfrm>
          <a:prstGeom prst="rect">
            <a:avLst/>
          </a:prstGeom>
        </p:spPr>
      </p:pic>
    </p:spTree>
    <p:extLst>
      <p:ext uri="{BB962C8B-B14F-4D97-AF65-F5344CB8AC3E}">
        <p14:creationId xmlns:p14="http://schemas.microsoft.com/office/powerpoint/2010/main" val="2901768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3600" dirty="0">
                <a:solidFill>
                  <a:srgbClr val="FFFFFF"/>
                </a:solidFill>
              </a:rPr>
              <a:t>Activity 3 Instructions</a:t>
            </a:r>
          </a:p>
        </p:txBody>
      </p:sp>
      <p:graphicFrame>
        <p:nvGraphicFramePr>
          <p:cNvPr id="6" name="Content Placeholder 2" descr="Activity 3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2982720645"/>
              </p:ext>
            </p:extLst>
          </p:nvPr>
        </p:nvGraphicFramePr>
        <p:xfrm>
          <a:off x="632085" y="157545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5285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366591"/>
            <a:ext cx="12192000" cy="1017882"/>
          </a:xfrm>
        </p:spPr>
        <p:txBody>
          <a:bodyPr>
            <a:normAutofit/>
          </a:bodyPr>
          <a:lstStyle/>
          <a:p>
            <a:r>
              <a:rPr lang="en-US" sz="3600" dirty="0"/>
              <a:t>Questions? (3)</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559844"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4148874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39752" y="226766"/>
            <a:ext cx="10648950" cy="1017882"/>
          </a:xfrm>
        </p:spPr>
        <p:txBody>
          <a:bodyPr>
            <a:normAutofit/>
          </a:bodyPr>
          <a:lstStyle/>
          <a:p>
            <a:r>
              <a:rPr lang="en-US" sz="3600" dirty="0"/>
              <a:t>Contact Information</a:t>
            </a:r>
          </a:p>
        </p:txBody>
      </p:sp>
      <p:sp>
        <p:nvSpPr>
          <p:cNvPr id="6" name="Text Placeholder 3">
            <a:extLst>
              <a:ext uri="{FF2B5EF4-FFF2-40B4-BE49-F238E27FC236}">
                <a16:creationId xmlns:a16="http://schemas.microsoft.com/office/drawing/2014/main" id="{A7E60D17-5754-4268-B45B-3FE9D8CB0049}"/>
              </a:ext>
            </a:extLst>
          </p:cNvPr>
          <p:cNvSpPr txBox="1">
            <a:spLocks/>
          </p:cNvSpPr>
          <p:nvPr/>
        </p:nvSpPr>
        <p:spPr>
          <a:xfrm>
            <a:off x="536589" y="1494145"/>
            <a:ext cx="10455275" cy="422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lnSpc>
                <a:spcPct val="100000"/>
              </a:lnSpc>
              <a:buFont typeface="Arial" panose="020B0604020202020204" pitchFamily="34" charset="0"/>
              <a:buNone/>
              <a:defRPr/>
            </a:pPr>
            <a:r>
              <a:rPr lang="en-US" sz="2800" b="1" dirty="0">
                <a:latin typeface="Arial" panose="020B0604020202020204" pitchFamily="34" charset="0"/>
                <a:cs typeface="Arial" panose="020B0604020202020204" pitchFamily="34" charset="0"/>
              </a:rPr>
              <a:t>Stephanie Lynch</a:t>
            </a:r>
          </a:p>
          <a:p>
            <a:pPr algn="ctr" defTabSz="457200">
              <a:lnSpc>
                <a:spcPct val="100000"/>
              </a:lnSpc>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Education Research and Evaluation Consultant</a:t>
            </a:r>
          </a:p>
          <a:p>
            <a:pPr algn="ctr" defTabSz="457200">
              <a:lnSpc>
                <a:spcPct val="100000"/>
              </a:lnSpc>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California Department of Education</a:t>
            </a:r>
          </a:p>
          <a:p>
            <a:pPr algn="ctr" defTabSz="457200">
              <a:lnSpc>
                <a:spcPct val="100000"/>
              </a:lnSpc>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slynch@cde.ca.gov</a:t>
            </a:r>
          </a:p>
          <a:p>
            <a:pPr algn="ctr" defTabSz="457200">
              <a:lnSpc>
                <a:spcPct val="100000"/>
              </a:lnSpc>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916-319-0410</a:t>
            </a:r>
          </a:p>
          <a:p>
            <a:pPr marL="0" indent="0" algn="ctr">
              <a:lnSpc>
                <a:spcPct val="100000"/>
              </a:lnSpc>
              <a:spcBef>
                <a:spcPts val="0"/>
              </a:spcBef>
              <a:spcAft>
                <a:spcPts val="60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__________________________________________________</a:t>
            </a:r>
          </a:p>
          <a:p>
            <a:pPr marL="0" indent="0" algn="ctr">
              <a:lnSpc>
                <a:spcPct val="100000"/>
              </a:lnSpc>
              <a:spcBef>
                <a:spcPts val="1200"/>
              </a:spcBef>
              <a:spcAft>
                <a:spcPts val="600"/>
              </a:spcAft>
              <a:buFont typeface="Arial" panose="020B0604020202020204" pitchFamily="34" charset="0"/>
              <a:buNone/>
              <a:defRPr/>
            </a:pPr>
            <a:r>
              <a:rPr lang="en-US" sz="2800" b="1" dirty="0">
                <a:latin typeface="Arial" panose="020B0604020202020204" pitchFamily="34" charset="0"/>
                <a:cs typeface="Arial" panose="020B0604020202020204" pitchFamily="34" charset="0"/>
              </a:rPr>
              <a:t>MSIN Service Desk </a:t>
            </a:r>
          </a:p>
          <a:p>
            <a:pPr marL="0" indent="0" algn="ctr">
              <a:lnSpc>
                <a:spcPct val="100000"/>
              </a:lnSpc>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MSINsupport@wested.org</a:t>
            </a:r>
          </a:p>
          <a:p>
            <a:pPr marL="0" indent="0" algn="ctr">
              <a:lnSpc>
                <a:spcPct val="100000"/>
              </a:lnSpc>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1-800-342-2964, option 2</a:t>
            </a:r>
            <a:endParaRPr lang="en-US" sz="2800" dirty="0"/>
          </a:p>
        </p:txBody>
      </p:sp>
    </p:spTree>
    <p:extLst>
      <p:ext uri="{BB962C8B-B14F-4D97-AF65-F5344CB8AC3E}">
        <p14:creationId xmlns:p14="http://schemas.microsoft.com/office/powerpoint/2010/main" val="88763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408080"/>
          </a:xfrm>
        </p:spPr>
        <p:txBody>
          <a:bodyPr>
            <a:normAutofit/>
          </a:bodyPr>
          <a:lstStyle/>
          <a:p>
            <a:r>
              <a:rPr lang="en-US" sz="3600" dirty="0"/>
              <a:t>Session Objectives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687977" y="1325563"/>
            <a:ext cx="10680279" cy="4787138"/>
          </a:xfrm>
        </p:spPr>
        <p:txBody>
          <a:bodyPr>
            <a:normAutofit/>
          </a:bodyPr>
          <a:lstStyle/>
          <a:p>
            <a:pPr marL="0" indent="0">
              <a:lnSpc>
                <a:spcPct val="100000"/>
              </a:lnSpc>
              <a:buNone/>
            </a:pPr>
            <a:r>
              <a:rPr lang="en-US" sz="2800" dirty="0"/>
              <a:t>Participants will:</a:t>
            </a:r>
          </a:p>
          <a:p>
            <a:pPr>
              <a:lnSpc>
                <a:spcPct val="100000"/>
              </a:lnSpc>
            </a:pPr>
            <a:r>
              <a:rPr lang="en-US" sz="2800" dirty="0"/>
              <a:t>know Data Specialists’ unique responsibilities;</a:t>
            </a:r>
          </a:p>
          <a:p>
            <a:pPr>
              <a:lnSpc>
                <a:spcPct val="100000"/>
              </a:lnSpc>
            </a:pPr>
            <a:r>
              <a:rPr lang="en-US" sz="2800" dirty="0"/>
              <a:t>review the Enrollment Info tab in the Child Record Modal, especially how enrollments affect the MPO reports;</a:t>
            </a:r>
          </a:p>
          <a:p>
            <a:pPr>
              <a:lnSpc>
                <a:spcPct val="100000"/>
              </a:lnSpc>
            </a:pPr>
            <a:r>
              <a:rPr lang="en-US" sz="2800" dirty="0"/>
              <a:t>review the Service Participation tab in the Child Record Modal, especially how services affect the MPO reports;</a:t>
            </a:r>
          </a:p>
          <a:p>
            <a:pPr>
              <a:lnSpc>
                <a:spcPct val="100000"/>
              </a:lnSpc>
            </a:pPr>
            <a:r>
              <a:rPr lang="en-US" sz="2800" dirty="0"/>
              <a:t>share and discuss local knowledge regarding these topics; and</a:t>
            </a:r>
          </a:p>
          <a:p>
            <a:pPr>
              <a:lnSpc>
                <a:spcPct val="100000"/>
              </a:lnSpc>
            </a:pPr>
            <a:r>
              <a:rPr lang="en-US" sz="2800" dirty="0"/>
              <a:t>review the resources available to support Data Specialists.</a:t>
            </a:r>
            <a:endParaRPr lang="en-US" dirty="0"/>
          </a:p>
        </p:txBody>
      </p:sp>
    </p:spTree>
    <p:extLst>
      <p:ext uri="{BB962C8B-B14F-4D97-AF65-F5344CB8AC3E}">
        <p14:creationId xmlns:p14="http://schemas.microsoft.com/office/powerpoint/2010/main" val="209200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2126-9190-4063-89BC-18BC2BDA205F}"/>
              </a:ext>
            </a:extLst>
          </p:cNvPr>
          <p:cNvSpPr>
            <a:spLocks noGrp="1"/>
          </p:cNvSpPr>
          <p:nvPr>
            <p:ph type="title"/>
          </p:nvPr>
        </p:nvSpPr>
        <p:spPr>
          <a:xfrm>
            <a:off x="0" y="1"/>
            <a:ext cx="12192000" cy="1527147"/>
          </a:xfrm>
        </p:spPr>
        <p:txBody>
          <a:bodyPr>
            <a:normAutofit/>
          </a:bodyPr>
          <a:lstStyle/>
          <a:p>
            <a:r>
              <a:rPr lang="en-US" sz="3600" dirty="0"/>
              <a:t>Housekeeping</a:t>
            </a:r>
          </a:p>
        </p:txBody>
      </p:sp>
      <p:sp>
        <p:nvSpPr>
          <p:cNvPr id="3" name="Content Placeholder 2">
            <a:extLst>
              <a:ext uri="{FF2B5EF4-FFF2-40B4-BE49-F238E27FC236}">
                <a16:creationId xmlns:a16="http://schemas.microsoft.com/office/drawing/2014/main" id="{8A4D0661-95C3-48CB-8EAB-BFFE661A8C5C}"/>
              </a:ext>
            </a:extLst>
          </p:cNvPr>
          <p:cNvSpPr>
            <a:spLocks noGrp="1"/>
          </p:cNvSpPr>
          <p:nvPr>
            <p:ph idx="1"/>
          </p:nvPr>
        </p:nvSpPr>
        <p:spPr>
          <a:xfrm>
            <a:off x="671884" y="1600499"/>
            <a:ext cx="9906000" cy="4251234"/>
          </a:xfrm>
        </p:spPr>
        <p:txBody>
          <a:bodyPr/>
          <a:lstStyle/>
          <a:p>
            <a:pPr marL="571500" lvl="0" indent="-571500">
              <a:lnSpc>
                <a:spcPct val="100000"/>
              </a:lnSpc>
              <a:defRPr/>
            </a:pPr>
            <a:r>
              <a:rPr lang="en-US" sz="2800" dirty="0">
                <a:latin typeface="+mj-lt"/>
                <a:ea typeface="+mj-ea"/>
                <a:cs typeface="+mj-cs"/>
              </a:rPr>
              <a:t>Please mute your microphone in the main session.</a:t>
            </a:r>
          </a:p>
          <a:p>
            <a:pPr marL="571500" indent="-571500">
              <a:lnSpc>
                <a:spcPct val="100000"/>
              </a:lnSpc>
              <a:defRPr/>
            </a:pPr>
            <a:r>
              <a:rPr lang="en-US" sz="2800" dirty="0"/>
              <a:t>Use the </a:t>
            </a:r>
            <a:r>
              <a:rPr lang="en-US" sz="2800"/>
              <a:t>Q&amp;A </a:t>
            </a:r>
            <a:r>
              <a:rPr lang="en-US" sz="2800" dirty="0"/>
              <a:t>function to enter your questions.</a:t>
            </a:r>
          </a:p>
          <a:p>
            <a:pPr marL="571500" lvl="0" indent="-571500">
              <a:lnSpc>
                <a:spcPct val="100000"/>
              </a:lnSpc>
              <a:defRPr/>
            </a:pPr>
            <a:r>
              <a:rPr lang="en-US" sz="2800" dirty="0">
                <a:latin typeface="+mj-lt"/>
                <a:ea typeface="+mj-ea"/>
                <a:cs typeface="+mj-cs"/>
              </a:rPr>
              <a:t>Participate in breakout room activities.</a:t>
            </a:r>
          </a:p>
          <a:p>
            <a:pPr marL="571500" lvl="0" indent="-571500">
              <a:lnSpc>
                <a:spcPct val="100000"/>
              </a:lnSpc>
              <a:defRPr/>
            </a:pPr>
            <a:r>
              <a:rPr lang="en-US" sz="2800" dirty="0"/>
              <a:t>The PowerPoint for this presentation can be accessed through the link provided in the chat. It will also be posted on the California MEP Help Center for those who were not able to attend today.</a:t>
            </a:r>
          </a:p>
        </p:txBody>
      </p:sp>
      <p:pic>
        <p:nvPicPr>
          <p:cNvPr id="5" name="Graphic 4">
            <a:extLst>
              <a:ext uri="{FF2B5EF4-FFF2-40B4-BE49-F238E27FC236}">
                <a16:creationId xmlns:a16="http://schemas.microsoft.com/office/drawing/2014/main" id="{9FF46D02-7A5A-EF03-6EE5-52B98089369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00201" y="1337478"/>
            <a:ext cx="1163373" cy="1163373"/>
          </a:xfrm>
          <a:prstGeom prst="rect">
            <a:avLst/>
          </a:prstGeom>
        </p:spPr>
      </p:pic>
      <p:pic>
        <p:nvPicPr>
          <p:cNvPr id="6" name="Picture 3">
            <a:extLst>
              <a:ext uri="{FF2B5EF4-FFF2-40B4-BE49-F238E27FC236}">
                <a16:creationId xmlns:a16="http://schemas.microsoft.com/office/drawing/2014/main" id="{B556EB62-A464-EA5C-C38C-ED572A69FFB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bwMode="auto">
          <a:xfrm>
            <a:off x="9520791" y="1552999"/>
            <a:ext cx="754181" cy="754181"/>
          </a:xfrm>
          <a:prstGeom prst="rect">
            <a:avLst/>
          </a:prstGeom>
          <a:noFill/>
          <a:ln>
            <a:noFill/>
          </a:ln>
        </p:spPr>
      </p:pic>
    </p:spTree>
    <p:extLst>
      <p:ext uri="{BB962C8B-B14F-4D97-AF65-F5344CB8AC3E}">
        <p14:creationId xmlns:p14="http://schemas.microsoft.com/office/powerpoint/2010/main" val="219548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4800" dirty="0">
                <a:solidFill>
                  <a:schemeClr val="bg1">
                    <a:lumMod val="95000"/>
                    <a:lumOff val="5000"/>
                  </a:schemeClr>
                </a:solidFill>
              </a:rPr>
              <a:t>The Data Specialist Role in MSIN</a:t>
            </a:r>
          </a:p>
        </p:txBody>
      </p:sp>
    </p:spTree>
    <p:extLst>
      <p:ext uri="{BB962C8B-B14F-4D97-AF65-F5344CB8AC3E}">
        <p14:creationId xmlns:p14="http://schemas.microsoft.com/office/powerpoint/2010/main" val="13337274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5"/>
            <a:ext cx="12192000" cy="1325563"/>
          </a:xfrm>
        </p:spPr>
        <p:txBody>
          <a:bodyPr>
            <a:normAutofit/>
          </a:bodyPr>
          <a:lstStyle/>
          <a:p>
            <a:r>
              <a:rPr lang="en-US" sz="3600" dirty="0"/>
              <a:t>Data Specialist Role Abilities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845821" y="1319588"/>
            <a:ext cx="10289818" cy="4818165"/>
          </a:xfrm>
        </p:spPr>
        <p:txBody>
          <a:bodyPr>
            <a:noAutofit/>
          </a:bodyPr>
          <a:lstStyle/>
          <a:p>
            <a:pPr marL="0" indent="0">
              <a:spcBef>
                <a:spcPts val="0"/>
              </a:spcBef>
              <a:spcAft>
                <a:spcPts val="600"/>
              </a:spcAft>
              <a:buNone/>
            </a:pPr>
            <a:r>
              <a:rPr lang="en-US" sz="2800" dirty="0">
                <a:solidFill>
                  <a:srgbClr val="FFFFFF"/>
                </a:solidFill>
                <a:latin typeface="Arial" panose="020B0604020202020204" pitchFamily="34" charset="0"/>
                <a:cs typeface="Arial" panose="020B0604020202020204" pitchFamily="34" charset="0"/>
              </a:rPr>
              <a:t>For children/youth in their own region/Direct-funded District (DFD), Data Specialists can:</a:t>
            </a:r>
          </a:p>
          <a:p>
            <a:pPr>
              <a:spcAft>
                <a:spcPts val="600"/>
              </a:spcAft>
            </a:pPr>
            <a:r>
              <a:rPr lang="en-US" sz="2400" dirty="0">
                <a:solidFill>
                  <a:srgbClr val="FFFFFF"/>
                </a:solidFill>
                <a:latin typeface="Arial" panose="020B0604020202020204" pitchFamily="34" charset="0"/>
                <a:cs typeface="Arial" panose="020B0604020202020204" pitchFamily="34" charset="0"/>
              </a:rPr>
              <a:t>view and edit child records (i.e., an edit button is available in most tabs within the Child Record Modal);</a:t>
            </a:r>
          </a:p>
          <a:p>
            <a:pPr>
              <a:spcAft>
                <a:spcPts val="600"/>
              </a:spcAft>
            </a:pPr>
            <a:r>
              <a:rPr lang="en-US" sz="2400" dirty="0">
                <a:solidFill>
                  <a:srgbClr val="FFFFFF"/>
                </a:solidFill>
                <a:latin typeface="Arial" panose="020B0604020202020204" pitchFamily="34" charset="0"/>
                <a:cs typeface="Arial" panose="020B0604020202020204" pitchFamily="34" charset="0"/>
              </a:rPr>
              <a:t>view/enter/edit/delete individual child enrollment lines and use the Group Enrollment feature to complete annual re-enrollments;</a:t>
            </a:r>
          </a:p>
          <a:p>
            <a:pPr>
              <a:spcAft>
                <a:spcPts val="600"/>
              </a:spcAft>
            </a:pPr>
            <a:r>
              <a:rPr lang="en-US" sz="2400" dirty="0">
                <a:solidFill>
                  <a:srgbClr val="FFFFFF"/>
                </a:solidFill>
                <a:latin typeface="Arial" panose="020B0604020202020204" pitchFamily="34" charset="0"/>
                <a:cs typeface="Arial" panose="020B0604020202020204" pitchFamily="34" charset="0"/>
              </a:rPr>
              <a:t>view/enter/edit/delete individual child service participation lines and use the Group Services feature to complete service entry for groups of children after the end of each term;</a:t>
            </a:r>
          </a:p>
          <a:p>
            <a:pPr>
              <a:spcAft>
                <a:spcPts val="600"/>
              </a:spcAft>
            </a:pPr>
            <a:r>
              <a:rPr lang="en-US" sz="2400" dirty="0">
                <a:solidFill>
                  <a:srgbClr val="FFFFFF"/>
                </a:solidFill>
                <a:latin typeface="Arial" panose="020B0604020202020204" pitchFamily="34" charset="0"/>
                <a:cs typeface="Arial" panose="020B0604020202020204" pitchFamily="34" charset="0"/>
              </a:rPr>
              <a:t>view and create regional/DFD service codes using the Administer Services features;</a:t>
            </a:r>
          </a:p>
        </p:txBody>
      </p:sp>
    </p:spTree>
    <p:extLst>
      <p:ext uri="{BB962C8B-B14F-4D97-AF65-F5344CB8AC3E}">
        <p14:creationId xmlns:p14="http://schemas.microsoft.com/office/powerpoint/2010/main" val="93338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367588"/>
          </a:xfrm>
        </p:spPr>
        <p:txBody>
          <a:bodyPr>
            <a:normAutofit/>
          </a:bodyPr>
          <a:lstStyle/>
          <a:p>
            <a:r>
              <a:rPr lang="en-US" sz="3600" dirty="0"/>
              <a:t>Data Specialist Role Abilities (2)</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845821" y="1319588"/>
            <a:ext cx="9939089" cy="4818165"/>
          </a:xfrm>
        </p:spPr>
        <p:txBody>
          <a:bodyPr>
            <a:noAutofit/>
          </a:bodyPr>
          <a:lstStyle/>
          <a:p>
            <a:pPr>
              <a:spcAft>
                <a:spcPts val="600"/>
              </a:spcAft>
            </a:pPr>
            <a:r>
              <a:rPr lang="en-US" sz="2400" dirty="0">
                <a:solidFill>
                  <a:srgbClr val="FFFFFF"/>
                </a:solidFill>
                <a:latin typeface="Arial" panose="020B0604020202020204" pitchFamily="34" charset="0"/>
                <a:cs typeface="Arial" panose="020B0604020202020204" pitchFamily="34" charset="0"/>
              </a:rPr>
              <a:t>view/enter/edit/delete Communication Events for individual children and groups;</a:t>
            </a:r>
          </a:p>
          <a:p>
            <a:pPr>
              <a:spcAft>
                <a:spcPts val="600"/>
              </a:spcAft>
            </a:pPr>
            <a:r>
              <a:rPr lang="en-US" sz="2400" dirty="0">
                <a:solidFill>
                  <a:srgbClr val="FFFFFF"/>
                </a:solidFill>
                <a:latin typeface="Arial" panose="020B0604020202020204" pitchFamily="34" charset="0"/>
                <a:cs typeface="Arial" panose="020B0604020202020204" pitchFamily="34" charset="0"/>
              </a:rPr>
              <a:t>view/enter/edit/delete partial Course History for secondary students who moved away mid-year, when applicable;</a:t>
            </a:r>
          </a:p>
          <a:p>
            <a:pPr>
              <a:spcAft>
                <a:spcPts val="600"/>
              </a:spcAft>
            </a:pPr>
            <a:r>
              <a:rPr lang="en-US" sz="2400" dirty="0">
                <a:solidFill>
                  <a:srgbClr val="FFFFFF"/>
                </a:solidFill>
                <a:latin typeface="Arial" panose="020B0604020202020204" pitchFamily="34" charset="0"/>
                <a:cs typeface="Arial" panose="020B0604020202020204" pitchFamily="34" charset="0"/>
              </a:rPr>
              <a:t>view/enter/edit/delete Individual Needs Assessment/Individual Learning Plan (INA/ILP) forms;</a:t>
            </a:r>
          </a:p>
          <a:p>
            <a:pPr>
              <a:spcAft>
                <a:spcPts val="600"/>
              </a:spcAft>
            </a:pPr>
            <a:r>
              <a:rPr lang="en-US" sz="2400" dirty="0">
                <a:solidFill>
                  <a:srgbClr val="FFFFFF"/>
                </a:solidFill>
                <a:latin typeface="Arial" panose="020B0604020202020204" pitchFamily="34" charset="0"/>
                <a:cs typeface="Arial" panose="020B0604020202020204" pitchFamily="34" charset="0"/>
              </a:rPr>
              <a:t>view school information and resolve Provisional Schools;</a:t>
            </a:r>
          </a:p>
          <a:p>
            <a:pPr>
              <a:spcAft>
                <a:spcPts val="600"/>
              </a:spcAft>
            </a:pPr>
            <a:r>
              <a:rPr lang="en-US" sz="2400" dirty="0">
                <a:solidFill>
                  <a:srgbClr val="FFFFFF"/>
                </a:solidFill>
                <a:latin typeface="Arial" panose="020B0604020202020204" pitchFamily="34" charset="0"/>
                <a:cs typeface="Arial" panose="020B0604020202020204" pitchFamily="34" charset="0"/>
              </a:rPr>
              <a:t>resolve duplicate child records in the MSIN so that other system components can produce accurate unduplicated child counts (i.e., Category 1 and 2 counts); and</a:t>
            </a:r>
          </a:p>
          <a:p>
            <a:pPr>
              <a:spcAft>
                <a:spcPts val="600"/>
              </a:spcAft>
            </a:pPr>
            <a:r>
              <a:rPr lang="en-US" sz="2400" dirty="0">
                <a:solidFill>
                  <a:srgbClr val="FFFFFF"/>
                </a:solidFill>
                <a:latin typeface="Arial" panose="020B0604020202020204" pitchFamily="34" charset="0"/>
                <a:cs typeface="Arial" panose="020B0604020202020204" pitchFamily="34" charset="0"/>
              </a:rPr>
              <a:t>view all Child Reports and Data Monitoring Reports.</a:t>
            </a:r>
          </a:p>
        </p:txBody>
      </p:sp>
    </p:spTree>
    <p:extLst>
      <p:ext uri="{BB962C8B-B14F-4D97-AF65-F5344CB8AC3E}">
        <p14:creationId xmlns:p14="http://schemas.microsoft.com/office/powerpoint/2010/main" val="3764515428"/>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45522</TotalTime>
  <Words>5397</Words>
  <Application>Microsoft Office PowerPoint</Application>
  <PresentationFormat>Widescreen</PresentationFormat>
  <Paragraphs>524</Paragraphs>
  <Slides>48</Slides>
  <Notes>48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48</vt:i4>
      </vt:variant>
    </vt:vector>
  </HeadingPairs>
  <TitlesOfParts>
    <vt:vector size="54" baseType="lpstr">
      <vt:lpstr>Arial</vt:lpstr>
      <vt:lpstr>Calibri</vt:lpstr>
      <vt:lpstr>Corbel</vt:lpstr>
      <vt:lpstr>CDE Set 1</vt:lpstr>
      <vt:lpstr>CDE Set 3</vt:lpstr>
      <vt:lpstr>CDE Set 6</vt:lpstr>
      <vt:lpstr>Welcome to the  Migrant Student Information Network  2023 Training</vt:lpstr>
      <vt:lpstr>Migrant Student Information Network: Key Topics for Data Specialists   January 24, 2023 1:00 p.m. – 2:30 p.m.</vt:lpstr>
      <vt:lpstr>Welcome and Introductions</vt:lpstr>
      <vt:lpstr>Purpose</vt:lpstr>
      <vt:lpstr>Session Objectives</vt:lpstr>
      <vt:lpstr>Housekeeping</vt:lpstr>
      <vt:lpstr>The Data Specialist Role in MSIN</vt:lpstr>
      <vt:lpstr>Data Specialist Role Abilities</vt:lpstr>
      <vt:lpstr>Data Specialist Role Abilities (2)</vt:lpstr>
      <vt:lpstr>Unique Responsibilities</vt:lpstr>
      <vt:lpstr>What’s New This Year?</vt:lpstr>
      <vt:lpstr>Child Records: Enrollment Info</vt:lpstr>
      <vt:lpstr>Editing the Enrollment Info Tab</vt:lpstr>
      <vt:lpstr>Enrollment Dependencies</vt:lpstr>
      <vt:lpstr>Enrollment Inputs and Outputs</vt:lpstr>
      <vt:lpstr>Enrollments and MPO Reports</vt:lpstr>
      <vt:lpstr>Reports With Enrollment Dependencies</vt:lpstr>
      <vt:lpstr>Understanding Report Calculations</vt:lpstr>
      <vt:lpstr>Understanding Report Criteria</vt:lpstr>
      <vt:lpstr>Using Child Lists in MPO Reports</vt:lpstr>
      <vt:lpstr>Fixing Enrollment Errors</vt:lpstr>
      <vt:lpstr>Recognizing Complex Enrollments</vt:lpstr>
      <vt:lpstr>Collaborative Activity 1</vt:lpstr>
      <vt:lpstr>Activity 1 Instructions</vt:lpstr>
      <vt:lpstr>Questions?</vt:lpstr>
      <vt:lpstr>Check for Understanding</vt:lpstr>
      <vt:lpstr>Break</vt:lpstr>
      <vt:lpstr>Child Records: Service Participation</vt:lpstr>
      <vt:lpstr>Editing the Service Participation Tab</vt:lpstr>
      <vt:lpstr>Service Participation Dependencies</vt:lpstr>
      <vt:lpstr>Service Participation Inputs and Outputs</vt:lpstr>
      <vt:lpstr>Service Participation Data Entry</vt:lpstr>
      <vt:lpstr>Continuation of Services Data Entry</vt:lpstr>
      <vt:lpstr>Reports With Service Dependencies</vt:lpstr>
      <vt:lpstr>Numerator Criteria</vt:lpstr>
      <vt:lpstr>Common Questions About Services</vt:lpstr>
      <vt:lpstr>Understanding the Numerator</vt:lpstr>
      <vt:lpstr>Multiple Services, Same MPO</vt:lpstr>
      <vt:lpstr>Collaborative Activity 2</vt:lpstr>
      <vt:lpstr>Activity 2 Instructions</vt:lpstr>
      <vt:lpstr>Questions? (2)</vt:lpstr>
      <vt:lpstr>Check for Understanding (2)</vt:lpstr>
      <vt:lpstr>Resources and Closing Activity</vt:lpstr>
      <vt:lpstr>Resources</vt:lpstr>
      <vt:lpstr>Collaborative Activity 3</vt:lpstr>
      <vt:lpstr>Activity 3 Instructions</vt:lpstr>
      <vt:lpstr>Questions? (3)</vt:lpstr>
      <vt:lpstr>Contact Information</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Jose Valencia</dc:creator>
  <cp:lastModifiedBy>Marc Greenfield</cp:lastModifiedBy>
  <cp:revision>806</cp:revision>
  <dcterms:created xsi:type="dcterms:W3CDTF">2020-08-25T03:09:04Z</dcterms:created>
  <dcterms:modified xsi:type="dcterms:W3CDTF">2023-02-09T22:49:09Z</dcterms:modified>
</cp:coreProperties>
</file>