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48" r:id="rId2"/>
    <p:sldMasterId id="2147483676" r:id="rId3"/>
    <p:sldMasterId id="2147483681" r:id="rId4"/>
  </p:sldMasterIdLst>
  <p:notesMasterIdLst>
    <p:notesMasterId r:id="rId46"/>
  </p:notesMasterIdLst>
  <p:handoutMasterIdLst>
    <p:handoutMasterId r:id="rId47"/>
  </p:handoutMasterIdLst>
  <p:sldIdLst>
    <p:sldId id="864" r:id="rId5"/>
    <p:sldId id="845" r:id="rId6"/>
    <p:sldId id="377" r:id="rId7"/>
    <p:sldId id="302" r:id="rId8"/>
    <p:sldId id="299" r:id="rId9"/>
    <p:sldId id="837" r:id="rId10"/>
    <p:sldId id="822" r:id="rId11"/>
    <p:sldId id="865" r:id="rId12"/>
    <p:sldId id="856" r:id="rId13"/>
    <p:sldId id="866" r:id="rId14"/>
    <p:sldId id="867" r:id="rId15"/>
    <p:sldId id="886" r:id="rId16"/>
    <p:sldId id="793" r:id="rId17"/>
    <p:sldId id="880" r:id="rId18"/>
    <p:sldId id="805" r:id="rId19"/>
    <p:sldId id="868" r:id="rId20"/>
    <p:sldId id="875" r:id="rId21"/>
    <p:sldId id="876" r:id="rId22"/>
    <p:sldId id="877" r:id="rId23"/>
    <p:sldId id="878" r:id="rId24"/>
    <p:sldId id="879" r:id="rId25"/>
    <p:sldId id="852" r:id="rId26"/>
    <p:sldId id="869" r:id="rId27"/>
    <p:sldId id="332" r:id="rId28"/>
    <p:sldId id="870" r:id="rId29"/>
    <p:sldId id="823" r:id="rId30"/>
    <p:sldId id="266" r:id="rId31"/>
    <p:sldId id="882" r:id="rId32"/>
    <p:sldId id="883" r:id="rId33"/>
    <p:sldId id="884" r:id="rId34"/>
    <p:sldId id="885" r:id="rId35"/>
    <p:sldId id="815" r:id="rId36"/>
    <p:sldId id="871" r:id="rId37"/>
    <p:sldId id="872" r:id="rId38"/>
    <p:sldId id="277" r:id="rId39"/>
    <p:sldId id="394" r:id="rId40"/>
    <p:sldId id="353" r:id="rId41"/>
    <p:sldId id="873" r:id="rId42"/>
    <p:sldId id="853" r:id="rId43"/>
    <p:sldId id="874" r:id="rId44"/>
    <p:sldId id="275" r:id="rId4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uana ZaragozaSanchez" initials="JZ" lastIdx="1" clrIdx="6">
    <p:extLst>
      <p:ext uri="{19B8F6BF-5375-455C-9EA6-DF929625EA0E}">
        <p15:presenceInfo xmlns:p15="http://schemas.microsoft.com/office/powerpoint/2012/main" userId="S-1-5-21-2608872058-1432505909-2668327341-31294" providerId="AD"/>
      </p:ext>
    </p:extLst>
  </p:cmAuthor>
  <p:cmAuthor id="1" name="Heather Medina" initials="HM" lastIdx="7" clrIdx="0">
    <p:extLst>
      <p:ext uri="{19B8F6BF-5375-455C-9EA6-DF929625EA0E}">
        <p15:presenceInfo xmlns:p15="http://schemas.microsoft.com/office/powerpoint/2012/main" userId="S::hmedina@wested.org::9171d73f-f472-43d3-af20-a7386cfdaf7f" providerId="AD"/>
      </p:ext>
    </p:extLst>
  </p:cmAuthor>
  <p:cmAuthor id="8" name="Melissa Mallory" initials="MM" lastIdx="4" clrIdx="7">
    <p:extLst>
      <p:ext uri="{19B8F6BF-5375-455C-9EA6-DF929625EA0E}">
        <p15:presenceInfo xmlns:p15="http://schemas.microsoft.com/office/powerpoint/2012/main" userId="S-1-5-21-2608872058-1432505909-2668327341-24650" providerId="AD"/>
      </p:ext>
    </p:extLst>
  </p:cmAuthor>
  <p:cmAuthor id="2" name="Celina Torres" initials="CT" lastIdx="24" clrIdx="1">
    <p:extLst>
      <p:ext uri="{19B8F6BF-5375-455C-9EA6-DF929625EA0E}">
        <p15:presenceInfo xmlns:p15="http://schemas.microsoft.com/office/powerpoint/2012/main" userId="S-1-5-21-2608872058-1432505909-2668327341-12694" providerId="AD"/>
      </p:ext>
    </p:extLst>
  </p:cmAuthor>
  <p:cmAuthor id="3" name="ggariba@wested.org" initials="g" lastIdx="5" clrIdx="2">
    <p:extLst>
      <p:ext uri="{19B8F6BF-5375-455C-9EA6-DF929625EA0E}">
        <p15:presenceInfo xmlns:p15="http://schemas.microsoft.com/office/powerpoint/2012/main" userId="S::ggariba@wested.org::587c1eff-51e7-4625-9cc3-ed05fa212827" providerId="AD"/>
      </p:ext>
    </p:extLst>
  </p:cmAuthor>
  <p:cmAuthor id="4" name="Evan Hulka" initials="EH" lastIdx="5" clrIdx="3">
    <p:extLst>
      <p:ext uri="{19B8F6BF-5375-455C-9EA6-DF929625EA0E}">
        <p15:presenceInfo xmlns:p15="http://schemas.microsoft.com/office/powerpoint/2012/main" userId="S::ehulka@wested.org::09282d9a-ac44-4ac6-bf37-5b802b539422" providerId="AD"/>
      </p:ext>
    </p:extLst>
  </p:cmAuthor>
  <p:cmAuthor id="5" name="Jose Valencia" initials="JV" lastIdx="1" clrIdx="4">
    <p:extLst>
      <p:ext uri="{19B8F6BF-5375-455C-9EA6-DF929625EA0E}">
        <p15:presenceInfo xmlns:p15="http://schemas.microsoft.com/office/powerpoint/2012/main" userId="S::jvalenc@wested.org::f7cacef2-c658-45aa-8b71-033f25fe5a83" providerId="AD"/>
      </p:ext>
    </p:extLst>
  </p:cmAuthor>
  <p:cmAuthor id="6" name="Juli Auld" initials="JA" lastIdx="10" clrIdx="5">
    <p:extLst>
      <p:ext uri="{19B8F6BF-5375-455C-9EA6-DF929625EA0E}">
        <p15:presenceInfo xmlns:p15="http://schemas.microsoft.com/office/powerpoint/2012/main" userId="S-1-5-21-2608872058-1432505909-2668327341-230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16" autoAdjust="0"/>
    <p:restoredTop sz="71050" autoAdjust="0"/>
  </p:normalViewPr>
  <p:slideViewPr>
    <p:cSldViewPr snapToGrid="0">
      <p:cViewPr varScale="1">
        <p:scale>
          <a:sx n="79" d="100"/>
          <a:sy n="79" d="100"/>
        </p:scale>
        <p:origin x="1956" y="90"/>
      </p:cViewPr>
      <p:guideLst/>
    </p:cSldViewPr>
  </p:slideViewPr>
  <p:outlineViewPr>
    <p:cViewPr>
      <p:scale>
        <a:sx n="33" d="100"/>
        <a:sy n="33" d="100"/>
      </p:scale>
      <p:origin x="0" y="-17722"/>
    </p:cViewPr>
  </p:outlineViewPr>
  <p:notesTextViewPr>
    <p:cViewPr>
      <p:scale>
        <a:sx n="1" d="1"/>
        <a:sy n="1" d="1"/>
      </p:scale>
      <p:origin x="0" y="0"/>
    </p:cViewPr>
  </p:notesTextViewPr>
  <p:notesViewPr>
    <p:cSldViewPr snapToGrid="0">
      <p:cViewPr varScale="1">
        <p:scale>
          <a:sx n="87" d="100"/>
          <a:sy n="87"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42.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41.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42.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41.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291CD29B-E081-46FA-866F-8EC827C261A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5E7CD3-2296-4FB0-82CF-6771ABFE35C9}">
      <dgm:prSet custT="1"/>
      <dgm:spPr/>
      <dgm:t>
        <a:bodyPr/>
        <a:lstStyle/>
        <a:p>
          <a:pPr>
            <a:lnSpc>
              <a:spcPct val="100000"/>
            </a:lnSpc>
            <a:defRPr cap="all"/>
          </a:pPr>
          <a:r>
            <a:rPr lang="en-US" sz="2000" cap="none" dirty="0">
              <a:solidFill>
                <a:schemeClr val="accent2">
                  <a:lumMod val="75000"/>
                </a:schemeClr>
              </a:solidFill>
            </a:rPr>
            <a:t>In your Breakout Room (BR), take 2 minutes to introduce yourselves (name, region/DFD, and job title).</a:t>
          </a:r>
        </a:p>
      </dgm:t>
    </dgm:pt>
    <dgm:pt modelId="{DDE17C2A-C989-43A2-B529-9A9695DFF6D5}" type="parTrans" cxnId="{EDF31AE7-CBA8-44E8-A4C1-77E6706C67B8}">
      <dgm:prSet/>
      <dgm:spPr/>
      <dgm:t>
        <a:bodyPr/>
        <a:lstStyle/>
        <a:p>
          <a:endParaRPr lang="en-US"/>
        </a:p>
      </dgm:t>
    </dgm:pt>
    <dgm:pt modelId="{5A854DDB-92AA-42A1-BC2E-18E2BB62B085}" type="sibTrans" cxnId="{EDF31AE7-CBA8-44E8-A4C1-77E6706C67B8}">
      <dgm:prSet/>
      <dgm:spPr/>
      <dgm:t>
        <a:bodyPr/>
        <a:lstStyle/>
        <a:p>
          <a:endParaRPr lang="en-US"/>
        </a:p>
      </dgm:t>
    </dgm:pt>
    <dgm:pt modelId="{99EE7C0C-0F73-47D2-81D3-F618C76D7C50}">
      <dgm:prSet custT="1"/>
      <dgm:spPr/>
      <dgm:t>
        <a:bodyPr/>
        <a:lstStyle/>
        <a:p>
          <a:pPr>
            <a:lnSpc>
              <a:spcPct val="100000"/>
            </a:lnSpc>
            <a:defRPr cap="all"/>
          </a:pPr>
          <a:r>
            <a:rPr lang="en-US" sz="2000" cap="none" dirty="0">
              <a:solidFill>
                <a:schemeClr val="bg2">
                  <a:lumMod val="10000"/>
                </a:schemeClr>
              </a:solidFill>
            </a:rPr>
            <a:t>Open the chat window to view the instructions and links.</a:t>
          </a:r>
        </a:p>
      </dgm:t>
    </dgm:pt>
    <dgm:pt modelId="{14AC984E-FC76-42B2-B6CF-F6E6AE422BEC}" type="parTrans" cxnId="{4B9A5F5A-DB2E-4987-95DD-49B1E9271F8B}">
      <dgm:prSet/>
      <dgm:spPr/>
      <dgm:t>
        <a:bodyPr/>
        <a:lstStyle/>
        <a:p>
          <a:endParaRPr lang="en-US"/>
        </a:p>
      </dgm:t>
    </dgm:pt>
    <dgm:pt modelId="{B3A02793-4DE7-4BC5-820C-BB88FAF8C540}" type="sibTrans" cxnId="{4B9A5F5A-DB2E-4987-95DD-49B1E9271F8B}">
      <dgm:prSet/>
      <dgm:spPr/>
      <dgm:t>
        <a:bodyPr/>
        <a:lstStyle/>
        <a:p>
          <a:endParaRPr lang="en-US"/>
        </a:p>
      </dgm:t>
    </dgm:pt>
    <dgm:pt modelId="{AC93C9D3-C7FF-4524-B581-DBF9EBEE2483}">
      <dgm:prSet custT="1"/>
      <dgm:spPr/>
      <dgm:t>
        <a:bodyPr/>
        <a:lstStyle/>
        <a:p>
          <a:pPr>
            <a:lnSpc>
              <a:spcPct val="100000"/>
            </a:lnSpc>
            <a:defRPr cap="all"/>
          </a:pPr>
          <a:r>
            <a:rPr lang="en-US" sz="2000" cap="none" dirty="0">
              <a:solidFill>
                <a:schemeClr val="accent4">
                  <a:lumMod val="50000"/>
                </a:schemeClr>
              </a:solidFill>
            </a:rPr>
            <a:t>Click on the Jamboard link that matches your BR number (e.g., BR 5 should go to Jamboard group 5).</a:t>
          </a:r>
        </a:p>
      </dgm:t>
    </dgm:pt>
    <dgm:pt modelId="{4E8BE5A8-C184-44FC-B98C-582F5BEC5D51}" type="parTrans" cxnId="{E8843053-1A9B-4F8A-BD5D-74E9783AB0F1}">
      <dgm:prSet/>
      <dgm:spPr/>
      <dgm:t>
        <a:bodyPr/>
        <a:lstStyle/>
        <a:p>
          <a:endParaRPr lang="en-US"/>
        </a:p>
      </dgm:t>
    </dgm:pt>
    <dgm:pt modelId="{BF26B8C7-CD5B-4C22-9726-A4CD59050F99}" type="sibTrans" cxnId="{E8843053-1A9B-4F8A-BD5D-74E9783AB0F1}">
      <dgm:prSet/>
      <dgm:spPr/>
      <dgm:t>
        <a:bodyPr/>
        <a:lstStyle/>
        <a:p>
          <a:endParaRPr lang="en-US"/>
        </a:p>
      </dgm:t>
    </dgm:pt>
    <dgm:pt modelId="{3EE4ADF9-23D5-4B92-A3C6-7DF02E360A84}">
      <dgm:prSet custT="1"/>
      <dgm:spPr/>
      <dgm:t>
        <a:bodyPr/>
        <a:lstStyle/>
        <a:p>
          <a:pPr>
            <a:lnSpc>
              <a:spcPct val="100000"/>
            </a:lnSpc>
            <a:defRPr cap="all"/>
          </a:pPr>
          <a:r>
            <a:rPr lang="en-US" sz="2000" cap="none" dirty="0">
              <a:solidFill>
                <a:schemeClr val="accent5">
                  <a:lumMod val="75000"/>
                </a:schemeClr>
              </a:solidFill>
            </a:rPr>
            <a:t>Keep two windows open: your BR in Zoom and your Activity 1 slide in Jamboard.</a:t>
          </a:r>
        </a:p>
      </dgm:t>
    </dgm:pt>
    <dgm:pt modelId="{E3675DB5-D23F-47B0-9F1F-45B21E96D6AB}" type="parTrans" cxnId="{0040AFD0-E744-444D-83B9-B6DEF5C80371}">
      <dgm:prSet/>
      <dgm:spPr/>
      <dgm:t>
        <a:bodyPr/>
        <a:lstStyle/>
        <a:p>
          <a:endParaRPr lang="en-US"/>
        </a:p>
      </dgm:t>
    </dgm:pt>
    <dgm:pt modelId="{D9EC1B37-BCB5-48EA-A34A-0F83196CAC88}" type="sibTrans" cxnId="{0040AFD0-E744-444D-83B9-B6DEF5C80371}">
      <dgm:prSet/>
      <dgm:spPr/>
      <dgm:t>
        <a:bodyPr/>
        <a:lstStyle/>
        <a:p>
          <a:endParaRPr lang="en-US"/>
        </a:p>
      </dgm:t>
    </dgm:pt>
    <dgm:pt modelId="{BF13D644-554B-4EBE-B6B4-DA6D18670C5B}">
      <dgm:prSet custT="1"/>
      <dgm:spPr/>
      <dgm:t>
        <a:bodyPr/>
        <a:lstStyle/>
        <a:p>
          <a:pPr>
            <a:lnSpc>
              <a:spcPct val="100000"/>
            </a:lnSpc>
            <a:defRPr cap="all"/>
          </a:pPr>
          <a:r>
            <a:rPr lang="en-US" sz="2000" cap="none" dirty="0">
              <a:solidFill>
                <a:schemeClr val="accent6">
                  <a:lumMod val="75000"/>
                </a:schemeClr>
              </a:solidFill>
            </a:rPr>
            <a:t>Add post-its (sticky notes) with your responses.</a:t>
          </a:r>
        </a:p>
        <a:p>
          <a:pPr>
            <a:lnSpc>
              <a:spcPct val="100000"/>
            </a:lnSpc>
            <a:defRPr cap="all"/>
          </a:pPr>
          <a:endParaRPr lang="en-US" sz="2000" cap="none" dirty="0">
            <a:solidFill>
              <a:schemeClr val="accent6">
                <a:lumMod val="75000"/>
              </a:schemeClr>
            </a:solidFill>
          </a:endParaRPr>
        </a:p>
      </dgm:t>
    </dgm:pt>
    <dgm:pt modelId="{6A1A5218-F307-4625-84B9-13787335D5C8}" type="parTrans" cxnId="{15517F87-734B-4811-B1D6-9E57180CB39C}">
      <dgm:prSet/>
      <dgm:spPr/>
      <dgm:t>
        <a:bodyPr/>
        <a:lstStyle/>
        <a:p>
          <a:endParaRPr lang="en-US"/>
        </a:p>
      </dgm:t>
    </dgm:pt>
    <dgm:pt modelId="{F5D79BF7-05EE-43F2-818B-0FF09E268F29}" type="sibTrans" cxnId="{15517F87-734B-4811-B1D6-9E57180CB39C}">
      <dgm:prSet/>
      <dgm:spPr/>
      <dgm:t>
        <a:bodyPr/>
        <a:lstStyle/>
        <a:p>
          <a:endParaRPr lang="en-US"/>
        </a:p>
      </dgm:t>
    </dgm:pt>
    <dgm:pt modelId="{3866F245-4278-41C9-9240-2175A956E778}">
      <dgm:prSet custT="1"/>
      <dgm:spPr/>
      <dgm:t>
        <a:bodyPr/>
        <a:lstStyle/>
        <a:p>
          <a:pPr>
            <a:lnSpc>
              <a:spcPct val="100000"/>
            </a:lnSpc>
            <a:defRPr cap="all"/>
          </a:pPr>
          <a:r>
            <a:rPr lang="en-US" sz="2000" cap="none" dirty="0">
              <a:solidFill>
                <a:schemeClr val="accent2">
                  <a:lumMod val="75000"/>
                </a:schemeClr>
              </a:solidFill>
            </a:rPr>
            <a:t>Discuss what you posted with the group.</a:t>
          </a:r>
        </a:p>
      </dgm:t>
    </dgm:pt>
    <dgm:pt modelId="{25652F2D-0567-496B-98B1-F165B3E8F30C}" type="parTrans" cxnId="{51E1564F-8DF2-45CF-8373-EEFA40726562}">
      <dgm:prSet/>
      <dgm:spPr/>
      <dgm:t>
        <a:bodyPr/>
        <a:lstStyle/>
        <a:p>
          <a:endParaRPr lang="en-US"/>
        </a:p>
      </dgm:t>
    </dgm:pt>
    <dgm:pt modelId="{19E6B2B6-3A8E-4A38-A98B-AC876BB5C3A8}" type="sibTrans" cxnId="{51E1564F-8DF2-45CF-8373-EEFA40726562}">
      <dgm:prSet/>
      <dgm:spPr/>
      <dgm:t>
        <a:bodyPr/>
        <a:lstStyle/>
        <a:p>
          <a:endParaRPr lang="en-US"/>
        </a:p>
      </dgm:t>
    </dgm:pt>
    <dgm:pt modelId="{11250220-4E20-4114-A277-DD7F9A315CF4}" type="pres">
      <dgm:prSet presAssocID="{291CD29B-E081-46FA-866F-8EC827C261AA}" presName="root" presStyleCnt="0">
        <dgm:presLayoutVars>
          <dgm:dir/>
          <dgm:resizeHandles val="exact"/>
        </dgm:presLayoutVars>
      </dgm:prSet>
      <dgm:spPr/>
    </dgm:pt>
    <dgm:pt modelId="{0C35F152-3F5F-4446-A844-1F04DAD2B77A}" type="pres">
      <dgm:prSet presAssocID="{0A5E7CD3-2296-4FB0-82CF-6771ABFE35C9}" presName="compNode" presStyleCnt="0"/>
      <dgm:spPr/>
    </dgm:pt>
    <dgm:pt modelId="{C0A729F5-9F15-4A86-829F-E88809B4AA1B}" type="pres">
      <dgm:prSet presAssocID="{0A5E7CD3-2296-4FB0-82CF-6771ABFE35C9}" presName="iconBgRect" presStyleLbl="bgShp" presStyleIdx="0" presStyleCnt="6"/>
      <dgm:spPr>
        <a:prstGeom prst="round2DiagRect">
          <a:avLst>
            <a:gd name="adj1" fmla="val 29727"/>
            <a:gd name="adj2" fmla="val 0"/>
          </a:avLst>
        </a:prstGeom>
      </dgm:spPr>
    </dgm:pt>
    <dgm:pt modelId="{53296A98-2044-4FE3-A38A-BA4B2C07740F}" type="pres">
      <dgm:prSet presAssocID="{0A5E7CD3-2296-4FB0-82CF-6771ABFE35C9}"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A6C0C70-B143-49D9-A49A-809DFE28BB6E}" type="pres">
      <dgm:prSet presAssocID="{0A5E7CD3-2296-4FB0-82CF-6771ABFE35C9}" presName="spaceRect" presStyleCnt="0"/>
      <dgm:spPr/>
    </dgm:pt>
    <dgm:pt modelId="{94510E8A-7C4B-4171-BFED-3640B8A87510}" type="pres">
      <dgm:prSet presAssocID="{0A5E7CD3-2296-4FB0-82CF-6771ABFE35C9}" presName="textRect" presStyleLbl="revTx" presStyleIdx="0" presStyleCnt="6">
        <dgm:presLayoutVars>
          <dgm:chMax val="1"/>
          <dgm:chPref val="1"/>
        </dgm:presLayoutVars>
      </dgm:prSet>
      <dgm:spPr/>
    </dgm:pt>
    <dgm:pt modelId="{647F3098-59CB-4EC0-B77A-2883A67D7A94}" type="pres">
      <dgm:prSet presAssocID="{5A854DDB-92AA-42A1-BC2E-18E2BB62B085}" presName="sibTrans" presStyleCnt="0"/>
      <dgm:spPr/>
    </dgm:pt>
    <dgm:pt modelId="{A12A0535-9144-4A09-AD17-9FEE12DC46C8}" type="pres">
      <dgm:prSet presAssocID="{99EE7C0C-0F73-47D2-81D3-F618C76D7C50}" presName="compNode" presStyleCnt="0"/>
      <dgm:spPr/>
    </dgm:pt>
    <dgm:pt modelId="{EB18FF22-D284-436D-AD43-42F567F2E451}" type="pres">
      <dgm:prSet presAssocID="{99EE7C0C-0F73-47D2-81D3-F618C76D7C50}" presName="iconBgRect" presStyleLbl="bgShp" presStyleIdx="1" presStyleCnt="6"/>
      <dgm:spPr>
        <a:prstGeom prst="round2DiagRect">
          <a:avLst>
            <a:gd name="adj1" fmla="val 29727"/>
            <a:gd name="adj2" fmla="val 0"/>
          </a:avLst>
        </a:prstGeom>
      </dgm:spPr>
    </dgm:pt>
    <dgm:pt modelId="{DFF03FE3-2592-4C7C-8EF5-1C4C1EB01A3E}" type="pres">
      <dgm:prSet presAssocID="{99EE7C0C-0F73-47D2-81D3-F618C76D7C50}"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C7D480D-78BC-4F83-89A4-A7D427A0A3D7}" type="pres">
      <dgm:prSet presAssocID="{99EE7C0C-0F73-47D2-81D3-F618C76D7C50}" presName="spaceRect" presStyleCnt="0"/>
      <dgm:spPr/>
    </dgm:pt>
    <dgm:pt modelId="{B312CE4E-A0CA-4622-B423-DDD2D98D3B2F}" type="pres">
      <dgm:prSet presAssocID="{99EE7C0C-0F73-47D2-81D3-F618C76D7C50}" presName="textRect" presStyleLbl="revTx" presStyleIdx="1" presStyleCnt="6">
        <dgm:presLayoutVars>
          <dgm:chMax val="1"/>
          <dgm:chPref val="1"/>
        </dgm:presLayoutVars>
      </dgm:prSet>
      <dgm:spPr/>
    </dgm:pt>
    <dgm:pt modelId="{411F9C2B-6899-4E1C-93D5-FF61370A1050}" type="pres">
      <dgm:prSet presAssocID="{B3A02793-4DE7-4BC5-820C-BB88FAF8C540}" presName="sibTrans" presStyleCnt="0"/>
      <dgm:spPr/>
    </dgm:pt>
    <dgm:pt modelId="{CB5323CA-7C22-4691-86DF-6AF7D7883664}" type="pres">
      <dgm:prSet presAssocID="{AC93C9D3-C7FF-4524-B581-DBF9EBEE2483}" presName="compNode" presStyleCnt="0"/>
      <dgm:spPr/>
    </dgm:pt>
    <dgm:pt modelId="{DF784F96-140D-425E-81BE-C91F8D1DE9B3}" type="pres">
      <dgm:prSet presAssocID="{AC93C9D3-C7FF-4524-B581-DBF9EBEE2483}" presName="iconBgRect" presStyleLbl="bgShp" presStyleIdx="2" presStyleCnt="6"/>
      <dgm:spPr>
        <a:prstGeom prst="round2DiagRect">
          <a:avLst>
            <a:gd name="adj1" fmla="val 29727"/>
            <a:gd name="adj2" fmla="val 0"/>
          </a:avLst>
        </a:prstGeom>
      </dgm:spPr>
    </dgm:pt>
    <dgm:pt modelId="{F9622758-B409-4FBF-9858-A816E501924E}" type="pres">
      <dgm:prSet presAssocID="{AC93C9D3-C7FF-4524-B581-DBF9EBEE2483}"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66C1AD0F-BA36-43EF-850E-1C68B476E49B}" type="pres">
      <dgm:prSet presAssocID="{AC93C9D3-C7FF-4524-B581-DBF9EBEE2483}" presName="spaceRect" presStyleCnt="0"/>
      <dgm:spPr/>
    </dgm:pt>
    <dgm:pt modelId="{2B04B2DB-CB73-4959-8F66-D28C527B871A}" type="pres">
      <dgm:prSet presAssocID="{AC93C9D3-C7FF-4524-B581-DBF9EBEE2483}" presName="textRect" presStyleLbl="revTx" presStyleIdx="2" presStyleCnt="6">
        <dgm:presLayoutVars>
          <dgm:chMax val="1"/>
          <dgm:chPref val="1"/>
        </dgm:presLayoutVars>
      </dgm:prSet>
      <dgm:spPr/>
    </dgm:pt>
    <dgm:pt modelId="{BD868162-5EBD-4956-A6B6-2DB041C5E0CB}" type="pres">
      <dgm:prSet presAssocID="{BF26B8C7-CD5B-4C22-9726-A4CD59050F99}" presName="sibTrans" presStyleCnt="0"/>
      <dgm:spPr/>
    </dgm:pt>
    <dgm:pt modelId="{12E8BA95-BDC0-4676-B9C3-AD4CADB60FB2}" type="pres">
      <dgm:prSet presAssocID="{3EE4ADF9-23D5-4B92-A3C6-7DF02E360A84}" presName="compNode" presStyleCnt="0"/>
      <dgm:spPr/>
    </dgm:pt>
    <dgm:pt modelId="{ADD4AE6A-C860-4A8A-A276-60AF8CA5004D}" type="pres">
      <dgm:prSet presAssocID="{3EE4ADF9-23D5-4B92-A3C6-7DF02E360A84}" presName="iconBgRect" presStyleLbl="bgShp" presStyleIdx="3" presStyleCnt="6"/>
      <dgm:spPr>
        <a:prstGeom prst="round2DiagRect">
          <a:avLst>
            <a:gd name="adj1" fmla="val 29727"/>
            <a:gd name="adj2" fmla="val 0"/>
          </a:avLst>
        </a:prstGeom>
      </dgm:spPr>
    </dgm:pt>
    <dgm:pt modelId="{242DCDF8-1E9A-421A-8138-0ECBF3F4A19C}" type="pres">
      <dgm:prSet presAssocID="{3EE4ADF9-23D5-4B92-A3C6-7DF02E360A84}"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2356317B-B440-46E5-94A0-CC8F780F32A3}" type="pres">
      <dgm:prSet presAssocID="{3EE4ADF9-23D5-4B92-A3C6-7DF02E360A84}" presName="spaceRect" presStyleCnt="0"/>
      <dgm:spPr/>
    </dgm:pt>
    <dgm:pt modelId="{3360653B-D1A8-49C7-A526-4A194CF9E687}" type="pres">
      <dgm:prSet presAssocID="{3EE4ADF9-23D5-4B92-A3C6-7DF02E360A84}" presName="textRect" presStyleLbl="revTx" presStyleIdx="3" presStyleCnt="6">
        <dgm:presLayoutVars>
          <dgm:chMax val="1"/>
          <dgm:chPref val="1"/>
        </dgm:presLayoutVars>
      </dgm:prSet>
      <dgm:spPr/>
    </dgm:pt>
    <dgm:pt modelId="{713F278B-55DF-451D-97E0-1519846D3879}" type="pres">
      <dgm:prSet presAssocID="{D9EC1B37-BCB5-48EA-A34A-0F83196CAC88}" presName="sibTrans" presStyleCnt="0"/>
      <dgm:spPr/>
    </dgm:pt>
    <dgm:pt modelId="{A8F67BAE-469D-4CE8-B470-54C16E142D07}" type="pres">
      <dgm:prSet presAssocID="{BF13D644-554B-4EBE-B6B4-DA6D18670C5B}" presName="compNode" presStyleCnt="0"/>
      <dgm:spPr/>
    </dgm:pt>
    <dgm:pt modelId="{75930DF1-3693-4082-A1BB-7CD4FFF64C97}" type="pres">
      <dgm:prSet presAssocID="{BF13D644-554B-4EBE-B6B4-DA6D18670C5B}" presName="iconBgRect" presStyleLbl="bgShp" presStyleIdx="4" presStyleCnt="6"/>
      <dgm:spPr>
        <a:prstGeom prst="round2DiagRect">
          <a:avLst>
            <a:gd name="adj1" fmla="val 29727"/>
            <a:gd name="adj2" fmla="val 0"/>
          </a:avLst>
        </a:prstGeom>
      </dgm:spPr>
    </dgm:pt>
    <dgm:pt modelId="{D76807CB-F028-419E-A7D9-50CE37C209BF}" type="pres">
      <dgm:prSet presAssocID="{BF13D644-554B-4EBE-B6B4-DA6D18670C5B}"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181659D2-6398-4475-87B3-9BD2736FA6E0}" type="pres">
      <dgm:prSet presAssocID="{BF13D644-554B-4EBE-B6B4-DA6D18670C5B}" presName="spaceRect" presStyleCnt="0"/>
      <dgm:spPr/>
    </dgm:pt>
    <dgm:pt modelId="{208D4C5A-E84D-4B33-BCD1-581783E2CC87}" type="pres">
      <dgm:prSet presAssocID="{BF13D644-554B-4EBE-B6B4-DA6D18670C5B}" presName="textRect" presStyleLbl="revTx" presStyleIdx="4" presStyleCnt="6">
        <dgm:presLayoutVars>
          <dgm:chMax val="1"/>
          <dgm:chPref val="1"/>
        </dgm:presLayoutVars>
      </dgm:prSet>
      <dgm:spPr/>
    </dgm:pt>
    <dgm:pt modelId="{E50CFF03-1D96-40DA-A382-3BC9633BD00C}" type="pres">
      <dgm:prSet presAssocID="{F5D79BF7-05EE-43F2-818B-0FF09E268F29}" presName="sibTrans" presStyleCnt="0"/>
      <dgm:spPr/>
    </dgm:pt>
    <dgm:pt modelId="{8A4E625D-8EC8-4BC1-8654-E00A8052ABBF}" type="pres">
      <dgm:prSet presAssocID="{3866F245-4278-41C9-9240-2175A956E778}" presName="compNode" presStyleCnt="0"/>
      <dgm:spPr/>
    </dgm:pt>
    <dgm:pt modelId="{E2DF04AB-FEB7-4F1F-A385-7995B851ABF7}" type="pres">
      <dgm:prSet presAssocID="{3866F245-4278-41C9-9240-2175A956E778}" presName="iconBgRect" presStyleLbl="bgShp" presStyleIdx="5" presStyleCnt="6"/>
      <dgm:spPr>
        <a:prstGeom prst="round2DiagRect">
          <a:avLst>
            <a:gd name="adj1" fmla="val 29727"/>
            <a:gd name="adj2" fmla="val 0"/>
          </a:avLst>
        </a:prstGeom>
      </dgm:spPr>
    </dgm:pt>
    <dgm:pt modelId="{334A0C2A-EBB6-4E7A-B633-B9CA0C3C80A6}" type="pres">
      <dgm:prSet presAssocID="{3866F245-4278-41C9-9240-2175A956E778}"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5033D486-59F1-400C-9CE2-E9AC6DD01FD9}" type="pres">
      <dgm:prSet presAssocID="{3866F245-4278-41C9-9240-2175A956E778}" presName="spaceRect" presStyleCnt="0"/>
      <dgm:spPr/>
    </dgm:pt>
    <dgm:pt modelId="{7C3E3FB1-7462-401B-88A0-4BC4F80E62A9}" type="pres">
      <dgm:prSet presAssocID="{3866F245-4278-41C9-9240-2175A956E778}" presName="textRect" presStyleLbl="revTx" presStyleIdx="5" presStyleCnt="6">
        <dgm:presLayoutVars>
          <dgm:chMax val="1"/>
          <dgm:chPref val="1"/>
        </dgm:presLayoutVars>
      </dgm:prSet>
      <dgm:spPr/>
    </dgm:pt>
  </dgm:ptLst>
  <dgm:cxnLst>
    <dgm:cxn modelId="{BFFF5121-899A-4607-9E80-DA1B8573BCF8}" type="presOf" srcId="{3EE4ADF9-23D5-4B92-A3C6-7DF02E360A84}" destId="{3360653B-D1A8-49C7-A526-4A194CF9E687}" srcOrd="0" destOrd="0" presId="urn:microsoft.com/office/officeart/2018/5/layout/IconLeafLabelList"/>
    <dgm:cxn modelId="{57EC4760-E092-4189-A066-E8B1C6E9CACA}" type="presOf" srcId="{0A5E7CD3-2296-4FB0-82CF-6771ABFE35C9}" destId="{94510E8A-7C4B-4171-BFED-3640B8A87510}" srcOrd="0" destOrd="0" presId="urn:microsoft.com/office/officeart/2018/5/layout/IconLeafLabelList"/>
    <dgm:cxn modelId="{51E1564F-8DF2-45CF-8373-EEFA40726562}" srcId="{291CD29B-E081-46FA-866F-8EC827C261AA}" destId="{3866F245-4278-41C9-9240-2175A956E778}" srcOrd="5" destOrd="0" parTransId="{25652F2D-0567-496B-98B1-F165B3E8F30C}" sibTransId="{19E6B2B6-3A8E-4A38-A98B-AC876BB5C3A8}"/>
    <dgm:cxn modelId="{E8843053-1A9B-4F8A-BD5D-74E9783AB0F1}" srcId="{291CD29B-E081-46FA-866F-8EC827C261AA}" destId="{AC93C9D3-C7FF-4524-B581-DBF9EBEE2483}" srcOrd="2" destOrd="0" parTransId="{4E8BE5A8-C184-44FC-B98C-582F5BEC5D51}" sibTransId="{BF26B8C7-CD5B-4C22-9726-A4CD59050F99}"/>
    <dgm:cxn modelId="{F753AB54-A08A-4AA1-83FC-F116EBC533EB}" type="presOf" srcId="{3866F245-4278-41C9-9240-2175A956E778}" destId="{7C3E3FB1-7462-401B-88A0-4BC4F80E62A9}" srcOrd="0" destOrd="0" presId="urn:microsoft.com/office/officeart/2018/5/layout/IconLeafLabelList"/>
    <dgm:cxn modelId="{AF2F0C75-A4D9-45E0-9CED-433AED55D383}" type="presOf" srcId="{291CD29B-E081-46FA-866F-8EC827C261AA}" destId="{11250220-4E20-4114-A277-DD7F9A315CF4}" srcOrd="0" destOrd="0" presId="urn:microsoft.com/office/officeart/2018/5/layout/IconLeafLabelList"/>
    <dgm:cxn modelId="{4B9A5F5A-DB2E-4987-95DD-49B1E9271F8B}" srcId="{291CD29B-E081-46FA-866F-8EC827C261AA}" destId="{99EE7C0C-0F73-47D2-81D3-F618C76D7C50}" srcOrd="1" destOrd="0" parTransId="{14AC984E-FC76-42B2-B6CF-F6E6AE422BEC}" sibTransId="{B3A02793-4DE7-4BC5-820C-BB88FAF8C540}"/>
    <dgm:cxn modelId="{15517F87-734B-4811-B1D6-9E57180CB39C}" srcId="{291CD29B-E081-46FA-866F-8EC827C261AA}" destId="{BF13D644-554B-4EBE-B6B4-DA6D18670C5B}" srcOrd="4" destOrd="0" parTransId="{6A1A5218-F307-4625-84B9-13787335D5C8}" sibTransId="{F5D79BF7-05EE-43F2-818B-0FF09E268F29}"/>
    <dgm:cxn modelId="{4FF1FACE-28F4-4163-A37F-2C4773E84AD1}" type="presOf" srcId="{BF13D644-554B-4EBE-B6B4-DA6D18670C5B}" destId="{208D4C5A-E84D-4B33-BCD1-581783E2CC87}" srcOrd="0" destOrd="0" presId="urn:microsoft.com/office/officeart/2018/5/layout/IconLeafLabelList"/>
    <dgm:cxn modelId="{0040AFD0-E744-444D-83B9-B6DEF5C80371}" srcId="{291CD29B-E081-46FA-866F-8EC827C261AA}" destId="{3EE4ADF9-23D5-4B92-A3C6-7DF02E360A84}" srcOrd="3" destOrd="0" parTransId="{E3675DB5-D23F-47B0-9F1F-45B21E96D6AB}" sibTransId="{D9EC1B37-BCB5-48EA-A34A-0F83196CAC88}"/>
    <dgm:cxn modelId="{EDF31AE7-CBA8-44E8-A4C1-77E6706C67B8}" srcId="{291CD29B-E081-46FA-866F-8EC827C261AA}" destId="{0A5E7CD3-2296-4FB0-82CF-6771ABFE35C9}" srcOrd="0" destOrd="0" parTransId="{DDE17C2A-C989-43A2-B529-9A9695DFF6D5}" sibTransId="{5A854DDB-92AA-42A1-BC2E-18E2BB62B085}"/>
    <dgm:cxn modelId="{4E0E29F0-37DA-4758-8CAD-EFA0FFC0DA8F}" type="presOf" srcId="{99EE7C0C-0F73-47D2-81D3-F618C76D7C50}" destId="{B312CE4E-A0CA-4622-B423-DDD2D98D3B2F}" srcOrd="0" destOrd="0" presId="urn:microsoft.com/office/officeart/2018/5/layout/IconLeafLabelList"/>
    <dgm:cxn modelId="{3E1F77F8-7FC7-437B-913F-CF8524C6ED68}" type="presOf" srcId="{AC93C9D3-C7FF-4524-B581-DBF9EBEE2483}" destId="{2B04B2DB-CB73-4959-8F66-D28C527B871A}" srcOrd="0" destOrd="0" presId="urn:microsoft.com/office/officeart/2018/5/layout/IconLeafLabelList"/>
    <dgm:cxn modelId="{CA7AC3F6-D541-4571-8563-A5F10174EE0A}" type="presParOf" srcId="{11250220-4E20-4114-A277-DD7F9A315CF4}" destId="{0C35F152-3F5F-4446-A844-1F04DAD2B77A}" srcOrd="0" destOrd="0" presId="urn:microsoft.com/office/officeart/2018/5/layout/IconLeafLabelList"/>
    <dgm:cxn modelId="{CB9262E3-22DE-44B9-B414-74E84C90DB8A}" type="presParOf" srcId="{0C35F152-3F5F-4446-A844-1F04DAD2B77A}" destId="{C0A729F5-9F15-4A86-829F-E88809B4AA1B}" srcOrd="0" destOrd="0" presId="urn:microsoft.com/office/officeart/2018/5/layout/IconLeafLabelList"/>
    <dgm:cxn modelId="{373365CD-C448-4494-ACEC-166ECC2E6F3A}" type="presParOf" srcId="{0C35F152-3F5F-4446-A844-1F04DAD2B77A}" destId="{53296A98-2044-4FE3-A38A-BA4B2C07740F}" srcOrd="1" destOrd="0" presId="urn:microsoft.com/office/officeart/2018/5/layout/IconLeafLabelList"/>
    <dgm:cxn modelId="{1220D8D6-8D7B-484B-80BE-60A1C83EF829}" type="presParOf" srcId="{0C35F152-3F5F-4446-A844-1F04DAD2B77A}" destId="{2A6C0C70-B143-49D9-A49A-809DFE28BB6E}" srcOrd="2" destOrd="0" presId="urn:microsoft.com/office/officeart/2018/5/layout/IconLeafLabelList"/>
    <dgm:cxn modelId="{670E4B66-01B0-47D8-A2A6-014AC9750539}" type="presParOf" srcId="{0C35F152-3F5F-4446-A844-1F04DAD2B77A}" destId="{94510E8A-7C4B-4171-BFED-3640B8A87510}" srcOrd="3" destOrd="0" presId="urn:microsoft.com/office/officeart/2018/5/layout/IconLeafLabelList"/>
    <dgm:cxn modelId="{111A1C72-78F2-444C-8659-FE00469EF3DE}" type="presParOf" srcId="{11250220-4E20-4114-A277-DD7F9A315CF4}" destId="{647F3098-59CB-4EC0-B77A-2883A67D7A94}" srcOrd="1" destOrd="0" presId="urn:microsoft.com/office/officeart/2018/5/layout/IconLeafLabelList"/>
    <dgm:cxn modelId="{7490A046-E3DC-42F4-B5D7-08BF45A37F4C}" type="presParOf" srcId="{11250220-4E20-4114-A277-DD7F9A315CF4}" destId="{A12A0535-9144-4A09-AD17-9FEE12DC46C8}" srcOrd="2" destOrd="0" presId="urn:microsoft.com/office/officeart/2018/5/layout/IconLeafLabelList"/>
    <dgm:cxn modelId="{B7812AC1-33DA-4173-8FFF-B784BA73D747}" type="presParOf" srcId="{A12A0535-9144-4A09-AD17-9FEE12DC46C8}" destId="{EB18FF22-D284-436D-AD43-42F567F2E451}" srcOrd="0" destOrd="0" presId="urn:microsoft.com/office/officeart/2018/5/layout/IconLeafLabelList"/>
    <dgm:cxn modelId="{6736B35C-88B8-48EC-B9ED-270C4A3229C7}" type="presParOf" srcId="{A12A0535-9144-4A09-AD17-9FEE12DC46C8}" destId="{DFF03FE3-2592-4C7C-8EF5-1C4C1EB01A3E}" srcOrd="1" destOrd="0" presId="urn:microsoft.com/office/officeart/2018/5/layout/IconLeafLabelList"/>
    <dgm:cxn modelId="{FF1C5104-F7C2-4857-8555-E1156D273417}" type="presParOf" srcId="{A12A0535-9144-4A09-AD17-9FEE12DC46C8}" destId="{2C7D480D-78BC-4F83-89A4-A7D427A0A3D7}" srcOrd="2" destOrd="0" presId="urn:microsoft.com/office/officeart/2018/5/layout/IconLeafLabelList"/>
    <dgm:cxn modelId="{34A36361-F86D-415B-A1D9-45CEC5A6120A}" type="presParOf" srcId="{A12A0535-9144-4A09-AD17-9FEE12DC46C8}" destId="{B312CE4E-A0CA-4622-B423-DDD2D98D3B2F}" srcOrd="3" destOrd="0" presId="urn:microsoft.com/office/officeart/2018/5/layout/IconLeafLabelList"/>
    <dgm:cxn modelId="{63632C9E-E3D7-43F1-9E7F-11A871037923}" type="presParOf" srcId="{11250220-4E20-4114-A277-DD7F9A315CF4}" destId="{411F9C2B-6899-4E1C-93D5-FF61370A1050}" srcOrd="3" destOrd="0" presId="urn:microsoft.com/office/officeart/2018/5/layout/IconLeafLabelList"/>
    <dgm:cxn modelId="{6303AF4D-C256-477F-BDFC-17A65F8C3D79}" type="presParOf" srcId="{11250220-4E20-4114-A277-DD7F9A315CF4}" destId="{CB5323CA-7C22-4691-86DF-6AF7D7883664}" srcOrd="4" destOrd="0" presId="urn:microsoft.com/office/officeart/2018/5/layout/IconLeafLabelList"/>
    <dgm:cxn modelId="{56F6B05B-8A22-4D12-A1CD-DFFF69659BB4}" type="presParOf" srcId="{CB5323CA-7C22-4691-86DF-6AF7D7883664}" destId="{DF784F96-140D-425E-81BE-C91F8D1DE9B3}" srcOrd="0" destOrd="0" presId="urn:microsoft.com/office/officeart/2018/5/layout/IconLeafLabelList"/>
    <dgm:cxn modelId="{769581F2-7838-4A43-9887-74299ECC5322}" type="presParOf" srcId="{CB5323CA-7C22-4691-86DF-6AF7D7883664}" destId="{F9622758-B409-4FBF-9858-A816E501924E}" srcOrd="1" destOrd="0" presId="urn:microsoft.com/office/officeart/2018/5/layout/IconLeafLabelList"/>
    <dgm:cxn modelId="{045656F0-D1E3-4B55-A3B1-B855B7FDD0B0}" type="presParOf" srcId="{CB5323CA-7C22-4691-86DF-6AF7D7883664}" destId="{66C1AD0F-BA36-43EF-850E-1C68B476E49B}" srcOrd="2" destOrd="0" presId="urn:microsoft.com/office/officeart/2018/5/layout/IconLeafLabelList"/>
    <dgm:cxn modelId="{A4735A8F-CBDF-4A0D-B2FC-36FAEB085EAC}" type="presParOf" srcId="{CB5323CA-7C22-4691-86DF-6AF7D7883664}" destId="{2B04B2DB-CB73-4959-8F66-D28C527B871A}" srcOrd="3" destOrd="0" presId="urn:microsoft.com/office/officeart/2018/5/layout/IconLeafLabelList"/>
    <dgm:cxn modelId="{ADC69FC7-CB3A-445B-97D2-E934F2D384E2}" type="presParOf" srcId="{11250220-4E20-4114-A277-DD7F9A315CF4}" destId="{BD868162-5EBD-4956-A6B6-2DB041C5E0CB}" srcOrd="5" destOrd="0" presId="urn:microsoft.com/office/officeart/2018/5/layout/IconLeafLabelList"/>
    <dgm:cxn modelId="{22B1BC96-27A5-4715-85BB-895DCA1D5756}" type="presParOf" srcId="{11250220-4E20-4114-A277-DD7F9A315CF4}" destId="{12E8BA95-BDC0-4676-B9C3-AD4CADB60FB2}" srcOrd="6" destOrd="0" presId="urn:microsoft.com/office/officeart/2018/5/layout/IconLeafLabelList"/>
    <dgm:cxn modelId="{45C644A4-2B08-41EB-A720-62B303F3AE7D}" type="presParOf" srcId="{12E8BA95-BDC0-4676-B9C3-AD4CADB60FB2}" destId="{ADD4AE6A-C860-4A8A-A276-60AF8CA5004D}" srcOrd="0" destOrd="0" presId="urn:microsoft.com/office/officeart/2018/5/layout/IconLeafLabelList"/>
    <dgm:cxn modelId="{59A0A0DB-499E-4B8C-BAA7-93D364A3FED1}" type="presParOf" srcId="{12E8BA95-BDC0-4676-B9C3-AD4CADB60FB2}" destId="{242DCDF8-1E9A-421A-8138-0ECBF3F4A19C}" srcOrd="1" destOrd="0" presId="urn:microsoft.com/office/officeart/2018/5/layout/IconLeafLabelList"/>
    <dgm:cxn modelId="{E68C56FB-71B6-4EEC-B262-835AE04F2B7B}" type="presParOf" srcId="{12E8BA95-BDC0-4676-B9C3-AD4CADB60FB2}" destId="{2356317B-B440-46E5-94A0-CC8F780F32A3}" srcOrd="2" destOrd="0" presId="urn:microsoft.com/office/officeart/2018/5/layout/IconLeafLabelList"/>
    <dgm:cxn modelId="{B79F3D52-5386-46F2-B2F0-9C4DF04E0E8D}" type="presParOf" srcId="{12E8BA95-BDC0-4676-B9C3-AD4CADB60FB2}" destId="{3360653B-D1A8-49C7-A526-4A194CF9E687}" srcOrd="3" destOrd="0" presId="urn:microsoft.com/office/officeart/2018/5/layout/IconLeafLabelList"/>
    <dgm:cxn modelId="{7B7ABABD-490F-4141-BA83-CB1DAC6B9626}" type="presParOf" srcId="{11250220-4E20-4114-A277-DD7F9A315CF4}" destId="{713F278B-55DF-451D-97E0-1519846D3879}" srcOrd="7" destOrd="0" presId="urn:microsoft.com/office/officeart/2018/5/layout/IconLeafLabelList"/>
    <dgm:cxn modelId="{D474645D-7119-4FDD-A608-3B41B9B01483}" type="presParOf" srcId="{11250220-4E20-4114-A277-DD7F9A315CF4}" destId="{A8F67BAE-469D-4CE8-B470-54C16E142D07}" srcOrd="8" destOrd="0" presId="urn:microsoft.com/office/officeart/2018/5/layout/IconLeafLabelList"/>
    <dgm:cxn modelId="{AFA0CE25-5AC6-44C0-9E9F-3C603921306B}" type="presParOf" srcId="{A8F67BAE-469D-4CE8-B470-54C16E142D07}" destId="{75930DF1-3693-4082-A1BB-7CD4FFF64C97}" srcOrd="0" destOrd="0" presId="urn:microsoft.com/office/officeart/2018/5/layout/IconLeafLabelList"/>
    <dgm:cxn modelId="{6FCA270B-88DD-4116-A592-2E59E8D3D65F}" type="presParOf" srcId="{A8F67BAE-469D-4CE8-B470-54C16E142D07}" destId="{D76807CB-F028-419E-A7D9-50CE37C209BF}" srcOrd="1" destOrd="0" presId="urn:microsoft.com/office/officeart/2018/5/layout/IconLeafLabelList"/>
    <dgm:cxn modelId="{A0976EBD-50E3-45E2-9F1C-9AB7C7D62787}" type="presParOf" srcId="{A8F67BAE-469D-4CE8-B470-54C16E142D07}" destId="{181659D2-6398-4475-87B3-9BD2736FA6E0}" srcOrd="2" destOrd="0" presId="urn:microsoft.com/office/officeart/2018/5/layout/IconLeafLabelList"/>
    <dgm:cxn modelId="{DA0C7FC0-8794-477E-8DF8-169E293561C6}" type="presParOf" srcId="{A8F67BAE-469D-4CE8-B470-54C16E142D07}" destId="{208D4C5A-E84D-4B33-BCD1-581783E2CC87}" srcOrd="3" destOrd="0" presId="urn:microsoft.com/office/officeart/2018/5/layout/IconLeafLabelList"/>
    <dgm:cxn modelId="{6734ACCC-886F-45F2-8AD9-080B06C8A912}" type="presParOf" srcId="{11250220-4E20-4114-A277-DD7F9A315CF4}" destId="{E50CFF03-1D96-40DA-A382-3BC9633BD00C}" srcOrd="9" destOrd="0" presId="urn:microsoft.com/office/officeart/2018/5/layout/IconLeafLabelList"/>
    <dgm:cxn modelId="{AD4F15C8-CCEA-4153-A192-EDE24603093F}" type="presParOf" srcId="{11250220-4E20-4114-A277-DD7F9A315CF4}" destId="{8A4E625D-8EC8-4BC1-8654-E00A8052ABBF}" srcOrd="10" destOrd="0" presId="urn:microsoft.com/office/officeart/2018/5/layout/IconLeafLabelList"/>
    <dgm:cxn modelId="{67B28F16-9146-4073-9F96-8F9C99461998}" type="presParOf" srcId="{8A4E625D-8EC8-4BC1-8654-E00A8052ABBF}" destId="{E2DF04AB-FEB7-4F1F-A385-7995B851ABF7}" srcOrd="0" destOrd="0" presId="urn:microsoft.com/office/officeart/2018/5/layout/IconLeafLabelList"/>
    <dgm:cxn modelId="{4B9B3DF9-F91C-4625-B0B6-AEA8C1C61397}" type="presParOf" srcId="{8A4E625D-8EC8-4BC1-8654-E00A8052ABBF}" destId="{334A0C2A-EBB6-4E7A-B633-B9CA0C3C80A6}" srcOrd="1" destOrd="0" presId="urn:microsoft.com/office/officeart/2018/5/layout/IconLeafLabelList"/>
    <dgm:cxn modelId="{9CD94368-0E53-4DAA-936E-A8D4E8851DCE}" type="presParOf" srcId="{8A4E625D-8EC8-4BC1-8654-E00A8052ABBF}" destId="{5033D486-59F1-400C-9CE2-E9AC6DD01FD9}" srcOrd="2" destOrd="0" presId="urn:microsoft.com/office/officeart/2018/5/layout/IconLeafLabelList"/>
    <dgm:cxn modelId="{39B44271-7B65-4ED1-A0D3-D9982F61C784}" type="presParOf" srcId="{8A4E625D-8EC8-4BC1-8654-E00A8052ABBF}" destId="{7C3E3FB1-7462-401B-88A0-4BC4F80E62A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D29B-E081-46FA-866F-8EC827C261A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5E7CD3-2296-4FB0-82CF-6771ABFE35C9}">
      <dgm:prSet custT="1"/>
      <dgm:spPr/>
      <dgm:t>
        <a:bodyPr/>
        <a:lstStyle/>
        <a:p>
          <a:pPr>
            <a:lnSpc>
              <a:spcPct val="100000"/>
            </a:lnSpc>
            <a:defRPr cap="all"/>
          </a:pPr>
          <a:r>
            <a:rPr lang="en-US" sz="2000" cap="none" dirty="0">
              <a:solidFill>
                <a:schemeClr val="accent2">
                  <a:lumMod val="75000"/>
                </a:schemeClr>
              </a:solidFill>
            </a:rPr>
            <a:t>In your </a:t>
          </a:r>
          <a:r>
            <a:rPr lang="en-US" sz="2000" cap="none">
              <a:solidFill>
                <a:schemeClr val="accent2">
                  <a:lumMod val="75000"/>
                </a:schemeClr>
              </a:solidFill>
            </a:rPr>
            <a:t>Breakout Room (BR), </a:t>
          </a:r>
          <a:r>
            <a:rPr lang="en-US" sz="2000" cap="none" dirty="0">
              <a:solidFill>
                <a:schemeClr val="accent2">
                  <a:lumMod val="75000"/>
                </a:schemeClr>
              </a:solidFill>
            </a:rPr>
            <a:t>take 2 minutes to introduce yourselves (name, region/DFD, and job title).</a:t>
          </a:r>
        </a:p>
      </dgm:t>
    </dgm:pt>
    <dgm:pt modelId="{DDE17C2A-C989-43A2-B529-9A9695DFF6D5}" type="parTrans" cxnId="{EDF31AE7-CBA8-44E8-A4C1-77E6706C67B8}">
      <dgm:prSet/>
      <dgm:spPr/>
      <dgm:t>
        <a:bodyPr/>
        <a:lstStyle/>
        <a:p>
          <a:endParaRPr lang="en-US"/>
        </a:p>
      </dgm:t>
    </dgm:pt>
    <dgm:pt modelId="{5A854DDB-92AA-42A1-BC2E-18E2BB62B085}" type="sibTrans" cxnId="{EDF31AE7-CBA8-44E8-A4C1-77E6706C67B8}">
      <dgm:prSet/>
      <dgm:spPr/>
      <dgm:t>
        <a:bodyPr/>
        <a:lstStyle/>
        <a:p>
          <a:endParaRPr lang="en-US"/>
        </a:p>
      </dgm:t>
    </dgm:pt>
    <dgm:pt modelId="{99EE7C0C-0F73-47D2-81D3-F618C76D7C50}">
      <dgm:prSet custT="1"/>
      <dgm:spPr/>
      <dgm:t>
        <a:bodyPr/>
        <a:lstStyle/>
        <a:p>
          <a:pPr>
            <a:lnSpc>
              <a:spcPct val="100000"/>
            </a:lnSpc>
            <a:defRPr cap="all"/>
          </a:pPr>
          <a:r>
            <a:rPr lang="en-US" sz="2000" cap="none" dirty="0">
              <a:solidFill>
                <a:schemeClr val="bg2">
                  <a:lumMod val="10000"/>
                </a:schemeClr>
              </a:solidFill>
            </a:rPr>
            <a:t>Open the chat window to view the instructions and links.</a:t>
          </a:r>
        </a:p>
      </dgm:t>
    </dgm:pt>
    <dgm:pt modelId="{14AC984E-FC76-42B2-B6CF-F6E6AE422BEC}" type="parTrans" cxnId="{4B9A5F5A-DB2E-4987-95DD-49B1E9271F8B}">
      <dgm:prSet/>
      <dgm:spPr/>
      <dgm:t>
        <a:bodyPr/>
        <a:lstStyle/>
        <a:p>
          <a:endParaRPr lang="en-US"/>
        </a:p>
      </dgm:t>
    </dgm:pt>
    <dgm:pt modelId="{B3A02793-4DE7-4BC5-820C-BB88FAF8C540}" type="sibTrans" cxnId="{4B9A5F5A-DB2E-4987-95DD-49B1E9271F8B}">
      <dgm:prSet/>
      <dgm:spPr/>
      <dgm:t>
        <a:bodyPr/>
        <a:lstStyle/>
        <a:p>
          <a:endParaRPr lang="en-US"/>
        </a:p>
      </dgm:t>
    </dgm:pt>
    <dgm:pt modelId="{AC93C9D3-C7FF-4524-B581-DBF9EBEE2483}">
      <dgm:prSet custT="1"/>
      <dgm:spPr/>
      <dgm:t>
        <a:bodyPr/>
        <a:lstStyle/>
        <a:p>
          <a:pPr>
            <a:lnSpc>
              <a:spcPct val="100000"/>
            </a:lnSpc>
            <a:defRPr cap="all"/>
          </a:pPr>
          <a:r>
            <a:rPr lang="en-US" sz="2000" cap="none" dirty="0">
              <a:solidFill>
                <a:schemeClr val="accent4">
                  <a:lumMod val="50000"/>
                </a:schemeClr>
              </a:solidFill>
            </a:rPr>
            <a:t>Click on the Jamboard link that matches your BR number (e.g., BR 3 should go to Jamboard group 3).</a:t>
          </a:r>
        </a:p>
      </dgm:t>
    </dgm:pt>
    <dgm:pt modelId="{4E8BE5A8-C184-44FC-B98C-582F5BEC5D51}" type="parTrans" cxnId="{E8843053-1A9B-4F8A-BD5D-74E9783AB0F1}">
      <dgm:prSet/>
      <dgm:spPr/>
      <dgm:t>
        <a:bodyPr/>
        <a:lstStyle/>
        <a:p>
          <a:endParaRPr lang="en-US"/>
        </a:p>
      </dgm:t>
    </dgm:pt>
    <dgm:pt modelId="{BF26B8C7-CD5B-4C22-9726-A4CD59050F99}" type="sibTrans" cxnId="{E8843053-1A9B-4F8A-BD5D-74E9783AB0F1}">
      <dgm:prSet/>
      <dgm:spPr/>
      <dgm:t>
        <a:bodyPr/>
        <a:lstStyle/>
        <a:p>
          <a:endParaRPr lang="en-US"/>
        </a:p>
      </dgm:t>
    </dgm:pt>
    <dgm:pt modelId="{3EE4ADF9-23D5-4B92-A3C6-7DF02E360A84}">
      <dgm:prSet custT="1"/>
      <dgm:spPr/>
      <dgm:t>
        <a:bodyPr/>
        <a:lstStyle/>
        <a:p>
          <a:pPr>
            <a:lnSpc>
              <a:spcPct val="100000"/>
            </a:lnSpc>
            <a:defRPr cap="all"/>
          </a:pPr>
          <a:r>
            <a:rPr lang="en-US" sz="2000" cap="none" dirty="0">
              <a:solidFill>
                <a:schemeClr val="accent5">
                  <a:lumMod val="75000"/>
                </a:schemeClr>
              </a:solidFill>
            </a:rPr>
            <a:t>Keep two windows open: your BR in Zoom and your activity 2 slide in Jamboard.</a:t>
          </a:r>
        </a:p>
      </dgm:t>
    </dgm:pt>
    <dgm:pt modelId="{E3675DB5-D23F-47B0-9F1F-45B21E96D6AB}" type="parTrans" cxnId="{0040AFD0-E744-444D-83B9-B6DEF5C80371}">
      <dgm:prSet/>
      <dgm:spPr/>
      <dgm:t>
        <a:bodyPr/>
        <a:lstStyle/>
        <a:p>
          <a:endParaRPr lang="en-US"/>
        </a:p>
      </dgm:t>
    </dgm:pt>
    <dgm:pt modelId="{D9EC1B37-BCB5-48EA-A34A-0F83196CAC88}" type="sibTrans" cxnId="{0040AFD0-E744-444D-83B9-B6DEF5C80371}">
      <dgm:prSet/>
      <dgm:spPr/>
      <dgm:t>
        <a:bodyPr/>
        <a:lstStyle/>
        <a:p>
          <a:endParaRPr lang="en-US"/>
        </a:p>
      </dgm:t>
    </dgm:pt>
    <dgm:pt modelId="{BF13D644-554B-4EBE-B6B4-DA6D18670C5B}">
      <dgm:prSet custT="1"/>
      <dgm:spPr/>
      <dgm:t>
        <a:bodyPr/>
        <a:lstStyle/>
        <a:p>
          <a:pPr>
            <a:lnSpc>
              <a:spcPct val="100000"/>
            </a:lnSpc>
            <a:defRPr cap="all"/>
          </a:pPr>
          <a:r>
            <a:rPr lang="en-US" sz="2000" cap="none" dirty="0">
              <a:solidFill>
                <a:schemeClr val="accent6">
                  <a:lumMod val="75000"/>
                </a:schemeClr>
              </a:solidFill>
            </a:rPr>
            <a:t>Add post-its (sticky notes) with your questions.</a:t>
          </a:r>
        </a:p>
        <a:p>
          <a:pPr>
            <a:lnSpc>
              <a:spcPct val="100000"/>
            </a:lnSpc>
            <a:defRPr cap="all"/>
          </a:pPr>
          <a:endParaRPr lang="en-US" sz="2000" cap="none" dirty="0">
            <a:solidFill>
              <a:schemeClr val="accent6">
                <a:lumMod val="75000"/>
              </a:schemeClr>
            </a:solidFill>
          </a:endParaRPr>
        </a:p>
      </dgm:t>
    </dgm:pt>
    <dgm:pt modelId="{6A1A5218-F307-4625-84B9-13787335D5C8}" type="parTrans" cxnId="{15517F87-734B-4811-B1D6-9E57180CB39C}">
      <dgm:prSet/>
      <dgm:spPr/>
      <dgm:t>
        <a:bodyPr/>
        <a:lstStyle/>
        <a:p>
          <a:endParaRPr lang="en-US"/>
        </a:p>
      </dgm:t>
    </dgm:pt>
    <dgm:pt modelId="{F5D79BF7-05EE-43F2-818B-0FF09E268F29}" type="sibTrans" cxnId="{15517F87-734B-4811-B1D6-9E57180CB39C}">
      <dgm:prSet/>
      <dgm:spPr/>
      <dgm:t>
        <a:bodyPr/>
        <a:lstStyle/>
        <a:p>
          <a:endParaRPr lang="en-US"/>
        </a:p>
      </dgm:t>
    </dgm:pt>
    <dgm:pt modelId="{3866F245-4278-41C9-9240-2175A956E778}">
      <dgm:prSet custT="1"/>
      <dgm:spPr/>
      <dgm:t>
        <a:bodyPr/>
        <a:lstStyle/>
        <a:p>
          <a:pPr>
            <a:lnSpc>
              <a:spcPct val="100000"/>
            </a:lnSpc>
            <a:defRPr cap="all"/>
          </a:pPr>
          <a:r>
            <a:rPr lang="en-US" sz="2000" cap="none" dirty="0">
              <a:solidFill>
                <a:schemeClr val="accent2">
                  <a:lumMod val="75000"/>
                </a:schemeClr>
              </a:solidFill>
            </a:rPr>
            <a:t>Discuss your questions with the group.</a:t>
          </a:r>
        </a:p>
      </dgm:t>
    </dgm:pt>
    <dgm:pt modelId="{25652F2D-0567-496B-98B1-F165B3E8F30C}" type="parTrans" cxnId="{51E1564F-8DF2-45CF-8373-EEFA40726562}">
      <dgm:prSet/>
      <dgm:spPr/>
      <dgm:t>
        <a:bodyPr/>
        <a:lstStyle/>
        <a:p>
          <a:endParaRPr lang="en-US"/>
        </a:p>
      </dgm:t>
    </dgm:pt>
    <dgm:pt modelId="{19E6B2B6-3A8E-4A38-A98B-AC876BB5C3A8}" type="sibTrans" cxnId="{51E1564F-8DF2-45CF-8373-EEFA40726562}">
      <dgm:prSet/>
      <dgm:spPr/>
      <dgm:t>
        <a:bodyPr/>
        <a:lstStyle/>
        <a:p>
          <a:endParaRPr lang="en-US"/>
        </a:p>
      </dgm:t>
    </dgm:pt>
    <dgm:pt modelId="{11250220-4E20-4114-A277-DD7F9A315CF4}" type="pres">
      <dgm:prSet presAssocID="{291CD29B-E081-46FA-866F-8EC827C261AA}" presName="root" presStyleCnt="0">
        <dgm:presLayoutVars>
          <dgm:dir/>
          <dgm:resizeHandles val="exact"/>
        </dgm:presLayoutVars>
      </dgm:prSet>
      <dgm:spPr/>
    </dgm:pt>
    <dgm:pt modelId="{0C35F152-3F5F-4446-A844-1F04DAD2B77A}" type="pres">
      <dgm:prSet presAssocID="{0A5E7CD3-2296-4FB0-82CF-6771ABFE35C9}" presName="compNode" presStyleCnt="0"/>
      <dgm:spPr/>
    </dgm:pt>
    <dgm:pt modelId="{C0A729F5-9F15-4A86-829F-E88809B4AA1B}" type="pres">
      <dgm:prSet presAssocID="{0A5E7CD3-2296-4FB0-82CF-6771ABFE35C9}" presName="iconBgRect" presStyleLbl="bgShp" presStyleIdx="0" presStyleCnt="6"/>
      <dgm:spPr>
        <a:prstGeom prst="round2DiagRect">
          <a:avLst>
            <a:gd name="adj1" fmla="val 29727"/>
            <a:gd name="adj2" fmla="val 0"/>
          </a:avLst>
        </a:prstGeom>
      </dgm:spPr>
    </dgm:pt>
    <dgm:pt modelId="{53296A98-2044-4FE3-A38A-BA4B2C07740F}" type="pres">
      <dgm:prSet presAssocID="{0A5E7CD3-2296-4FB0-82CF-6771ABFE35C9}"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A6C0C70-B143-49D9-A49A-809DFE28BB6E}" type="pres">
      <dgm:prSet presAssocID="{0A5E7CD3-2296-4FB0-82CF-6771ABFE35C9}" presName="spaceRect" presStyleCnt="0"/>
      <dgm:spPr/>
    </dgm:pt>
    <dgm:pt modelId="{94510E8A-7C4B-4171-BFED-3640B8A87510}" type="pres">
      <dgm:prSet presAssocID="{0A5E7CD3-2296-4FB0-82CF-6771ABFE35C9}" presName="textRect" presStyleLbl="revTx" presStyleIdx="0" presStyleCnt="6">
        <dgm:presLayoutVars>
          <dgm:chMax val="1"/>
          <dgm:chPref val="1"/>
        </dgm:presLayoutVars>
      </dgm:prSet>
      <dgm:spPr/>
    </dgm:pt>
    <dgm:pt modelId="{647F3098-59CB-4EC0-B77A-2883A67D7A94}" type="pres">
      <dgm:prSet presAssocID="{5A854DDB-92AA-42A1-BC2E-18E2BB62B085}" presName="sibTrans" presStyleCnt="0"/>
      <dgm:spPr/>
    </dgm:pt>
    <dgm:pt modelId="{A12A0535-9144-4A09-AD17-9FEE12DC46C8}" type="pres">
      <dgm:prSet presAssocID="{99EE7C0C-0F73-47D2-81D3-F618C76D7C50}" presName="compNode" presStyleCnt="0"/>
      <dgm:spPr/>
    </dgm:pt>
    <dgm:pt modelId="{EB18FF22-D284-436D-AD43-42F567F2E451}" type="pres">
      <dgm:prSet presAssocID="{99EE7C0C-0F73-47D2-81D3-F618C76D7C50}" presName="iconBgRect" presStyleLbl="bgShp" presStyleIdx="1" presStyleCnt="6"/>
      <dgm:spPr>
        <a:prstGeom prst="round2DiagRect">
          <a:avLst>
            <a:gd name="adj1" fmla="val 29727"/>
            <a:gd name="adj2" fmla="val 0"/>
          </a:avLst>
        </a:prstGeom>
      </dgm:spPr>
    </dgm:pt>
    <dgm:pt modelId="{DFF03FE3-2592-4C7C-8EF5-1C4C1EB01A3E}" type="pres">
      <dgm:prSet presAssocID="{99EE7C0C-0F73-47D2-81D3-F618C76D7C50}"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C7D480D-78BC-4F83-89A4-A7D427A0A3D7}" type="pres">
      <dgm:prSet presAssocID="{99EE7C0C-0F73-47D2-81D3-F618C76D7C50}" presName="spaceRect" presStyleCnt="0"/>
      <dgm:spPr/>
    </dgm:pt>
    <dgm:pt modelId="{B312CE4E-A0CA-4622-B423-DDD2D98D3B2F}" type="pres">
      <dgm:prSet presAssocID="{99EE7C0C-0F73-47D2-81D3-F618C76D7C50}" presName="textRect" presStyleLbl="revTx" presStyleIdx="1" presStyleCnt="6">
        <dgm:presLayoutVars>
          <dgm:chMax val="1"/>
          <dgm:chPref val="1"/>
        </dgm:presLayoutVars>
      </dgm:prSet>
      <dgm:spPr/>
    </dgm:pt>
    <dgm:pt modelId="{411F9C2B-6899-4E1C-93D5-FF61370A1050}" type="pres">
      <dgm:prSet presAssocID="{B3A02793-4DE7-4BC5-820C-BB88FAF8C540}" presName="sibTrans" presStyleCnt="0"/>
      <dgm:spPr/>
    </dgm:pt>
    <dgm:pt modelId="{CB5323CA-7C22-4691-86DF-6AF7D7883664}" type="pres">
      <dgm:prSet presAssocID="{AC93C9D3-C7FF-4524-B581-DBF9EBEE2483}" presName="compNode" presStyleCnt="0"/>
      <dgm:spPr/>
    </dgm:pt>
    <dgm:pt modelId="{DF784F96-140D-425E-81BE-C91F8D1DE9B3}" type="pres">
      <dgm:prSet presAssocID="{AC93C9D3-C7FF-4524-B581-DBF9EBEE2483}" presName="iconBgRect" presStyleLbl="bgShp" presStyleIdx="2" presStyleCnt="6"/>
      <dgm:spPr>
        <a:prstGeom prst="round2DiagRect">
          <a:avLst>
            <a:gd name="adj1" fmla="val 29727"/>
            <a:gd name="adj2" fmla="val 0"/>
          </a:avLst>
        </a:prstGeom>
      </dgm:spPr>
    </dgm:pt>
    <dgm:pt modelId="{F9622758-B409-4FBF-9858-A816E501924E}" type="pres">
      <dgm:prSet presAssocID="{AC93C9D3-C7FF-4524-B581-DBF9EBEE2483}"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66C1AD0F-BA36-43EF-850E-1C68B476E49B}" type="pres">
      <dgm:prSet presAssocID="{AC93C9D3-C7FF-4524-B581-DBF9EBEE2483}" presName="spaceRect" presStyleCnt="0"/>
      <dgm:spPr/>
    </dgm:pt>
    <dgm:pt modelId="{2B04B2DB-CB73-4959-8F66-D28C527B871A}" type="pres">
      <dgm:prSet presAssocID="{AC93C9D3-C7FF-4524-B581-DBF9EBEE2483}" presName="textRect" presStyleLbl="revTx" presStyleIdx="2" presStyleCnt="6">
        <dgm:presLayoutVars>
          <dgm:chMax val="1"/>
          <dgm:chPref val="1"/>
        </dgm:presLayoutVars>
      </dgm:prSet>
      <dgm:spPr/>
    </dgm:pt>
    <dgm:pt modelId="{BD868162-5EBD-4956-A6B6-2DB041C5E0CB}" type="pres">
      <dgm:prSet presAssocID="{BF26B8C7-CD5B-4C22-9726-A4CD59050F99}" presName="sibTrans" presStyleCnt="0"/>
      <dgm:spPr/>
    </dgm:pt>
    <dgm:pt modelId="{12E8BA95-BDC0-4676-B9C3-AD4CADB60FB2}" type="pres">
      <dgm:prSet presAssocID="{3EE4ADF9-23D5-4B92-A3C6-7DF02E360A84}" presName="compNode" presStyleCnt="0"/>
      <dgm:spPr/>
    </dgm:pt>
    <dgm:pt modelId="{ADD4AE6A-C860-4A8A-A276-60AF8CA5004D}" type="pres">
      <dgm:prSet presAssocID="{3EE4ADF9-23D5-4B92-A3C6-7DF02E360A84}" presName="iconBgRect" presStyleLbl="bgShp" presStyleIdx="3" presStyleCnt="6"/>
      <dgm:spPr>
        <a:prstGeom prst="round2DiagRect">
          <a:avLst>
            <a:gd name="adj1" fmla="val 29727"/>
            <a:gd name="adj2" fmla="val 0"/>
          </a:avLst>
        </a:prstGeom>
      </dgm:spPr>
    </dgm:pt>
    <dgm:pt modelId="{242DCDF8-1E9A-421A-8138-0ECBF3F4A19C}" type="pres">
      <dgm:prSet presAssocID="{3EE4ADF9-23D5-4B92-A3C6-7DF02E360A84}"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2356317B-B440-46E5-94A0-CC8F780F32A3}" type="pres">
      <dgm:prSet presAssocID="{3EE4ADF9-23D5-4B92-A3C6-7DF02E360A84}" presName="spaceRect" presStyleCnt="0"/>
      <dgm:spPr/>
    </dgm:pt>
    <dgm:pt modelId="{3360653B-D1A8-49C7-A526-4A194CF9E687}" type="pres">
      <dgm:prSet presAssocID="{3EE4ADF9-23D5-4B92-A3C6-7DF02E360A84}" presName="textRect" presStyleLbl="revTx" presStyleIdx="3" presStyleCnt="6">
        <dgm:presLayoutVars>
          <dgm:chMax val="1"/>
          <dgm:chPref val="1"/>
        </dgm:presLayoutVars>
      </dgm:prSet>
      <dgm:spPr/>
    </dgm:pt>
    <dgm:pt modelId="{713F278B-55DF-451D-97E0-1519846D3879}" type="pres">
      <dgm:prSet presAssocID="{D9EC1B37-BCB5-48EA-A34A-0F83196CAC88}" presName="sibTrans" presStyleCnt="0"/>
      <dgm:spPr/>
    </dgm:pt>
    <dgm:pt modelId="{A8F67BAE-469D-4CE8-B470-54C16E142D07}" type="pres">
      <dgm:prSet presAssocID="{BF13D644-554B-4EBE-B6B4-DA6D18670C5B}" presName="compNode" presStyleCnt="0"/>
      <dgm:spPr/>
    </dgm:pt>
    <dgm:pt modelId="{75930DF1-3693-4082-A1BB-7CD4FFF64C97}" type="pres">
      <dgm:prSet presAssocID="{BF13D644-554B-4EBE-B6B4-DA6D18670C5B}" presName="iconBgRect" presStyleLbl="bgShp" presStyleIdx="4" presStyleCnt="6"/>
      <dgm:spPr>
        <a:prstGeom prst="round2DiagRect">
          <a:avLst>
            <a:gd name="adj1" fmla="val 29727"/>
            <a:gd name="adj2" fmla="val 0"/>
          </a:avLst>
        </a:prstGeom>
      </dgm:spPr>
    </dgm:pt>
    <dgm:pt modelId="{D76807CB-F028-419E-A7D9-50CE37C209BF}" type="pres">
      <dgm:prSet presAssocID="{BF13D644-554B-4EBE-B6B4-DA6D18670C5B}"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181659D2-6398-4475-87B3-9BD2736FA6E0}" type="pres">
      <dgm:prSet presAssocID="{BF13D644-554B-4EBE-B6B4-DA6D18670C5B}" presName="spaceRect" presStyleCnt="0"/>
      <dgm:spPr/>
    </dgm:pt>
    <dgm:pt modelId="{208D4C5A-E84D-4B33-BCD1-581783E2CC87}" type="pres">
      <dgm:prSet presAssocID="{BF13D644-554B-4EBE-B6B4-DA6D18670C5B}" presName="textRect" presStyleLbl="revTx" presStyleIdx="4" presStyleCnt="6">
        <dgm:presLayoutVars>
          <dgm:chMax val="1"/>
          <dgm:chPref val="1"/>
        </dgm:presLayoutVars>
      </dgm:prSet>
      <dgm:spPr/>
    </dgm:pt>
    <dgm:pt modelId="{E50CFF03-1D96-40DA-A382-3BC9633BD00C}" type="pres">
      <dgm:prSet presAssocID="{F5D79BF7-05EE-43F2-818B-0FF09E268F29}" presName="sibTrans" presStyleCnt="0"/>
      <dgm:spPr/>
    </dgm:pt>
    <dgm:pt modelId="{8A4E625D-8EC8-4BC1-8654-E00A8052ABBF}" type="pres">
      <dgm:prSet presAssocID="{3866F245-4278-41C9-9240-2175A956E778}" presName="compNode" presStyleCnt="0"/>
      <dgm:spPr/>
    </dgm:pt>
    <dgm:pt modelId="{E2DF04AB-FEB7-4F1F-A385-7995B851ABF7}" type="pres">
      <dgm:prSet presAssocID="{3866F245-4278-41C9-9240-2175A956E778}" presName="iconBgRect" presStyleLbl="bgShp" presStyleIdx="5" presStyleCnt="6"/>
      <dgm:spPr>
        <a:prstGeom prst="round2DiagRect">
          <a:avLst>
            <a:gd name="adj1" fmla="val 29727"/>
            <a:gd name="adj2" fmla="val 0"/>
          </a:avLst>
        </a:prstGeom>
      </dgm:spPr>
    </dgm:pt>
    <dgm:pt modelId="{334A0C2A-EBB6-4E7A-B633-B9CA0C3C80A6}" type="pres">
      <dgm:prSet presAssocID="{3866F245-4278-41C9-9240-2175A956E778}"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5033D486-59F1-400C-9CE2-E9AC6DD01FD9}" type="pres">
      <dgm:prSet presAssocID="{3866F245-4278-41C9-9240-2175A956E778}" presName="spaceRect" presStyleCnt="0"/>
      <dgm:spPr/>
    </dgm:pt>
    <dgm:pt modelId="{7C3E3FB1-7462-401B-88A0-4BC4F80E62A9}" type="pres">
      <dgm:prSet presAssocID="{3866F245-4278-41C9-9240-2175A956E778}" presName="textRect" presStyleLbl="revTx" presStyleIdx="5" presStyleCnt="6">
        <dgm:presLayoutVars>
          <dgm:chMax val="1"/>
          <dgm:chPref val="1"/>
        </dgm:presLayoutVars>
      </dgm:prSet>
      <dgm:spPr/>
    </dgm:pt>
  </dgm:ptLst>
  <dgm:cxnLst>
    <dgm:cxn modelId="{4ACBE100-0C10-48EC-A8E7-F3556A1FB4B0}" type="presOf" srcId="{3EE4ADF9-23D5-4B92-A3C6-7DF02E360A84}" destId="{3360653B-D1A8-49C7-A526-4A194CF9E687}" srcOrd="0" destOrd="0" presId="urn:microsoft.com/office/officeart/2018/5/layout/IconLeafLabelList"/>
    <dgm:cxn modelId="{AECABA5E-9056-4A58-B28D-643323173804}" type="presOf" srcId="{AC93C9D3-C7FF-4524-B581-DBF9EBEE2483}" destId="{2B04B2DB-CB73-4959-8F66-D28C527B871A}" srcOrd="0" destOrd="0" presId="urn:microsoft.com/office/officeart/2018/5/layout/IconLeafLabelList"/>
    <dgm:cxn modelId="{51E1564F-8DF2-45CF-8373-EEFA40726562}" srcId="{291CD29B-E081-46FA-866F-8EC827C261AA}" destId="{3866F245-4278-41C9-9240-2175A956E778}" srcOrd="5" destOrd="0" parTransId="{25652F2D-0567-496B-98B1-F165B3E8F30C}" sibTransId="{19E6B2B6-3A8E-4A38-A98B-AC876BB5C3A8}"/>
    <dgm:cxn modelId="{E8843053-1A9B-4F8A-BD5D-74E9783AB0F1}" srcId="{291CD29B-E081-46FA-866F-8EC827C261AA}" destId="{AC93C9D3-C7FF-4524-B581-DBF9EBEE2483}" srcOrd="2" destOrd="0" parTransId="{4E8BE5A8-C184-44FC-B98C-582F5BEC5D51}" sibTransId="{BF26B8C7-CD5B-4C22-9726-A4CD59050F99}"/>
    <dgm:cxn modelId="{4B9A5F5A-DB2E-4987-95DD-49B1E9271F8B}" srcId="{291CD29B-E081-46FA-866F-8EC827C261AA}" destId="{99EE7C0C-0F73-47D2-81D3-F618C76D7C50}" srcOrd="1" destOrd="0" parTransId="{14AC984E-FC76-42B2-B6CF-F6E6AE422BEC}" sibTransId="{B3A02793-4DE7-4BC5-820C-BB88FAF8C540}"/>
    <dgm:cxn modelId="{6C583184-B111-4D7B-8E00-50A5C330B6C7}" type="presOf" srcId="{3866F245-4278-41C9-9240-2175A956E778}" destId="{7C3E3FB1-7462-401B-88A0-4BC4F80E62A9}" srcOrd="0" destOrd="0" presId="urn:microsoft.com/office/officeart/2018/5/layout/IconLeafLabelList"/>
    <dgm:cxn modelId="{15517F87-734B-4811-B1D6-9E57180CB39C}" srcId="{291CD29B-E081-46FA-866F-8EC827C261AA}" destId="{BF13D644-554B-4EBE-B6B4-DA6D18670C5B}" srcOrd="4" destOrd="0" parTransId="{6A1A5218-F307-4625-84B9-13787335D5C8}" sibTransId="{F5D79BF7-05EE-43F2-818B-0FF09E268F29}"/>
    <dgm:cxn modelId="{405F14B1-AFC2-40E2-B831-C6BE8CECA53A}" type="presOf" srcId="{BF13D644-554B-4EBE-B6B4-DA6D18670C5B}" destId="{208D4C5A-E84D-4B33-BCD1-581783E2CC87}" srcOrd="0" destOrd="0" presId="urn:microsoft.com/office/officeart/2018/5/layout/IconLeafLabelList"/>
    <dgm:cxn modelId="{0F2F25B3-7FAB-47D2-8F76-22A1AECDE99D}" type="presOf" srcId="{291CD29B-E081-46FA-866F-8EC827C261AA}" destId="{11250220-4E20-4114-A277-DD7F9A315CF4}" srcOrd="0" destOrd="0" presId="urn:microsoft.com/office/officeart/2018/5/layout/IconLeafLabelList"/>
    <dgm:cxn modelId="{6A540FB5-8EFF-4FF8-B706-ADC2806537B0}" type="presOf" srcId="{0A5E7CD3-2296-4FB0-82CF-6771ABFE35C9}" destId="{94510E8A-7C4B-4171-BFED-3640B8A87510}" srcOrd="0" destOrd="0" presId="urn:microsoft.com/office/officeart/2018/5/layout/IconLeafLabelList"/>
    <dgm:cxn modelId="{0040AFD0-E744-444D-83B9-B6DEF5C80371}" srcId="{291CD29B-E081-46FA-866F-8EC827C261AA}" destId="{3EE4ADF9-23D5-4B92-A3C6-7DF02E360A84}" srcOrd="3" destOrd="0" parTransId="{E3675DB5-D23F-47B0-9F1F-45B21E96D6AB}" sibTransId="{D9EC1B37-BCB5-48EA-A34A-0F83196CAC88}"/>
    <dgm:cxn modelId="{EDF31AE7-CBA8-44E8-A4C1-77E6706C67B8}" srcId="{291CD29B-E081-46FA-866F-8EC827C261AA}" destId="{0A5E7CD3-2296-4FB0-82CF-6771ABFE35C9}" srcOrd="0" destOrd="0" parTransId="{DDE17C2A-C989-43A2-B529-9A9695DFF6D5}" sibTransId="{5A854DDB-92AA-42A1-BC2E-18E2BB62B085}"/>
    <dgm:cxn modelId="{3F3FB9FE-FB13-4459-861F-C075D4A45640}" type="presOf" srcId="{99EE7C0C-0F73-47D2-81D3-F618C76D7C50}" destId="{B312CE4E-A0CA-4622-B423-DDD2D98D3B2F}" srcOrd="0" destOrd="0" presId="urn:microsoft.com/office/officeart/2018/5/layout/IconLeafLabelList"/>
    <dgm:cxn modelId="{8D0962F1-0FF1-42E2-A33A-033D6C3243DB}" type="presParOf" srcId="{11250220-4E20-4114-A277-DD7F9A315CF4}" destId="{0C35F152-3F5F-4446-A844-1F04DAD2B77A}" srcOrd="0" destOrd="0" presId="urn:microsoft.com/office/officeart/2018/5/layout/IconLeafLabelList"/>
    <dgm:cxn modelId="{AC804DAB-6FA2-44CF-B6E7-0B4C1350AA38}" type="presParOf" srcId="{0C35F152-3F5F-4446-A844-1F04DAD2B77A}" destId="{C0A729F5-9F15-4A86-829F-E88809B4AA1B}" srcOrd="0" destOrd="0" presId="urn:microsoft.com/office/officeart/2018/5/layout/IconLeafLabelList"/>
    <dgm:cxn modelId="{75F7E88E-5224-4A66-8155-F83E61011485}" type="presParOf" srcId="{0C35F152-3F5F-4446-A844-1F04DAD2B77A}" destId="{53296A98-2044-4FE3-A38A-BA4B2C07740F}" srcOrd="1" destOrd="0" presId="urn:microsoft.com/office/officeart/2018/5/layout/IconLeafLabelList"/>
    <dgm:cxn modelId="{CFD658BE-F489-4532-9600-AD86053376D2}" type="presParOf" srcId="{0C35F152-3F5F-4446-A844-1F04DAD2B77A}" destId="{2A6C0C70-B143-49D9-A49A-809DFE28BB6E}" srcOrd="2" destOrd="0" presId="urn:microsoft.com/office/officeart/2018/5/layout/IconLeafLabelList"/>
    <dgm:cxn modelId="{63CEAFEB-D55B-4813-B90B-28D3C2927CAE}" type="presParOf" srcId="{0C35F152-3F5F-4446-A844-1F04DAD2B77A}" destId="{94510E8A-7C4B-4171-BFED-3640B8A87510}" srcOrd="3" destOrd="0" presId="urn:microsoft.com/office/officeart/2018/5/layout/IconLeafLabelList"/>
    <dgm:cxn modelId="{F8EA013A-3C0A-4A8B-B9B6-2E76EF138DD2}" type="presParOf" srcId="{11250220-4E20-4114-A277-DD7F9A315CF4}" destId="{647F3098-59CB-4EC0-B77A-2883A67D7A94}" srcOrd="1" destOrd="0" presId="urn:microsoft.com/office/officeart/2018/5/layout/IconLeafLabelList"/>
    <dgm:cxn modelId="{8DFDC50A-5DFD-4EE0-98B6-9B692050CEC7}" type="presParOf" srcId="{11250220-4E20-4114-A277-DD7F9A315CF4}" destId="{A12A0535-9144-4A09-AD17-9FEE12DC46C8}" srcOrd="2" destOrd="0" presId="urn:microsoft.com/office/officeart/2018/5/layout/IconLeafLabelList"/>
    <dgm:cxn modelId="{916700C4-CEA5-40EC-B367-268E00A1BE33}" type="presParOf" srcId="{A12A0535-9144-4A09-AD17-9FEE12DC46C8}" destId="{EB18FF22-D284-436D-AD43-42F567F2E451}" srcOrd="0" destOrd="0" presId="urn:microsoft.com/office/officeart/2018/5/layout/IconLeafLabelList"/>
    <dgm:cxn modelId="{5C68627E-3435-4A17-B646-2C1CF2CE6964}" type="presParOf" srcId="{A12A0535-9144-4A09-AD17-9FEE12DC46C8}" destId="{DFF03FE3-2592-4C7C-8EF5-1C4C1EB01A3E}" srcOrd="1" destOrd="0" presId="urn:microsoft.com/office/officeart/2018/5/layout/IconLeafLabelList"/>
    <dgm:cxn modelId="{20E8DCDD-F29C-4B96-8B23-629DCAB383E5}" type="presParOf" srcId="{A12A0535-9144-4A09-AD17-9FEE12DC46C8}" destId="{2C7D480D-78BC-4F83-89A4-A7D427A0A3D7}" srcOrd="2" destOrd="0" presId="urn:microsoft.com/office/officeart/2018/5/layout/IconLeafLabelList"/>
    <dgm:cxn modelId="{3F714941-CEBA-4FA8-9697-3197C3439779}" type="presParOf" srcId="{A12A0535-9144-4A09-AD17-9FEE12DC46C8}" destId="{B312CE4E-A0CA-4622-B423-DDD2D98D3B2F}" srcOrd="3" destOrd="0" presId="urn:microsoft.com/office/officeart/2018/5/layout/IconLeafLabelList"/>
    <dgm:cxn modelId="{51E0AA82-B124-49E2-936F-5CCA23870FB4}" type="presParOf" srcId="{11250220-4E20-4114-A277-DD7F9A315CF4}" destId="{411F9C2B-6899-4E1C-93D5-FF61370A1050}" srcOrd="3" destOrd="0" presId="urn:microsoft.com/office/officeart/2018/5/layout/IconLeafLabelList"/>
    <dgm:cxn modelId="{A0E5A17A-BC2B-41D5-9E3C-ECB2821148FB}" type="presParOf" srcId="{11250220-4E20-4114-A277-DD7F9A315CF4}" destId="{CB5323CA-7C22-4691-86DF-6AF7D7883664}" srcOrd="4" destOrd="0" presId="urn:microsoft.com/office/officeart/2018/5/layout/IconLeafLabelList"/>
    <dgm:cxn modelId="{2189A281-A2D0-44B9-9D2F-1D13085FF52A}" type="presParOf" srcId="{CB5323CA-7C22-4691-86DF-6AF7D7883664}" destId="{DF784F96-140D-425E-81BE-C91F8D1DE9B3}" srcOrd="0" destOrd="0" presId="urn:microsoft.com/office/officeart/2018/5/layout/IconLeafLabelList"/>
    <dgm:cxn modelId="{0FE2544F-4E80-4173-9F98-16C5A3172AD8}" type="presParOf" srcId="{CB5323CA-7C22-4691-86DF-6AF7D7883664}" destId="{F9622758-B409-4FBF-9858-A816E501924E}" srcOrd="1" destOrd="0" presId="urn:microsoft.com/office/officeart/2018/5/layout/IconLeafLabelList"/>
    <dgm:cxn modelId="{436B4644-CB94-477B-82A9-E3A2C280228E}" type="presParOf" srcId="{CB5323CA-7C22-4691-86DF-6AF7D7883664}" destId="{66C1AD0F-BA36-43EF-850E-1C68B476E49B}" srcOrd="2" destOrd="0" presId="urn:microsoft.com/office/officeart/2018/5/layout/IconLeafLabelList"/>
    <dgm:cxn modelId="{FF7DC72A-E5C8-443A-A9A1-C55CDD2FD0F9}" type="presParOf" srcId="{CB5323CA-7C22-4691-86DF-6AF7D7883664}" destId="{2B04B2DB-CB73-4959-8F66-D28C527B871A}" srcOrd="3" destOrd="0" presId="urn:microsoft.com/office/officeart/2018/5/layout/IconLeafLabelList"/>
    <dgm:cxn modelId="{F3719187-EF21-450D-BB09-77AF0CD4EBE4}" type="presParOf" srcId="{11250220-4E20-4114-A277-DD7F9A315CF4}" destId="{BD868162-5EBD-4956-A6B6-2DB041C5E0CB}" srcOrd="5" destOrd="0" presId="urn:microsoft.com/office/officeart/2018/5/layout/IconLeafLabelList"/>
    <dgm:cxn modelId="{DC015D4C-F017-4CD5-9661-60AC11C26E97}" type="presParOf" srcId="{11250220-4E20-4114-A277-DD7F9A315CF4}" destId="{12E8BA95-BDC0-4676-B9C3-AD4CADB60FB2}" srcOrd="6" destOrd="0" presId="urn:microsoft.com/office/officeart/2018/5/layout/IconLeafLabelList"/>
    <dgm:cxn modelId="{F07B95E9-480A-4AAA-AF89-FDDE62AFC67D}" type="presParOf" srcId="{12E8BA95-BDC0-4676-B9C3-AD4CADB60FB2}" destId="{ADD4AE6A-C860-4A8A-A276-60AF8CA5004D}" srcOrd="0" destOrd="0" presId="urn:microsoft.com/office/officeart/2018/5/layout/IconLeafLabelList"/>
    <dgm:cxn modelId="{C230829F-A69D-40DD-B33A-D3D3FF5E3B63}" type="presParOf" srcId="{12E8BA95-BDC0-4676-B9C3-AD4CADB60FB2}" destId="{242DCDF8-1E9A-421A-8138-0ECBF3F4A19C}" srcOrd="1" destOrd="0" presId="urn:microsoft.com/office/officeart/2018/5/layout/IconLeafLabelList"/>
    <dgm:cxn modelId="{A7425BAF-CC82-4640-9A4C-2C7FED49CA7E}" type="presParOf" srcId="{12E8BA95-BDC0-4676-B9C3-AD4CADB60FB2}" destId="{2356317B-B440-46E5-94A0-CC8F780F32A3}" srcOrd="2" destOrd="0" presId="urn:microsoft.com/office/officeart/2018/5/layout/IconLeafLabelList"/>
    <dgm:cxn modelId="{DB922354-39BE-4EE9-894A-93E5857ECA09}" type="presParOf" srcId="{12E8BA95-BDC0-4676-B9C3-AD4CADB60FB2}" destId="{3360653B-D1A8-49C7-A526-4A194CF9E687}" srcOrd="3" destOrd="0" presId="urn:microsoft.com/office/officeart/2018/5/layout/IconLeafLabelList"/>
    <dgm:cxn modelId="{B435411C-869D-47D3-9B94-7D953204C858}" type="presParOf" srcId="{11250220-4E20-4114-A277-DD7F9A315CF4}" destId="{713F278B-55DF-451D-97E0-1519846D3879}" srcOrd="7" destOrd="0" presId="urn:microsoft.com/office/officeart/2018/5/layout/IconLeafLabelList"/>
    <dgm:cxn modelId="{64D11A16-237E-4329-ACF2-E7C658C2C98F}" type="presParOf" srcId="{11250220-4E20-4114-A277-DD7F9A315CF4}" destId="{A8F67BAE-469D-4CE8-B470-54C16E142D07}" srcOrd="8" destOrd="0" presId="urn:microsoft.com/office/officeart/2018/5/layout/IconLeafLabelList"/>
    <dgm:cxn modelId="{ECDCF37C-E6F1-4BCA-B881-26C95C67A19B}" type="presParOf" srcId="{A8F67BAE-469D-4CE8-B470-54C16E142D07}" destId="{75930DF1-3693-4082-A1BB-7CD4FFF64C97}" srcOrd="0" destOrd="0" presId="urn:microsoft.com/office/officeart/2018/5/layout/IconLeafLabelList"/>
    <dgm:cxn modelId="{33AB163E-C7D7-4F05-BC81-84E2DBD68D6F}" type="presParOf" srcId="{A8F67BAE-469D-4CE8-B470-54C16E142D07}" destId="{D76807CB-F028-419E-A7D9-50CE37C209BF}" srcOrd="1" destOrd="0" presId="urn:microsoft.com/office/officeart/2018/5/layout/IconLeafLabelList"/>
    <dgm:cxn modelId="{91F41391-B353-4900-ACCF-3235AEB49703}" type="presParOf" srcId="{A8F67BAE-469D-4CE8-B470-54C16E142D07}" destId="{181659D2-6398-4475-87B3-9BD2736FA6E0}" srcOrd="2" destOrd="0" presId="urn:microsoft.com/office/officeart/2018/5/layout/IconLeafLabelList"/>
    <dgm:cxn modelId="{33CFA7F3-7744-4503-AE84-8ACAAF06C368}" type="presParOf" srcId="{A8F67BAE-469D-4CE8-B470-54C16E142D07}" destId="{208D4C5A-E84D-4B33-BCD1-581783E2CC87}" srcOrd="3" destOrd="0" presId="urn:microsoft.com/office/officeart/2018/5/layout/IconLeafLabelList"/>
    <dgm:cxn modelId="{8C07F52E-72D7-4C02-8334-2485444E7696}" type="presParOf" srcId="{11250220-4E20-4114-A277-DD7F9A315CF4}" destId="{E50CFF03-1D96-40DA-A382-3BC9633BD00C}" srcOrd="9" destOrd="0" presId="urn:microsoft.com/office/officeart/2018/5/layout/IconLeafLabelList"/>
    <dgm:cxn modelId="{AE1F462D-E88F-4AFE-8FE6-D40B3682B8B6}" type="presParOf" srcId="{11250220-4E20-4114-A277-DD7F9A315CF4}" destId="{8A4E625D-8EC8-4BC1-8654-E00A8052ABBF}" srcOrd="10" destOrd="0" presId="urn:microsoft.com/office/officeart/2018/5/layout/IconLeafLabelList"/>
    <dgm:cxn modelId="{34994213-EE76-4E5D-A35C-A8EBB95AFA7C}" type="presParOf" srcId="{8A4E625D-8EC8-4BC1-8654-E00A8052ABBF}" destId="{E2DF04AB-FEB7-4F1F-A385-7995B851ABF7}" srcOrd="0" destOrd="0" presId="urn:microsoft.com/office/officeart/2018/5/layout/IconLeafLabelList"/>
    <dgm:cxn modelId="{2E8E3C66-581B-4235-A63F-EC4DC57CE423}" type="presParOf" srcId="{8A4E625D-8EC8-4BC1-8654-E00A8052ABBF}" destId="{334A0C2A-EBB6-4E7A-B633-B9CA0C3C80A6}" srcOrd="1" destOrd="0" presId="urn:microsoft.com/office/officeart/2018/5/layout/IconLeafLabelList"/>
    <dgm:cxn modelId="{FB91530E-3D65-4F7C-B855-72DA0B16F0AE}" type="presParOf" srcId="{8A4E625D-8EC8-4BC1-8654-E00A8052ABBF}" destId="{5033D486-59F1-400C-9CE2-E9AC6DD01FD9}" srcOrd="2" destOrd="0" presId="urn:microsoft.com/office/officeart/2018/5/layout/IconLeafLabelList"/>
    <dgm:cxn modelId="{9CB69DFF-BFE9-4D44-A61B-7ACF646F03DC}" type="presParOf" srcId="{8A4E625D-8EC8-4BC1-8654-E00A8052ABBF}" destId="{7C3E3FB1-7462-401B-88A0-4BC4F80E62A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D29B-E081-46FA-866F-8EC827C261A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5E7CD3-2296-4FB0-82CF-6771ABFE35C9}">
      <dgm:prSet custT="1"/>
      <dgm:spPr/>
      <dgm:t>
        <a:bodyPr/>
        <a:lstStyle/>
        <a:p>
          <a:pPr>
            <a:lnSpc>
              <a:spcPct val="100000"/>
            </a:lnSpc>
            <a:defRPr cap="all"/>
          </a:pPr>
          <a:r>
            <a:rPr lang="en-US" sz="2000" cap="none" dirty="0">
              <a:solidFill>
                <a:schemeClr val="accent2">
                  <a:lumMod val="75000"/>
                </a:schemeClr>
              </a:solidFill>
            </a:rPr>
            <a:t>In your Breakout Room (BR), take 2 minutes to introduce yourselves (name, region/DFD, and job title).</a:t>
          </a:r>
        </a:p>
      </dgm:t>
    </dgm:pt>
    <dgm:pt modelId="{DDE17C2A-C989-43A2-B529-9A9695DFF6D5}" type="parTrans" cxnId="{EDF31AE7-CBA8-44E8-A4C1-77E6706C67B8}">
      <dgm:prSet/>
      <dgm:spPr/>
      <dgm:t>
        <a:bodyPr/>
        <a:lstStyle/>
        <a:p>
          <a:endParaRPr lang="en-US"/>
        </a:p>
      </dgm:t>
    </dgm:pt>
    <dgm:pt modelId="{5A854DDB-92AA-42A1-BC2E-18E2BB62B085}" type="sibTrans" cxnId="{EDF31AE7-CBA8-44E8-A4C1-77E6706C67B8}">
      <dgm:prSet/>
      <dgm:spPr/>
      <dgm:t>
        <a:bodyPr/>
        <a:lstStyle/>
        <a:p>
          <a:endParaRPr lang="en-US"/>
        </a:p>
      </dgm:t>
    </dgm:pt>
    <dgm:pt modelId="{99EE7C0C-0F73-47D2-81D3-F618C76D7C50}">
      <dgm:prSet custT="1"/>
      <dgm:spPr/>
      <dgm:t>
        <a:bodyPr/>
        <a:lstStyle/>
        <a:p>
          <a:pPr>
            <a:lnSpc>
              <a:spcPct val="100000"/>
            </a:lnSpc>
            <a:defRPr cap="all"/>
          </a:pPr>
          <a:r>
            <a:rPr lang="en-US" sz="2000" cap="none" dirty="0">
              <a:solidFill>
                <a:schemeClr val="bg2">
                  <a:lumMod val="10000"/>
                </a:schemeClr>
              </a:solidFill>
            </a:rPr>
            <a:t>Open the chat window to view the instructions and links.</a:t>
          </a:r>
        </a:p>
      </dgm:t>
    </dgm:pt>
    <dgm:pt modelId="{14AC984E-FC76-42B2-B6CF-F6E6AE422BEC}" type="parTrans" cxnId="{4B9A5F5A-DB2E-4987-95DD-49B1E9271F8B}">
      <dgm:prSet/>
      <dgm:spPr/>
      <dgm:t>
        <a:bodyPr/>
        <a:lstStyle/>
        <a:p>
          <a:endParaRPr lang="en-US"/>
        </a:p>
      </dgm:t>
    </dgm:pt>
    <dgm:pt modelId="{B3A02793-4DE7-4BC5-820C-BB88FAF8C540}" type="sibTrans" cxnId="{4B9A5F5A-DB2E-4987-95DD-49B1E9271F8B}">
      <dgm:prSet/>
      <dgm:spPr/>
      <dgm:t>
        <a:bodyPr/>
        <a:lstStyle/>
        <a:p>
          <a:endParaRPr lang="en-US"/>
        </a:p>
      </dgm:t>
    </dgm:pt>
    <dgm:pt modelId="{AC93C9D3-C7FF-4524-B581-DBF9EBEE2483}">
      <dgm:prSet custT="1"/>
      <dgm:spPr/>
      <dgm:t>
        <a:bodyPr/>
        <a:lstStyle/>
        <a:p>
          <a:pPr>
            <a:lnSpc>
              <a:spcPct val="100000"/>
            </a:lnSpc>
            <a:defRPr cap="all"/>
          </a:pPr>
          <a:r>
            <a:rPr lang="en-US" sz="2000" cap="none" dirty="0">
              <a:solidFill>
                <a:schemeClr val="accent4">
                  <a:lumMod val="50000"/>
                </a:schemeClr>
              </a:solidFill>
            </a:rPr>
            <a:t>Click on the Jamboard link that matches your BR number (e.g., BR 12 should go to Jamboard group 12).</a:t>
          </a:r>
        </a:p>
      </dgm:t>
    </dgm:pt>
    <dgm:pt modelId="{4E8BE5A8-C184-44FC-B98C-582F5BEC5D51}" type="parTrans" cxnId="{E8843053-1A9B-4F8A-BD5D-74E9783AB0F1}">
      <dgm:prSet/>
      <dgm:spPr/>
      <dgm:t>
        <a:bodyPr/>
        <a:lstStyle/>
        <a:p>
          <a:endParaRPr lang="en-US"/>
        </a:p>
      </dgm:t>
    </dgm:pt>
    <dgm:pt modelId="{BF26B8C7-CD5B-4C22-9726-A4CD59050F99}" type="sibTrans" cxnId="{E8843053-1A9B-4F8A-BD5D-74E9783AB0F1}">
      <dgm:prSet/>
      <dgm:spPr/>
      <dgm:t>
        <a:bodyPr/>
        <a:lstStyle/>
        <a:p>
          <a:endParaRPr lang="en-US"/>
        </a:p>
      </dgm:t>
    </dgm:pt>
    <dgm:pt modelId="{3EE4ADF9-23D5-4B92-A3C6-7DF02E360A84}">
      <dgm:prSet custT="1"/>
      <dgm:spPr/>
      <dgm:t>
        <a:bodyPr/>
        <a:lstStyle/>
        <a:p>
          <a:pPr>
            <a:lnSpc>
              <a:spcPct val="100000"/>
            </a:lnSpc>
            <a:defRPr cap="all"/>
          </a:pPr>
          <a:r>
            <a:rPr lang="en-US" sz="2000" cap="none" dirty="0">
              <a:solidFill>
                <a:schemeClr val="accent5">
                  <a:lumMod val="75000"/>
                </a:schemeClr>
              </a:solidFill>
            </a:rPr>
            <a:t>Keep two windows open: your BR in Zoom and your activity 3 slide in Jamboard.</a:t>
          </a:r>
        </a:p>
      </dgm:t>
    </dgm:pt>
    <dgm:pt modelId="{E3675DB5-D23F-47B0-9F1F-45B21E96D6AB}" type="parTrans" cxnId="{0040AFD0-E744-444D-83B9-B6DEF5C80371}">
      <dgm:prSet/>
      <dgm:spPr/>
      <dgm:t>
        <a:bodyPr/>
        <a:lstStyle/>
        <a:p>
          <a:endParaRPr lang="en-US"/>
        </a:p>
      </dgm:t>
    </dgm:pt>
    <dgm:pt modelId="{D9EC1B37-BCB5-48EA-A34A-0F83196CAC88}" type="sibTrans" cxnId="{0040AFD0-E744-444D-83B9-B6DEF5C80371}">
      <dgm:prSet/>
      <dgm:spPr/>
      <dgm:t>
        <a:bodyPr/>
        <a:lstStyle/>
        <a:p>
          <a:endParaRPr lang="en-US"/>
        </a:p>
      </dgm:t>
    </dgm:pt>
    <dgm:pt modelId="{BF13D644-554B-4EBE-B6B4-DA6D18670C5B}">
      <dgm:prSet custT="1"/>
      <dgm:spPr/>
      <dgm:t>
        <a:bodyPr/>
        <a:lstStyle/>
        <a:p>
          <a:pPr>
            <a:lnSpc>
              <a:spcPct val="100000"/>
            </a:lnSpc>
            <a:defRPr cap="all"/>
          </a:pPr>
          <a:r>
            <a:rPr lang="en-US" sz="2000" cap="none" dirty="0">
              <a:solidFill>
                <a:schemeClr val="accent6">
                  <a:lumMod val="75000"/>
                </a:schemeClr>
              </a:solidFill>
            </a:rPr>
            <a:t>Add a post-it (sticky note) or text in each of the categories.</a:t>
          </a:r>
        </a:p>
        <a:p>
          <a:pPr>
            <a:lnSpc>
              <a:spcPct val="100000"/>
            </a:lnSpc>
            <a:defRPr cap="all"/>
          </a:pPr>
          <a:endParaRPr lang="en-US" sz="2000" cap="none" dirty="0">
            <a:solidFill>
              <a:schemeClr val="accent6">
                <a:lumMod val="75000"/>
              </a:schemeClr>
            </a:solidFill>
          </a:endParaRPr>
        </a:p>
      </dgm:t>
    </dgm:pt>
    <dgm:pt modelId="{6A1A5218-F307-4625-84B9-13787335D5C8}" type="parTrans" cxnId="{15517F87-734B-4811-B1D6-9E57180CB39C}">
      <dgm:prSet/>
      <dgm:spPr/>
      <dgm:t>
        <a:bodyPr/>
        <a:lstStyle/>
        <a:p>
          <a:endParaRPr lang="en-US"/>
        </a:p>
      </dgm:t>
    </dgm:pt>
    <dgm:pt modelId="{F5D79BF7-05EE-43F2-818B-0FF09E268F29}" type="sibTrans" cxnId="{15517F87-734B-4811-B1D6-9E57180CB39C}">
      <dgm:prSet/>
      <dgm:spPr/>
      <dgm:t>
        <a:bodyPr/>
        <a:lstStyle/>
        <a:p>
          <a:endParaRPr lang="en-US"/>
        </a:p>
      </dgm:t>
    </dgm:pt>
    <dgm:pt modelId="{3866F245-4278-41C9-9240-2175A956E778}">
      <dgm:prSet custT="1"/>
      <dgm:spPr/>
      <dgm:t>
        <a:bodyPr/>
        <a:lstStyle/>
        <a:p>
          <a:pPr>
            <a:lnSpc>
              <a:spcPct val="100000"/>
            </a:lnSpc>
            <a:defRPr cap="all"/>
          </a:pPr>
          <a:r>
            <a:rPr lang="en-US" sz="2000" cap="none" dirty="0">
              <a:solidFill>
                <a:schemeClr val="accent2">
                  <a:lumMod val="75000"/>
                </a:schemeClr>
              </a:solidFill>
            </a:rPr>
            <a:t>Discuss anything that you find surprising or unexpected.</a:t>
          </a:r>
        </a:p>
      </dgm:t>
    </dgm:pt>
    <dgm:pt modelId="{25652F2D-0567-496B-98B1-F165B3E8F30C}" type="parTrans" cxnId="{51E1564F-8DF2-45CF-8373-EEFA40726562}">
      <dgm:prSet/>
      <dgm:spPr/>
      <dgm:t>
        <a:bodyPr/>
        <a:lstStyle/>
        <a:p>
          <a:endParaRPr lang="en-US"/>
        </a:p>
      </dgm:t>
    </dgm:pt>
    <dgm:pt modelId="{19E6B2B6-3A8E-4A38-A98B-AC876BB5C3A8}" type="sibTrans" cxnId="{51E1564F-8DF2-45CF-8373-EEFA40726562}">
      <dgm:prSet/>
      <dgm:spPr/>
      <dgm:t>
        <a:bodyPr/>
        <a:lstStyle/>
        <a:p>
          <a:endParaRPr lang="en-US"/>
        </a:p>
      </dgm:t>
    </dgm:pt>
    <dgm:pt modelId="{11250220-4E20-4114-A277-DD7F9A315CF4}" type="pres">
      <dgm:prSet presAssocID="{291CD29B-E081-46FA-866F-8EC827C261AA}" presName="root" presStyleCnt="0">
        <dgm:presLayoutVars>
          <dgm:dir/>
          <dgm:resizeHandles val="exact"/>
        </dgm:presLayoutVars>
      </dgm:prSet>
      <dgm:spPr/>
    </dgm:pt>
    <dgm:pt modelId="{0C35F152-3F5F-4446-A844-1F04DAD2B77A}" type="pres">
      <dgm:prSet presAssocID="{0A5E7CD3-2296-4FB0-82CF-6771ABFE35C9}" presName="compNode" presStyleCnt="0"/>
      <dgm:spPr/>
    </dgm:pt>
    <dgm:pt modelId="{C0A729F5-9F15-4A86-829F-E88809B4AA1B}" type="pres">
      <dgm:prSet presAssocID="{0A5E7CD3-2296-4FB0-82CF-6771ABFE35C9}" presName="iconBgRect" presStyleLbl="bgShp" presStyleIdx="0" presStyleCnt="6"/>
      <dgm:spPr>
        <a:prstGeom prst="round2DiagRect">
          <a:avLst>
            <a:gd name="adj1" fmla="val 29727"/>
            <a:gd name="adj2" fmla="val 0"/>
          </a:avLst>
        </a:prstGeom>
      </dgm:spPr>
    </dgm:pt>
    <dgm:pt modelId="{53296A98-2044-4FE3-A38A-BA4B2C07740F}" type="pres">
      <dgm:prSet presAssocID="{0A5E7CD3-2296-4FB0-82CF-6771ABFE35C9}"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A6C0C70-B143-49D9-A49A-809DFE28BB6E}" type="pres">
      <dgm:prSet presAssocID="{0A5E7CD3-2296-4FB0-82CF-6771ABFE35C9}" presName="spaceRect" presStyleCnt="0"/>
      <dgm:spPr/>
    </dgm:pt>
    <dgm:pt modelId="{94510E8A-7C4B-4171-BFED-3640B8A87510}" type="pres">
      <dgm:prSet presAssocID="{0A5E7CD3-2296-4FB0-82CF-6771ABFE35C9}" presName="textRect" presStyleLbl="revTx" presStyleIdx="0" presStyleCnt="6">
        <dgm:presLayoutVars>
          <dgm:chMax val="1"/>
          <dgm:chPref val="1"/>
        </dgm:presLayoutVars>
      </dgm:prSet>
      <dgm:spPr/>
    </dgm:pt>
    <dgm:pt modelId="{647F3098-59CB-4EC0-B77A-2883A67D7A94}" type="pres">
      <dgm:prSet presAssocID="{5A854DDB-92AA-42A1-BC2E-18E2BB62B085}" presName="sibTrans" presStyleCnt="0"/>
      <dgm:spPr/>
    </dgm:pt>
    <dgm:pt modelId="{A12A0535-9144-4A09-AD17-9FEE12DC46C8}" type="pres">
      <dgm:prSet presAssocID="{99EE7C0C-0F73-47D2-81D3-F618C76D7C50}" presName="compNode" presStyleCnt="0"/>
      <dgm:spPr/>
    </dgm:pt>
    <dgm:pt modelId="{EB18FF22-D284-436D-AD43-42F567F2E451}" type="pres">
      <dgm:prSet presAssocID="{99EE7C0C-0F73-47D2-81D3-F618C76D7C50}" presName="iconBgRect" presStyleLbl="bgShp" presStyleIdx="1" presStyleCnt="6"/>
      <dgm:spPr>
        <a:prstGeom prst="round2DiagRect">
          <a:avLst>
            <a:gd name="adj1" fmla="val 29727"/>
            <a:gd name="adj2" fmla="val 0"/>
          </a:avLst>
        </a:prstGeom>
      </dgm:spPr>
    </dgm:pt>
    <dgm:pt modelId="{DFF03FE3-2592-4C7C-8EF5-1C4C1EB01A3E}" type="pres">
      <dgm:prSet presAssocID="{99EE7C0C-0F73-47D2-81D3-F618C76D7C50}"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C7D480D-78BC-4F83-89A4-A7D427A0A3D7}" type="pres">
      <dgm:prSet presAssocID="{99EE7C0C-0F73-47D2-81D3-F618C76D7C50}" presName="spaceRect" presStyleCnt="0"/>
      <dgm:spPr/>
    </dgm:pt>
    <dgm:pt modelId="{B312CE4E-A0CA-4622-B423-DDD2D98D3B2F}" type="pres">
      <dgm:prSet presAssocID="{99EE7C0C-0F73-47D2-81D3-F618C76D7C50}" presName="textRect" presStyleLbl="revTx" presStyleIdx="1" presStyleCnt="6">
        <dgm:presLayoutVars>
          <dgm:chMax val="1"/>
          <dgm:chPref val="1"/>
        </dgm:presLayoutVars>
      </dgm:prSet>
      <dgm:spPr/>
    </dgm:pt>
    <dgm:pt modelId="{411F9C2B-6899-4E1C-93D5-FF61370A1050}" type="pres">
      <dgm:prSet presAssocID="{B3A02793-4DE7-4BC5-820C-BB88FAF8C540}" presName="sibTrans" presStyleCnt="0"/>
      <dgm:spPr/>
    </dgm:pt>
    <dgm:pt modelId="{CB5323CA-7C22-4691-86DF-6AF7D7883664}" type="pres">
      <dgm:prSet presAssocID="{AC93C9D3-C7FF-4524-B581-DBF9EBEE2483}" presName="compNode" presStyleCnt="0"/>
      <dgm:spPr/>
    </dgm:pt>
    <dgm:pt modelId="{DF784F96-140D-425E-81BE-C91F8D1DE9B3}" type="pres">
      <dgm:prSet presAssocID="{AC93C9D3-C7FF-4524-B581-DBF9EBEE2483}" presName="iconBgRect" presStyleLbl="bgShp" presStyleIdx="2" presStyleCnt="6"/>
      <dgm:spPr>
        <a:prstGeom prst="round2DiagRect">
          <a:avLst>
            <a:gd name="adj1" fmla="val 29727"/>
            <a:gd name="adj2" fmla="val 0"/>
          </a:avLst>
        </a:prstGeom>
      </dgm:spPr>
    </dgm:pt>
    <dgm:pt modelId="{F9622758-B409-4FBF-9858-A816E501924E}" type="pres">
      <dgm:prSet presAssocID="{AC93C9D3-C7FF-4524-B581-DBF9EBEE2483}"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66C1AD0F-BA36-43EF-850E-1C68B476E49B}" type="pres">
      <dgm:prSet presAssocID="{AC93C9D3-C7FF-4524-B581-DBF9EBEE2483}" presName="spaceRect" presStyleCnt="0"/>
      <dgm:spPr/>
    </dgm:pt>
    <dgm:pt modelId="{2B04B2DB-CB73-4959-8F66-D28C527B871A}" type="pres">
      <dgm:prSet presAssocID="{AC93C9D3-C7FF-4524-B581-DBF9EBEE2483}" presName="textRect" presStyleLbl="revTx" presStyleIdx="2" presStyleCnt="6">
        <dgm:presLayoutVars>
          <dgm:chMax val="1"/>
          <dgm:chPref val="1"/>
        </dgm:presLayoutVars>
      </dgm:prSet>
      <dgm:spPr/>
    </dgm:pt>
    <dgm:pt modelId="{BD868162-5EBD-4956-A6B6-2DB041C5E0CB}" type="pres">
      <dgm:prSet presAssocID="{BF26B8C7-CD5B-4C22-9726-A4CD59050F99}" presName="sibTrans" presStyleCnt="0"/>
      <dgm:spPr/>
    </dgm:pt>
    <dgm:pt modelId="{12E8BA95-BDC0-4676-B9C3-AD4CADB60FB2}" type="pres">
      <dgm:prSet presAssocID="{3EE4ADF9-23D5-4B92-A3C6-7DF02E360A84}" presName="compNode" presStyleCnt="0"/>
      <dgm:spPr/>
    </dgm:pt>
    <dgm:pt modelId="{ADD4AE6A-C860-4A8A-A276-60AF8CA5004D}" type="pres">
      <dgm:prSet presAssocID="{3EE4ADF9-23D5-4B92-A3C6-7DF02E360A84}" presName="iconBgRect" presStyleLbl="bgShp" presStyleIdx="3" presStyleCnt="6"/>
      <dgm:spPr>
        <a:prstGeom prst="round2DiagRect">
          <a:avLst>
            <a:gd name="adj1" fmla="val 29727"/>
            <a:gd name="adj2" fmla="val 0"/>
          </a:avLst>
        </a:prstGeom>
      </dgm:spPr>
    </dgm:pt>
    <dgm:pt modelId="{242DCDF8-1E9A-421A-8138-0ECBF3F4A19C}" type="pres">
      <dgm:prSet presAssocID="{3EE4ADF9-23D5-4B92-A3C6-7DF02E360A84}"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2356317B-B440-46E5-94A0-CC8F780F32A3}" type="pres">
      <dgm:prSet presAssocID="{3EE4ADF9-23D5-4B92-A3C6-7DF02E360A84}" presName="spaceRect" presStyleCnt="0"/>
      <dgm:spPr/>
    </dgm:pt>
    <dgm:pt modelId="{3360653B-D1A8-49C7-A526-4A194CF9E687}" type="pres">
      <dgm:prSet presAssocID="{3EE4ADF9-23D5-4B92-A3C6-7DF02E360A84}" presName="textRect" presStyleLbl="revTx" presStyleIdx="3" presStyleCnt="6">
        <dgm:presLayoutVars>
          <dgm:chMax val="1"/>
          <dgm:chPref val="1"/>
        </dgm:presLayoutVars>
      </dgm:prSet>
      <dgm:spPr/>
    </dgm:pt>
    <dgm:pt modelId="{713F278B-55DF-451D-97E0-1519846D3879}" type="pres">
      <dgm:prSet presAssocID="{D9EC1B37-BCB5-48EA-A34A-0F83196CAC88}" presName="sibTrans" presStyleCnt="0"/>
      <dgm:spPr/>
    </dgm:pt>
    <dgm:pt modelId="{A8F67BAE-469D-4CE8-B470-54C16E142D07}" type="pres">
      <dgm:prSet presAssocID="{BF13D644-554B-4EBE-B6B4-DA6D18670C5B}" presName="compNode" presStyleCnt="0"/>
      <dgm:spPr/>
    </dgm:pt>
    <dgm:pt modelId="{75930DF1-3693-4082-A1BB-7CD4FFF64C97}" type="pres">
      <dgm:prSet presAssocID="{BF13D644-554B-4EBE-B6B4-DA6D18670C5B}" presName="iconBgRect" presStyleLbl="bgShp" presStyleIdx="4" presStyleCnt="6"/>
      <dgm:spPr>
        <a:prstGeom prst="round2DiagRect">
          <a:avLst>
            <a:gd name="adj1" fmla="val 29727"/>
            <a:gd name="adj2" fmla="val 0"/>
          </a:avLst>
        </a:prstGeom>
      </dgm:spPr>
    </dgm:pt>
    <dgm:pt modelId="{D76807CB-F028-419E-A7D9-50CE37C209BF}" type="pres">
      <dgm:prSet presAssocID="{BF13D644-554B-4EBE-B6B4-DA6D18670C5B}"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181659D2-6398-4475-87B3-9BD2736FA6E0}" type="pres">
      <dgm:prSet presAssocID="{BF13D644-554B-4EBE-B6B4-DA6D18670C5B}" presName="spaceRect" presStyleCnt="0"/>
      <dgm:spPr/>
    </dgm:pt>
    <dgm:pt modelId="{208D4C5A-E84D-4B33-BCD1-581783E2CC87}" type="pres">
      <dgm:prSet presAssocID="{BF13D644-554B-4EBE-B6B4-DA6D18670C5B}" presName="textRect" presStyleLbl="revTx" presStyleIdx="4" presStyleCnt="6">
        <dgm:presLayoutVars>
          <dgm:chMax val="1"/>
          <dgm:chPref val="1"/>
        </dgm:presLayoutVars>
      </dgm:prSet>
      <dgm:spPr/>
    </dgm:pt>
    <dgm:pt modelId="{E50CFF03-1D96-40DA-A382-3BC9633BD00C}" type="pres">
      <dgm:prSet presAssocID="{F5D79BF7-05EE-43F2-818B-0FF09E268F29}" presName="sibTrans" presStyleCnt="0"/>
      <dgm:spPr/>
    </dgm:pt>
    <dgm:pt modelId="{8A4E625D-8EC8-4BC1-8654-E00A8052ABBF}" type="pres">
      <dgm:prSet presAssocID="{3866F245-4278-41C9-9240-2175A956E778}" presName="compNode" presStyleCnt="0"/>
      <dgm:spPr/>
    </dgm:pt>
    <dgm:pt modelId="{E2DF04AB-FEB7-4F1F-A385-7995B851ABF7}" type="pres">
      <dgm:prSet presAssocID="{3866F245-4278-41C9-9240-2175A956E778}" presName="iconBgRect" presStyleLbl="bgShp" presStyleIdx="5" presStyleCnt="6"/>
      <dgm:spPr>
        <a:prstGeom prst="round2DiagRect">
          <a:avLst>
            <a:gd name="adj1" fmla="val 29727"/>
            <a:gd name="adj2" fmla="val 0"/>
          </a:avLst>
        </a:prstGeom>
      </dgm:spPr>
    </dgm:pt>
    <dgm:pt modelId="{334A0C2A-EBB6-4E7A-B633-B9CA0C3C80A6}" type="pres">
      <dgm:prSet presAssocID="{3866F245-4278-41C9-9240-2175A956E778}"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Lightbulb and gear with solid fill"/>
        </a:ext>
      </dgm:extLst>
    </dgm:pt>
    <dgm:pt modelId="{5033D486-59F1-400C-9CE2-E9AC6DD01FD9}" type="pres">
      <dgm:prSet presAssocID="{3866F245-4278-41C9-9240-2175A956E778}" presName="spaceRect" presStyleCnt="0"/>
      <dgm:spPr/>
    </dgm:pt>
    <dgm:pt modelId="{7C3E3FB1-7462-401B-88A0-4BC4F80E62A9}" type="pres">
      <dgm:prSet presAssocID="{3866F245-4278-41C9-9240-2175A956E778}" presName="textRect" presStyleLbl="revTx" presStyleIdx="5" presStyleCnt="6">
        <dgm:presLayoutVars>
          <dgm:chMax val="1"/>
          <dgm:chPref val="1"/>
        </dgm:presLayoutVars>
      </dgm:prSet>
      <dgm:spPr/>
    </dgm:pt>
  </dgm:ptLst>
  <dgm:cxnLst>
    <dgm:cxn modelId="{BFFF5121-899A-4607-9E80-DA1B8573BCF8}" type="presOf" srcId="{3EE4ADF9-23D5-4B92-A3C6-7DF02E360A84}" destId="{3360653B-D1A8-49C7-A526-4A194CF9E687}" srcOrd="0" destOrd="0" presId="urn:microsoft.com/office/officeart/2018/5/layout/IconLeafLabelList"/>
    <dgm:cxn modelId="{57EC4760-E092-4189-A066-E8B1C6E9CACA}" type="presOf" srcId="{0A5E7CD3-2296-4FB0-82CF-6771ABFE35C9}" destId="{94510E8A-7C4B-4171-BFED-3640B8A87510}" srcOrd="0" destOrd="0" presId="urn:microsoft.com/office/officeart/2018/5/layout/IconLeafLabelList"/>
    <dgm:cxn modelId="{51E1564F-8DF2-45CF-8373-EEFA40726562}" srcId="{291CD29B-E081-46FA-866F-8EC827C261AA}" destId="{3866F245-4278-41C9-9240-2175A956E778}" srcOrd="5" destOrd="0" parTransId="{25652F2D-0567-496B-98B1-F165B3E8F30C}" sibTransId="{19E6B2B6-3A8E-4A38-A98B-AC876BB5C3A8}"/>
    <dgm:cxn modelId="{E8843053-1A9B-4F8A-BD5D-74E9783AB0F1}" srcId="{291CD29B-E081-46FA-866F-8EC827C261AA}" destId="{AC93C9D3-C7FF-4524-B581-DBF9EBEE2483}" srcOrd="2" destOrd="0" parTransId="{4E8BE5A8-C184-44FC-B98C-582F5BEC5D51}" sibTransId="{BF26B8C7-CD5B-4C22-9726-A4CD59050F99}"/>
    <dgm:cxn modelId="{F753AB54-A08A-4AA1-83FC-F116EBC533EB}" type="presOf" srcId="{3866F245-4278-41C9-9240-2175A956E778}" destId="{7C3E3FB1-7462-401B-88A0-4BC4F80E62A9}" srcOrd="0" destOrd="0" presId="urn:microsoft.com/office/officeart/2018/5/layout/IconLeafLabelList"/>
    <dgm:cxn modelId="{AF2F0C75-A4D9-45E0-9CED-433AED55D383}" type="presOf" srcId="{291CD29B-E081-46FA-866F-8EC827C261AA}" destId="{11250220-4E20-4114-A277-DD7F9A315CF4}" srcOrd="0" destOrd="0" presId="urn:microsoft.com/office/officeart/2018/5/layout/IconLeafLabelList"/>
    <dgm:cxn modelId="{4B9A5F5A-DB2E-4987-95DD-49B1E9271F8B}" srcId="{291CD29B-E081-46FA-866F-8EC827C261AA}" destId="{99EE7C0C-0F73-47D2-81D3-F618C76D7C50}" srcOrd="1" destOrd="0" parTransId="{14AC984E-FC76-42B2-B6CF-F6E6AE422BEC}" sibTransId="{B3A02793-4DE7-4BC5-820C-BB88FAF8C540}"/>
    <dgm:cxn modelId="{15517F87-734B-4811-B1D6-9E57180CB39C}" srcId="{291CD29B-E081-46FA-866F-8EC827C261AA}" destId="{BF13D644-554B-4EBE-B6B4-DA6D18670C5B}" srcOrd="4" destOrd="0" parTransId="{6A1A5218-F307-4625-84B9-13787335D5C8}" sibTransId="{F5D79BF7-05EE-43F2-818B-0FF09E268F29}"/>
    <dgm:cxn modelId="{4FF1FACE-28F4-4163-A37F-2C4773E84AD1}" type="presOf" srcId="{BF13D644-554B-4EBE-B6B4-DA6D18670C5B}" destId="{208D4C5A-E84D-4B33-BCD1-581783E2CC87}" srcOrd="0" destOrd="0" presId="urn:microsoft.com/office/officeart/2018/5/layout/IconLeafLabelList"/>
    <dgm:cxn modelId="{0040AFD0-E744-444D-83B9-B6DEF5C80371}" srcId="{291CD29B-E081-46FA-866F-8EC827C261AA}" destId="{3EE4ADF9-23D5-4B92-A3C6-7DF02E360A84}" srcOrd="3" destOrd="0" parTransId="{E3675DB5-D23F-47B0-9F1F-45B21E96D6AB}" sibTransId="{D9EC1B37-BCB5-48EA-A34A-0F83196CAC88}"/>
    <dgm:cxn modelId="{EDF31AE7-CBA8-44E8-A4C1-77E6706C67B8}" srcId="{291CD29B-E081-46FA-866F-8EC827C261AA}" destId="{0A5E7CD3-2296-4FB0-82CF-6771ABFE35C9}" srcOrd="0" destOrd="0" parTransId="{DDE17C2A-C989-43A2-B529-9A9695DFF6D5}" sibTransId="{5A854DDB-92AA-42A1-BC2E-18E2BB62B085}"/>
    <dgm:cxn modelId="{4E0E29F0-37DA-4758-8CAD-EFA0FFC0DA8F}" type="presOf" srcId="{99EE7C0C-0F73-47D2-81D3-F618C76D7C50}" destId="{B312CE4E-A0CA-4622-B423-DDD2D98D3B2F}" srcOrd="0" destOrd="0" presId="urn:microsoft.com/office/officeart/2018/5/layout/IconLeafLabelList"/>
    <dgm:cxn modelId="{3E1F77F8-7FC7-437B-913F-CF8524C6ED68}" type="presOf" srcId="{AC93C9D3-C7FF-4524-B581-DBF9EBEE2483}" destId="{2B04B2DB-CB73-4959-8F66-D28C527B871A}" srcOrd="0" destOrd="0" presId="urn:microsoft.com/office/officeart/2018/5/layout/IconLeafLabelList"/>
    <dgm:cxn modelId="{CA7AC3F6-D541-4571-8563-A5F10174EE0A}" type="presParOf" srcId="{11250220-4E20-4114-A277-DD7F9A315CF4}" destId="{0C35F152-3F5F-4446-A844-1F04DAD2B77A}" srcOrd="0" destOrd="0" presId="urn:microsoft.com/office/officeart/2018/5/layout/IconLeafLabelList"/>
    <dgm:cxn modelId="{CB9262E3-22DE-44B9-B414-74E84C90DB8A}" type="presParOf" srcId="{0C35F152-3F5F-4446-A844-1F04DAD2B77A}" destId="{C0A729F5-9F15-4A86-829F-E88809B4AA1B}" srcOrd="0" destOrd="0" presId="urn:microsoft.com/office/officeart/2018/5/layout/IconLeafLabelList"/>
    <dgm:cxn modelId="{373365CD-C448-4494-ACEC-166ECC2E6F3A}" type="presParOf" srcId="{0C35F152-3F5F-4446-A844-1F04DAD2B77A}" destId="{53296A98-2044-4FE3-A38A-BA4B2C07740F}" srcOrd="1" destOrd="0" presId="urn:microsoft.com/office/officeart/2018/5/layout/IconLeafLabelList"/>
    <dgm:cxn modelId="{1220D8D6-8D7B-484B-80BE-60A1C83EF829}" type="presParOf" srcId="{0C35F152-3F5F-4446-A844-1F04DAD2B77A}" destId="{2A6C0C70-B143-49D9-A49A-809DFE28BB6E}" srcOrd="2" destOrd="0" presId="urn:microsoft.com/office/officeart/2018/5/layout/IconLeafLabelList"/>
    <dgm:cxn modelId="{670E4B66-01B0-47D8-A2A6-014AC9750539}" type="presParOf" srcId="{0C35F152-3F5F-4446-A844-1F04DAD2B77A}" destId="{94510E8A-7C4B-4171-BFED-3640B8A87510}" srcOrd="3" destOrd="0" presId="urn:microsoft.com/office/officeart/2018/5/layout/IconLeafLabelList"/>
    <dgm:cxn modelId="{111A1C72-78F2-444C-8659-FE00469EF3DE}" type="presParOf" srcId="{11250220-4E20-4114-A277-DD7F9A315CF4}" destId="{647F3098-59CB-4EC0-B77A-2883A67D7A94}" srcOrd="1" destOrd="0" presId="urn:microsoft.com/office/officeart/2018/5/layout/IconLeafLabelList"/>
    <dgm:cxn modelId="{7490A046-E3DC-42F4-B5D7-08BF45A37F4C}" type="presParOf" srcId="{11250220-4E20-4114-A277-DD7F9A315CF4}" destId="{A12A0535-9144-4A09-AD17-9FEE12DC46C8}" srcOrd="2" destOrd="0" presId="urn:microsoft.com/office/officeart/2018/5/layout/IconLeafLabelList"/>
    <dgm:cxn modelId="{B7812AC1-33DA-4173-8FFF-B784BA73D747}" type="presParOf" srcId="{A12A0535-9144-4A09-AD17-9FEE12DC46C8}" destId="{EB18FF22-D284-436D-AD43-42F567F2E451}" srcOrd="0" destOrd="0" presId="urn:microsoft.com/office/officeart/2018/5/layout/IconLeafLabelList"/>
    <dgm:cxn modelId="{6736B35C-88B8-48EC-B9ED-270C4A3229C7}" type="presParOf" srcId="{A12A0535-9144-4A09-AD17-9FEE12DC46C8}" destId="{DFF03FE3-2592-4C7C-8EF5-1C4C1EB01A3E}" srcOrd="1" destOrd="0" presId="urn:microsoft.com/office/officeart/2018/5/layout/IconLeafLabelList"/>
    <dgm:cxn modelId="{FF1C5104-F7C2-4857-8555-E1156D273417}" type="presParOf" srcId="{A12A0535-9144-4A09-AD17-9FEE12DC46C8}" destId="{2C7D480D-78BC-4F83-89A4-A7D427A0A3D7}" srcOrd="2" destOrd="0" presId="urn:microsoft.com/office/officeart/2018/5/layout/IconLeafLabelList"/>
    <dgm:cxn modelId="{34A36361-F86D-415B-A1D9-45CEC5A6120A}" type="presParOf" srcId="{A12A0535-9144-4A09-AD17-9FEE12DC46C8}" destId="{B312CE4E-A0CA-4622-B423-DDD2D98D3B2F}" srcOrd="3" destOrd="0" presId="urn:microsoft.com/office/officeart/2018/5/layout/IconLeafLabelList"/>
    <dgm:cxn modelId="{63632C9E-E3D7-43F1-9E7F-11A871037923}" type="presParOf" srcId="{11250220-4E20-4114-A277-DD7F9A315CF4}" destId="{411F9C2B-6899-4E1C-93D5-FF61370A1050}" srcOrd="3" destOrd="0" presId="urn:microsoft.com/office/officeart/2018/5/layout/IconLeafLabelList"/>
    <dgm:cxn modelId="{6303AF4D-C256-477F-BDFC-17A65F8C3D79}" type="presParOf" srcId="{11250220-4E20-4114-A277-DD7F9A315CF4}" destId="{CB5323CA-7C22-4691-86DF-6AF7D7883664}" srcOrd="4" destOrd="0" presId="urn:microsoft.com/office/officeart/2018/5/layout/IconLeafLabelList"/>
    <dgm:cxn modelId="{56F6B05B-8A22-4D12-A1CD-DFFF69659BB4}" type="presParOf" srcId="{CB5323CA-7C22-4691-86DF-6AF7D7883664}" destId="{DF784F96-140D-425E-81BE-C91F8D1DE9B3}" srcOrd="0" destOrd="0" presId="urn:microsoft.com/office/officeart/2018/5/layout/IconLeafLabelList"/>
    <dgm:cxn modelId="{769581F2-7838-4A43-9887-74299ECC5322}" type="presParOf" srcId="{CB5323CA-7C22-4691-86DF-6AF7D7883664}" destId="{F9622758-B409-4FBF-9858-A816E501924E}" srcOrd="1" destOrd="0" presId="urn:microsoft.com/office/officeart/2018/5/layout/IconLeafLabelList"/>
    <dgm:cxn modelId="{045656F0-D1E3-4B55-A3B1-B855B7FDD0B0}" type="presParOf" srcId="{CB5323CA-7C22-4691-86DF-6AF7D7883664}" destId="{66C1AD0F-BA36-43EF-850E-1C68B476E49B}" srcOrd="2" destOrd="0" presId="urn:microsoft.com/office/officeart/2018/5/layout/IconLeafLabelList"/>
    <dgm:cxn modelId="{A4735A8F-CBDF-4A0D-B2FC-36FAEB085EAC}" type="presParOf" srcId="{CB5323CA-7C22-4691-86DF-6AF7D7883664}" destId="{2B04B2DB-CB73-4959-8F66-D28C527B871A}" srcOrd="3" destOrd="0" presId="urn:microsoft.com/office/officeart/2018/5/layout/IconLeafLabelList"/>
    <dgm:cxn modelId="{ADC69FC7-CB3A-445B-97D2-E934F2D384E2}" type="presParOf" srcId="{11250220-4E20-4114-A277-DD7F9A315CF4}" destId="{BD868162-5EBD-4956-A6B6-2DB041C5E0CB}" srcOrd="5" destOrd="0" presId="urn:microsoft.com/office/officeart/2018/5/layout/IconLeafLabelList"/>
    <dgm:cxn modelId="{22B1BC96-27A5-4715-85BB-895DCA1D5756}" type="presParOf" srcId="{11250220-4E20-4114-A277-DD7F9A315CF4}" destId="{12E8BA95-BDC0-4676-B9C3-AD4CADB60FB2}" srcOrd="6" destOrd="0" presId="urn:microsoft.com/office/officeart/2018/5/layout/IconLeafLabelList"/>
    <dgm:cxn modelId="{45C644A4-2B08-41EB-A720-62B303F3AE7D}" type="presParOf" srcId="{12E8BA95-BDC0-4676-B9C3-AD4CADB60FB2}" destId="{ADD4AE6A-C860-4A8A-A276-60AF8CA5004D}" srcOrd="0" destOrd="0" presId="urn:microsoft.com/office/officeart/2018/5/layout/IconLeafLabelList"/>
    <dgm:cxn modelId="{59A0A0DB-499E-4B8C-BAA7-93D364A3FED1}" type="presParOf" srcId="{12E8BA95-BDC0-4676-B9C3-AD4CADB60FB2}" destId="{242DCDF8-1E9A-421A-8138-0ECBF3F4A19C}" srcOrd="1" destOrd="0" presId="urn:microsoft.com/office/officeart/2018/5/layout/IconLeafLabelList"/>
    <dgm:cxn modelId="{E68C56FB-71B6-4EEC-B262-835AE04F2B7B}" type="presParOf" srcId="{12E8BA95-BDC0-4676-B9C3-AD4CADB60FB2}" destId="{2356317B-B440-46E5-94A0-CC8F780F32A3}" srcOrd="2" destOrd="0" presId="urn:microsoft.com/office/officeart/2018/5/layout/IconLeafLabelList"/>
    <dgm:cxn modelId="{B79F3D52-5386-46F2-B2F0-9C4DF04E0E8D}" type="presParOf" srcId="{12E8BA95-BDC0-4676-B9C3-AD4CADB60FB2}" destId="{3360653B-D1A8-49C7-A526-4A194CF9E687}" srcOrd="3" destOrd="0" presId="urn:microsoft.com/office/officeart/2018/5/layout/IconLeafLabelList"/>
    <dgm:cxn modelId="{7B7ABABD-490F-4141-BA83-CB1DAC6B9626}" type="presParOf" srcId="{11250220-4E20-4114-A277-DD7F9A315CF4}" destId="{713F278B-55DF-451D-97E0-1519846D3879}" srcOrd="7" destOrd="0" presId="urn:microsoft.com/office/officeart/2018/5/layout/IconLeafLabelList"/>
    <dgm:cxn modelId="{D474645D-7119-4FDD-A608-3B41B9B01483}" type="presParOf" srcId="{11250220-4E20-4114-A277-DD7F9A315CF4}" destId="{A8F67BAE-469D-4CE8-B470-54C16E142D07}" srcOrd="8" destOrd="0" presId="urn:microsoft.com/office/officeart/2018/5/layout/IconLeafLabelList"/>
    <dgm:cxn modelId="{AFA0CE25-5AC6-44C0-9E9F-3C603921306B}" type="presParOf" srcId="{A8F67BAE-469D-4CE8-B470-54C16E142D07}" destId="{75930DF1-3693-4082-A1BB-7CD4FFF64C97}" srcOrd="0" destOrd="0" presId="urn:microsoft.com/office/officeart/2018/5/layout/IconLeafLabelList"/>
    <dgm:cxn modelId="{6FCA270B-88DD-4116-A592-2E59E8D3D65F}" type="presParOf" srcId="{A8F67BAE-469D-4CE8-B470-54C16E142D07}" destId="{D76807CB-F028-419E-A7D9-50CE37C209BF}" srcOrd="1" destOrd="0" presId="urn:microsoft.com/office/officeart/2018/5/layout/IconLeafLabelList"/>
    <dgm:cxn modelId="{A0976EBD-50E3-45E2-9F1C-9AB7C7D62787}" type="presParOf" srcId="{A8F67BAE-469D-4CE8-B470-54C16E142D07}" destId="{181659D2-6398-4475-87B3-9BD2736FA6E0}" srcOrd="2" destOrd="0" presId="urn:microsoft.com/office/officeart/2018/5/layout/IconLeafLabelList"/>
    <dgm:cxn modelId="{DA0C7FC0-8794-477E-8DF8-169E293561C6}" type="presParOf" srcId="{A8F67BAE-469D-4CE8-B470-54C16E142D07}" destId="{208D4C5A-E84D-4B33-BCD1-581783E2CC87}" srcOrd="3" destOrd="0" presId="urn:microsoft.com/office/officeart/2018/5/layout/IconLeafLabelList"/>
    <dgm:cxn modelId="{6734ACCC-886F-45F2-8AD9-080B06C8A912}" type="presParOf" srcId="{11250220-4E20-4114-A277-DD7F9A315CF4}" destId="{E50CFF03-1D96-40DA-A382-3BC9633BD00C}" srcOrd="9" destOrd="0" presId="urn:microsoft.com/office/officeart/2018/5/layout/IconLeafLabelList"/>
    <dgm:cxn modelId="{AD4F15C8-CCEA-4153-A192-EDE24603093F}" type="presParOf" srcId="{11250220-4E20-4114-A277-DD7F9A315CF4}" destId="{8A4E625D-8EC8-4BC1-8654-E00A8052ABBF}" srcOrd="10" destOrd="0" presId="urn:microsoft.com/office/officeart/2018/5/layout/IconLeafLabelList"/>
    <dgm:cxn modelId="{67B28F16-9146-4073-9F96-8F9C99461998}" type="presParOf" srcId="{8A4E625D-8EC8-4BC1-8654-E00A8052ABBF}" destId="{E2DF04AB-FEB7-4F1F-A385-7995B851ABF7}" srcOrd="0" destOrd="0" presId="urn:microsoft.com/office/officeart/2018/5/layout/IconLeafLabelList"/>
    <dgm:cxn modelId="{4B9B3DF9-F91C-4625-B0B6-AEA8C1C61397}" type="presParOf" srcId="{8A4E625D-8EC8-4BC1-8654-E00A8052ABBF}" destId="{334A0C2A-EBB6-4E7A-B633-B9CA0C3C80A6}" srcOrd="1" destOrd="0" presId="urn:microsoft.com/office/officeart/2018/5/layout/IconLeafLabelList"/>
    <dgm:cxn modelId="{9CD94368-0E53-4DAA-936E-A8D4E8851DCE}" type="presParOf" srcId="{8A4E625D-8EC8-4BC1-8654-E00A8052ABBF}" destId="{5033D486-59F1-400C-9CE2-E9AC6DD01FD9}" srcOrd="2" destOrd="0" presId="urn:microsoft.com/office/officeart/2018/5/layout/IconLeafLabelList"/>
    <dgm:cxn modelId="{39B44271-7B65-4ED1-A0D3-D9982F61C784}" type="presParOf" srcId="{8A4E625D-8EC8-4BC1-8654-E00A8052ABBF}" destId="{7C3E3FB1-7462-401B-88A0-4BC4F80E62A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729F5-9F15-4A86-829F-E88809B4AA1B}">
      <dsp:nvSpPr>
        <dsp:cNvPr id="0" name=""/>
        <dsp:cNvSpPr/>
      </dsp:nvSpPr>
      <dsp:spPr>
        <a:xfrm>
          <a:off x="311379" y="288843"/>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96A98-2044-4FE3-A38A-BA4B2C07740F}">
      <dsp:nvSpPr>
        <dsp:cNvPr id="0" name=""/>
        <dsp:cNvSpPr/>
      </dsp:nvSpPr>
      <dsp:spPr>
        <a:xfrm>
          <a:off x="517957" y="495422"/>
          <a:ext cx="556171" cy="55617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10E8A-7C4B-4171-BFED-3640B8A87510}">
      <dsp:nvSpPr>
        <dsp:cNvPr id="0" name=""/>
        <dsp:cNvSpPr/>
      </dsp:nvSpPr>
      <dsp:spPr>
        <a:xfrm>
          <a:off x="1512"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In your Breakout Room (BR), take 2 minutes to introduce yourselves (name, region/DFD, and job title).</a:t>
          </a:r>
        </a:p>
      </dsp:txBody>
      <dsp:txXfrm>
        <a:off x="1512" y="1560093"/>
        <a:ext cx="1589062" cy="2343867"/>
      </dsp:txXfrm>
    </dsp:sp>
    <dsp:sp modelId="{EB18FF22-D284-436D-AD43-42F567F2E451}">
      <dsp:nvSpPr>
        <dsp:cNvPr id="0" name=""/>
        <dsp:cNvSpPr/>
      </dsp:nvSpPr>
      <dsp:spPr>
        <a:xfrm>
          <a:off x="2178527" y="288843"/>
          <a:ext cx="969328" cy="96932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03FE3-2592-4C7C-8EF5-1C4C1EB01A3E}">
      <dsp:nvSpPr>
        <dsp:cNvPr id="0" name=""/>
        <dsp:cNvSpPr/>
      </dsp:nvSpPr>
      <dsp:spPr>
        <a:xfrm>
          <a:off x="2385105" y="495422"/>
          <a:ext cx="556171" cy="55617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2CE4E-A0CA-4622-B423-DDD2D98D3B2F}">
      <dsp:nvSpPr>
        <dsp:cNvPr id="0" name=""/>
        <dsp:cNvSpPr/>
      </dsp:nvSpPr>
      <dsp:spPr>
        <a:xfrm>
          <a:off x="1868660"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bg2">
                  <a:lumMod val="10000"/>
                </a:schemeClr>
              </a:solidFill>
            </a:rPr>
            <a:t>Open the chat window to view the instructions and links.</a:t>
          </a:r>
        </a:p>
      </dsp:txBody>
      <dsp:txXfrm>
        <a:off x="1868660" y="1560093"/>
        <a:ext cx="1589062" cy="2343867"/>
      </dsp:txXfrm>
    </dsp:sp>
    <dsp:sp modelId="{DF784F96-140D-425E-81BE-C91F8D1DE9B3}">
      <dsp:nvSpPr>
        <dsp:cNvPr id="0" name=""/>
        <dsp:cNvSpPr/>
      </dsp:nvSpPr>
      <dsp:spPr>
        <a:xfrm>
          <a:off x="4045676" y="288843"/>
          <a:ext cx="969328" cy="96932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22758-B409-4FBF-9858-A816E501924E}">
      <dsp:nvSpPr>
        <dsp:cNvPr id="0" name=""/>
        <dsp:cNvSpPr/>
      </dsp:nvSpPr>
      <dsp:spPr>
        <a:xfrm>
          <a:off x="4252254" y="495422"/>
          <a:ext cx="556171" cy="55617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04B2DB-CB73-4959-8F66-D28C527B871A}">
      <dsp:nvSpPr>
        <dsp:cNvPr id="0" name=""/>
        <dsp:cNvSpPr/>
      </dsp:nvSpPr>
      <dsp:spPr>
        <a:xfrm>
          <a:off x="3735809"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4">
                  <a:lumMod val="50000"/>
                </a:schemeClr>
              </a:solidFill>
            </a:rPr>
            <a:t>Click on the Jamboard link that matches your BR number (e.g., BR 5 should go to Jamboard group 5).</a:t>
          </a:r>
        </a:p>
      </dsp:txBody>
      <dsp:txXfrm>
        <a:off x="3735809" y="1560093"/>
        <a:ext cx="1589062" cy="2343867"/>
      </dsp:txXfrm>
    </dsp:sp>
    <dsp:sp modelId="{ADD4AE6A-C860-4A8A-A276-60AF8CA5004D}">
      <dsp:nvSpPr>
        <dsp:cNvPr id="0" name=""/>
        <dsp:cNvSpPr/>
      </dsp:nvSpPr>
      <dsp:spPr>
        <a:xfrm>
          <a:off x="5912824" y="288843"/>
          <a:ext cx="969328" cy="96932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DCDF8-1E9A-421A-8138-0ECBF3F4A19C}">
      <dsp:nvSpPr>
        <dsp:cNvPr id="0" name=""/>
        <dsp:cNvSpPr/>
      </dsp:nvSpPr>
      <dsp:spPr>
        <a:xfrm>
          <a:off x="6119402" y="495422"/>
          <a:ext cx="556171" cy="556171"/>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0653B-D1A8-49C7-A526-4A194CF9E687}">
      <dsp:nvSpPr>
        <dsp:cNvPr id="0" name=""/>
        <dsp:cNvSpPr/>
      </dsp:nvSpPr>
      <dsp:spPr>
        <a:xfrm>
          <a:off x="5602957"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5">
                  <a:lumMod val="75000"/>
                </a:schemeClr>
              </a:solidFill>
            </a:rPr>
            <a:t>Keep two windows open: your BR in Zoom and your Activity 1 slide in Jamboard.</a:t>
          </a:r>
        </a:p>
      </dsp:txBody>
      <dsp:txXfrm>
        <a:off x="5602957" y="1560093"/>
        <a:ext cx="1589062" cy="2343867"/>
      </dsp:txXfrm>
    </dsp:sp>
    <dsp:sp modelId="{75930DF1-3693-4082-A1BB-7CD4FFF64C97}">
      <dsp:nvSpPr>
        <dsp:cNvPr id="0" name=""/>
        <dsp:cNvSpPr/>
      </dsp:nvSpPr>
      <dsp:spPr>
        <a:xfrm>
          <a:off x="7779973" y="288843"/>
          <a:ext cx="969328" cy="96932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807CB-F028-419E-A7D9-50CE37C209BF}">
      <dsp:nvSpPr>
        <dsp:cNvPr id="0" name=""/>
        <dsp:cNvSpPr/>
      </dsp:nvSpPr>
      <dsp:spPr>
        <a:xfrm>
          <a:off x="7986551" y="495422"/>
          <a:ext cx="556171" cy="556171"/>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D4C5A-E84D-4B33-BCD1-581783E2CC87}">
      <dsp:nvSpPr>
        <dsp:cNvPr id="0" name=""/>
        <dsp:cNvSpPr/>
      </dsp:nvSpPr>
      <dsp:spPr>
        <a:xfrm>
          <a:off x="7470105"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6">
                  <a:lumMod val="75000"/>
                </a:schemeClr>
              </a:solidFill>
            </a:rPr>
            <a:t>Add post-its (sticky notes) with your responses.</a:t>
          </a:r>
        </a:p>
        <a:p>
          <a:pPr marL="0" lvl="0" indent="0" algn="ctr" defTabSz="889000">
            <a:lnSpc>
              <a:spcPct val="100000"/>
            </a:lnSpc>
            <a:spcBef>
              <a:spcPct val="0"/>
            </a:spcBef>
            <a:spcAft>
              <a:spcPct val="35000"/>
            </a:spcAft>
            <a:buNone/>
            <a:defRPr cap="all"/>
          </a:pPr>
          <a:endParaRPr lang="en-US" sz="2000" kern="1200" cap="none" dirty="0">
            <a:solidFill>
              <a:schemeClr val="accent6">
                <a:lumMod val="75000"/>
              </a:schemeClr>
            </a:solidFill>
          </a:endParaRPr>
        </a:p>
      </dsp:txBody>
      <dsp:txXfrm>
        <a:off x="7470105" y="1560093"/>
        <a:ext cx="1589062" cy="2343867"/>
      </dsp:txXfrm>
    </dsp:sp>
    <dsp:sp modelId="{E2DF04AB-FEB7-4F1F-A385-7995B851ABF7}">
      <dsp:nvSpPr>
        <dsp:cNvPr id="0" name=""/>
        <dsp:cNvSpPr/>
      </dsp:nvSpPr>
      <dsp:spPr>
        <a:xfrm>
          <a:off x="9647121" y="288843"/>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A0C2A-EBB6-4E7A-B633-B9CA0C3C80A6}">
      <dsp:nvSpPr>
        <dsp:cNvPr id="0" name=""/>
        <dsp:cNvSpPr/>
      </dsp:nvSpPr>
      <dsp:spPr>
        <a:xfrm>
          <a:off x="9853699" y="495422"/>
          <a:ext cx="556171" cy="556171"/>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E3FB1-7462-401B-88A0-4BC4F80E62A9}">
      <dsp:nvSpPr>
        <dsp:cNvPr id="0" name=""/>
        <dsp:cNvSpPr/>
      </dsp:nvSpPr>
      <dsp:spPr>
        <a:xfrm>
          <a:off x="9337254"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Discuss what you posted with the group.</a:t>
          </a:r>
        </a:p>
      </dsp:txBody>
      <dsp:txXfrm>
        <a:off x="9337254" y="1560093"/>
        <a:ext cx="1589062" cy="2343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729F5-9F15-4A86-829F-E88809B4AA1B}">
      <dsp:nvSpPr>
        <dsp:cNvPr id="0" name=""/>
        <dsp:cNvSpPr/>
      </dsp:nvSpPr>
      <dsp:spPr>
        <a:xfrm>
          <a:off x="311379" y="288843"/>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96A98-2044-4FE3-A38A-BA4B2C07740F}">
      <dsp:nvSpPr>
        <dsp:cNvPr id="0" name=""/>
        <dsp:cNvSpPr/>
      </dsp:nvSpPr>
      <dsp:spPr>
        <a:xfrm>
          <a:off x="517957" y="495422"/>
          <a:ext cx="556171" cy="55617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10E8A-7C4B-4171-BFED-3640B8A87510}">
      <dsp:nvSpPr>
        <dsp:cNvPr id="0" name=""/>
        <dsp:cNvSpPr/>
      </dsp:nvSpPr>
      <dsp:spPr>
        <a:xfrm>
          <a:off x="1512"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In your </a:t>
          </a:r>
          <a:r>
            <a:rPr lang="en-US" sz="2000" kern="1200" cap="none">
              <a:solidFill>
                <a:schemeClr val="accent2">
                  <a:lumMod val="75000"/>
                </a:schemeClr>
              </a:solidFill>
            </a:rPr>
            <a:t>Breakout Room (BR), </a:t>
          </a:r>
          <a:r>
            <a:rPr lang="en-US" sz="2000" kern="1200" cap="none" dirty="0">
              <a:solidFill>
                <a:schemeClr val="accent2">
                  <a:lumMod val="75000"/>
                </a:schemeClr>
              </a:solidFill>
            </a:rPr>
            <a:t>take 2 minutes to introduce yourselves (name, region/DFD, and job title).</a:t>
          </a:r>
        </a:p>
      </dsp:txBody>
      <dsp:txXfrm>
        <a:off x="1512" y="1560093"/>
        <a:ext cx="1589062" cy="2343867"/>
      </dsp:txXfrm>
    </dsp:sp>
    <dsp:sp modelId="{EB18FF22-D284-436D-AD43-42F567F2E451}">
      <dsp:nvSpPr>
        <dsp:cNvPr id="0" name=""/>
        <dsp:cNvSpPr/>
      </dsp:nvSpPr>
      <dsp:spPr>
        <a:xfrm>
          <a:off x="2178527" y="288843"/>
          <a:ext cx="969328" cy="96932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03FE3-2592-4C7C-8EF5-1C4C1EB01A3E}">
      <dsp:nvSpPr>
        <dsp:cNvPr id="0" name=""/>
        <dsp:cNvSpPr/>
      </dsp:nvSpPr>
      <dsp:spPr>
        <a:xfrm>
          <a:off x="2385105" y="495422"/>
          <a:ext cx="556171" cy="55617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2CE4E-A0CA-4622-B423-DDD2D98D3B2F}">
      <dsp:nvSpPr>
        <dsp:cNvPr id="0" name=""/>
        <dsp:cNvSpPr/>
      </dsp:nvSpPr>
      <dsp:spPr>
        <a:xfrm>
          <a:off x="1868660"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bg2">
                  <a:lumMod val="10000"/>
                </a:schemeClr>
              </a:solidFill>
            </a:rPr>
            <a:t>Open the chat window to view the instructions and links.</a:t>
          </a:r>
        </a:p>
      </dsp:txBody>
      <dsp:txXfrm>
        <a:off x="1868660" y="1560093"/>
        <a:ext cx="1589062" cy="2343867"/>
      </dsp:txXfrm>
    </dsp:sp>
    <dsp:sp modelId="{DF784F96-140D-425E-81BE-C91F8D1DE9B3}">
      <dsp:nvSpPr>
        <dsp:cNvPr id="0" name=""/>
        <dsp:cNvSpPr/>
      </dsp:nvSpPr>
      <dsp:spPr>
        <a:xfrm>
          <a:off x="4045676" y="288843"/>
          <a:ext cx="969328" cy="96932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22758-B409-4FBF-9858-A816E501924E}">
      <dsp:nvSpPr>
        <dsp:cNvPr id="0" name=""/>
        <dsp:cNvSpPr/>
      </dsp:nvSpPr>
      <dsp:spPr>
        <a:xfrm>
          <a:off x="4252254" y="495422"/>
          <a:ext cx="556171" cy="55617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04B2DB-CB73-4959-8F66-D28C527B871A}">
      <dsp:nvSpPr>
        <dsp:cNvPr id="0" name=""/>
        <dsp:cNvSpPr/>
      </dsp:nvSpPr>
      <dsp:spPr>
        <a:xfrm>
          <a:off x="3735809"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4">
                  <a:lumMod val="50000"/>
                </a:schemeClr>
              </a:solidFill>
            </a:rPr>
            <a:t>Click on the Jamboard link that matches your BR number (e.g., BR 3 should go to Jamboard group 3).</a:t>
          </a:r>
        </a:p>
      </dsp:txBody>
      <dsp:txXfrm>
        <a:off x="3735809" y="1560093"/>
        <a:ext cx="1589062" cy="2343867"/>
      </dsp:txXfrm>
    </dsp:sp>
    <dsp:sp modelId="{ADD4AE6A-C860-4A8A-A276-60AF8CA5004D}">
      <dsp:nvSpPr>
        <dsp:cNvPr id="0" name=""/>
        <dsp:cNvSpPr/>
      </dsp:nvSpPr>
      <dsp:spPr>
        <a:xfrm>
          <a:off x="5912824" y="288843"/>
          <a:ext cx="969328" cy="96932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DCDF8-1E9A-421A-8138-0ECBF3F4A19C}">
      <dsp:nvSpPr>
        <dsp:cNvPr id="0" name=""/>
        <dsp:cNvSpPr/>
      </dsp:nvSpPr>
      <dsp:spPr>
        <a:xfrm>
          <a:off x="6119402" y="495422"/>
          <a:ext cx="556171" cy="556171"/>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0653B-D1A8-49C7-A526-4A194CF9E687}">
      <dsp:nvSpPr>
        <dsp:cNvPr id="0" name=""/>
        <dsp:cNvSpPr/>
      </dsp:nvSpPr>
      <dsp:spPr>
        <a:xfrm>
          <a:off x="5602957"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5">
                  <a:lumMod val="75000"/>
                </a:schemeClr>
              </a:solidFill>
            </a:rPr>
            <a:t>Keep two windows open: your BR in Zoom and your activity 2 slide in Jamboard.</a:t>
          </a:r>
        </a:p>
      </dsp:txBody>
      <dsp:txXfrm>
        <a:off x="5602957" y="1560093"/>
        <a:ext cx="1589062" cy="2343867"/>
      </dsp:txXfrm>
    </dsp:sp>
    <dsp:sp modelId="{75930DF1-3693-4082-A1BB-7CD4FFF64C97}">
      <dsp:nvSpPr>
        <dsp:cNvPr id="0" name=""/>
        <dsp:cNvSpPr/>
      </dsp:nvSpPr>
      <dsp:spPr>
        <a:xfrm>
          <a:off x="7779973" y="288843"/>
          <a:ext cx="969328" cy="96932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807CB-F028-419E-A7D9-50CE37C209BF}">
      <dsp:nvSpPr>
        <dsp:cNvPr id="0" name=""/>
        <dsp:cNvSpPr/>
      </dsp:nvSpPr>
      <dsp:spPr>
        <a:xfrm>
          <a:off x="7986551" y="495422"/>
          <a:ext cx="556171" cy="556171"/>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D4C5A-E84D-4B33-BCD1-581783E2CC87}">
      <dsp:nvSpPr>
        <dsp:cNvPr id="0" name=""/>
        <dsp:cNvSpPr/>
      </dsp:nvSpPr>
      <dsp:spPr>
        <a:xfrm>
          <a:off x="7470105"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6">
                  <a:lumMod val="75000"/>
                </a:schemeClr>
              </a:solidFill>
            </a:rPr>
            <a:t>Add post-its (sticky notes) with your questions.</a:t>
          </a:r>
        </a:p>
        <a:p>
          <a:pPr marL="0" lvl="0" indent="0" algn="ctr" defTabSz="889000">
            <a:lnSpc>
              <a:spcPct val="100000"/>
            </a:lnSpc>
            <a:spcBef>
              <a:spcPct val="0"/>
            </a:spcBef>
            <a:spcAft>
              <a:spcPct val="35000"/>
            </a:spcAft>
            <a:buNone/>
            <a:defRPr cap="all"/>
          </a:pPr>
          <a:endParaRPr lang="en-US" sz="2000" kern="1200" cap="none" dirty="0">
            <a:solidFill>
              <a:schemeClr val="accent6">
                <a:lumMod val="75000"/>
              </a:schemeClr>
            </a:solidFill>
          </a:endParaRPr>
        </a:p>
      </dsp:txBody>
      <dsp:txXfrm>
        <a:off x="7470105" y="1560093"/>
        <a:ext cx="1589062" cy="2343867"/>
      </dsp:txXfrm>
    </dsp:sp>
    <dsp:sp modelId="{E2DF04AB-FEB7-4F1F-A385-7995B851ABF7}">
      <dsp:nvSpPr>
        <dsp:cNvPr id="0" name=""/>
        <dsp:cNvSpPr/>
      </dsp:nvSpPr>
      <dsp:spPr>
        <a:xfrm>
          <a:off x="9647121" y="288843"/>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A0C2A-EBB6-4E7A-B633-B9CA0C3C80A6}">
      <dsp:nvSpPr>
        <dsp:cNvPr id="0" name=""/>
        <dsp:cNvSpPr/>
      </dsp:nvSpPr>
      <dsp:spPr>
        <a:xfrm>
          <a:off x="9853699" y="495422"/>
          <a:ext cx="556171" cy="556171"/>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E3FB1-7462-401B-88A0-4BC4F80E62A9}">
      <dsp:nvSpPr>
        <dsp:cNvPr id="0" name=""/>
        <dsp:cNvSpPr/>
      </dsp:nvSpPr>
      <dsp:spPr>
        <a:xfrm>
          <a:off x="9337254"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Discuss your questions with the group.</a:t>
          </a:r>
        </a:p>
      </dsp:txBody>
      <dsp:txXfrm>
        <a:off x="9337254" y="1560093"/>
        <a:ext cx="1589062" cy="2343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729F5-9F15-4A86-829F-E88809B4AA1B}">
      <dsp:nvSpPr>
        <dsp:cNvPr id="0" name=""/>
        <dsp:cNvSpPr/>
      </dsp:nvSpPr>
      <dsp:spPr>
        <a:xfrm>
          <a:off x="311379" y="288843"/>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96A98-2044-4FE3-A38A-BA4B2C07740F}">
      <dsp:nvSpPr>
        <dsp:cNvPr id="0" name=""/>
        <dsp:cNvSpPr/>
      </dsp:nvSpPr>
      <dsp:spPr>
        <a:xfrm>
          <a:off x="517957" y="495422"/>
          <a:ext cx="556171" cy="55617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10E8A-7C4B-4171-BFED-3640B8A87510}">
      <dsp:nvSpPr>
        <dsp:cNvPr id="0" name=""/>
        <dsp:cNvSpPr/>
      </dsp:nvSpPr>
      <dsp:spPr>
        <a:xfrm>
          <a:off x="1512"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In your Breakout Room (BR), take 2 minutes to introduce yourselves (name, region/DFD, and job title).</a:t>
          </a:r>
        </a:p>
      </dsp:txBody>
      <dsp:txXfrm>
        <a:off x="1512" y="1560093"/>
        <a:ext cx="1589062" cy="2343867"/>
      </dsp:txXfrm>
    </dsp:sp>
    <dsp:sp modelId="{EB18FF22-D284-436D-AD43-42F567F2E451}">
      <dsp:nvSpPr>
        <dsp:cNvPr id="0" name=""/>
        <dsp:cNvSpPr/>
      </dsp:nvSpPr>
      <dsp:spPr>
        <a:xfrm>
          <a:off x="2178527" y="288843"/>
          <a:ext cx="969328" cy="96932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03FE3-2592-4C7C-8EF5-1C4C1EB01A3E}">
      <dsp:nvSpPr>
        <dsp:cNvPr id="0" name=""/>
        <dsp:cNvSpPr/>
      </dsp:nvSpPr>
      <dsp:spPr>
        <a:xfrm>
          <a:off x="2385105" y="495422"/>
          <a:ext cx="556171" cy="55617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2CE4E-A0CA-4622-B423-DDD2D98D3B2F}">
      <dsp:nvSpPr>
        <dsp:cNvPr id="0" name=""/>
        <dsp:cNvSpPr/>
      </dsp:nvSpPr>
      <dsp:spPr>
        <a:xfrm>
          <a:off x="1868660"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bg2">
                  <a:lumMod val="10000"/>
                </a:schemeClr>
              </a:solidFill>
            </a:rPr>
            <a:t>Open the chat window to view the instructions and links.</a:t>
          </a:r>
        </a:p>
      </dsp:txBody>
      <dsp:txXfrm>
        <a:off x="1868660" y="1560093"/>
        <a:ext cx="1589062" cy="2343867"/>
      </dsp:txXfrm>
    </dsp:sp>
    <dsp:sp modelId="{DF784F96-140D-425E-81BE-C91F8D1DE9B3}">
      <dsp:nvSpPr>
        <dsp:cNvPr id="0" name=""/>
        <dsp:cNvSpPr/>
      </dsp:nvSpPr>
      <dsp:spPr>
        <a:xfrm>
          <a:off x="4045676" y="288843"/>
          <a:ext cx="969328" cy="96932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22758-B409-4FBF-9858-A816E501924E}">
      <dsp:nvSpPr>
        <dsp:cNvPr id="0" name=""/>
        <dsp:cNvSpPr/>
      </dsp:nvSpPr>
      <dsp:spPr>
        <a:xfrm>
          <a:off x="4252254" y="495422"/>
          <a:ext cx="556171" cy="55617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04B2DB-CB73-4959-8F66-D28C527B871A}">
      <dsp:nvSpPr>
        <dsp:cNvPr id="0" name=""/>
        <dsp:cNvSpPr/>
      </dsp:nvSpPr>
      <dsp:spPr>
        <a:xfrm>
          <a:off x="3735809"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4">
                  <a:lumMod val="50000"/>
                </a:schemeClr>
              </a:solidFill>
            </a:rPr>
            <a:t>Click on the Jamboard link that matches your BR number (e.g., BR 12 should go to Jamboard group 12).</a:t>
          </a:r>
        </a:p>
      </dsp:txBody>
      <dsp:txXfrm>
        <a:off x="3735809" y="1560093"/>
        <a:ext cx="1589062" cy="2343867"/>
      </dsp:txXfrm>
    </dsp:sp>
    <dsp:sp modelId="{ADD4AE6A-C860-4A8A-A276-60AF8CA5004D}">
      <dsp:nvSpPr>
        <dsp:cNvPr id="0" name=""/>
        <dsp:cNvSpPr/>
      </dsp:nvSpPr>
      <dsp:spPr>
        <a:xfrm>
          <a:off x="5912824" y="288843"/>
          <a:ext cx="969328" cy="96932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DCDF8-1E9A-421A-8138-0ECBF3F4A19C}">
      <dsp:nvSpPr>
        <dsp:cNvPr id="0" name=""/>
        <dsp:cNvSpPr/>
      </dsp:nvSpPr>
      <dsp:spPr>
        <a:xfrm>
          <a:off x="6119402" y="495422"/>
          <a:ext cx="556171" cy="556171"/>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0653B-D1A8-49C7-A526-4A194CF9E687}">
      <dsp:nvSpPr>
        <dsp:cNvPr id="0" name=""/>
        <dsp:cNvSpPr/>
      </dsp:nvSpPr>
      <dsp:spPr>
        <a:xfrm>
          <a:off x="5602957"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5">
                  <a:lumMod val="75000"/>
                </a:schemeClr>
              </a:solidFill>
            </a:rPr>
            <a:t>Keep two windows open: your BR in Zoom and your activity 3 slide in Jamboard.</a:t>
          </a:r>
        </a:p>
      </dsp:txBody>
      <dsp:txXfrm>
        <a:off x="5602957" y="1560093"/>
        <a:ext cx="1589062" cy="2343867"/>
      </dsp:txXfrm>
    </dsp:sp>
    <dsp:sp modelId="{75930DF1-3693-4082-A1BB-7CD4FFF64C97}">
      <dsp:nvSpPr>
        <dsp:cNvPr id="0" name=""/>
        <dsp:cNvSpPr/>
      </dsp:nvSpPr>
      <dsp:spPr>
        <a:xfrm>
          <a:off x="7779973" y="288843"/>
          <a:ext cx="969328" cy="96932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807CB-F028-419E-A7D9-50CE37C209BF}">
      <dsp:nvSpPr>
        <dsp:cNvPr id="0" name=""/>
        <dsp:cNvSpPr/>
      </dsp:nvSpPr>
      <dsp:spPr>
        <a:xfrm>
          <a:off x="7986551" y="495422"/>
          <a:ext cx="556171" cy="556171"/>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D4C5A-E84D-4B33-BCD1-581783E2CC87}">
      <dsp:nvSpPr>
        <dsp:cNvPr id="0" name=""/>
        <dsp:cNvSpPr/>
      </dsp:nvSpPr>
      <dsp:spPr>
        <a:xfrm>
          <a:off x="7470105"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6">
                  <a:lumMod val="75000"/>
                </a:schemeClr>
              </a:solidFill>
            </a:rPr>
            <a:t>Add a post-it (sticky note) or text in each of the categories.</a:t>
          </a:r>
        </a:p>
        <a:p>
          <a:pPr marL="0" lvl="0" indent="0" algn="ctr" defTabSz="889000">
            <a:lnSpc>
              <a:spcPct val="100000"/>
            </a:lnSpc>
            <a:spcBef>
              <a:spcPct val="0"/>
            </a:spcBef>
            <a:spcAft>
              <a:spcPct val="35000"/>
            </a:spcAft>
            <a:buNone/>
            <a:defRPr cap="all"/>
          </a:pPr>
          <a:endParaRPr lang="en-US" sz="2000" kern="1200" cap="none" dirty="0">
            <a:solidFill>
              <a:schemeClr val="accent6">
                <a:lumMod val="75000"/>
              </a:schemeClr>
            </a:solidFill>
          </a:endParaRPr>
        </a:p>
      </dsp:txBody>
      <dsp:txXfrm>
        <a:off x="7470105" y="1560093"/>
        <a:ext cx="1589062" cy="2343867"/>
      </dsp:txXfrm>
    </dsp:sp>
    <dsp:sp modelId="{E2DF04AB-FEB7-4F1F-A385-7995B851ABF7}">
      <dsp:nvSpPr>
        <dsp:cNvPr id="0" name=""/>
        <dsp:cNvSpPr/>
      </dsp:nvSpPr>
      <dsp:spPr>
        <a:xfrm>
          <a:off x="9647121" y="288843"/>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A0C2A-EBB6-4E7A-B633-B9CA0C3C80A6}">
      <dsp:nvSpPr>
        <dsp:cNvPr id="0" name=""/>
        <dsp:cNvSpPr/>
      </dsp:nvSpPr>
      <dsp:spPr>
        <a:xfrm>
          <a:off x="9853699" y="495422"/>
          <a:ext cx="556171" cy="556171"/>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E3FB1-7462-401B-88A0-4BC4F80E62A9}">
      <dsp:nvSpPr>
        <dsp:cNvPr id="0" name=""/>
        <dsp:cNvSpPr/>
      </dsp:nvSpPr>
      <dsp:spPr>
        <a:xfrm>
          <a:off x="9337254" y="1560093"/>
          <a:ext cx="1589062" cy="234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Discuss anything that you find surprising or unexpected.</a:t>
          </a:r>
        </a:p>
      </dsp:txBody>
      <dsp:txXfrm>
        <a:off x="9337254" y="1560093"/>
        <a:ext cx="1589062" cy="2343867"/>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A08BE69-669F-416A-93EF-12E394687B13}" type="datetimeFigureOut">
              <a:rPr lang="en-US" smtClean="0"/>
              <a:t>2/9/2023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4143587" y="9119475"/>
            <a:ext cx="3169920" cy="481726"/>
          </a:xfrm>
          <a:prstGeom prst="rect">
            <a:avLst/>
          </a:prstGeom>
        </p:spPr>
        <p:txBody>
          <a:bodyPr vert="horz" lIns="96661" tIns="48331" rIns="96661" bIns="48331" rtlCol="0" anchor="b"/>
          <a:lstStyle>
            <a:lvl1pPr algn="r">
              <a:defRPr sz="13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5110321-FE7C-41D5-A6A6-9361CA1AFD5B}" type="datetimeFigureOut">
              <a:rPr lang="en-US" smtClean="0"/>
              <a:t>2/9/2023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a:latin typeface="Arial" panose="020B0604020202020204" pitchFamily="34" charset="0"/>
                <a:cs typeface="Arial" panose="020B0604020202020204" pitchFamily="34" charset="0"/>
              </a:rPr>
              <a:t>Lead</a:t>
            </a:r>
            <a:r>
              <a:rPr lang="en-US" sz="1300" dirty="0">
                <a:latin typeface="Arial" panose="020B0604020202020204" pitchFamily="34" charset="0"/>
                <a:cs typeface="Arial" panose="020B0604020202020204" pitchFamily="34" charset="0"/>
              </a:rPr>
              <a:t>: Victor</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525896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Looking at the results in the report, the dominator (27) is the group of children </a:t>
            </a:r>
            <a:r>
              <a:rPr lang="en-US" u="sng" dirty="0">
                <a:latin typeface="Arial" panose="020B0604020202020204" pitchFamily="34" charset="0"/>
                <a:cs typeface="Arial" panose="020B0604020202020204" pitchFamily="34" charset="0"/>
              </a:rPr>
              <a:t>we should serve</a:t>
            </a:r>
            <a:r>
              <a:rPr lang="en-US" dirty="0">
                <a:latin typeface="Arial" panose="020B0604020202020204" pitchFamily="34" charset="0"/>
                <a:cs typeface="Arial" panose="020B0604020202020204" pitchFamily="34" charset="0"/>
              </a:rPr>
              <a:t>. And the numerator (13) includes those who </a:t>
            </a:r>
            <a:r>
              <a:rPr lang="en-US" u="sng" dirty="0">
                <a:latin typeface="Arial" panose="020B0604020202020204" pitchFamily="34" charset="0"/>
                <a:cs typeface="Arial" panose="020B0604020202020204" pitchFamily="34" charset="0"/>
              </a:rPr>
              <a:t>were served</a:t>
            </a:r>
            <a:r>
              <a:rPr lang="en-US"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When planning program participation (i.e., which children get invited to specific services), we should focus on the denominator first and foremost.</a:t>
            </a:r>
          </a:p>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891611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Clicking on the denominator count brings up a window showing exactly which children are included.</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To look for a specific child, you can type their name or MSD Number in the filter field, just above the table.</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This past year (July 2022), CDE requested the addition of a column for PFS, and we were able to add three more useful columns as well (school, grade, and Enrollment Type0.</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The child list is exportable, so you can manipulate the information in Excel.</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To recap, this is the list of children who have a current enrollment and meet the other criteria for the denominator. </a:t>
            </a:r>
            <a:r>
              <a:rPr lang="en-US" b="1" dirty="0">
                <a:latin typeface="Arial" panose="020B0604020202020204" pitchFamily="34" charset="0"/>
                <a:cs typeface="Arial" panose="020B0604020202020204" pitchFamily="34" charset="0"/>
              </a:rPr>
              <a:t>They are the children we should serve to meet the MPO goal</a:t>
            </a:r>
            <a:r>
              <a:rPr lang="en-US"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1965552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(Read and explain each bullet.)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156627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(Read items on slide.)</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The hours requirements make these three MPO’s especially notable and more labor intensive. </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For the MPO 7.0 (P3-P5 children), the denominator list begins populating as soon as children are re-enrolled (i.e., in the current year, or currently enrolled).</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For the MPO 1.0 and 2.0 reports, the denominator lists begin populating as soon as assessment results become available in MSIN (assuming each child is also currently enrolled in grades K-10). </a:t>
            </a:r>
            <a:r>
              <a:rPr lang="en-US" b="1" dirty="0">
                <a:latin typeface="Arial" panose="020B0604020202020204" pitchFamily="34" charset="0"/>
                <a:cs typeface="Arial" panose="020B0604020202020204" pitchFamily="34" charset="0"/>
              </a:rPr>
              <a:t>This delay is something we should factor into our planning.</a:t>
            </a:r>
          </a:p>
        </p:txBody>
      </p:sp>
      <p:sp>
        <p:nvSpPr>
          <p:cNvPr id="4" name="Slide Number Placeholder 3"/>
          <p:cNvSpPr>
            <a:spLocks noGrp="1"/>
          </p:cNvSpPr>
          <p:nvPr>
            <p:ph type="sldNum" sz="quarter" idx="10"/>
          </p:nvPr>
        </p:nvSpPr>
        <p:spPr/>
        <p:txBody>
          <a:bodyPr/>
          <a:lstStyle/>
          <a:p>
            <a:fld id="{1CE27A00-9ED4-434D-BC8A-5D31EFE24023}" type="slidenum">
              <a:rPr lang="en-US" smtClean="0"/>
              <a:pPr/>
              <a:t>13</a:t>
            </a:fld>
            <a:endParaRPr lang="en-US" dirty="0"/>
          </a:p>
        </p:txBody>
      </p:sp>
    </p:spTree>
    <p:extLst>
      <p:ext uri="{BB962C8B-B14F-4D97-AF65-F5344CB8AC3E}">
        <p14:creationId xmlns:p14="http://schemas.microsoft.com/office/powerpoint/2010/main" val="2778776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0557">
              <a:defRPr/>
            </a:pPr>
            <a:r>
              <a:rPr lang="en-US" b="1" dirty="0">
                <a:latin typeface="Arial" panose="020B0604020202020204" pitchFamily="34" charset="0"/>
                <a:cs typeface="Arial" panose="020B0604020202020204" pitchFamily="34" charset="0"/>
              </a:rPr>
              <a:t>Transition Slide</a:t>
            </a:r>
          </a:p>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defTabSz="966612">
              <a:defRPr/>
            </a:pPr>
            <a:endParaRPr lang="en-US">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66612">
              <a:defRPr/>
            </a:pPr>
            <a:fld id="{0852AC79-A108-4FDF-A0BE-96CEB0D6FF0B}" type="slidenum">
              <a:rPr lang="en-US">
                <a:solidFill>
                  <a:prstClr val="black"/>
                </a:solidFill>
                <a:latin typeface="Calibri" panose="020F0502020204030204"/>
              </a:rPr>
              <a:pPr defTabSz="966612">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547249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2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The reports with an Asterix rely on completed INA/ILP forms.</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Let’s review some important background information about these forms.</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When an INA/ILP is created, the user must reference an existing enrollment line, which includes the grade level, and this determines the form version.</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There are four INA/ILP form versions. The reason for this is that questions about needs will vary according to the child’s grade. The four INA/ILP versions are:</a:t>
            </a:r>
          </a:p>
          <a:p>
            <a:pPr marL="724959" lvl="1" indent="-241653">
              <a:buFont typeface="+mj-lt"/>
              <a:buAutoNum type="arabicPeriod"/>
            </a:pPr>
            <a:r>
              <a:rPr lang="en-US" dirty="0">
                <a:latin typeface="Arial" panose="020B0604020202020204" pitchFamily="34" charset="0"/>
                <a:cs typeface="Arial" panose="020B0604020202020204" pitchFamily="34" charset="0"/>
              </a:rPr>
              <a:t>Pre-Kinder: grades P3-P5</a:t>
            </a:r>
          </a:p>
          <a:p>
            <a:pPr marL="724959" lvl="1" indent="-241653">
              <a:buFont typeface="+mj-lt"/>
              <a:buAutoNum type="arabicPeriod"/>
            </a:pPr>
            <a:r>
              <a:rPr lang="en-US" dirty="0">
                <a:latin typeface="Arial" panose="020B0604020202020204" pitchFamily="34" charset="0"/>
                <a:cs typeface="Arial" panose="020B0604020202020204" pitchFamily="34" charset="0"/>
              </a:rPr>
              <a:t>Elementary: grades K-8</a:t>
            </a:r>
          </a:p>
          <a:p>
            <a:pPr marL="724959" lvl="1" indent="-241653">
              <a:buFont typeface="+mj-lt"/>
              <a:buAutoNum type="arabicPeriod"/>
            </a:pPr>
            <a:r>
              <a:rPr lang="en-US" dirty="0">
                <a:latin typeface="Arial" panose="020B0604020202020204" pitchFamily="34" charset="0"/>
                <a:cs typeface="Arial" panose="020B0604020202020204" pitchFamily="34" charset="0"/>
              </a:rPr>
              <a:t>Secondary: grades 9-12</a:t>
            </a:r>
          </a:p>
          <a:p>
            <a:pPr marL="724959" lvl="1" indent="-241653">
              <a:buFont typeface="+mj-lt"/>
              <a:buAutoNum type="arabicPeriod"/>
            </a:pPr>
            <a:r>
              <a:rPr lang="en-US" dirty="0">
                <a:latin typeface="Arial" panose="020B0604020202020204" pitchFamily="34" charset="0"/>
                <a:cs typeface="Arial" panose="020B0604020202020204" pitchFamily="34" charset="0"/>
              </a:rPr>
              <a:t>Youths/young adults: grades NA and AD</a:t>
            </a:r>
          </a:p>
          <a:p>
            <a:pPr marL="181240" indent="-18124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MPO reports highlighted in this slide reference specific questions in the INA/ILP forms.</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MPO 5.1/6.1 is for secondary students enrolled in grades 11 or 12, who have a completed INA/ILP indicating that they need credit recovery services from the MEP.</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MPO 10.0 is for youths enrolled in grade NA (OSY), who have a completed INA/ILP indicating that they are interested in “English (ELA, ESL, ELD.”</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MPO 10.1 is for youths enrolled in grade NA (OSY), who have a completed INA/ILP indicating that they are interested in “GED/HEP.”</a:t>
            </a:r>
          </a:p>
          <a:p>
            <a:pPr marL="181240" indent="-181240" defTabSz="966612">
              <a:buFont typeface="Arial" panose="020B0604020202020204" pitchFamily="34" charset="0"/>
              <a:buChar char="•"/>
              <a:defRPr/>
            </a:pPr>
            <a:r>
              <a:rPr lang="en-US" dirty="0">
                <a:latin typeface="Arial" panose="020B0604020202020204" pitchFamily="34" charset="0"/>
                <a:cs typeface="Arial" panose="020B0604020202020204" pitchFamily="34" charset="0"/>
              </a:rPr>
              <a:t>MPO 10.2 is for youths enrolled in grade NA (OSY), who have a completed INA/ILP indicating that they are interested in “Home language literacy.”</a:t>
            </a:r>
          </a:p>
          <a:p>
            <a:pPr marL="181240" indent="-181240" defTabSz="966612">
              <a:buFont typeface="Arial" panose="020B0604020202020204" pitchFamily="34" charset="0"/>
              <a:buChar char="•"/>
              <a:defRPr/>
            </a:pPr>
            <a:r>
              <a:rPr lang="en-US" dirty="0">
                <a:latin typeface="Arial" panose="020B0604020202020204" pitchFamily="34" charset="0"/>
                <a:cs typeface="Arial" panose="020B0604020202020204" pitchFamily="34" charset="0"/>
              </a:rPr>
              <a:t>MPO 11.1 is for children and youths in all grades, who have a completed INA/ILP indicating that they need “Mental Health” services.</a:t>
            </a:r>
          </a:p>
          <a:p>
            <a:pPr marL="181240" indent="-181240" defTabSz="966612">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defTabSz="966612">
              <a:defRPr/>
            </a:pPr>
            <a:r>
              <a:rPr lang="en-US" dirty="0">
                <a:latin typeface="Arial" panose="020B0604020202020204" pitchFamily="34" charset="0"/>
                <a:cs typeface="Arial" panose="020B0604020202020204" pitchFamily="34" charset="0"/>
              </a:rPr>
              <a:t>Next, we will take a closer look at the INA/ILP responses that cause children to be included in these five MPO reports.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E27A00-9ED4-434D-BC8A-5D31EFE24023}" type="slidenum">
              <a:rPr lang="en-US" smtClean="0"/>
              <a:pPr/>
              <a:t>15</a:t>
            </a:fld>
            <a:endParaRPr lang="en-US" dirty="0"/>
          </a:p>
        </p:txBody>
      </p:sp>
    </p:spTree>
    <p:extLst>
      <p:ext uri="{BB962C8B-B14F-4D97-AF65-F5344CB8AC3E}">
        <p14:creationId xmlns:p14="http://schemas.microsoft.com/office/powerpoint/2010/main" val="855230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The MPO 5.1/6.1 Report is specifically about currently enrolled grade 11 or 12 secondary students.</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To be included in the report denominator, the student’s completed INA/ILP must have “Yes” selected after the question about having an “unaddressed credit deficiency.” </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Selecting “Yes” means that the student needs the MEP to step in to provide a credit recovery service because the district is not already providing this.</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If a student is receiving applicable district services, then “No” should be selected (because the MEP does not need to step in or supplant).</a:t>
            </a:r>
          </a:p>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510955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The MPO 10.0 Report is specifically about currently enrolled youths in grades NA (OSY) or AD (Adult Education).</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To be included in the report denominator, the youth’s completed INA/ILP must have a checkmark next to “English (ELA, ESL, ELD).” </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When filling out the INA/ILP form, the MEP staff person interviewing the youth should consider if they are </a:t>
            </a:r>
            <a:r>
              <a:rPr lang="en-US" b="1" u="sng" dirty="0">
                <a:latin typeface="Arial" panose="020B0604020202020204" pitchFamily="34" charset="0"/>
                <a:cs typeface="Arial" panose="020B0604020202020204" pitchFamily="34" charset="0"/>
              </a:rPr>
              <a:t>interested in actually attending a service</a:t>
            </a:r>
            <a:r>
              <a:rPr lang="en-US" b="1" dirty="0">
                <a:latin typeface="Arial" panose="020B0604020202020204" pitchFamily="34" charset="0"/>
                <a:cs typeface="Arial" panose="020B0604020202020204" pitchFamily="34" charset="0"/>
              </a:rPr>
              <a:t> (not just a passing interest in the subject).</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If the youth is not planning to actually attend a MEP service, then we suggest leaving this box unchecked.</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3859325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The MPO 10.1 Report is specifically about currently enrolled youths in grades NA (OSY) or AD (Adult Education).</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To be included in the report denominator, the youth’s completed INA/ILP must have a checkmark next to “GED/HEP.” </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When filling out the INA/ILP form, the MEP staff person interviewing the youth should consider if they are </a:t>
            </a:r>
            <a:r>
              <a:rPr lang="en-US" b="1" u="sng" dirty="0">
                <a:latin typeface="Arial" panose="020B0604020202020204" pitchFamily="34" charset="0"/>
                <a:cs typeface="Arial" panose="020B0604020202020204" pitchFamily="34" charset="0"/>
              </a:rPr>
              <a:t>interested in actually attending a service</a:t>
            </a:r>
            <a:r>
              <a:rPr lang="en-US" b="1" dirty="0">
                <a:latin typeface="Arial" panose="020B0604020202020204" pitchFamily="34" charset="0"/>
                <a:cs typeface="Arial" panose="020B0604020202020204" pitchFamily="34" charset="0"/>
              </a:rPr>
              <a:t> (not just a passing interest in the subject).</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If the youth is not planning to actually attend a MEP service, then we suggest leaving this box unchecked.</a:t>
            </a:r>
          </a:p>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3555871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The MPO 10.2 Report is specifically about currently enrolled youths in grades NA (OSY) or AD (Adult Education).</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To be included in the report denominator, the youth’s completed INA/ILP must have a checkmark next to “Home language literacy.” </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When filling out the INA/ILP form, the MEP staff person interviewing the youth should consider if they are </a:t>
            </a:r>
            <a:r>
              <a:rPr lang="en-US" b="1" u="sng" dirty="0">
                <a:latin typeface="Arial" panose="020B0604020202020204" pitchFamily="34" charset="0"/>
                <a:cs typeface="Arial" panose="020B0604020202020204" pitchFamily="34" charset="0"/>
              </a:rPr>
              <a:t>interested in actually attending a service</a:t>
            </a:r>
            <a:r>
              <a:rPr lang="en-US" b="1" dirty="0">
                <a:latin typeface="Arial" panose="020B0604020202020204" pitchFamily="34" charset="0"/>
                <a:cs typeface="Arial" panose="020B0604020202020204" pitchFamily="34" charset="0"/>
              </a:rPr>
              <a:t> (not just a passing interest in the subject).</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If the youth is not planning to actually attend a MEP service, then we suggest leaving this box unchecked.</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22706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426965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The MPO 11.1 Report is about currently enrolled children and  youths in any grade. This item appears in all four INA/ILP form versions.</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To be included in the report denominator, the child’s or youth’s completed INA/ILP must have a checkmark next to “Mental Health” (as a health need).</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When filling out the INA/ILP form, the MEP staff person interviewing the parent or youth should consider if the child or youth is likely to </a:t>
            </a:r>
            <a:r>
              <a:rPr lang="en-US" b="1" u="sng" dirty="0">
                <a:latin typeface="Arial" panose="020B0604020202020204" pitchFamily="34" charset="0"/>
                <a:cs typeface="Arial" panose="020B0604020202020204" pitchFamily="34" charset="0"/>
              </a:rPr>
              <a:t>actually participate in a mental health service</a:t>
            </a:r>
            <a:r>
              <a:rPr lang="en-US" b="1"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If the child or youth is not going to access a mental health service or referral provided by the MEP, then consider leaving this box unchecked.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3520784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2 mins.</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This collaborative activity is focused on sharing challenges and solutions you have found when inviting children to participate in services (to meet MPO goals).</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(Explain that participants will be placed in breakout rooms with 5-6 collaborators </a:t>
            </a:r>
            <a:r>
              <a:rPr lang="en-US" dirty="0"/>
              <a:t>[Randomly assigned]).</a:t>
            </a:r>
          </a:p>
        </p:txBody>
      </p:sp>
      <p:sp>
        <p:nvSpPr>
          <p:cNvPr id="4" name="Footer Placeholder 3"/>
          <p:cNvSpPr>
            <a:spLocks noGrp="1"/>
          </p:cNvSpPr>
          <p:nvPr>
            <p:ph type="ftr" sz="quarter" idx="4"/>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66612">
              <a:defRPr/>
            </a:pPr>
            <a:fld id="{0852AC79-A108-4FDF-A0BE-96CEB0D6FF0B}" type="slidenum">
              <a:rPr lang="en-US">
                <a:solidFill>
                  <a:prstClr val="black"/>
                </a:solidFill>
                <a:latin typeface="Calibri" panose="020F0502020204030204"/>
              </a:rPr>
              <a:pPr defTabSz="966612">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29966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 &amp; Nesau</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8 mins.</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181240" indent="-181240">
              <a:buFont typeface="Arial" panose="020B0604020202020204" pitchFamily="34" charset="0"/>
              <a:buChar char="•"/>
            </a:pPr>
            <a:r>
              <a:rPr lang="en-US" dirty="0"/>
              <a:t>(Read instructions on the slide.)</a:t>
            </a:r>
          </a:p>
          <a:p>
            <a:pPr marL="181240" indent="-181240" defTabSz="966612">
              <a:buFont typeface="Arial" panose="020B0604020202020204" pitchFamily="34" charset="0"/>
              <a:buChar char="•"/>
              <a:defRPr/>
            </a:pPr>
            <a:r>
              <a:rPr lang="en-US" b="1" dirty="0"/>
              <a:t>Paste the link to instructions in the chat.</a:t>
            </a:r>
          </a:p>
          <a:p>
            <a:pPr marL="181240" indent="-181240" defTabSz="966612">
              <a:buFont typeface="Arial" panose="020B0604020202020204" pitchFamily="34" charset="0"/>
              <a:buChar char="•"/>
              <a:defRPr/>
            </a:pPr>
            <a:r>
              <a:rPr lang="en-US" b="1" dirty="0"/>
              <a:t>Send to Breakout rooms – 7 minutes</a:t>
            </a:r>
          </a:p>
          <a:p>
            <a:pPr defTabSz="966612">
              <a:defRPr/>
            </a:pPr>
            <a:endParaRPr lang="en-US" b="1" dirty="0"/>
          </a:p>
        </p:txBody>
      </p:sp>
      <p:sp>
        <p:nvSpPr>
          <p:cNvPr id="4" name="Footer Placeholder 3"/>
          <p:cNvSpPr>
            <a:spLocks noGrp="1"/>
          </p:cNvSpPr>
          <p:nvPr>
            <p:ph type="ftr" sz="quarter" idx="4"/>
          </p:nvPr>
        </p:nvSpPr>
        <p:spPr/>
        <p:txBody>
          <a:bodyPr/>
          <a:lstStyle/>
          <a:p>
            <a:pPr defTabSz="966612">
              <a:defRPr/>
            </a:pPr>
            <a:endParaRPr lang="en-US">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66612">
              <a:defRPr/>
            </a:pPr>
            <a:fld id="{0852AC79-A108-4FDF-A0BE-96CEB0D6FF0B}" type="slidenum">
              <a:rPr lang="en-US">
                <a:solidFill>
                  <a:prstClr val="black"/>
                </a:solidFill>
                <a:latin typeface="Calibri" panose="020F0502020204030204"/>
              </a:rPr>
              <a:pPr defTabSz="966612">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3595754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Team</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5 mins</a:t>
            </a:r>
          </a:p>
        </p:txBody>
      </p:sp>
      <p:sp>
        <p:nvSpPr>
          <p:cNvPr id="4" name="Footer Placeholder 3"/>
          <p:cNvSpPr>
            <a:spLocks noGrp="1"/>
          </p:cNvSpPr>
          <p:nvPr>
            <p:ph type="ftr" sz="quarter" idx="4"/>
          </p:nvPr>
        </p:nvSpPr>
        <p:spPr/>
        <p:txBody>
          <a:bodyPr/>
          <a:lstStyle/>
          <a:p>
            <a:pPr defTabSz="966612">
              <a:defRPr/>
            </a:pPr>
            <a:endParaRPr lang="en-US">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66612">
              <a:defRPr/>
            </a:pPr>
            <a:fld id="{0852AC79-A108-4FDF-A0BE-96CEB0D6FF0B}" type="slidenum">
              <a:rPr lang="en-US">
                <a:solidFill>
                  <a:prstClr val="black"/>
                </a:solidFill>
                <a:latin typeface="Calibri" panose="020F0502020204030204"/>
              </a:rPr>
              <a:pPr defTabSz="966612">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224269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4 min</a:t>
            </a:r>
          </a:p>
          <a:p>
            <a:r>
              <a:rPr lang="en-US" b="1" dirty="0">
                <a:latin typeface="Arial" panose="020B0604020202020204" pitchFamily="34" charset="0"/>
                <a:cs typeface="Arial" panose="020B0604020202020204" pitchFamily="34" charset="0"/>
              </a:rPr>
              <a:t>Poll Questions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1) </a:t>
            </a:r>
            <a:r>
              <a:rPr lang="en-US" dirty="0">
                <a:latin typeface="Calibri" panose="020F0502020204030204" pitchFamily="34" charset="0"/>
                <a:ea typeface="Calibri" panose="020F0502020204030204" pitchFamily="34" charset="0"/>
                <a:cs typeface="Times New Roman" panose="02020603050405020304" pitchFamily="18" charset="0"/>
              </a:rPr>
              <a:t>Which of the following statements is/are true?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Most MPO reports depend on a child’s current enrollment</a:t>
            </a:r>
          </a:p>
          <a:p>
            <a:r>
              <a:rPr lang="en-US" dirty="0">
                <a:latin typeface="Arial" panose="020B0604020202020204" pitchFamily="34" charset="0"/>
                <a:cs typeface="Arial" panose="020B0604020202020204" pitchFamily="34" charset="0"/>
              </a:rPr>
              <a:t>b. Most MPO reports create a list of the children who should be served</a:t>
            </a:r>
          </a:p>
          <a:p>
            <a:r>
              <a:rPr lang="en-US" dirty="0">
                <a:latin typeface="Arial" panose="020B0604020202020204" pitchFamily="34" charset="0"/>
                <a:cs typeface="Arial" panose="020B0604020202020204" pitchFamily="34" charset="0"/>
              </a:rPr>
              <a:t>c. Most MPO reports allow you to sort child lists by school, grade, and PFS status</a:t>
            </a:r>
          </a:p>
          <a:p>
            <a:pPr defTabSz="966612">
              <a:defRPr/>
            </a:pPr>
            <a:r>
              <a:rPr lang="en-US" dirty="0">
                <a:latin typeface="Arial" panose="020B0604020202020204" pitchFamily="34" charset="0"/>
                <a:cs typeface="Arial" panose="020B0604020202020204" pitchFamily="34" charset="0"/>
              </a:rPr>
              <a:t>d. All of the above (a, b, and c) </a:t>
            </a:r>
            <a:r>
              <a:rPr lang="en-US" dirty="0">
                <a:latin typeface="Calibri" panose="020F0502020204030204" pitchFamily="34" charset="0"/>
                <a:ea typeface="Calibri" panose="020F0502020204030204" pitchFamily="34" charset="0"/>
                <a:cs typeface="Times New Roman" panose="02020603050405020304" pitchFamily="18" charset="0"/>
              </a:rPr>
              <a:t>[answer]</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 I don’t know</a:t>
            </a:r>
          </a:p>
          <a:p>
            <a:endParaRPr lang="en-US" dirty="0">
              <a:latin typeface="Arial" panose="020B0604020202020204" pitchFamily="34" charset="0"/>
              <a:cs typeface="Arial" panose="020B0604020202020204" pitchFamily="34" charset="0"/>
            </a:endParaRPr>
          </a:p>
          <a:p>
            <a:pPr defTabSz="966612">
              <a:defRPr/>
            </a:pPr>
            <a:r>
              <a:rPr lang="en-US" dirty="0">
                <a:latin typeface="Arial" panose="020B0604020202020204" pitchFamily="34" charset="0"/>
                <a:cs typeface="Arial" panose="020B0604020202020204" pitchFamily="34" charset="0"/>
              </a:rPr>
              <a:t>2) True or False: When filling out the INA/ILP form, the MEP staff person should consider if the child or </a:t>
            </a:r>
            <a:r>
              <a:rPr lang="en-US">
                <a:latin typeface="Arial" panose="020B0604020202020204" pitchFamily="34" charset="0"/>
                <a:cs typeface="Arial" panose="020B0604020202020204" pitchFamily="34" charset="0"/>
              </a:rPr>
              <a:t>youth actually intends to participate </a:t>
            </a:r>
            <a:r>
              <a:rPr lang="en-US" dirty="0">
                <a:latin typeface="Arial" panose="020B0604020202020204" pitchFamily="34" charset="0"/>
                <a:cs typeface="Arial" panose="020B0604020202020204" pitchFamily="34" charset="0"/>
              </a:rPr>
              <a:t>in the related service.</a:t>
            </a:r>
          </a:p>
          <a:p>
            <a:r>
              <a:rPr lang="en-US" dirty="0">
                <a:latin typeface="Arial" panose="020B0604020202020204" pitchFamily="34" charset="0"/>
                <a:cs typeface="Arial" panose="020B0604020202020204" pitchFamily="34" charset="0"/>
              </a:rPr>
              <a:t>a. True [answer]</a:t>
            </a:r>
          </a:p>
          <a:p>
            <a:r>
              <a:rPr lang="en-US" dirty="0">
                <a:latin typeface="Arial" panose="020B0604020202020204" pitchFamily="34" charset="0"/>
                <a:cs typeface="Arial" panose="020B0604020202020204" pitchFamily="34" charset="0"/>
              </a:rPr>
              <a:t>b. False</a:t>
            </a:r>
          </a:p>
          <a:p>
            <a:r>
              <a:rPr lang="en-US" dirty="0">
                <a:latin typeface="Arial" panose="020B0604020202020204" pitchFamily="34" charset="0"/>
                <a:cs typeface="Arial" panose="020B0604020202020204" pitchFamily="34" charset="0"/>
              </a:rPr>
              <a:t>c. I don’t know</a:t>
            </a:r>
          </a:p>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439101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3-minute break</a:t>
            </a:r>
          </a:p>
          <a:p>
            <a:r>
              <a:rPr lang="en-US" dirty="0">
                <a:latin typeface="Arial" panose="020B0604020202020204" pitchFamily="34" charset="0"/>
                <a:cs typeface="Arial" panose="020B0604020202020204" pitchFamily="34" charset="0"/>
              </a:rPr>
              <a:t>Stretch, grab coffee or tea, take a bio break</a:t>
            </a:r>
          </a:p>
        </p:txBody>
      </p:sp>
      <p:sp>
        <p:nvSpPr>
          <p:cNvPr id="4" name="Slide Number Placeholder 3"/>
          <p:cNvSpPr>
            <a:spLocks noGrp="1"/>
          </p:cNvSpPr>
          <p:nvPr>
            <p:ph type="sldNum" sz="quarter" idx="10"/>
          </p:nvPr>
        </p:nvSpPr>
        <p:spPr/>
        <p:txBody>
          <a:bodyPr/>
          <a:lstStyle/>
          <a:p>
            <a:pPr defTabSz="966612">
              <a:defRPr/>
            </a:pPr>
            <a:fld id="{4A3409D5-3883-A14C-A7BE-13C3276768B0}" type="slidenum">
              <a:rPr lang="en-US">
                <a:solidFill>
                  <a:prstClr val="black"/>
                </a:solidFill>
                <a:latin typeface="Calibri"/>
              </a:rPr>
              <a:pPr defTabSz="966612">
                <a:defRPr/>
              </a:pPr>
              <a:t>25</a:t>
            </a:fld>
            <a:endParaRPr lang="en-US" dirty="0">
              <a:solidFill>
                <a:prstClr val="black"/>
              </a:solidFill>
              <a:latin typeface="Calibri"/>
            </a:endParaRPr>
          </a:p>
        </p:txBody>
      </p:sp>
    </p:spTree>
    <p:extLst>
      <p:ext uri="{BB962C8B-B14F-4D97-AF65-F5344CB8AC3E}">
        <p14:creationId xmlns:p14="http://schemas.microsoft.com/office/powerpoint/2010/main" val="3995709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0557">
              <a:defRPr/>
            </a:pPr>
            <a:r>
              <a:rPr lang="en-US" b="1" dirty="0">
                <a:latin typeface="Arial" panose="020B0604020202020204" pitchFamily="34" charset="0"/>
                <a:cs typeface="Arial" panose="020B0604020202020204" pitchFamily="34" charset="0"/>
              </a:rPr>
              <a:t>Transition Slide</a:t>
            </a:r>
          </a:p>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defTabSz="966612">
              <a:defRPr/>
            </a:pPr>
            <a:endParaRPr lang="en-US">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66612">
              <a:defRPr/>
            </a:pPr>
            <a:fld id="{0852AC79-A108-4FDF-A0BE-96CEB0D6FF0B}" type="slidenum">
              <a:rPr lang="en-US">
                <a:solidFill>
                  <a:prstClr val="black"/>
                </a:solidFill>
                <a:latin typeface="Calibri" panose="020F0502020204030204"/>
              </a:rPr>
              <a:pPr defTabSz="966612">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3075161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2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(Read slide content.)</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Notice that we always come back to the criteria, which is found in the Help Text (or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next to each MPO report title.</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Next, we will cover the most common reasons that children are excluded from the denominator.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2532650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3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Let’s suppose that you are expecting to see a child in the denominator list, but they are not present. Here are the most likely reasons the child was excluded.</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(Read slide content. For each item above, provide the corresponding example below.)</a:t>
            </a:r>
          </a:p>
          <a:p>
            <a:pPr marL="724959" lvl="1" indent="-241653">
              <a:buFont typeface="+mj-lt"/>
              <a:buAutoNum type="arabicPeriod"/>
            </a:pPr>
            <a:r>
              <a:rPr lang="en-US" dirty="0">
                <a:latin typeface="Arial" panose="020B0604020202020204" pitchFamily="34" charset="0"/>
                <a:cs typeface="Arial" panose="020B0604020202020204" pitchFamily="34" charset="0"/>
              </a:rPr>
              <a:t>For example, if you’re looking at the MPO 7.0 Report for grades P3-P5, the child needs to have an enrollment line for the current year with a P3-P5 grade. Most of these children are non-attending, so the family is typically called, which is known as an Annual </a:t>
            </a:r>
            <a:r>
              <a:rPr lang="en-US" dirty="0" err="1">
                <a:latin typeface="Arial" panose="020B0604020202020204" pitchFamily="34" charset="0"/>
                <a:cs typeface="Arial" panose="020B0604020202020204" pitchFamily="34" charset="0"/>
              </a:rPr>
              <a:t>Verication</a:t>
            </a:r>
            <a:r>
              <a:rPr lang="en-US" dirty="0">
                <a:latin typeface="Arial" panose="020B0604020202020204" pitchFamily="34" charset="0"/>
                <a:cs typeface="Arial" panose="020B0604020202020204" pitchFamily="34" charset="0"/>
              </a:rPr>
              <a:t> or Annual Contact, to make sure they are still in the area before re-enrolling them in MSIN.</a:t>
            </a:r>
          </a:p>
          <a:p>
            <a:pPr marL="724959" lvl="1" indent="-241653">
              <a:buFont typeface="+mj-lt"/>
              <a:buAutoNum type="arabicPeriod"/>
            </a:pPr>
            <a:r>
              <a:rPr lang="en-US" dirty="0">
                <a:latin typeface="Arial" panose="020B0604020202020204" pitchFamily="34" charset="0"/>
                <a:cs typeface="Arial" panose="020B0604020202020204" pitchFamily="34" charset="0"/>
              </a:rPr>
              <a:t>Using the MPO 7.0 Report as an example, if the child is enrolled in grade K in the current year, then they will not appear in this report because it is only for P3-P5. This sometimes happens when a child enrolls in transitional kinder, which is denoted by grade K in MSIN.</a:t>
            </a:r>
          </a:p>
          <a:p>
            <a:pPr marL="724959" lvl="1" indent="-241653">
              <a:buFont typeface="+mj-lt"/>
              <a:buAutoNum type="arabicPeriod"/>
            </a:pPr>
            <a:r>
              <a:rPr lang="en-US" dirty="0">
                <a:latin typeface="Arial" panose="020B0604020202020204" pitchFamily="34" charset="0"/>
                <a:cs typeface="Arial" panose="020B0604020202020204" pitchFamily="34" charset="0"/>
              </a:rPr>
              <a:t>Using the MPO 5.0/6.0 Report as an example, sometimes a child in grade 9 was not below standard in grade 8. To confirm, you can always look for them in the Academic Risk Report. If they are not listed, or not below standard in CAASPP ELA or Math, then they will not be in denominator list.</a:t>
            </a:r>
          </a:p>
          <a:p>
            <a:pPr marL="724959" lvl="1" indent="-241653">
              <a:buFont typeface="+mj-lt"/>
              <a:buAutoNum type="arabicPeriod"/>
            </a:pPr>
            <a:r>
              <a:rPr lang="en-US" dirty="0">
                <a:latin typeface="Arial" panose="020B0604020202020204" pitchFamily="34" charset="0"/>
                <a:cs typeface="Arial" panose="020B0604020202020204" pitchFamily="34" charset="0"/>
              </a:rPr>
              <a:t>As Victor covered, 5 of the MPO reports depend on specific INA/ILP responses. Before children can be added to the denominator lists in these reports, their INA/ILP forms need to be finished, with all the required fields filled in and saved (i.e., Completed). </a:t>
            </a:r>
          </a:p>
          <a:p>
            <a:pPr marL="724959" lvl="1" indent="-241653">
              <a:buFont typeface="+mj-lt"/>
              <a:buAutoNum type="arabicPeriod"/>
            </a:pPr>
            <a:r>
              <a:rPr lang="en-US" dirty="0">
                <a:latin typeface="Arial" panose="020B0604020202020204" pitchFamily="34" charset="0"/>
                <a:cs typeface="Arial" panose="020B0604020202020204" pitchFamily="34" charset="0"/>
              </a:rPr>
              <a:t>Using the MPO 7.0 Report as an example, one criterion is that the child must be at least 3 years old before 9/1 of the selected school year. This is based on their date of birth. If this is not true, then the child will be excluded from the denominator list. </a:t>
            </a:r>
          </a:p>
          <a:p>
            <a:pPr marL="181240" indent="-18124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To summarize, if you don’t see a child that you expected to find in an MPO report’s denominator list, it’s probably because of one (or more) of the reasons shown on this slide.</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Next, we will cover the most common reasons that children are excluded from the numerator.</a:t>
            </a:r>
          </a:p>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72945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2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Like in the previous slide, let’s suppose that you are expecting to see a child in the numerator list, but they are not showing up. </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(Read slide content. For each item above, provide the corresponding example below.)</a:t>
            </a:r>
          </a:p>
          <a:p>
            <a:pPr marL="241653" indent="-241653">
              <a:buFont typeface="+mj-lt"/>
              <a:buAutoNum type="arabicPeriod"/>
            </a:pPr>
            <a:r>
              <a:rPr lang="en-US" dirty="0">
                <a:latin typeface="Arial" panose="020B0604020202020204" pitchFamily="34" charset="0"/>
                <a:cs typeface="Arial" panose="020B0604020202020204" pitchFamily="34" charset="0"/>
              </a:rPr>
              <a:t>This one was covered in previous slide because it’s the explanation to our most popular MSIN Service Desk question about MPO reports. If you expect to see a child in the numerator list but they are missing, the first thing to check is whether they are still in the denominator. It could be that a child’s information has changed (such as an enrollment line change) and this removed them from the denominator (so they cannot be in numerator).</a:t>
            </a:r>
          </a:p>
          <a:p>
            <a:pPr marL="241653" indent="-241653">
              <a:buFont typeface="+mj-lt"/>
              <a:buAutoNum type="arabicPeriod"/>
            </a:pPr>
            <a:r>
              <a:rPr lang="en-US" dirty="0">
                <a:latin typeface="Arial" panose="020B0604020202020204" pitchFamily="34" charset="0"/>
                <a:cs typeface="Arial" panose="020B0604020202020204" pitchFamily="34" charset="0"/>
              </a:rPr>
              <a:t>Services, including hours, are something you can check directly in a child record (via the Service Participation tab) or by running your Service Report. The minimum number of hours must be met or exceeded for the child to be in the numerator list (assuming all other criteria are met).</a:t>
            </a:r>
          </a:p>
          <a:p>
            <a:pPr marL="241653" indent="-241653">
              <a:buFont typeface="+mj-lt"/>
              <a:buAutoNum type="arabicPeriod"/>
            </a:pPr>
            <a:r>
              <a:rPr lang="en-US" dirty="0">
                <a:latin typeface="Arial" panose="020B0604020202020204" pitchFamily="34" charset="0"/>
                <a:cs typeface="Arial" panose="020B0604020202020204" pitchFamily="34" charset="0"/>
              </a:rPr>
              <a:t>For example, suppose that a child received two services mapped to MPO 1.0 during the regular school year (RSY). If the first service was entered as 15-19 hours for RSY and the second service was entered as 10-14 hours for RSY, then the system will add the lower numbers, 15 and 10, to get 25. This does not meet the minimum of 30 hours for RSY.</a:t>
            </a:r>
          </a:p>
          <a:p>
            <a:pPr marL="241653" indent="-241653">
              <a:buFont typeface="+mj-lt"/>
              <a:buAutoNum type="arabicPeriod"/>
            </a:pPr>
            <a:r>
              <a:rPr lang="en-US" dirty="0">
                <a:latin typeface="Arial" panose="020B0604020202020204" pitchFamily="34" charset="0"/>
                <a:cs typeface="Arial" panose="020B0604020202020204" pitchFamily="34" charset="0"/>
              </a:rPr>
              <a:t>We come back to this often because each MPO is unique, and criteria can differ significantly.</a:t>
            </a:r>
          </a:p>
          <a:p>
            <a:pPr marL="181240" indent="-18124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4070347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Juli</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3 mins.</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181980" indent="-181980">
              <a:buFont typeface="Arial" panose="020B0604020202020204" pitchFamily="34" charset="0"/>
              <a:buChar char="•"/>
            </a:pPr>
            <a:r>
              <a:rPr lang="en-US" dirty="0">
                <a:latin typeface="Arial" panose="020B0604020202020204" pitchFamily="34" charset="0"/>
                <a:cs typeface="Arial" panose="020B0604020202020204" pitchFamily="34" charset="0"/>
              </a:rPr>
              <a:t>Welcome participants.</a:t>
            </a:r>
          </a:p>
          <a:p>
            <a:pPr marL="181980" indent="-181980">
              <a:buFont typeface="Arial" panose="020B0604020202020204" pitchFamily="34" charset="0"/>
              <a:buChar char="•"/>
            </a:pPr>
            <a:r>
              <a:rPr lang="en-US" dirty="0">
                <a:latin typeface="Arial" panose="020B0604020202020204" pitchFamily="34" charset="0"/>
                <a:cs typeface="Arial" panose="020B0604020202020204" pitchFamily="34" charset="0"/>
              </a:rPr>
              <a:t>Presenters introduce themselves</a:t>
            </a:r>
          </a:p>
        </p:txBody>
      </p:sp>
      <p:sp>
        <p:nvSpPr>
          <p:cNvPr id="4" name="Footer Placeholder 3"/>
          <p:cNvSpPr>
            <a:spLocks noGrp="1"/>
          </p:cNvSpPr>
          <p:nvPr>
            <p:ph type="ftr" sz="quarter" idx="4"/>
          </p:nvPr>
        </p:nvSpPr>
        <p:spPr/>
        <p:txBody>
          <a:bodyPr/>
          <a:lstStyle/>
          <a:p>
            <a:pPr defTabSz="966612">
              <a:defRPr/>
            </a:pPr>
            <a:endParaRPr lang="en-US">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66612">
              <a:defRPr/>
            </a:pPr>
            <a:fld id="{0852AC79-A108-4FDF-A0BE-96CEB0D6FF0B}" type="slidenum">
              <a:rPr lang="en-US">
                <a:solidFill>
                  <a:prstClr val="black"/>
                </a:solidFill>
                <a:latin typeface="Calibri" panose="020F0502020204030204"/>
              </a:rPr>
              <a:pPr defTabSz="966612">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313517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3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(Read slide content. For each item, provide one or two examples.)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1360291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2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defTabSz="966612">
              <a:defRPr/>
            </a:pPr>
            <a:r>
              <a:rPr lang="en-US" dirty="0">
                <a:latin typeface="Arial" panose="020B0604020202020204" pitchFamily="34" charset="0"/>
                <a:cs typeface="Arial" panose="020B0604020202020204" pitchFamily="34" charset="0"/>
              </a:rPr>
              <a:t>(Read slide content.)</a:t>
            </a:r>
          </a:p>
          <a:p>
            <a:pPr marL="181240" indent="-181240" defTabSz="966612">
              <a:buFont typeface="Arial" panose="020B0604020202020204" pitchFamily="34" charset="0"/>
              <a:buChar char="•"/>
              <a:defRPr/>
            </a:pPr>
            <a:r>
              <a:rPr lang="en-US" dirty="0">
                <a:latin typeface="Arial" panose="020B0604020202020204" pitchFamily="34" charset="0"/>
                <a:cs typeface="Arial" panose="020B0604020202020204" pitchFamily="34" charset="0"/>
              </a:rPr>
              <a:t>As an example of #3, I can confirm the MPO 11.1 denominator results by using the INA/ILP Report to see exactly which children/youth wanted to participate in mental health services [MPO 11.1]. (quiz question) You can use this report for any of the 5 MPO reports that depend on INA/ILP responses.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1836086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2 mins.</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purpose of this activity is to discuss any remaining questions you may have about troubleshooting your MPO results.</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(Explain that participants will be placed in breakout rooms with 5-6 collaborators </a:t>
            </a:r>
            <a:r>
              <a:rPr lang="en-US" dirty="0"/>
              <a:t>[Randomly assigned; not the same group members as in Activity 1.]).</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66612">
              <a:defRPr/>
            </a:pPr>
            <a:fld id="{0852AC79-A108-4FDF-A0BE-96CEB0D6FF0B}" type="slidenum">
              <a:rPr lang="en-US">
                <a:solidFill>
                  <a:prstClr val="black"/>
                </a:solidFill>
                <a:latin typeface="Calibri" panose="020F0502020204030204"/>
              </a:rPr>
              <a:pPr defTabSz="966612">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16357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 &amp; Nesau</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8 mins.</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181240" indent="-181240">
              <a:buFont typeface="Arial" panose="020B0604020202020204" pitchFamily="34" charset="0"/>
              <a:buChar char="•"/>
            </a:pPr>
            <a:r>
              <a:rPr lang="en-US" dirty="0"/>
              <a:t>(Read instructions on the slide.)</a:t>
            </a:r>
          </a:p>
          <a:p>
            <a:pPr marL="181240" indent="-181240" defTabSz="966612">
              <a:buFont typeface="Arial" panose="020B0604020202020204" pitchFamily="34" charset="0"/>
              <a:buChar char="•"/>
              <a:defRPr/>
            </a:pPr>
            <a:r>
              <a:rPr lang="en-US" b="1" dirty="0"/>
              <a:t>Paste the instructions link in the chat.</a:t>
            </a:r>
          </a:p>
          <a:p>
            <a:pPr marL="181240" indent="-181240" defTabSz="966612">
              <a:buFont typeface="Arial" panose="020B0604020202020204" pitchFamily="34" charset="0"/>
              <a:buChar char="•"/>
              <a:defRPr/>
            </a:pPr>
            <a:r>
              <a:rPr lang="en-US" b="1" dirty="0"/>
              <a:t>Send to Breakout rooms – 7 minutes</a:t>
            </a:r>
          </a:p>
          <a:p>
            <a:pPr marL="181240" indent="-181240" defTabSz="966612">
              <a:buFont typeface="Arial" panose="020B0604020202020204" pitchFamily="34" charset="0"/>
              <a:buChar char="•"/>
              <a:defRPr/>
            </a:pPr>
            <a:endParaRPr lang="en-US" b="1" dirty="0"/>
          </a:p>
          <a:p>
            <a:pPr defTabSz="966612">
              <a:defRPr/>
            </a:pPr>
            <a:endParaRPr lang="en-US" b="1" dirty="0"/>
          </a:p>
        </p:txBody>
      </p:sp>
      <p:sp>
        <p:nvSpPr>
          <p:cNvPr id="4" name="Footer Placeholder 3"/>
          <p:cNvSpPr>
            <a:spLocks noGrp="1"/>
          </p:cNvSpPr>
          <p:nvPr>
            <p:ph type="ftr" sz="quarter" idx="4"/>
          </p:nvPr>
        </p:nvSpPr>
        <p:spPr/>
        <p:txBody>
          <a:bodyPr/>
          <a:lstStyle/>
          <a:p>
            <a:pPr defTabSz="966612">
              <a:defRPr/>
            </a:pPr>
            <a:endParaRPr lang="en-US">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66612">
              <a:defRPr/>
            </a:pPr>
            <a:fld id="{0852AC79-A108-4FDF-A0BE-96CEB0D6FF0B}" type="slidenum">
              <a:rPr lang="en-US">
                <a:solidFill>
                  <a:prstClr val="black"/>
                </a:solidFill>
                <a:latin typeface="Calibri" panose="020F0502020204030204"/>
              </a:rPr>
              <a:pPr defTabSz="966612">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3638168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Team</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5 mins</a:t>
            </a:r>
          </a:p>
        </p:txBody>
      </p:sp>
      <p:sp>
        <p:nvSpPr>
          <p:cNvPr id="4" name="Footer Placeholder 3"/>
          <p:cNvSpPr>
            <a:spLocks noGrp="1"/>
          </p:cNvSpPr>
          <p:nvPr>
            <p:ph type="ftr" sz="quarter" idx="4"/>
          </p:nvPr>
        </p:nvSpPr>
        <p:spPr/>
        <p:txBody>
          <a:bodyPr/>
          <a:lstStyle/>
          <a:p>
            <a:pPr defTabSz="966612">
              <a:defRPr/>
            </a:pPr>
            <a:endParaRPr lang="en-US">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66612">
              <a:defRPr/>
            </a:pPr>
            <a:fld id="{0852AC79-A108-4FDF-A0BE-96CEB0D6FF0B}" type="slidenum">
              <a:rPr lang="en-US">
                <a:solidFill>
                  <a:prstClr val="black"/>
                </a:solidFill>
                <a:latin typeface="Calibri" panose="020F0502020204030204"/>
              </a:rPr>
              <a:pPr defTabSz="966612">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428723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Victor</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4 min</a:t>
            </a:r>
          </a:p>
          <a:p>
            <a:r>
              <a:rPr lang="en-US" b="1" dirty="0">
                <a:latin typeface="Arial" panose="020B0604020202020204" pitchFamily="34" charset="0"/>
                <a:cs typeface="Arial" panose="020B0604020202020204" pitchFamily="34" charset="0"/>
              </a:rPr>
              <a:t>Poll Questions</a:t>
            </a:r>
            <a:r>
              <a:rPr lang="en-US" dirty="0">
                <a:latin typeface="Arial" panose="020B0604020202020204" pitchFamily="34" charset="0"/>
                <a:cs typeface="Arial" panose="020B0604020202020204" pitchFamily="34" charset="0"/>
              </a:rPr>
              <a:t>: </a:t>
            </a:r>
          </a:p>
          <a:p>
            <a:pPr defTabSz="966612">
              <a:lnSpc>
                <a:spcPct val="107000"/>
              </a:lnSpc>
              <a:spcAft>
                <a:spcPts val="846"/>
              </a:spcAft>
              <a:defRPr/>
            </a:pPr>
            <a:r>
              <a:rPr lang="en-US" sz="1900" dirty="0">
                <a:latin typeface="Calibri" panose="020F0502020204030204" pitchFamily="34" charset="0"/>
                <a:ea typeface="Calibri" panose="020F0502020204030204" pitchFamily="34" charset="0"/>
                <a:cs typeface="Times New Roman" panose="02020603050405020304" pitchFamily="18" charset="0"/>
              </a:rPr>
              <a:t>1) True or False: The most important tip is to r</a:t>
            </a:r>
            <a:r>
              <a:rPr lang="en-US" sz="1900" dirty="0"/>
              <a:t>eview and understand each MPO report’s criteria. </a:t>
            </a:r>
          </a:p>
          <a:p>
            <a:pPr defTabSz="966612">
              <a:lnSpc>
                <a:spcPct val="107000"/>
              </a:lnSpc>
              <a:spcAft>
                <a:spcPts val="846"/>
              </a:spcAft>
              <a:defRPr/>
            </a:pPr>
            <a:r>
              <a:rPr lang="en-US" sz="1900" dirty="0">
                <a:latin typeface="Calibri" panose="020F0502020204030204" pitchFamily="34" charset="0"/>
                <a:ea typeface="Calibri" panose="020F0502020204030204" pitchFamily="34" charset="0"/>
                <a:cs typeface="Times New Roman" panose="02020603050405020304" pitchFamily="18" charset="0"/>
              </a:rPr>
              <a:t>a. True [answer]</a:t>
            </a:r>
          </a:p>
          <a:p>
            <a:pPr>
              <a:lnSpc>
                <a:spcPct val="107000"/>
              </a:lnSpc>
              <a:spcAft>
                <a:spcPts val="846"/>
              </a:spcAft>
            </a:pPr>
            <a:r>
              <a:rPr lang="en-US" sz="1900" dirty="0">
                <a:latin typeface="Calibri" panose="020F0502020204030204" pitchFamily="34" charset="0"/>
                <a:ea typeface="Calibri" panose="020F0502020204030204" pitchFamily="34" charset="0"/>
                <a:cs typeface="Times New Roman" panose="02020603050405020304" pitchFamily="18" charset="0"/>
              </a:rPr>
              <a:t>b. False</a:t>
            </a:r>
          </a:p>
          <a:p>
            <a:pPr>
              <a:lnSpc>
                <a:spcPct val="107000"/>
              </a:lnSpc>
              <a:spcAft>
                <a:spcPts val="846"/>
              </a:spcAft>
            </a:pPr>
            <a:r>
              <a:rPr lang="en-US" sz="1900" dirty="0">
                <a:latin typeface="Calibri" panose="020F0502020204030204" pitchFamily="34" charset="0"/>
                <a:ea typeface="Calibri" panose="020F0502020204030204" pitchFamily="34" charset="0"/>
                <a:cs typeface="Times New Roman" panose="02020603050405020304" pitchFamily="18" charset="0"/>
              </a:rPr>
              <a:t>c. I don’t know</a:t>
            </a:r>
          </a:p>
          <a:p>
            <a:pPr>
              <a:lnSpc>
                <a:spcPct val="107000"/>
              </a:lnSpc>
              <a:spcAft>
                <a:spcPts val="846"/>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dirty="0">
                <a:latin typeface="Calibri" panose="020F0502020204030204" pitchFamily="34" charset="0"/>
                <a:ea typeface="Calibri" panose="020F0502020204030204" pitchFamily="34" charset="0"/>
                <a:cs typeface="Times New Roman" panose="02020603050405020304" pitchFamily="18" charset="0"/>
              </a:rPr>
              <a:t>2) Which of the following statements is/are true? </a:t>
            </a:r>
          </a:p>
          <a:p>
            <a:pPr>
              <a:lnSpc>
                <a:spcPct val="107000"/>
              </a:lnSpc>
              <a:spcAft>
                <a:spcPts val="846"/>
              </a:spcAft>
            </a:pPr>
            <a:r>
              <a:rPr lang="en-US" sz="1900" dirty="0">
                <a:latin typeface="Calibri" panose="020F0502020204030204" pitchFamily="34" charset="0"/>
                <a:ea typeface="Calibri" panose="020F0502020204030204" pitchFamily="34" charset="0"/>
                <a:cs typeface="Times New Roman" panose="02020603050405020304" pitchFamily="18" charset="0"/>
              </a:rPr>
              <a:t>a. You can use the INA/ILP Report in MSIN to confirm which children and youth wanted to participate in mental health services.</a:t>
            </a:r>
          </a:p>
          <a:p>
            <a:pPr>
              <a:lnSpc>
                <a:spcPct val="107000"/>
              </a:lnSpc>
              <a:spcAft>
                <a:spcPts val="846"/>
              </a:spcAft>
            </a:pPr>
            <a:r>
              <a:rPr lang="en-US" sz="1900" dirty="0">
                <a:latin typeface="Calibri" panose="020F0502020204030204" pitchFamily="34" charset="0"/>
                <a:ea typeface="Calibri" panose="020F0502020204030204" pitchFamily="34" charset="0"/>
                <a:cs typeface="Times New Roman" panose="02020603050405020304" pitchFamily="18" charset="0"/>
              </a:rPr>
              <a:t>b. Enrollments have no impact on most MPO reports.</a:t>
            </a:r>
          </a:p>
          <a:p>
            <a:pPr defTabSz="966612">
              <a:lnSpc>
                <a:spcPct val="107000"/>
              </a:lnSpc>
              <a:spcAft>
                <a:spcPts val="846"/>
              </a:spcAft>
              <a:defRPr/>
            </a:pPr>
            <a:r>
              <a:rPr lang="en-US" sz="1900" dirty="0">
                <a:latin typeface="Calibri" panose="020F0502020204030204" pitchFamily="34" charset="0"/>
                <a:ea typeface="Calibri" panose="020F0502020204030204" pitchFamily="34" charset="0"/>
                <a:cs typeface="Times New Roman" panose="02020603050405020304" pitchFamily="18" charset="0"/>
              </a:rPr>
              <a:t>c. There are three MPOs that require a minimum number of hours: 1.0, 2.0, and 7.0.</a:t>
            </a:r>
          </a:p>
          <a:p>
            <a:pPr defTabSz="966612">
              <a:lnSpc>
                <a:spcPct val="107000"/>
              </a:lnSpc>
              <a:spcAft>
                <a:spcPts val="846"/>
              </a:spcAft>
              <a:defRPr/>
            </a:pPr>
            <a:r>
              <a:rPr lang="en-US" sz="1900" dirty="0">
                <a:latin typeface="Calibri" panose="020F0502020204030204" pitchFamily="34" charset="0"/>
                <a:ea typeface="Calibri" panose="020F0502020204030204" pitchFamily="34" charset="0"/>
                <a:cs typeface="Times New Roman" panose="02020603050405020304" pitchFamily="18" charset="0"/>
              </a:rPr>
              <a:t>d. A and C [answer]</a:t>
            </a:r>
          </a:p>
          <a:p>
            <a:pPr>
              <a:lnSpc>
                <a:spcPct val="107000"/>
              </a:lnSpc>
              <a:spcAft>
                <a:spcPts val="846"/>
              </a:spcAft>
            </a:pPr>
            <a:r>
              <a:rPr lang="en-US" sz="1900" dirty="0">
                <a:latin typeface="Calibri" panose="020F0502020204030204" pitchFamily="34" charset="0"/>
                <a:ea typeface="Calibri" panose="020F0502020204030204" pitchFamily="34" charset="0"/>
                <a:cs typeface="Times New Roman" panose="02020603050405020304" pitchFamily="18" charset="0"/>
              </a:rPr>
              <a:t>e. I don’t know</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1994213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0557">
              <a:defRPr/>
            </a:pPr>
            <a:r>
              <a:rPr lang="en-US" b="1" dirty="0">
                <a:latin typeface="Arial" panose="020B0604020202020204" pitchFamily="34" charset="0"/>
                <a:cs typeface="Arial" panose="020B0604020202020204" pitchFamily="34" charset="0"/>
              </a:rPr>
              <a:t>Transition Slide</a:t>
            </a:r>
          </a:p>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Juli</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pPr defTabSz="966612">
              <a:defRPr/>
            </a:pPr>
            <a:endParaRPr lang="en-US">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66612">
              <a:defRPr/>
            </a:pPr>
            <a:fld id="{0852AC79-A108-4FDF-A0BE-96CEB0D6FF0B}" type="slidenum">
              <a:rPr lang="en-US">
                <a:solidFill>
                  <a:prstClr val="black"/>
                </a:solidFill>
                <a:latin typeface="Calibri" panose="020F0502020204030204"/>
              </a:rPr>
              <a:pPr defTabSz="966612">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2964842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Juli</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endParaRPr lang="en-US" dirty="0">
              <a:latin typeface="Arial" panose="020B0604020202020204" pitchFamily="34" charset="0"/>
              <a:cs typeface="Arial" panose="020B0604020202020204" pitchFamily="34" charset="0"/>
            </a:endParaRPr>
          </a:p>
          <a:p>
            <a:pPr marL="181219" indent="-181219">
              <a:buFont typeface="Arial" panose="020B0604020202020204" pitchFamily="34" charset="0"/>
              <a:buChar char="•"/>
            </a:pPr>
            <a:r>
              <a:rPr lang="en-US" dirty="0">
                <a:latin typeface="Arial" panose="020B0604020202020204" pitchFamily="34" charset="0"/>
                <a:cs typeface="Arial" panose="020B0604020202020204" pitchFamily="34" charset="0"/>
              </a:rPr>
              <a:t>In addition to the user guides, remember that definitions, rules, and other information is readily accessible within most screens by clicking the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icon next to the report titles.</a:t>
            </a:r>
          </a:p>
          <a:p>
            <a:pPr marL="181219" indent="-181219">
              <a:buFont typeface="Arial" panose="020B0604020202020204" pitchFamily="34" charset="0"/>
              <a:buChar char="•"/>
            </a:pPr>
            <a:r>
              <a:rPr lang="en-US" dirty="0">
                <a:latin typeface="Arial" panose="020B0604020202020204" pitchFamily="34" charset="0"/>
                <a:cs typeface="Arial" panose="020B0604020202020204" pitchFamily="34" charset="0"/>
              </a:rPr>
              <a:t>Don’t forget that the Training MSIN site is always available so that you can practice and brush up on system features.</a:t>
            </a:r>
          </a:p>
          <a:p>
            <a:pPr marL="181219" indent="-181219">
              <a:buFont typeface="Arial" panose="020B0604020202020204" pitchFamily="34" charset="0"/>
              <a:buChar char="•"/>
            </a:pPr>
            <a:r>
              <a:rPr lang="en-US" dirty="0">
                <a:latin typeface="Arial" panose="020B0604020202020204" pitchFamily="34" charset="0"/>
                <a:cs typeface="Arial" panose="020B0604020202020204" pitchFamily="34" charset="0"/>
              </a:rPr>
              <a:t>The SSDP folder has all the MPO Report webinars, service code map webinar, and service code map template with examples for both DFDs and Regions.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3796833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Juli</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mins.</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Our last collaborative activity for this session is meant for you to reflect and discuss any key points that you’re thinking of integrating into your local practices going forward. This activity is called “Start – Stop – Continue.”</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(Explain that participants will be placed in breakout rooms with 5-6 collaborators </a:t>
            </a:r>
            <a:r>
              <a:rPr lang="en-US" dirty="0"/>
              <a:t>[Randomly assigned; not the same group members as in Activity 1 or 2.])</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66612">
              <a:defRPr/>
            </a:pPr>
            <a:fld id="{0852AC79-A108-4FDF-A0BE-96CEB0D6FF0B}" type="slidenum">
              <a:rPr lang="en-US">
                <a:solidFill>
                  <a:prstClr val="black"/>
                </a:solidFill>
                <a:latin typeface="Calibri" panose="020F0502020204030204"/>
              </a:rPr>
              <a:pPr defTabSz="966612">
                <a:defRPr/>
              </a:pPr>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88964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Juli</a:t>
            </a:r>
            <a:r>
              <a:rPr lang="en-US" dirty="0">
                <a:latin typeface="Arial" panose="020B0604020202020204" pitchFamily="34" charset="0"/>
                <a:cs typeface="Arial" panose="020B0604020202020204" pitchFamily="34" charset="0"/>
              </a:rPr>
              <a:t> &amp; Nesau</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8 mins.</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181240" indent="-181240">
              <a:buFont typeface="Arial" panose="020B0604020202020204" pitchFamily="34" charset="0"/>
              <a:buChar char="•"/>
            </a:pPr>
            <a:r>
              <a:rPr lang="en-US" dirty="0"/>
              <a:t>(Read instructions on the slide.)</a:t>
            </a:r>
          </a:p>
          <a:p>
            <a:pPr marL="181240" indent="-181240" defTabSz="966612">
              <a:buFont typeface="Arial" panose="020B0604020202020204" pitchFamily="34" charset="0"/>
              <a:buChar char="•"/>
              <a:defRPr/>
            </a:pPr>
            <a:r>
              <a:rPr lang="en-US" b="1" dirty="0"/>
              <a:t>Paste the instructions link in the chat.</a:t>
            </a:r>
          </a:p>
          <a:p>
            <a:pPr marL="181240" indent="-181240" defTabSz="966612">
              <a:buFont typeface="Arial" panose="020B0604020202020204" pitchFamily="34" charset="0"/>
              <a:buChar char="•"/>
              <a:defRPr/>
            </a:pPr>
            <a:r>
              <a:rPr lang="en-US" b="1" dirty="0"/>
              <a:t>Send to Breakout rooms – 7 minutes</a:t>
            </a:r>
          </a:p>
          <a:p>
            <a:pPr marL="181240" indent="-181240" defTabSz="966612">
              <a:buFont typeface="Arial" panose="020B0604020202020204" pitchFamily="34" charset="0"/>
              <a:buChar char="•"/>
              <a:defRPr/>
            </a:pPr>
            <a:endParaRPr lang="en-US" b="1" dirty="0"/>
          </a:p>
          <a:p>
            <a:pPr defTabSz="966612">
              <a:defRPr/>
            </a:pPr>
            <a:endParaRPr lang="en-US" b="1" dirty="0"/>
          </a:p>
        </p:txBody>
      </p:sp>
      <p:sp>
        <p:nvSpPr>
          <p:cNvPr id="4" name="Footer Placeholder 3"/>
          <p:cNvSpPr>
            <a:spLocks noGrp="1"/>
          </p:cNvSpPr>
          <p:nvPr>
            <p:ph type="ftr" sz="quarter" idx="4"/>
          </p:nvPr>
        </p:nvSpPr>
        <p:spPr/>
        <p:txBody>
          <a:bodyPr/>
          <a:lstStyle/>
          <a:p>
            <a:pPr defTabSz="966612">
              <a:defRPr/>
            </a:pPr>
            <a:endParaRPr lang="en-US">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66612">
              <a:defRPr/>
            </a:pPr>
            <a:fld id="{0852AC79-A108-4FDF-A0BE-96CEB0D6FF0B}" type="slidenum">
              <a:rPr lang="en-US">
                <a:solidFill>
                  <a:prstClr val="black"/>
                </a:solidFill>
                <a:latin typeface="Calibri" panose="020F0502020204030204"/>
              </a:rPr>
              <a:pPr defTabSz="966612">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174124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Juli</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defTabSz="966612">
              <a:defRPr/>
            </a:pPr>
            <a:r>
              <a:rPr lang="en-US" dirty="0">
                <a:latin typeface="Arial" panose="020B0604020202020204" pitchFamily="34" charset="0"/>
                <a:cs typeface="Arial" panose="020B0604020202020204" pitchFamily="34" charset="0"/>
              </a:rPr>
              <a:t>(Read or paraphrase bullets)</a:t>
            </a:r>
          </a:p>
          <a:p>
            <a:pPr marL="181240" indent="-181240" defTabSz="966612">
              <a:buFont typeface="Arial" panose="020B0604020202020204" pitchFamily="34" charset="0"/>
              <a:buChar char="•"/>
              <a:defRPr/>
            </a:pPr>
            <a:r>
              <a:rPr lang="en-US" b="1" dirty="0"/>
              <a:t>The session content was written for experienced MSIN users who already have a working knowledge of the reports in the MSIN system. If you are not familiar with a report or concept we cover today, we encourage you to work with your local team to clear up any doubts. </a:t>
            </a:r>
          </a:p>
          <a:p>
            <a:pPr defTabSz="966612">
              <a:defRPr/>
            </a:pPr>
            <a:endParaRPr lang="en-US"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494499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Team</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3 mins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18401345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Juli</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30 sec</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pPr marL="181980" indent="-181980">
              <a:buFont typeface="Arial" panose="020B0604020202020204" pitchFamily="34" charset="0"/>
              <a:buChar char="•"/>
            </a:pPr>
            <a:r>
              <a:rPr lang="en-US" dirty="0">
                <a:latin typeface="Arial" panose="020B0604020202020204" pitchFamily="34" charset="0"/>
                <a:cs typeface="Arial" panose="020B0604020202020204" pitchFamily="34" charset="0"/>
              </a:rPr>
              <a:t>Thank participants for attending.</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41</a:t>
            </a:fld>
            <a:endParaRPr lang="en-US"/>
          </a:p>
        </p:txBody>
      </p:sp>
    </p:spTree>
    <p:extLst>
      <p:ext uri="{BB962C8B-B14F-4D97-AF65-F5344CB8AC3E}">
        <p14:creationId xmlns:p14="http://schemas.microsoft.com/office/powerpoint/2010/main" val="30640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Juli</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404571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Arial" panose="020B0604020202020204" pitchFamily="34" charset="0"/>
                <a:cs typeface="Arial" panose="020B0604020202020204" pitchFamily="34" charset="0"/>
              </a:rPr>
              <a:t>Lead</a:t>
            </a:r>
            <a:r>
              <a:rPr lang="en-US" sz="1300" dirty="0">
                <a:latin typeface="Arial" panose="020B0604020202020204" pitchFamily="34" charset="0"/>
                <a:cs typeface="Arial" panose="020B0604020202020204" pitchFamily="34" charset="0"/>
              </a:rPr>
              <a:t>: Juli</a:t>
            </a:r>
          </a:p>
          <a:p>
            <a:r>
              <a:rPr lang="en-US" sz="1300" b="1" dirty="0">
                <a:latin typeface="Arial" panose="020B0604020202020204" pitchFamily="34" charset="0"/>
                <a:cs typeface="Arial" panose="020B0604020202020204" pitchFamily="34" charset="0"/>
              </a:rPr>
              <a:t>Time</a:t>
            </a:r>
            <a:r>
              <a:rPr lang="en-US" sz="1300" dirty="0">
                <a:latin typeface="Arial" panose="020B0604020202020204" pitchFamily="34" charset="0"/>
                <a:cs typeface="Arial" panose="020B0604020202020204" pitchFamily="34" charset="0"/>
              </a:rPr>
              <a:t>:  1 min.</a:t>
            </a:r>
          </a:p>
          <a:p>
            <a:r>
              <a:rPr lang="en-US" sz="1300" b="1" dirty="0">
                <a:latin typeface="Arial" panose="020B0604020202020204" pitchFamily="34" charset="0"/>
                <a:cs typeface="Arial" panose="020B0604020202020204" pitchFamily="34" charset="0"/>
              </a:rPr>
              <a:t>Talking Points</a:t>
            </a:r>
            <a:r>
              <a:rPr lang="en-US" sz="1300" dirty="0">
                <a:latin typeface="Arial" panose="020B0604020202020204" pitchFamily="34" charset="0"/>
                <a:cs typeface="Arial" panose="020B0604020202020204" pitchFamily="34" charset="0"/>
              </a:rPr>
              <a:t>: </a:t>
            </a:r>
          </a:p>
          <a:p>
            <a:r>
              <a:rPr lang="en-US" sz="1300" dirty="0">
                <a:latin typeface="Arial" panose="020B0604020202020204" pitchFamily="34" charset="0"/>
                <a:cs typeface="Arial" panose="020B0604020202020204" pitchFamily="34" charset="0"/>
              </a:rPr>
              <a:t>(Read or paraphrase bullets)</a:t>
            </a:r>
          </a:p>
          <a:p>
            <a:endParaRPr lang="en-US" dirty="0"/>
          </a:p>
        </p:txBody>
      </p:sp>
      <p:sp>
        <p:nvSpPr>
          <p:cNvPr id="4" name="Footer Placeholder 3"/>
          <p:cNvSpPr>
            <a:spLocks noGrp="1"/>
          </p:cNvSpPr>
          <p:nvPr>
            <p:ph type="ftr" sz="quarter" idx="4"/>
          </p:nvPr>
        </p:nvSpPr>
        <p:spPr/>
        <p:txBody>
          <a:bodyPr/>
          <a:lstStyle/>
          <a:p>
            <a:pPr defTabSz="966612">
              <a:defRPr/>
            </a:pPr>
            <a:endParaRPr lang="en-US">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66612">
              <a:defRPr/>
            </a:pPr>
            <a:fld id="{0852AC79-A108-4FDF-A0BE-96CEB0D6FF0B}" type="slidenum">
              <a:rPr lang="en-US">
                <a:solidFill>
                  <a:prstClr val="black"/>
                </a:solidFill>
                <a:latin typeface="Calibri" panose="020F0502020204030204"/>
              </a:rPr>
              <a:pPr defTabSz="966612">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974009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0557">
              <a:defRPr/>
            </a:pPr>
            <a:r>
              <a:rPr lang="en-US" b="1" dirty="0">
                <a:latin typeface="Arial" panose="020B0604020202020204" pitchFamily="34" charset="0"/>
                <a:cs typeface="Arial" panose="020B0604020202020204" pitchFamily="34" charset="0"/>
              </a:rPr>
              <a:t>Transition Slide</a:t>
            </a:r>
          </a:p>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defTabSz="966612">
              <a:defRPr/>
            </a:pPr>
            <a:endParaRPr lang="en-US">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66612">
              <a:defRPr/>
            </a:pPr>
            <a:fld id="{0852AC79-A108-4FDF-A0BE-96CEB0D6FF0B}" type="slidenum">
              <a:rPr lang="en-US">
                <a:solidFill>
                  <a:prstClr val="black"/>
                </a:solidFill>
                <a:latin typeface="Calibri" panose="020F0502020204030204"/>
              </a:rPr>
              <a:pPr defTabSz="966612">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1642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2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The highlighted reports shown here create lists of children who should be served because they have a specific need(s).</a:t>
            </a:r>
          </a:p>
          <a:p>
            <a:pPr marL="181240" indent="-181240" defTabSz="966612">
              <a:buFont typeface="Arial" panose="020B0604020202020204" pitchFamily="34" charset="0"/>
              <a:buChar char="•"/>
              <a:defRPr/>
            </a:pPr>
            <a:r>
              <a:rPr lang="en-US" dirty="0">
                <a:latin typeface="Arial" panose="020B0604020202020204" pitchFamily="34" charset="0"/>
                <a:cs typeface="Arial" panose="020B0604020202020204" pitchFamily="34" charset="0"/>
              </a:rPr>
              <a:t>Each report looks at children who are </a:t>
            </a:r>
            <a:r>
              <a:rPr lang="en-US" b="1" dirty="0">
                <a:latin typeface="Arial" panose="020B0604020202020204" pitchFamily="34" charset="0"/>
                <a:cs typeface="Arial" panose="020B0604020202020204" pitchFamily="34" charset="0"/>
              </a:rPr>
              <a:t>currently enrolled </a:t>
            </a:r>
            <a:r>
              <a:rPr lang="en-US" dirty="0">
                <a:latin typeface="Arial" panose="020B0604020202020204" pitchFamily="34" charset="0"/>
                <a:cs typeface="Arial" panose="020B0604020202020204" pitchFamily="34" charset="0"/>
              </a:rPr>
              <a:t>and meet other MPO criteria.</a:t>
            </a:r>
          </a:p>
          <a:p>
            <a:pPr marL="664546" lvl="1" indent="-181240" defTabSz="966612">
              <a:buFont typeface="Arial" panose="020B0604020202020204" pitchFamily="34" charset="0"/>
              <a:buChar char="•"/>
              <a:defRPr/>
            </a:pPr>
            <a:r>
              <a:rPr lang="en-US" dirty="0">
                <a:latin typeface="Arial" panose="020B0604020202020204" pitchFamily="34" charset="0"/>
                <a:cs typeface="Arial" panose="020B0604020202020204" pitchFamily="34" charset="0"/>
              </a:rPr>
              <a:t>For example, the MPO 5.0/6.0 report, which is about case management services, includes children who are </a:t>
            </a:r>
            <a:r>
              <a:rPr lang="en-US" b="1" dirty="0">
                <a:latin typeface="Arial" panose="020B0604020202020204" pitchFamily="34" charset="0"/>
                <a:cs typeface="Arial" panose="020B0604020202020204" pitchFamily="34" charset="0"/>
              </a:rPr>
              <a:t>currently enrolled in grade 9 </a:t>
            </a:r>
            <a:r>
              <a:rPr lang="en-US" dirty="0">
                <a:latin typeface="Arial" panose="020B0604020202020204" pitchFamily="34" charset="0"/>
                <a:cs typeface="Arial" panose="020B0604020202020204" pitchFamily="34" charset="0"/>
              </a:rPr>
              <a:t>and were below standard in grade 8 in CAASPP ELA or Math. </a:t>
            </a:r>
          </a:p>
          <a:p>
            <a:pPr marL="664546" lvl="1" indent="-181240" defTabSz="966612">
              <a:buFont typeface="Arial" panose="020B0604020202020204" pitchFamily="34" charset="0"/>
              <a:buChar char="•"/>
              <a:defRPr/>
            </a:pPr>
            <a:r>
              <a:rPr lang="en-US" dirty="0">
                <a:latin typeface="Arial" panose="020B0604020202020204" pitchFamily="34" charset="0"/>
                <a:cs typeface="Arial" panose="020B0604020202020204" pitchFamily="34" charset="0"/>
              </a:rPr>
              <a:t>Similarly, each highlighted report (bold text) creates a list of children who are currently enrolled and should be served.</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We recommend using these ready-made lists to invite these specific children to your services that are mapped to the MPOs.</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Looking at the slide, we can see that the majority of the reports (11/15) tell us exactly which children to invite to our services.</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We will come back to the reports with an Asterix, which also rely on specific INA/ILP responses.</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For now, the key point is that most reports only include children who are </a:t>
            </a:r>
            <a:r>
              <a:rPr lang="en-US" b="1" dirty="0">
                <a:latin typeface="Arial" panose="020B0604020202020204" pitchFamily="34" charset="0"/>
                <a:cs typeface="Arial" panose="020B0604020202020204" pitchFamily="34" charset="0"/>
              </a:rPr>
              <a:t>currently enrolled in the applicable grade(s)</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E27A00-9ED4-434D-BC8A-5D31EFE24023}" type="slidenum">
              <a:rPr lang="en-US" smtClean="0"/>
              <a:pPr/>
              <a:t>8</a:t>
            </a:fld>
            <a:endParaRPr lang="en-US" dirty="0"/>
          </a:p>
        </p:txBody>
      </p:sp>
    </p:spTree>
    <p:extLst>
      <p:ext uri="{BB962C8B-B14F-4D97-AF65-F5344CB8AC3E}">
        <p14:creationId xmlns:p14="http://schemas.microsoft.com/office/powerpoint/2010/main" val="855230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Lead</a:t>
            </a:r>
            <a:r>
              <a:rPr lang="en-US" dirty="0">
                <a:latin typeface="Arial" panose="020B0604020202020204" pitchFamily="34" charset="0"/>
                <a:cs typeface="Arial" panose="020B0604020202020204" pitchFamily="34" charset="0"/>
              </a:rPr>
              <a:t>: Jose</a:t>
            </a:r>
          </a:p>
          <a:p>
            <a:r>
              <a:rPr lang="en-US" b="1" dirty="0">
                <a:latin typeface="Arial" panose="020B0604020202020204" pitchFamily="34" charset="0"/>
                <a:cs typeface="Arial" panose="020B0604020202020204" pitchFamily="34" charset="0"/>
              </a:rPr>
              <a:t>Time</a:t>
            </a:r>
            <a:r>
              <a:rPr lang="en-US" dirty="0">
                <a:latin typeface="Arial" panose="020B0604020202020204" pitchFamily="34" charset="0"/>
                <a:cs typeface="Arial" panose="020B0604020202020204" pitchFamily="34" charset="0"/>
              </a:rPr>
              <a:t>: 1 min</a:t>
            </a:r>
          </a:p>
          <a:p>
            <a:r>
              <a:rPr lang="en-US" b="1" dirty="0">
                <a:latin typeface="Arial" panose="020B0604020202020204" pitchFamily="34" charset="0"/>
                <a:cs typeface="Arial" panose="020B0604020202020204" pitchFamily="34" charset="0"/>
              </a:rPr>
              <a:t>Talking Points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It’s always good to check the help text because it lists the criteria needed to include a child. </a:t>
            </a:r>
          </a:p>
          <a:p>
            <a:r>
              <a:rPr lang="en-US" dirty="0">
                <a:latin typeface="Arial" panose="020B0604020202020204" pitchFamily="34" charset="0"/>
                <a:cs typeface="Arial" panose="020B0604020202020204" pitchFamily="34" charset="0"/>
              </a:rPr>
              <a:t>For example, in this screenshot of the MPO 7.0 Report, the Help Text tells us that the first criterion for inclusion is that the child is currently enrolled in grades P3-P5.</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676525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dirty="0"/>
              <a:t>Click to edit Master title style</a:t>
            </a:r>
          </a:p>
        </p:txBody>
      </p:sp>
      <p:pic>
        <p:nvPicPr>
          <p:cNvPr id="3" name="Picture 2" descr="WestEd logo">
            <a:extLst>
              <a:ext uri="{FF2B5EF4-FFF2-40B4-BE49-F238E27FC236}">
                <a16:creationId xmlns:a16="http://schemas.microsoft.com/office/drawing/2014/main" id="{BE9CE68D-CA50-944F-83DB-EA491704DB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208" y="6366540"/>
            <a:ext cx="1512533" cy="339016"/>
          </a:xfrm>
          <a:prstGeom prst="rect">
            <a:avLst/>
          </a:prstGeom>
        </p:spPr>
      </p:pic>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BE9CE68D-CA50-944F-83DB-EA491704DB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208" y="6366540"/>
            <a:ext cx="1512533" cy="339016"/>
          </a:xfrm>
          <a:prstGeom prst="rect">
            <a:avLst/>
          </a:prstGeom>
        </p:spPr>
      </p:pic>
    </p:spTree>
    <p:extLst>
      <p:ext uri="{BB962C8B-B14F-4D97-AF65-F5344CB8AC3E}">
        <p14:creationId xmlns:p14="http://schemas.microsoft.com/office/powerpoint/2010/main" val="1746819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39402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07221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961715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cxnSp>
        <p:nvCxnSpPr>
          <p:cNvPr id="6" name="Straight Connector 5">
            <a:extLst>
              <a:ext uri="{FF2B5EF4-FFF2-40B4-BE49-F238E27FC236}">
                <a16:creationId xmlns:a16="http://schemas.microsoft.com/office/drawing/2014/main" id="{B4D3405B-14F1-4D90-BF93-9DCF07743E7A}"/>
              </a:ext>
            </a:extLst>
          </p:cNvPr>
          <p:cNvCxnSpPr/>
          <p:nvPr userDrawn="1"/>
        </p:nvCxnSpPr>
        <p:spPr>
          <a:xfrm flipH="1">
            <a:off x="9947704"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292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DD40D18-4189-4D47-B8BE-3401CFAA7C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46585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tif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1.tif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5" name="Picture 4" descr="WestEd logo">
            <a:extLst>
              <a:ext uri="{FF2B5EF4-FFF2-40B4-BE49-F238E27FC236}">
                <a16:creationId xmlns:a16="http://schemas.microsoft.com/office/drawing/2014/main" id="{9CA648D7-0833-6943-9334-47441CB0EB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1427875"/>
            <a:ext cx="1242164" cy="278417"/>
          </a:xfrm>
          <a:prstGeom prst="rect">
            <a:avLst/>
          </a:prstGeom>
        </p:spPr>
      </p:pic>
      <p:pic>
        <p:nvPicPr>
          <p:cNvPr id="6" name="Picture 5" descr="The official seal of the California Department of Education">
            <a:extLst>
              <a:ext uri="{FF2B5EF4-FFF2-40B4-BE49-F238E27FC236}">
                <a16:creationId xmlns:a16="http://schemas.microsoft.com/office/drawing/2014/main" id="{CF59DCFA-038A-1248-9B3F-D79B26679E3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7436" y="203799"/>
            <a:ext cx="1144351" cy="1156272"/>
          </a:xfrm>
          <a:prstGeom prst="rect">
            <a:avLst/>
          </a:prstGeom>
        </p:spPr>
      </p:pic>
      <p:sp>
        <p:nvSpPr>
          <p:cNvPr id="8" name="Slide Number Placeholder 4">
            <a:extLst>
              <a:ext uri="{FF2B5EF4-FFF2-40B4-BE49-F238E27FC236}">
                <a16:creationId xmlns:a16="http://schemas.microsoft.com/office/drawing/2014/main" id="{B78A0737-DAFC-4058-94B8-619F7426C67E}"/>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F15FC792-EB18-429B-BEA6-EF0BFE0ACF88}"/>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9" name="Picture 8" descr="WestEd logo">
            <a:extLst>
              <a:ext uri="{FF2B5EF4-FFF2-40B4-BE49-F238E27FC236}">
                <a16:creationId xmlns:a16="http://schemas.microsoft.com/office/drawing/2014/main" id="{59C58114-EB6A-F94F-83AC-27944D45D20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1408770"/>
            <a:ext cx="1242164" cy="278417"/>
          </a:xfrm>
          <a:prstGeom prst="rect">
            <a:avLst/>
          </a:prstGeom>
        </p:spPr>
      </p:pic>
      <p:pic>
        <p:nvPicPr>
          <p:cNvPr id="10" name="Picture 9" descr="The official seal of the California Department of Education">
            <a:extLst>
              <a:ext uri="{FF2B5EF4-FFF2-40B4-BE49-F238E27FC236}">
                <a16:creationId xmlns:a16="http://schemas.microsoft.com/office/drawing/2014/main" id="{9844382B-4F5D-1E4E-AF0C-622F155888B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7436" y="217056"/>
            <a:ext cx="1144351" cy="1156272"/>
          </a:xfrm>
          <a:prstGeom prst="rect">
            <a:avLst/>
          </a:prstGeom>
        </p:spPr>
      </p:pic>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5194C382-63D4-4D06-953B-434F0495796D}"/>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tx1"/>
                </a:solidFill>
              </a:rPr>
              <a:pPr/>
              <a:t>‹#›</a:t>
            </a:fld>
            <a:endParaRPr lang="en-US" dirty="0">
              <a:solidFill>
                <a:schemeClr val="tx1"/>
              </a:solidFill>
            </a:endParaRPr>
          </a:p>
        </p:txBody>
      </p:sp>
      <p:pic>
        <p:nvPicPr>
          <p:cNvPr id="6" name="Picture 5" descr="The official seal of the California Department of Education">
            <a:extLst>
              <a:ext uri="{FF2B5EF4-FFF2-40B4-BE49-F238E27FC236}">
                <a16:creationId xmlns:a16="http://schemas.microsoft.com/office/drawing/2014/main" id="{E5652641-D4C6-9F48-A6E2-20A34373BA3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217056"/>
            <a:ext cx="1144351" cy="1156272"/>
          </a:xfrm>
          <a:prstGeom prst="rect">
            <a:avLst/>
          </a:prstGeom>
        </p:spPr>
      </p:pic>
      <p:pic>
        <p:nvPicPr>
          <p:cNvPr id="7" name="Picture 6" descr="WestEd logo">
            <a:extLst>
              <a:ext uri="{FF2B5EF4-FFF2-40B4-BE49-F238E27FC236}">
                <a16:creationId xmlns:a16="http://schemas.microsoft.com/office/drawing/2014/main" id="{42479D3C-F724-A743-87A8-E18D6B0F7DB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4917" y="1434502"/>
            <a:ext cx="1244683" cy="273114"/>
          </a:xfrm>
          <a:prstGeom prst="rect">
            <a:avLst/>
          </a:prstGeom>
        </p:spPr>
      </p:pic>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8" name="Slide Number Placeholder 4">
            <a:extLst>
              <a:ext uri="{FF2B5EF4-FFF2-40B4-BE49-F238E27FC236}">
                <a16:creationId xmlns:a16="http://schemas.microsoft.com/office/drawing/2014/main" id="{B78A0737-DAFC-4058-94B8-619F7426C67E}"/>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7" name="Picture 6" descr="WestEd logo">
            <a:extLst>
              <a:ext uri="{FF2B5EF4-FFF2-40B4-BE49-F238E27FC236}">
                <a16:creationId xmlns:a16="http://schemas.microsoft.com/office/drawing/2014/main" id="{C18E4E1F-C7E1-B415-3C01-4F1161852FA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7436" y="1444623"/>
            <a:ext cx="1242164" cy="278417"/>
          </a:xfrm>
          <a:prstGeom prst="rect">
            <a:avLst/>
          </a:prstGeom>
        </p:spPr>
      </p:pic>
      <p:pic>
        <p:nvPicPr>
          <p:cNvPr id="9" name="Picture 8" descr="The official seal of the California Department of Education">
            <a:extLst>
              <a:ext uri="{FF2B5EF4-FFF2-40B4-BE49-F238E27FC236}">
                <a16:creationId xmlns:a16="http://schemas.microsoft.com/office/drawing/2014/main" id="{93647E5F-3763-7619-8F1F-5A395078B2C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797436" y="179413"/>
            <a:ext cx="1144351" cy="1156272"/>
          </a:xfrm>
          <a:prstGeom prst="rect">
            <a:avLst/>
          </a:prstGeom>
        </p:spPr>
      </p:pic>
    </p:spTree>
    <p:extLst>
      <p:ext uri="{BB962C8B-B14F-4D97-AF65-F5344CB8AC3E}">
        <p14:creationId xmlns:p14="http://schemas.microsoft.com/office/powerpoint/2010/main" val="290962071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mephelpcenter.wested.org/hc/en-us/categories/5774679512468-MSI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drive.google.com/drive/folders/1XbK2v4eNbv4Wg2O4tLZe5AjZkiGacrKx?usp=sharin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96D9-7CEF-46A7-B862-376751666A8D}"/>
              </a:ext>
            </a:extLst>
          </p:cNvPr>
          <p:cNvSpPr>
            <a:spLocks noGrp="1"/>
          </p:cNvSpPr>
          <p:nvPr>
            <p:ph type="title"/>
          </p:nvPr>
        </p:nvSpPr>
        <p:spPr>
          <a:xfrm>
            <a:off x="0" y="0"/>
            <a:ext cx="12192000" cy="2329378"/>
          </a:xfrm>
        </p:spPr>
        <p:txBody>
          <a:bodyPr>
            <a:normAutofit/>
          </a:bodyPr>
          <a:lstStyle/>
          <a:p>
            <a:pPr>
              <a:lnSpc>
                <a:spcPct val="100000"/>
              </a:lnSpc>
            </a:pPr>
            <a:r>
              <a:rPr lang="en-US" sz="3600" dirty="0"/>
              <a:t>Welcome to the</a:t>
            </a:r>
            <a:br>
              <a:rPr lang="en-US" sz="3600" dirty="0"/>
            </a:br>
            <a:r>
              <a:rPr lang="en-US" sz="3600" dirty="0"/>
              <a:t>Migrant Student Information Network</a:t>
            </a:r>
            <a:br>
              <a:rPr lang="en-US" sz="3600" dirty="0"/>
            </a:br>
            <a:r>
              <a:rPr lang="en-US" sz="3600" dirty="0"/>
              <a:t> 2023 Training</a:t>
            </a:r>
          </a:p>
        </p:txBody>
      </p:sp>
      <p:pic>
        <p:nvPicPr>
          <p:cNvPr id="5" name="Content Placeholder 3" descr="Screenshot of the MSIN system login page.">
            <a:extLst>
              <a:ext uri="{FF2B5EF4-FFF2-40B4-BE49-F238E27FC236}">
                <a16:creationId xmlns:a16="http://schemas.microsoft.com/office/drawing/2014/main" id="{383FDC60-206A-4C39-AF27-4876791F43F3}"/>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426971" y="2329378"/>
            <a:ext cx="5851525" cy="3569948"/>
          </a:xfrm>
          <a:prstGeom prst="rect">
            <a:avLst/>
          </a:prstGeom>
        </p:spPr>
      </p:pic>
      <p:sp>
        <p:nvSpPr>
          <p:cNvPr id="4" name="Content Placeholder 3">
            <a:extLst>
              <a:ext uri="{FF2B5EF4-FFF2-40B4-BE49-F238E27FC236}">
                <a16:creationId xmlns:a16="http://schemas.microsoft.com/office/drawing/2014/main" id="{7D9F8CC2-8AAF-493D-9BD6-D2CE3DBDA674}"/>
              </a:ext>
            </a:extLst>
          </p:cNvPr>
          <p:cNvSpPr>
            <a:spLocks noGrp="1"/>
          </p:cNvSpPr>
          <p:nvPr>
            <p:ph sz="half" idx="2"/>
          </p:nvPr>
        </p:nvSpPr>
        <p:spPr>
          <a:xfrm>
            <a:off x="6589059" y="2620369"/>
            <a:ext cx="5015111" cy="3138265"/>
          </a:xfrm>
        </p:spPr>
        <p:txBody>
          <a:bodyPr/>
          <a:lstStyle/>
          <a:p>
            <a:pPr>
              <a:lnSpc>
                <a:spcPct val="100000"/>
              </a:lnSpc>
            </a:pPr>
            <a:r>
              <a:rPr lang="en-US" dirty="0"/>
              <a:t>We will begin shortly.</a:t>
            </a:r>
          </a:p>
          <a:p>
            <a:pPr>
              <a:lnSpc>
                <a:spcPct val="100000"/>
              </a:lnSpc>
            </a:pPr>
            <a:r>
              <a:rPr lang="en-US" dirty="0"/>
              <a:t>Please enter your name and region/district in the chat.</a:t>
            </a:r>
          </a:p>
        </p:txBody>
      </p:sp>
    </p:spTree>
    <p:extLst>
      <p:ext uri="{BB962C8B-B14F-4D97-AF65-F5344CB8AC3E}">
        <p14:creationId xmlns:p14="http://schemas.microsoft.com/office/powerpoint/2010/main" val="104045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Understanding the Denominator</a:t>
            </a:r>
          </a:p>
        </p:txBody>
      </p:sp>
      <p:pic>
        <p:nvPicPr>
          <p:cNvPr id="5" name="Picture 4" descr="Screenshot of an example MPO 7.0 Report, with orange text labeling the Denominator and Numerator.">
            <a:extLst>
              <a:ext uri="{FF2B5EF4-FFF2-40B4-BE49-F238E27FC236}">
                <a16:creationId xmlns:a16="http://schemas.microsoft.com/office/drawing/2014/main" id="{D038BE54-DE0B-587B-C666-59E89B3334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39090" y="1161653"/>
            <a:ext cx="9702799" cy="4957523"/>
          </a:xfrm>
          <a:prstGeom prst="rect">
            <a:avLst/>
          </a:prstGeom>
        </p:spPr>
      </p:pic>
    </p:spTree>
    <p:extLst>
      <p:ext uri="{BB962C8B-B14F-4D97-AF65-F5344CB8AC3E}">
        <p14:creationId xmlns:p14="http://schemas.microsoft.com/office/powerpoint/2010/main" val="3947205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Using Child Lists in MPO Reports</a:t>
            </a:r>
          </a:p>
        </p:txBody>
      </p:sp>
      <p:pic>
        <p:nvPicPr>
          <p:cNvPr id="5" name="Picture 4" descr="Screenshot of an example denominator child list.">
            <a:extLst>
              <a:ext uri="{FF2B5EF4-FFF2-40B4-BE49-F238E27FC236}">
                <a16:creationId xmlns:a16="http://schemas.microsoft.com/office/drawing/2014/main" id="{AB35B615-E76A-65C4-D704-7F15F4CBFB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2786" y="1161653"/>
            <a:ext cx="9650828" cy="4966302"/>
          </a:xfrm>
          <a:prstGeom prst="rect">
            <a:avLst/>
          </a:prstGeom>
        </p:spPr>
      </p:pic>
    </p:spTree>
    <p:extLst>
      <p:ext uri="{BB962C8B-B14F-4D97-AF65-F5344CB8AC3E}">
        <p14:creationId xmlns:p14="http://schemas.microsoft.com/office/powerpoint/2010/main" val="1181622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593272"/>
          </a:xfrm>
        </p:spPr>
        <p:txBody>
          <a:bodyPr>
            <a:normAutofit/>
          </a:bodyPr>
          <a:lstStyle/>
          <a:p>
            <a:r>
              <a:rPr lang="en-US" sz="3600" dirty="0"/>
              <a:t>Child List Creation Options</a:t>
            </a:r>
          </a:p>
        </p:txBody>
      </p:sp>
      <p:sp>
        <p:nvSpPr>
          <p:cNvPr id="4" name="Content Placeholder 3">
            <a:extLst>
              <a:ext uri="{FF2B5EF4-FFF2-40B4-BE49-F238E27FC236}">
                <a16:creationId xmlns:a16="http://schemas.microsoft.com/office/drawing/2014/main" id="{AAB6249D-9F00-4269-B7BF-346B61FC426E}"/>
              </a:ext>
            </a:extLst>
          </p:cNvPr>
          <p:cNvSpPr>
            <a:spLocks noGrp="1"/>
          </p:cNvSpPr>
          <p:nvPr>
            <p:ph idx="1"/>
          </p:nvPr>
        </p:nvSpPr>
        <p:spPr>
          <a:xfrm>
            <a:off x="775857" y="1593273"/>
            <a:ext cx="10293927" cy="4502727"/>
          </a:xfrm>
        </p:spPr>
        <p:txBody>
          <a:bodyPr>
            <a:normAutofit/>
          </a:bodyPr>
          <a:lstStyle/>
          <a:p>
            <a:pPr>
              <a:lnSpc>
                <a:spcPct val="100000"/>
              </a:lnSpc>
              <a:spcBef>
                <a:spcPts val="1800"/>
              </a:spcBef>
            </a:pPr>
            <a:r>
              <a:rPr lang="en-US" sz="2800" dirty="0"/>
              <a:t>Whole region/DFD (default selection on search page)</a:t>
            </a:r>
          </a:p>
          <a:p>
            <a:pPr>
              <a:lnSpc>
                <a:spcPct val="100000"/>
              </a:lnSpc>
              <a:spcBef>
                <a:spcPts val="1800"/>
              </a:spcBef>
            </a:pPr>
            <a:r>
              <a:rPr lang="en-US" sz="2800" dirty="0"/>
              <a:t>By district (select district drop-down option on search page) </a:t>
            </a:r>
          </a:p>
          <a:p>
            <a:pPr>
              <a:lnSpc>
                <a:spcPct val="100000"/>
              </a:lnSpc>
              <a:spcBef>
                <a:spcPts val="1800"/>
              </a:spcBef>
            </a:pPr>
            <a:r>
              <a:rPr lang="en-US" sz="2800" dirty="0"/>
              <a:t>By school (download denominator list and sort by School)</a:t>
            </a:r>
          </a:p>
          <a:p>
            <a:pPr>
              <a:lnSpc>
                <a:spcPct val="100000"/>
              </a:lnSpc>
              <a:spcBef>
                <a:spcPts val="1800"/>
              </a:spcBef>
            </a:pPr>
            <a:r>
              <a:rPr lang="en-US" sz="2800" dirty="0"/>
              <a:t>By grade (download denominator list and sort by Grade)</a:t>
            </a:r>
          </a:p>
          <a:p>
            <a:pPr>
              <a:lnSpc>
                <a:spcPct val="100000"/>
              </a:lnSpc>
              <a:spcBef>
                <a:spcPts val="1800"/>
              </a:spcBef>
            </a:pPr>
            <a:r>
              <a:rPr lang="en-US" sz="2800" dirty="0"/>
              <a:t>By PFS status (download denominator list and sort by PFS)</a:t>
            </a:r>
          </a:p>
          <a:p>
            <a:pPr>
              <a:lnSpc>
                <a:spcPct val="100000"/>
              </a:lnSpc>
              <a:spcBef>
                <a:spcPts val="1800"/>
              </a:spcBef>
            </a:pPr>
            <a:r>
              <a:rPr lang="en-US" sz="2800" dirty="0"/>
              <a:t>By Enrollment Type (download denominator list and sort by Type)</a:t>
            </a:r>
          </a:p>
        </p:txBody>
      </p:sp>
    </p:spTree>
    <p:extLst>
      <p:ext uri="{BB962C8B-B14F-4D97-AF65-F5344CB8AC3E}">
        <p14:creationId xmlns:p14="http://schemas.microsoft.com/office/powerpoint/2010/main" val="675599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778"/>
            <a:ext cx="12192000" cy="1585495"/>
          </a:xfrm>
        </p:spPr>
        <p:txBody>
          <a:bodyPr>
            <a:normAutofit/>
          </a:bodyPr>
          <a:lstStyle/>
          <a:p>
            <a:r>
              <a:rPr lang="en-US" sz="3600" dirty="0">
                <a:latin typeface="Arial" panose="020B0604020202020204" pitchFamily="34" charset="0"/>
              </a:rPr>
              <a:t>MPOs Requiring Service Hours</a:t>
            </a:r>
          </a:p>
        </p:txBody>
      </p:sp>
      <p:sp>
        <p:nvSpPr>
          <p:cNvPr id="7" name="Content Placeholder 6">
            <a:extLst>
              <a:ext uri="{FF2B5EF4-FFF2-40B4-BE49-F238E27FC236}">
                <a16:creationId xmlns:a16="http://schemas.microsoft.com/office/drawing/2014/main" id="{A9CF5032-8760-4A00-9F62-841EA46E3426}"/>
              </a:ext>
            </a:extLst>
          </p:cNvPr>
          <p:cNvSpPr>
            <a:spLocks noGrp="1"/>
          </p:cNvSpPr>
          <p:nvPr>
            <p:ph idx="1"/>
          </p:nvPr>
        </p:nvSpPr>
        <p:spPr>
          <a:xfrm>
            <a:off x="900545" y="1593273"/>
            <a:ext cx="10040471" cy="5123146"/>
          </a:xfrm>
        </p:spPr>
        <p:txBody>
          <a:bodyPr>
            <a:normAutofit/>
          </a:bodyPr>
          <a:lstStyle/>
          <a:p>
            <a:pPr marL="0" indent="0">
              <a:lnSpc>
                <a:spcPct val="110000"/>
              </a:lnSpc>
              <a:spcBef>
                <a:spcPts val="1200"/>
              </a:spcBef>
              <a:spcAft>
                <a:spcPts val="1800"/>
              </a:spcAft>
              <a:buNone/>
            </a:pPr>
            <a:r>
              <a:rPr lang="en-US" sz="2800" dirty="0">
                <a:solidFill>
                  <a:schemeClr val="bg1">
                    <a:lumMod val="95000"/>
                  </a:schemeClr>
                </a:solidFill>
                <a:latin typeface="Arial" panose="020B0604020202020204" pitchFamily="34" charset="0"/>
              </a:rPr>
              <a:t>Three MPOs require a minimum number of service hours to meet the objective.</a:t>
            </a:r>
          </a:p>
          <a:p>
            <a:pPr lvl="1">
              <a:lnSpc>
                <a:spcPct val="110000"/>
              </a:lnSpc>
              <a:spcBef>
                <a:spcPts val="0"/>
              </a:spcBef>
              <a:spcAft>
                <a:spcPts val="1800"/>
              </a:spcAft>
            </a:pPr>
            <a:r>
              <a:rPr lang="en-US" dirty="0">
                <a:solidFill>
                  <a:schemeClr val="bg1">
                    <a:lumMod val="95000"/>
                  </a:schemeClr>
                </a:solidFill>
                <a:latin typeface="Arial" panose="020B0604020202020204" pitchFamily="34" charset="0"/>
              </a:rPr>
              <a:t>MPO 1.0 – ELA Achievement (30 hrs. Regular School Year; 20 hrs. Summer)</a:t>
            </a:r>
          </a:p>
          <a:p>
            <a:pPr lvl="1">
              <a:lnSpc>
                <a:spcPct val="110000"/>
              </a:lnSpc>
              <a:spcBef>
                <a:spcPts val="0"/>
              </a:spcBef>
              <a:spcAft>
                <a:spcPts val="1800"/>
              </a:spcAft>
            </a:pPr>
            <a:r>
              <a:rPr lang="en-US" dirty="0">
                <a:solidFill>
                  <a:schemeClr val="bg1">
                    <a:lumMod val="95000"/>
                  </a:schemeClr>
                </a:solidFill>
                <a:latin typeface="Arial" panose="020B0604020202020204" pitchFamily="34" charset="0"/>
              </a:rPr>
              <a:t>MPO 2.0 – Math Achievement (30 hrs. Regular School Year; 20 hrs. Summer)</a:t>
            </a:r>
          </a:p>
          <a:p>
            <a:pPr lvl="1">
              <a:lnSpc>
                <a:spcPct val="110000"/>
              </a:lnSpc>
              <a:spcBef>
                <a:spcPts val="0"/>
              </a:spcBef>
              <a:spcAft>
                <a:spcPts val="1800"/>
              </a:spcAft>
            </a:pPr>
            <a:r>
              <a:rPr lang="en-US" dirty="0">
                <a:solidFill>
                  <a:schemeClr val="bg1">
                    <a:lumMod val="95000"/>
                  </a:schemeClr>
                </a:solidFill>
                <a:latin typeface="Arial" panose="020B0604020202020204" pitchFamily="34" charset="0"/>
              </a:rPr>
              <a:t>MPO 7.0 – Primary and Secondary Language Development (15 hrs.)</a:t>
            </a:r>
          </a:p>
        </p:txBody>
      </p:sp>
    </p:spTree>
    <p:extLst>
      <p:ext uri="{BB962C8B-B14F-4D97-AF65-F5344CB8AC3E}">
        <p14:creationId xmlns:p14="http://schemas.microsoft.com/office/powerpoint/2010/main" val="1307698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46496" y="1441938"/>
            <a:ext cx="7099008" cy="3974124"/>
          </a:xfrm>
        </p:spPr>
        <p:txBody>
          <a:bodyPr vert="horz" lIns="91440" tIns="45720" rIns="91440" bIns="45720" rtlCol="0" anchor="ctr">
            <a:normAutofit/>
          </a:bodyPr>
          <a:lstStyle/>
          <a:p>
            <a:r>
              <a:rPr lang="en-US" sz="4800" dirty="0">
                <a:solidFill>
                  <a:schemeClr val="bg1">
                    <a:lumMod val="95000"/>
                    <a:lumOff val="5000"/>
                  </a:schemeClr>
                </a:solidFill>
              </a:rPr>
              <a:t>INA/ILPs and MPO Reports</a:t>
            </a:r>
          </a:p>
        </p:txBody>
      </p:sp>
    </p:spTree>
    <p:extLst>
      <p:ext uri="{BB962C8B-B14F-4D97-AF65-F5344CB8AC3E}">
        <p14:creationId xmlns:p14="http://schemas.microsoft.com/office/powerpoint/2010/main" val="3999919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DA7FB-01B1-44E6-9F4B-1BF59114783E}"/>
              </a:ext>
            </a:extLst>
          </p:cNvPr>
          <p:cNvSpPr>
            <a:spLocks noGrp="1"/>
          </p:cNvSpPr>
          <p:nvPr>
            <p:ph type="title"/>
          </p:nvPr>
        </p:nvSpPr>
        <p:spPr>
          <a:xfrm>
            <a:off x="-1" y="1"/>
            <a:ext cx="12192001" cy="1581664"/>
          </a:xfrm>
        </p:spPr>
        <p:txBody>
          <a:bodyPr>
            <a:normAutofit/>
          </a:bodyPr>
          <a:lstStyle/>
          <a:p>
            <a:r>
              <a:rPr lang="en-US" sz="3600" dirty="0"/>
              <a:t>Reports That Depend on INA/ILPs</a:t>
            </a:r>
          </a:p>
        </p:txBody>
      </p:sp>
      <p:sp>
        <p:nvSpPr>
          <p:cNvPr id="2" name="Content Placeholder 1"/>
          <p:cNvSpPr>
            <a:spLocks noGrp="1"/>
          </p:cNvSpPr>
          <p:nvPr>
            <p:ph idx="1"/>
          </p:nvPr>
        </p:nvSpPr>
        <p:spPr>
          <a:xfrm>
            <a:off x="2418078" y="1581665"/>
            <a:ext cx="3199809" cy="4476490"/>
          </a:xfrm>
        </p:spPr>
        <p:txBody>
          <a:bodyPr>
            <a:normAutofit/>
          </a:bodyPr>
          <a:lstStyle/>
          <a:p>
            <a:r>
              <a:rPr lang="en-US" sz="2800" dirty="0">
                <a:latin typeface="Arial" panose="020B0604020202020204" pitchFamily="34" charset="0"/>
                <a:cs typeface="Arial" panose="020B0604020202020204" pitchFamily="34" charset="0"/>
              </a:rPr>
              <a:t>MPO 1.0</a:t>
            </a:r>
          </a:p>
          <a:p>
            <a:r>
              <a:rPr lang="en-US" sz="2800" dirty="0">
                <a:latin typeface="Arial" panose="020B0604020202020204" pitchFamily="34" charset="0"/>
                <a:cs typeface="Arial" panose="020B0604020202020204" pitchFamily="34" charset="0"/>
              </a:rPr>
              <a:t>MPO 2.0</a:t>
            </a:r>
          </a:p>
          <a:p>
            <a:r>
              <a:rPr lang="en-US" sz="2800" dirty="0">
                <a:latin typeface="Arial" panose="020B0604020202020204" pitchFamily="34" charset="0"/>
                <a:cs typeface="Arial" panose="020B0604020202020204" pitchFamily="34" charset="0"/>
              </a:rPr>
              <a:t>MPO 5.0/6.0</a:t>
            </a:r>
          </a:p>
          <a:p>
            <a:r>
              <a:rPr lang="en-US" b="1" dirty="0">
                <a:solidFill>
                  <a:schemeClr val="accent4">
                    <a:lumMod val="40000"/>
                    <a:lumOff val="60000"/>
                  </a:schemeClr>
                </a:solidFill>
                <a:latin typeface="Arial" panose="020B0604020202020204" pitchFamily="34" charset="0"/>
                <a:cs typeface="Arial" panose="020B0604020202020204" pitchFamily="34" charset="0"/>
              </a:rPr>
              <a:t>MPO 5.1/6.1*</a:t>
            </a:r>
          </a:p>
          <a:p>
            <a:r>
              <a:rPr lang="en-US" sz="2800" dirty="0">
                <a:latin typeface="Arial" panose="020B0604020202020204" pitchFamily="34" charset="0"/>
                <a:cs typeface="Arial" panose="020B0604020202020204" pitchFamily="34" charset="0"/>
              </a:rPr>
              <a:t>MPO 7.0</a:t>
            </a:r>
          </a:p>
          <a:p>
            <a:r>
              <a:rPr lang="en-US" sz="2800" dirty="0">
                <a:latin typeface="Arial" panose="020B0604020202020204" pitchFamily="34" charset="0"/>
                <a:cs typeface="Arial" panose="020B0604020202020204" pitchFamily="34" charset="0"/>
              </a:rPr>
              <a:t>MPO 8.0</a:t>
            </a:r>
          </a:p>
          <a:p>
            <a:r>
              <a:rPr lang="en-US" sz="2800" dirty="0">
                <a:latin typeface="Arial" panose="020B0604020202020204" pitchFamily="34" charset="0"/>
                <a:cs typeface="Arial" panose="020B0604020202020204" pitchFamily="34" charset="0"/>
              </a:rPr>
              <a:t>MPO 9.0</a:t>
            </a:r>
          </a:p>
          <a:p>
            <a:r>
              <a:rPr lang="en-US" sz="2800" dirty="0">
                <a:latin typeface="Arial" panose="020B0604020202020204" pitchFamily="34" charset="0"/>
                <a:cs typeface="Arial" panose="020B0604020202020204" pitchFamily="34" charset="0"/>
              </a:rPr>
              <a:t>MPO 9.1</a:t>
            </a:r>
          </a:p>
        </p:txBody>
      </p:sp>
      <p:sp>
        <p:nvSpPr>
          <p:cNvPr id="4" name="Content Placeholder 1"/>
          <p:cNvSpPr txBox="1">
            <a:spLocks/>
          </p:cNvSpPr>
          <p:nvPr/>
        </p:nvSpPr>
        <p:spPr bwMode="auto">
          <a:xfrm>
            <a:off x="6574115" y="1581666"/>
            <a:ext cx="2762927" cy="44764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1pPr>
            <a:lvl2pPr marL="742950" indent="-28575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4pPr>
            <a:lvl5pPr marL="20574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lnSpc>
                <a:spcPct val="90000"/>
              </a:lnSpc>
              <a:spcBef>
                <a:spcPts val="1000"/>
              </a:spcBef>
              <a:buFont typeface="Arial" panose="020B0604020202020204" pitchFamily="34" charset="0"/>
              <a:buChar char="•"/>
            </a:pPr>
            <a:r>
              <a:rPr lang="en-US" sz="3200" b="1" dirty="0">
                <a:solidFill>
                  <a:schemeClr val="accent4">
                    <a:lumMod val="40000"/>
                    <a:lumOff val="60000"/>
                  </a:schemeClr>
                </a:solidFill>
                <a:latin typeface="Arial" panose="020B0604020202020204" pitchFamily="34" charset="0"/>
              </a:rPr>
              <a:t>MPO 10.0*</a:t>
            </a:r>
          </a:p>
          <a:p>
            <a:pPr marL="228600" indent="-228600" eaLnBrk="1" hangingPunct="1">
              <a:lnSpc>
                <a:spcPct val="90000"/>
              </a:lnSpc>
              <a:spcBef>
                <a:spcPts val="1000"/>
              </a:spcBef>
              <a:buFont typeface="Arial" panose="020B0604020202020204" pitchFamily="34" charset="0"/>
              <a:buChar char="•"/>
            </a:pPr>
            <a:r>
              <a:rPr lang="en-US" sz="3200" b="1" dirty="0">
                <a:solidFill>
                  <a:schemeClr val="accent4">
                    <a:lumMod val="40000"/>
                    <a:lumOff val="60000"/>
                  </a:schemeClr>
                </a:solidFill>
                <a:latin typeface="Arial" panose="020B0604020202020204" pitchFamily="34" charset="0"/>
              </a:rPr>
              <a:t>MPO 10.1*</a:t>
            </a:r>
          </a:p>
          <a:p>
            <a:pPr marL="228600" indent="-228600" eaLnBrk="1" hangingPunct="1">
              <a:lnSpc>
                <a:spcPct val="90000"/>
              </a:lnSpc>
              <a:spcBef>
                <a:spcPts val="1000"/>
              </a:spcBef>
              <a:buFont typeface="Arial" panose="020B0604020202020204" pitchFamily="34" charset="0"/>
              <a:buChar char="•"/>
            </a:pPr>
            <a:r>
              <a:rPr lang="en-US" sz="3200" b="1" dirty="0">
                <a:solidFill>
                  <a:schemeClr val="accent4">
                    <a:lumMod val="40000"/>
                    <a:lumOff val="60000"/>
                  </a:schemeClr>
                </a:solidFill>
                <a:latin typeface="Arial" panose="020B0604020202020204" pitchFamily="34" charset="0"/>
              </a:rPr>
              <a:t>MPO 10.2*</a:t>
            </a:r>
          </a:p>
          <a:p>
            <a:pPr>
              <a:lnSpc>
                <a:spcPct val="90000"/>
              </a:lnSpc>
            </a:pPr>
            <a:r>
              <a:rPr lang="en-US" sz="2800" dirty="0">
                <a:solidFill>
                  <a:schemeClr val="bg1">
                    <a:lumMod val="95000"/>
                  </a:schemeClr>
                </a:solidFill>
                <a:latin typeface="Arial" panose="020B0604020202020204" pitchFamily="34" charset="0"/>
              </a:rPr>
              <a:t>MPO 11.0</a:t>
            </a:r>
          </a:p>
          <a:p>
            <a:pPr marL="228600" indent="-228600" eaLnBrk="1" hangingPunct="1">
              <a:lnSpc>
                <a:spcPct val="90000"/>
              </a:lnSpc>
              <a:spcBef>
                <a:spcPts val="1000"/>
              </a:spcBef>
              <a:buFont typeface="Arial" panose="020B0604020202020204" pitchFamily="34" charset="0"/>
              <a:buChar char="•"/>
            </a:pPr>
            <a:r>
              <a:rPr lang="en-US" sz="3200" b="1" dirty="0">
                <a:solidFill>
                  <a:schemeClr val="accent4">
                    <a:lumMod val="40000"/>
                    <a:lumOff val="60000"/>
                  </a:schemeClr>
                </a:solidFill>
                <a:latin typeface="Arial" panose="020B0604020202020204" pitchFamily="34" charset="0"/>
              </a:rPr>
              <a:t>MPO 11.1*</a:t>
            </a:r>
          </a:p>
          <a:p>
            <a:r>
              <a:rPr lang="en-US" sz="2800" dirty="0">
                <a:solidFill>
                  <a:schemeClr val="bg1">
                    <a:lumMod val="95000"/>
                  </a:schemeClr>
                </a:solidFill>
                <a:latin typeface="Arial" panose="020B0604020202020204" pitchFamily="34" charset="0"/>
              </a:rPr>
              <a:t>MPO 13.0</a:t>
            </a:r>
          </a:p>
          <a:p>
            <a:pPr defTabSz="914400"/>
            <a:r>
              <a:rPr lang="en-US" sz="2800" dirty="0">
                <a:solidFill>
                  <a:schemeClr val="bg1">
                    <a:lumMod val="95000"/>
                  </a:schemeClr>
                </a:solidFill>
                <a:latin typeface="Arial" panose="020B0604020202020204" pitchFamily="34" charset="0"/>
              </a:rPr>
              <a:t>MPO 13.1</a:t>
            </a:r>
          </a:p>
        </p:txBody>
      </p:sp>
    </p:spTree>
    <p:extLst>
      <p:ext uri="{BB962C8B-B14F-4D97-AF65-F5344CB8AC3E}">
        <p14:creationId xmlns:p14="http://schemas.microsoft.com/office/powerpoint/2010/main" val="3742836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MPO 5.1/6.1 </a:t>
            </a:r>
            <a:r>
              <a:rPr lang="en-US" sz="3600" dirty="0"/>
              <a:t>Linked to INA/ILP</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Screenshot of an example INA/ILP form for a secondary student who needs credit recovery services.">
            <a:extLst>
              <a:ext uri="{FF2B5EF4-FFF2-40B4-BE49-F238E27FC236}">
                <a16:creationId xmlns:a16="http://schemas.microsoft.com/office/drawing/2014/main" id="{D038BE54-DE0B-587B-C666-59E89B3334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93780" y="1161653"/>
            <a:ext cx="9648838" cy="4957524"/>
          </a:xfrm>
          <a:prstGeom prst="rect">
            <a:avLst/>
          </a:prstGeom>
        </p:spPr>
      </p:pic>
      <p:sp>
        <p:nvSpPr>
          <p:cNvPr id="2" name="Rectangle 1" descr="Box around the INA/ILP question that causes a grade 11 or 12 student to appear in the MPO 5.1/6.1 denominator, if the response is &quot;Yes.&quot;">
            <a:extLst>
              <a:ext uri="{FF2B5EF4-FFF2-40B4-BE49-F238E27FC236}">
                <a16:creationId xmlns:a16="http://schemas.microsoft.com/office/drawing/2014/main" id="{BE18DD1A-2B3A-7300-6D4E-1B41D22F6A3C}"/>
              </a:ext>
            </a:extLst>
          </p:cNvPr>
          <p:cNvSpPr/>
          <p:nvPr/>
        </p:nvSpPr>
        <p:spPr>
          <a:xfrm>
            <a:off x="2680447" y="4338918"/>
            <a:ext cx="2788024" cy="307222"/>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558227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MPO 10.0 </a:t>
            </a:r>
            <a:r>
              <a:rPr lang="en-US" sz="3600" dirty="0"/>
              <a:t>Linked to INA/ILP</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Screenshot of an example INA/ILP form for grades NA and AD, where an interest in English is indicated.">
            <a:extLst>
              <a:ext uri="{FF2B5EF4-FFF2-40B4-BE49-F238E27FC236}">
                <a16:creationId xmlns:a16="http://schemas.microsoft.com/office/drawing/2014/main" id="{D038BE54-DE0B-587B-C666-59E89B3334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96291" y="1161653"/>
            <a:ext cx="9643816" cy="4957524"/>
          </a:xfrm>
          <a:prstGeom prst="rect">
            <a:avLst/>
          </a:prstGeom>
        </p:spPr>
      </p:pic>
      <p:sp>
        <p:nvSpPr>
          <p:cNvPr id="2" name="Rectangle 1" descr="Box around the INA/ILP question that causes a grade NA or AD youth to appear in the MPO 10.0 denominator, if there is a checkmark present.">
            <a:extLst>
              <a:ext uri="{FF2B5EF4-FFF2-40B4-BE49-F238E27FC236}">
                <a16:creationId xmlns:a16="http://schemas.microsoft.com/office/drawing/2014/main" id="{BE18DD1A-2B3A-7300-6D4E-1B41D22F6A3C}"/>
              </a:ext>
            </a:extLst>
          </p:cNvPr>
          <p:cNvSpPr/>
          <p:nvPr/>
        </p:nvSpPr>
        <p:spPr>
          <a:xfrm>
            <a:off x="2689411" y="4598894"/>
            <a:ext cx="1577789" cy="188259"/>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9936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MPO 10.1 </a:t>
            </a:r>
            <a:r>
              <a:rPr lang="en-US" sz="3600" dirty="0"/>
              <a:t>Linked to INA/ILP</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Screenshot of an example INA/ILP form for grades NA and AD, where an interest in GED/HEP is indicated.">
            <a:extLst>
              <a:ext uri="{FF2B5EF4-FFF2-40B4-BE49-F238E27FC236}">
                <a16:creationId xmlns:a16="http://schemas.microsoft.com/office/drawing/2014/main" id="{D038BE54-DE0B-587B-C666-59E89B3334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96291" y="1161653"/>
            <a:ext cx="9643816" cy="4957523"/>
          </a:xfrm>
          <a:prstGeom prst="rect">
            <a:avLst/>
          </a:prstGeom>
        </p:spPr>
      </p:pic>
      <p:sp>
        <p:nvSpPr>
          <p:cNvPr id="2" name="Rectangle 1" descr="Box around the INA/ILP question that causes a grade NA or AD youth to appear in the MPO 10.1 denominator, if there is a checkmark present.">
            <a:extLst>
              <a:ext uri="{FF2B5EF4-FFF2-40B4-BE49-F238E27FC236}">
                <a16:creationId xmlns:a16="http://schemas.microsoft.com/office/drawing/2014/main" id="{BE18DD1A-2B3A-7300-6D4E-1B41D22F6A3C}"/>
              </a:ext>
            </a:extLst>
          </p:cNvPr>
          <p:cNvSpPr/>
          <p:nvPr/>
        </p:nvSpPr>
        <p:spPr>
          <a:xfrm>
            <a:off x="2689411" y="4778187"/>
            <a:ext cx="1577789" cy="188259"/>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787446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MPO 10.2 </a:t>
            </a:r>
            <a:r>
              <a:rPr lang="en-US" sz="3600" dirty="0"/>
              <a:t>Linked to INA/ILP</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Screenshot of an example INA/ILP form for grades NA and AD, where an interest in Home Language Literacy is indicated.">
            <a:extLst>
              <a:ext uri="{FF2B5EF4-FFF2-40B4-BE49-F238E27FC236}">
                <a16:creationId xmlns:a16="http://schemas.microsoft.com/office/drawing/2014/main" id="{D038BE54-DE0B-587B-C666-59E89B3334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96292" y="1161653"/>
            <a:ext cx="9643814" cy="4957523"/>
          </a:xfrm>
          <a:prstGeom prst="rect">
            <a:avLst/>
          </a:prstGeom>
        </p:spPr>
      </p:pic>
      <p:sp>
        <p:nvSpPr>
          <p:cNvPr id="2" name="Rectangle 1" descr="Box around the INA/ILP question that causes a grade NA or AD youth to appear in the MPO 10.2 denominator, if there is a checkmark present.">
            <a:extLst>
              <a:ext uri="{FF2B5EF4-FFF2-40B4-BE49-F238E27FC236}">
                <a16:creationId xmlns:a16="http://schemas.microsoft.com/office/drawing/2014/main" id="{BE18DD1A-2B3A-7300-6D4E-1B41D22F6A3C}"/>
              </a:ext>
            </a:extLst>
          </p:cNvPr>
          <p:cNvSpPr/>
          <p:nvPr/>
        </p:nvSpPr>
        <p:spPr>
          <a:xfrm>
            <a:off x="2689411" y="4948520"/>
            <a:ext cx="1577789" cy="170328"/>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89281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8BF9-C9DA-4A88-8239-8C564634626F}"/>
              </a:ext>
            </a:extLst>
          </p:cNvPr>
          <p:cNvSpPr>
            <a:spLocks noGrp="1"/>
          </p:cNvSpPr>
          <p:nvPr>
            <p:ph type="ctrTitle"/>
          </p:nvPr>
        </p:nvSpPr>
        <p:spPr>
          <a:xfrm>
            <a:off x="0" y="-1"/>
            <a:ext cx="12191999" cy="5450305"/>
          </a:xfrm>
        </p:spPr>
        <p:txBody>
          <a:bodyPr>
            <a:normAutofit/>
          </a:bodyPr>
          <a:lstStyle/>
          <a:p>
            <a:pPr>
              <a:lnSpc>
                <a:spcPct val="100000"/>
              </a:lnSpc>
              <a:spcAft>
                <a:spcPts val="1200"/>
              </a:spcAft>
            </a:pPr>
            <a:r>
              <a:rPr lang="en-US" dirty="0"/>
              <a:t>Migrant Student Information Network:</a:t>
            </a:r>
            <a:br>
              <a:rPr lang="en-US" dirty="0"/>
            </a:br>
            <a:r>
              <a:rPr lang="en-US" dirty="0"/>
              <a:t>Using Reports to Plan Program Participation</a:t>
            </a:r>
            <a:br>
              <a:rPr lang="en-US" dirty="0"/>
            </a:br>
            <a:br>
              <a:rPr lang="en-US" sz="3600" dirty="0"/>
            </a:br>
            <a:r>
              <a:rPr lang="en-US" sz="3600" dirty="0"/>
              <a:t>January 24, 2023</a:t>
            </a:r>
            <a:br>
              <a:rPr lang="en-US" sz="3600" dirty="0"/>
            </a:br>
            <a:r>
              <a:rPr lang="en-US" sz="3600" dirty="0"/>
              <a:t>3:00 p.m. – 4:30 p.m.</a:t>
            </a:r>
          </a:p>
        </p:txBody>
      </p:sp>
    </p:spTree>
    <p:extLst>
      <p:ext uri="{BB962C8B-B14F-4D97-AF65-F5344CB8AC3E}">
        <p14:creationId xmlns:p14="http://schemas.microsoft.com/office/powerpoint/2010/main" val="724603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j-ea"/>
                <a:cs typeface="+mj-cs"/>
              </a:rPr>
              <a:t>MPO 11.1 </a:t>
            </a:r>
            <a:r>
              <a:rPr lang="en-US" sz="3600" dirty="0"/>
              <a:t>Linked to INA/ILP</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Screenshot of an example INA/ILP form showing the Health Information section (present for all grades in all four form versions). Mental Health is checked under Health Needs.">
            <a:extLst>
              <a:ext uri="{FF2B5EF4-FFF2-40B4-BE49-F238E27FC236}">
                <a16:creationId xmlns:a16="http://schemas.microsoft.com/office/drawing/2014/main" id="{D038BE54-DE0B-587B-C666-59E89B3334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06043" y="1161653"/>
            <a:ext cx="9624311" cy="4957523"/>
          </a:xfrm>
          <a:prstGeom prst="rect">
            <a:avLst/>
          </a:prstGeom>
        </p:spPr>
      </p:pic>
      <p:sp>
        <p:nvSpPr>
          <p:cNvPr id="2" name="Rectangle 1" descr="Box around the INA/ILP question that causes all grades to appear in the MPO 11.1 denominator, if there is a checkmark present.">
            <a:extLst>
              <a:ext uri="{FF2B5EF4-FFF2-40B4-BE49-F238E27FC236}">
                <a16:creationId xmlns:a16="http://schemas.microsoft.com/office/drawing/2014/main" id="{BE18DD1A-2B3A-7300-6D4E-1B41D22F6A3C}"/>
              </a:ext>
            </a:extLst>
          </p:cNvPr>
          <p:cNvSpPr/>
          <p:nvPr/>
        </p:nvSpPr>
        <p:spPr>
          <a:xfrm>
            <a:off x="4607873" y="3056961"/>
            <a:ext cx="1084716" cy="188263"/>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178324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140737"/>
          </a:xfrm>
        </p:spPr>
        <p:txBody>
          <a:bodyPr>
            <a:normAutofit/>
          </a:bodyPr>
          <a:lstStyle/>
          <a:p>
            <a:r>
              <a:rPr lang="en-US" sz="3600" dirty="0"/>
              <a:t>Collaborative Activity 1</a:t>
            </a:r>
          </a:p>
        </p:txBody>
      </p:sp>
      <p:pic>
        <p:nvPicPr>
          <p:cNvPr id="4" name="Picture 3" descr="Screenshot of Activity 1 in Jamboard.">
            <a:extLst>
              <a:ext uri="{FF2B5EF4-FFF2-40B4-BE49-F238E27FC236}">
                <a16:creationId xmlns:a16="http://schemas.microsoft.com/office/drawing/2014/main" id="{4C432CC1-9E1F-79A5-E058-18A22C0A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8871" y="1140737"/>
            <a:ext cx="9688396" cy="4982157"/>
          </a:xfrm>
          <a:prstGeom prst="rect">
            <a:avLst/>
          </a:prstGeom>
        </p:spPr>
      </p:pic>
    </p:spTree>
    <p:extLst>
      <p:ext uri="{BB962C8B-B14F-4D97-AF65-F5344CB8AC3E}">
        <p14:creationId xmlns:p14="http://schemas.microsoft.com/office/powerpoint/2010/main" val="4093593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71597" y="348865"/>
            <a:ext cx="10044023" cy="877729"/>
          </a:xfrm>
        </p:spPr>
        <p:txBody>
          <a:bodyPr anchor="ctr">
            <a:normAutofit/>
          </a:bodyPr>
          <a:lstStyle/>
          <a:p>
            <a:r>
              <a:rPr lang="en-US" sz="3600" dirty="0">
                <a:solidFill>
                  <a:srgbClr val="FFFFFF"/>
                </a:solidFill>
              </a:rPr>
              <a:t>Activity 1 Instructions</a:t>
            </a:r>
          </a:p>
        </p:txBody>
      </p:sp>
      <p:graphicFrame>
        <p:nvGraphicFramePr>
          <p:cNvPr id="6" name="Content Placeholder 2" descr="Activity 1 instructions">
            <a:extLst>
              <a:ext uri="{FF2B5EF4-FFF2-40B4-BE49-F238E27FC236}">
                <a16:creationId xmlns:a16="http://schemas.microsoft.com/office/drawing/2014/main" id="{EBA2962F-797A-E68B-0F73-FFA5F26178F4}"/>
              </a:ext>
            </a:extLst>
          </p:cNvPr>
          <p:cNvGraphicFramePr>
            <a:graphicFrameLocks/>
          </p:cNvGraphicFramePr>
          <p:nvPr>
            <p:extLst>
              <p:ext uri="{D42A27DB-BD31-4B8C-83A1-F6EECF244321}">
                <p14:modId xmlns:p14="http://schemas.microsoft.com/office/powerpoint/2010/main" val="3644202697"/>
              </p:ext>
            </p:extLst>
          </p:nvPr>
        </p:nvGraphicFramePr>
        <p:xfrm>
          <a:off x="632085" y="157545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3498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329510"/>
            <a:ext cx="12192000" cy="1017882"/>
          </a:xfrm>
        </p:spPr>
        <p:txBody>
          <a:bodyPr>
            <a:normAutofit/>
          </a:bodyPr>
          <a:lstStyle/>
          <a:p>
            <a:r>
              <a:rPr lang="en-US" sz="3600" dirty="0"/>
              <a:t>Questions?</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559844"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3482303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569493"/>
          </a:xfrm>
        </p:spPr>
        <p:txBody>
          <a:bodyPr>
            <a:normAutofit/>
          </a:bodyPr>
          <a:lstStyle/>
          <a:p>
            <a:r>
              <a:rPr lang="en-US" sz="3600" dirty="0"/>
              <a:t>Check for Understanding</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756372" y="1569493"/>
            <a:ext cx="10031329"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two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3274081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E04F78B-BD40-EF2B-5164-D9E02088BD61}"/>
              </a:ext>
            </a:extLst>
          </p:cNvPr>
          <p:cNvSpPr>
            <a:spLocks noGrp="1"/>
          </p:cNvSpPr>
          <p:nvPr>
            <p:ph type="title" idx="4294967295"/>
          </p:nvPr>
        </p:nvSpPr>
        <p:spPr/>
        <p:txBody>
          <a:bodyPr/>
          <a:lstStyle/>
          <a:p>
            <a:r>
              <a:rPr lang="en-US" dirty="0"/>
              <a:t>Break</a:t>
            </a:r>
          </a:p>
        </p:txBody>
      </p:sp>
      <p:sp>
        <p:nvSpPr>
          <p:cNvPr id="7" name="TextBox 6">
            <a:extLst>
              <a:ext uri="{FF2B5EF4-FFF2-40B4-BE49-F238E27FC236}">
                <a16:creationId xmlns:a16="http://schemas.microsoft.com/office/drawing/2014/main" id="{7718666A-BFF3-511C-EF42-0BAA2B143568}"/>
              </a:ext>
            </a:extLst>
          </p:cNvPr>
          <p:cNvSpPr txBox="1"/>
          <p:nvPr/>
        </p:nvSpPr>
        <p:spPr>
          <a:xfrm>
            <a:off x="3313611" y="2595826"/>
            <a:ext cx="55647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Arial" panose="020B0604020202020204"/>
                <a:ea typeface="+mn-ea"/>
                <a:cs typeface="+mn-cs"/>
              </a:rPr>
              <a:t>Time for a break.</a:t>
            </a:r>
            <a:endParaRPr kumimoji="0" lang="en-US" sz="4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ED82A0A9-8671-E9F9-1B7C-B6D18F51F66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144"/>
            <a:ext cx="12192000" cy="6839712"/>
          </a:xfrm>
          <a:prstGeom prst="rect">
            <a:avLst/>
          </a:prstGeom>
        </p:spPr>
      </p:pic>
    </p:spTree>
    <p:extLst>
      <p:ext uri="{BB962C8B-B14F-4D97-AF65-F5344CB8AC3E}">
        <p14:creationId xmlns:p14="http://schemas.microsoft.com/office/powerpoint/2010/main" val="1993706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4800" dirty="0">
                <a:solidFill>
                  <a:schemeClr val="bg1">
                    <a:lumMod val="95000"/>
                    <a:lumOff val="5000"/>
                  </a:schemeClr>
                </a:solidFill>
              </a:rPr>
              <a:t>Troubleshooting MPO Report Results</a:t>
            </a:r>
          </a:p>
        </p:txBody>
      </p:sp>
    </p:spTree>
    <p:extLst>
      <p:ext uri="{BB962C8B-B14F-4D97-AF65-F5344CB8AC3E}">
        <p14:creationId xmlns:p14="http://schemas.microsoft.com/office/powerpoint/2010/main" val="32920575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440872"/>
          </a:xfrm>
        </p:spPr>
        <p:txBody>
          <a:bodyPr>
            <a:normAutofit/>
          </a:bodyPr>
          <a:lstStyle/>
          <a:p>
            <a:r>
              <a:rPr lang="en-US" sz="3600" dirty="0"/>
              <a:t>Popular Issue &amp; Guiding Questions</a:t>
            </a:r>
          </a:p>
        </p:txBody>
      </p:sp>
      <p:sp>
        <p:nvSpPr>
          <p:cNvPr id="4" name="Content Placeholder 3">
            <a:extLst>
              <a:ext uri="{FF2B5EF4-FFF2-40B4-BE49-F238E27FC236}">
                <a16:creationId xmlns:a16="http://schemas.microsoft.com/office/drawing/2014/main" id="{AAB6249D-9F00-4269-B7BF-346B61FC426E}"/>
              </a:ext>
            </a:extLst>
          </p:cNvPr>
          <p:cNvSpPr>
            <a:spLocks noGrp="1"/>
          </p:cNvSpPr>
          <p:nvPr>
            <p:ph idx="1"/>
          </p:nvPr>
        </p:nvSpPr>
        <p:spPr>
          <a:xfrm>
            <a:off x="637309" y="1330038"/>
            <a:ext cx="10293927" cy="5153891"/>
          </a:xfrm>
        </p:spPr>
        <p:txBody>
          <a:bodyPr>
            <a:normAutofit/>
          </a:bodyPr>
          <a:lstStyle/>
          <a:p>
            <a:pPr marL="0" indent="0">
              <a:lnSpc>
                <a:spcPct val="100000"/>
              </a:lnSpc>
              <a:buNone/>
            </a:pPr>
            <a:r>
              <a:rPr lang="en-US" sz="2400" dirty="0"/>
              <a:t>Issue: Children were served, but they are not showing up in the MPO report and the percentage is lower than expected.</a:t>
            </a:r>
          </a:p>
          <a:p>
            <a:pPr marL="0" indent="0">
              <a:lnSpc>
                <a:spcPct val="100000"/>
              </a:lnSpc>
              <a:buNone/>
            </a:pPr>
            <a:r>
              <a:rPr lang="en-US" sz="2400" dirty="0"/>
              <a:t>Key questions to answer:</a:t>
            </a:r>
          </a:p>
          <a:p>
            <a:pPr lvl="1">
              <a:lnSpc>
                <a:spcPct val="100000"/>
              </a:lnSpc>
              <a:spcAft>
                <a:spcPts val="1200"/>
              </a:spcAft>
            </a:pPr>
            <a:r>
              <a:rPr lang="en-US" sz="2400" dirty="0"/>
              <a:t>Is each child in the report denominator (group that should be served based on a need in this area)? Are they currently enrolled?</a:t>
            </a:r>
          </a:p>
          <a:p>
            <a:pPr lvl="1">
              <a:lnSpc>
                <a:spcPct val="100000"/>
              </a:lnSpc>
              <a:spcAft>
                <a:spcPts val="1200"/>
              </a:spcAft>
            </a:pPr>
            <a:r>
              <a:rPr lang="en-US" sz="2400" b="1" dirty="0"/>
              <a:t>Have they met all the criteria to be in the denominator?</a:t>
            </a:r>
          </a:p>
          <a:p>
            <a:pPr lvl="1">
              <a:lnSpc>
                <a:spcPct val="100000"/>
              </a:lnSpc>
              <a:spcAft>
                <a:spcPts val="1200"/>
              </a:spcAft>
            </a:pPr>
            <a:r>
              <a:rPr lang="en-US" sz="2400" dirty="0"/>
              <a:t>Is the service code they received mapped to the MPO?</a:t>
            </a:r>
          </a:p>
          <a:p>
            <a:pPr lvl="1">
              <a:lnSpc>
                <a:spcPct val="100000"/>
              </a:lnSpc>
              <a:spcAft>
                <a:spcPts val="1200"/>
              </a:spcAft>
            </a:pPr>
            <a:r>
              <a:rPr lang="en-US" sz="2400" dirty="0"/>
              <a:t>For MPOs 1.0, 2.0, and 7.0, did the child receive the required number of hours?</a:t>
            </a:r>
          </a:p>
          <a:p>
            <a:pPr lvl="1">
              <a:lnSpc>
                <a:spcPct val="100000"/>
              </a:lnSpc>
              <a:spcAft>
                <a:spcPts val="1200"/>
              </a:spcAft>
            </a:pPr>
            <a:r>
              <a:rPr lang="en-US" sz="2400" b="1" dirty="0"/>
              <a:t>Have they met all the criteria to be in the numerator?</a:t>
            </a:r>
          </a:p>
        </p:txBody>
      </p:sp>
    </p:spTree>
    <p:extLst>
      <p:ext uri="{BB962C8B-B14F-4D97-AF65-F5344CB8AC3E}">
        <p14:creationId xmlns:p14="http://schemas.microsoft.com/office/powerpoint/2010/main" val="1559805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593272"/>
          </a:xfrm>
        </p:spPr>
        <p:txBody>
          <a:bodyPr>
            <a:normAutofit/>
          </a:bodyPr>
          <a:lstStyle/>
          <a:p>
            <a:r>
              <a:rPr lang="en-US" sz="3600" dirty="0"/>
              <a:t>Causes of Denominator Exclusions</a:t>
            </a:r>
          </a:p>
        </p:txBody>
      </p:sp>
      <p:sp>
        <p:nvSpPr>
          <p:cNvPr id="4" name="Content Placeholder 3">
            <a:extLst>
              <a:ext uri="{FF2B5EF4-FFF2-40B4-BE49-F238E27FC236}">
                <a16:creationId xmlns:a16="http://schemas.microsoft.com/office/drawing/2014/main" id="{AAB6249D-9F00-4269-B7BF-346B61FC426E}"/>
              </a:ext>
            </a:extLst>
          </p:cNvPr>
          <p:cNvSpPr>
            <a:spLocks noGrp="1"/>
          </p:cNvSpPr>
          <p:nvPr>
            <p:ph idx="1"/>
          </p:nvPr>
        </p:nvSpPr>
        <p:spPr>
          <a:xfrm>
            <a:off x="775857" y="1593273"/>
            <a:ext cx="10293927" cy="4641272"/>
          </a:xfrm>
        </p:spPr>
        <p:txBody>
          <a:bodyPr>
            <a:normAutofit/>
          </a:bodyPr>
          <a:lstStyle/>
          <a:p>
            <a:pPr marL="514350" indent="-514350">
              <a:lnSpc>
                <a:spcPct val="100000"/>
              </a:lnSpc>
              <a:buAutoNum type="arabicPeriod"/>
            </a:pPr>
            <a:r>
              <a:rPr lang="en-US" sz="2800" dirty="0"/>
              <a:t>The child is not currently enrolled.</a:t>
            </a:r>
          </a:p>
          <a:p>
            <a:pPr marL="514350" indent="-514350">
              <a:lnSpc>
                <a:spcPct val="100000"/>
              </a:lnSpc>
              <a:buAutoNum type="arabicPeriod"/>
            </a:pPr>
            <a:r>
              <a:rPr lang="en-US" sz="2800" dirty="0"/>
              <a:t>The child’s enrollment line has the wrong grade. </a:t>
            </a:r>
          </a:p>
          <a:p>
            <a:pPr marL="514350" indent="-514350">
              <a:lnSpc>
                <a:spcPct val="100000"/>
              </a:lnSpc>
              <a:buAutoNum type="arabicPeriod"/>
            </a:pPr>
            <a:r>
              <a:rPr lang="en-US" sz="2800" dirty="0"/>
              <a:t>For reports that depend on assessment results (1.0, 2.0, 5.0/6.0) the child is not below standard.</a:t>
            </a:r>
          </a:p>
          <a:p>
            <a:pPr marL="514350" indent="-514350">
              <a:lnSpc>
                <a:spcPct val="100000"/>
              </a:lnSpc>
              <a:buAutoNum type="arabicPeriod"/>
            </a:pPr>
            <a:r>
              <a:rPr lang="en-US" sz="2800" dirty="0"/>
              <a:t>For reports that depend on INA/ILPs, the child’s form in not in </a:t>
            </a:r>
            <a:r>
              <a:rPr lang="en-US" sz="2800" b="1" dirty="0"/>
              <a:t>Completed</a:t>
            </a:r>
            <a:r>
              <a:rPr lang="en-US" sz="2800" dirty="0"/>
              <a:t> status.</a:t>
            </a:r>
          </a:p>
          <a:p>
            <a:pPr marL="514350" indent="-514350">
              <a:lnSpc>
                <a:spcPct val="100000"/>
              </a:lnSpc>
              <a:buAutoNum type="arabicPeriod"/>
            </a:pPr>
            <a:r>
              <a:rPr lang="en-US" sz="2800" dirty="0"/>
              <a:t>Other denominator criteria were not met (see Help Text).</a:t>
            </a:r>
          </a:p>
        </p:txBody>
      </p:sp>
    </p:spTree>
    <p:extLst>
      <p:ext uri="{BB962C8B-B14F-4D97-AF65-F5344CB8AC3E}">
        <p14:creationId xmlns:p14="http://schemas.microsoft.com/office/powerpoint/2010/main" val="3588571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593272"/>
          </a:xfrm>
        </p:spPr>
        <p:txBody>
          <a:bodyPr>
            <a:normAutofit/>
          </a:bodyPr>
          <a:lstStyle/>
          <a:p>
            <a:r>
              <a:rPr lang="en-US" sz="3600" dirty="0"/>
              <a:t>Causes of Numerator Exclusions</a:t>
            </a:r>
          </a:p>
        </p:txBody>
      </p:sp>
      <p:sp>
        <p:nvSpPr>
          <p:cNvPr id="4" name="Content Placeholder 3">
            <a:extLst>
              <a:ext uri="{FF2B5EF4-FFF2-40B4-BE49-F238E27FC236}">
                <a16:creationId xmlns:a16="http://schemas.microsoft.com/office/drawing/2014/main" id="{AAB6249D-9F00-4269-B7BF-346B61FC426E}"/>
              </a:ext>
            </a:extLst>
          </p:cNvPr>
          <p:cNvSpPr>
            <a:spLocks noGrp="1"/>
          </p:cNvSpPr>
          <p:nvPr>
            <p:ph idx="1"/>
          </p:nvPr>
        </p:nvSpPr>
        <p:spPr>
          <a:xfrm>
            <a:off x="761999" y="1593273"/>
            <a:ext cx="10099963" cy="4502727"/>
          </a:xfrm>
        </p:spPr>
        <p:txBody>
          <a:bodyPr>
            <a:normAutofit/>
          </a:bodyPr>
          <a:lstStyle/>
          <a:p>
            <a:pPr marL="514350" indent="-514350">
              <a:lnSpc>
                <a:spcPct val="100000"/>
              </a:lnSpc>
              <a:buAutoNum type="arabicPeriod"/>
            </a:pPr>
            <a:r>
              <a:rPr lang="en-US" sz="2800" dirty="0"/>
              <a:t>The child may have been served, but they are not included in the numerator because they are not in the denominator (the numerator is always a subset of the denominator).</a:t>
            </a:r>
          </a:p>
          <a:p>
            <a:pPr marL="514350" indent="-514350">
              <a:lnSpc>
                <a:spcPct val="100000"/>
              </a:lnSpc>
              <a:buAutoNum type="arabicPeriod"/>
            </a:pPr>
            <a:r>
              <a:rPr lang="en-US" sz="2800" dirty="0"/>
              <a:t>For reports that require hours (1.0, 2.0, 7.0), the minimum hours were not entered by local staff.</a:t>
            </a:r>
          </a:p>
          <a:p>
            <a:pPr marL="514350" indent="-514350">
              <a:lnSpc>
                <a:spcPct val="100000"/>
              </a:lnSpc>
              <a:buAutoNum type="arabicPeriod"/>
            </a:pPr>
            <a:r>
              <a:rPr lang="en-US" sz="2800" dirty="0"/>
              <a:t>If the child received multiple services with hours, the system adds the lower numbers in the ranges and this sum did not meet the hours requirement.</a:t>
            </a:r>
          </a:p>
          <a:p>
            <a:pPr marL="514350" indent="-514350">
              <a:lnSpc>
                <a:spcPct val="100000"/>
              </a:lnSpc>
              <a:buFont typeface="Arial" panose="020B0604020202020204" pitchFamily="34" charset="0"/>
              <a:buAutoNum type="arabicPeriod"/>
            </a:pPr>
            <a:r>
              <a:rPr lang="en-US" sz="2800" dirty="0"/>
              <a:t>Other numerator criteria were not met (see Help Text).</a:t>
            </a:r>
          </a:p>
          <a:p>
            <a:pPr marL="514350" indent="-514350">
              <a:lnSpc>
                <a:spcPct val="100000"/>
              </a:lnSpc>
              <a:buAutoNum type="arabicPeriod"/>
            </a:pPr>
            <a:endParaRPr lang="en-US" sz="2800" dirty="0"/>
          </a:p>
          <a:p>
            <a:pPr marL="0" indent="0">
              <a:lnSpc>
                <a:spcPct val="100000"/>
              </a:lnSpc>
              <a:buNone/>
            </a:pPr>
            <a:endParaRPr lang="en-US" sz="2800" dirty="0"/>
          </a:p>
          <a:p>
            <a:pPr marL="0" indent="0">
              <a:lnSpc>
                <a:spcPct val="100000"/>
              </a:lnSpc>
              <a:buNone/>
            </a:pPr>
            <a:endParaRPr lang="en-US" b="1" dirty="0"/>
          </a:p>
        </p:txBody>
      </p:sp>
    </p:spTree>
    <p:extLst>
      <p:ext uri="{BB962C8B-B14F-4D97-AF65-F5344CB8AC3E}">
        <p14:creationId xmlns:p14="http://schemas.microsoft.com/office/powerpoint/2010/main" val="312453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7253-1699-4251-BBF1-2F35430F388C}"/>
              </a:ext>
            </a:extLst>
          </p:cNvPr>
          <p:cNvSpPr>
            <a:spLocks noGrp="1"/>
          </p:cNvSpPr>
          <p:nvPr>
            <p:ph type="title"/>
          </p:nvPr>
        </p:nvSpPr>
        <p:spPr>
          <a:xfrm>
            <a:off x="0" y="11185"/>
            <a:ext cx="12192000" cy="1528682"/>
          </a:xfrm>
        </p:spPr>
        <p:txBody>
          <a:bodyPr>
            <a:normAutofit/>
          </a:bodyPr>
          <a:lstStyle/>
          <a:p>
            <a:r>
              <a:rPr lang="en-US" sz="3600" dirty="0"/>
              <a:t>Welcome and Introductions</a:t>
            </a:r>
          </a:p>
        </p:txBody>
      </p:sp>
      <p:pic>
        <p:nvPicPr>
          <p:cNvPr id="5" name="Picture 4" descr="Picture of Juli Auld">
            <a:extLst>
              <a:ext uri="{FF2B5EF4-FFF2-40B4-BE49-F238E27FC236}">
                <a16:creationId xmlns:a16="http://schemas.microsoft.com/office/drawing/2014/main" id="{45B81A16-999D-444F-A736-FA89EFE631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443" y="1847293"/>
            <a:ext cx="1213758" cy="1247852"/>
          </a:xfrm>
          <a:prstGeom prst="rect">
            <a:avLst/>
          </a:prstGeom>
        </p:spPr>
      </p:pic>
      <p:pic>
        <p:nvPicPr>
          <p:cNvPr id="4" name="Picture 3" descr="Picture of Jose Valencia">
            <a:extLst>
              <a:ext uri="{FF2B5EF4-FFF2-40B4-BE49-F238E27FC236}">
                <a16:creationId xmlns:a16="http://schemas.microsoft.com/office/drawing/2014/main" id="{2C47CA8B-1EF7-4934-87CE-97BA2A80AA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29" y="3402570"/>
            <a:ext cx="1237871" cy="1153886"/>
          </a:xfrm>
          <a:prstGeom prst="rect">
            <a:avLst/>
          </a:prstGeom>
        </p:spPr>
      </p:pic>
      <p:pic>
        <p:nvPicPr>
          <p:cNvPr id="6" name="Picture 5" descr="Picture of Victor Garibay">
            <a:extLst>
              <a:ext uri="{FF2B5EF4-FFF2-40B4-BE49-F238E27FC236}">
                <a16:creationId xmlns:a16="http://schemas.microsoft.com/office/drawing/2014/main" id="{933355F6-6EF9-49D0-A6DA-1C0C8CBF4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330" y="4863882"/>
            <a:ext cx="1237871" cy="1237513"/>
          </a:xfrm>
          <a:prstGeom prst="rect">
            <a:avLst/>
          </a:prstGeom>
        </p:spPr>
      </p:pic>
      <p:sp>
        <p:nvSpPr>
          <p:cNvPr id="3" name="Content Placeholder 2">
            <a:extLst>
              <a:ext uri="{FF2B5EF4-FFF2-40B4-BE49-F238E27FC236}">
                <a16:creationId xmlns:a16="http://schemas.microsoft.com/office/drawing/2014/main" id="{4A6AA411-FD87-44EE-94A9-EBB544343C3A}"/>
              </a:ext>
            </a:extLst>
          </p:cNvPr>
          <p:cNvSpPr txBox="1">
            <a:spLocks/>
          </p:cNvSpPr>
          <p:nvPr/>
        </p:nvSpPr>
        <p:spPr>
          <a:xfrm>
            <a:off x="1965276" y="1539867"/>
            <a:ext cx="9444252" cy="45615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Session Presenters:</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Juli Auld, Administrator of the Migrant Education Program (MEP), California Department of Education (CDE)</a:t>
            </a:r>
          </a:p>
          <a:p>
            <a:pPr marL="0" marR="0" lvl="0" indent="0" algn="l" defTabSz="914400" rtl="0" eaLnBrk="1" fontAlgn="auto" latinLnBrk="0" hangingPunct="1">
              <a:lnSpc>
                <a:spcPct val="100000"/>
              </a:lnSpc>
              <a:spcBef>
                <a:spcPts val="600"/>
              </a:spcBef>
              <a:spcAft>
                <a:spcPts val="600"/>
              </a:spcAft>
              <a:buClrTx/>
              <a:buSzTx/>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Jose Valencia, Migrant Student Information Network (MSIN) Lead, WestEd</a:t>
            </a:r>
          </a:p>
          <a:p>
            <a:pPr marL="0" marR="0" lvl="0" indent="0" algn="l" defTabSz="914400" rtl="0" eaLnBrk="1" fontAlgn="auto" latinLnBrk="0" hangingPunct="1">
              <a:lnSpc>
                <a:spcPct val="100000"/>
              </a:lnSpc>
              <a:spcBef>
                <a:spcPts val="600"/>
              </a:spcBef>
              <a:spcAft>
                <a:spcPts val="600"/>
              </a:spcAft>
              <a:buClrTx/>
              <a:buSzTx/>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Victor Garibay, MSIN Specialist, WestEd</a:t>
            </a:r>
          </a:p>
        </p:txBody>
      </p:sp>
    </p:spTree>
    <p:extLst>
      <p:ext uri="{BB962C8B-B14F-4D97-AF65-F5344CB8AC3E}">
        <p14:creationId xmlns:p14="http://schemas.microsoft.com/office/powerpoint/2010/main" val="1423195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593272"/>
          </a:xfrm>
        </p:spPr>
        <p:txBody>
          <a:bodyPr>
            <a:normAutofit/>
          </a:bodyPr>
          <a:lstStyle/>
          <a:p>
            <a:r>
              <a:rPr lang="en-US" sz="3600" dirty="0"/>
              <a:t>Troubleshooting Tips</a:t>
            </a:r>
          </a:p>
        </p:txBody>
      </p:sp>
      <p:sp>
        <p:nvSpPr>
          <p:cNvPr id="4" name="Content Placeholder 3">
            <a:extLst>
              <a:ext uri="{FF2B5EF4-FFF2-40B4-BE49-F238E27FC236}">
                <a16:creationId xmlns:a16="http://schemas.microsoft.com/office/drawing/2014/main" id="{AAB6249D-9F00-4269-B7BF-346B61FC426E}"/>
              </a:ext>
            </a:extLst>
          </p:cNvPr>
          <p:cNvSpPr>
            <a:spLocks noGrp="1"/>
          </p:cNvSpPr>
          <p:nvPr>
            <p:ph idx="1"/>
          </p:nvPr>
        </p:nvSpPr>
        <p:spPr>
          <a:xfrm>
            <a:off x="761999" y="1593273"/>
            <a:ext cx="10099963" cy="4502727"/>
          </a:xfrm>
        </p:spPr>
        <p:txBody>
          <a:bodyPr>
            <a:normAutofit lnSpcReduction="10000"/>
          </a:bodyPr>
          <a:lstStyle/>
          <a:p>
            <a:pPr marL="514350" indent="-514350">
              <a:lnSpc>
                <a:spcPct val="100000"/>
              </a:lnSpc>
              <a:spcBef>
                <a:spcPts val="1200"/>
              </a:spcBef>
              <a:buAutoNum type="arabicPeriod"/>
            </a:pPr>
            <a:r>
              <a:rPr lang="en-US" sz="2800" dirty="0"/>
              <a:t>Review and understand each MPO report’s criteria.</a:t>
            </a:r>
          </a:p>
          <a:p>
            <a:pPr marL="514350" indent="-514350">
              <a:lnSpc>
                <a:spcPct val="100000"/>
              </a:lnSpc>
              <a:spcBef>
                <a:spcPts val="1200"/>
              </a:spcBef>
              <a:buAutoNum type="arabicPeriod"/>
            </a:pPr>
            <a:r>
              <a:rPr lang="en-US" sz="2800" dirty="0"/>
              <a:t>Focus on the things subgrantees can control;</a:t>
            </a:r>
          </a:p>
          <a:p>
            <a:pPr marL="971550" lvl="1" indent="-514350">
              <a:lnSpc>
                <a:spcPct val="100000"/>
              </a:lnSpc>
              <a:spcBef>
                <a:spcPts val="1200"/>
              </a:spcBef>
              <a:buFont typeface="+mj-lt"/>
              <a:buAutoNum type="alphaLcPeriod"/>
            </a:pPr>
            <a:r>
              <a:rPr lang="en-US" dirty="0"/>
              <a:t>Enrollments – You can add or delete a child from the denominator by adding or deleting an enrollment line.</a:t>
            </a:r>
          </a:p>
          <a:p>
            <a:pPr marL="971550" lvl="1" indent="-514350">
              <a:lnSpc>
                <a:spcPct val="100000"/>
              </a:lnSpc>
              <a:spcBef>
                <a:spcPts val="1200"/>
              </a:spcBef>
              <a:buFont typeface="+mj-lt"/>
              <a:buAutoNum type="alphaLcPeriod"/>
            </a:pPr>
            <a:r>
              <a:rPr lang="en-US" dirty="0"/>
              <a:t>INA/ILP forms – You can add or delete a child from the denominator by adding or deleting an INA/ILP with different selections.</a:t>
            </a:r>
          </a:p>
          <a:p>
            <a:pPr marL="971550" lvl="1" indent="-514350">
              <a:lnSpc>
                <a:spcPct val="100000"/>
              </a:lnSpc>
              <a:spcBef>
                <a:spcPts val="1200"/>
              </a:spcBef>
              <a:buFont typeface="+mj-lt"/>
              <a:buAutoNum type="alphaLcPeriod"/>
            </a:pPr>
            <a:r>
              <a:rPr lang="en-US" dirty="0"/>
              <a:t>Services – You can add or delete a child from the numerator by adding or deleting a service line.</a:t>
            </a:r>
          </a:p>
          <a:p>
            <a:pPr marL="0" indent="0">
              <a:lnSpc>
                <a:spcPct val="100000"/>
              </a:lnSpc>
              <a:buNone/>
            </a:pPr>
            <a:endParaRPr lang="en-US" b="1" dirty="0"/>
          </a:p>
        </p:txBody>
      </p:sp>
    </p:spTree>
    <p:extLst>
      <p:ext uri="{BB962C8B-B14F-4D97-AF65-F5344CB8AC3E}">
        <p14:creationId xmlns:p14="http://schemas.microsoft.com/office/powerpoint/2010/main" val="1399495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593272"/>
          </a:xfrm>
        </p:spPr>
        <p:txBody>
          <a:bodyPr>
            <a:normAutofit/>
          </a:bodyPr>
          <a:lstStyle/>
          <a:p>
            <a:r>
              <a:rPr lang="en-US" sz="3600" dirty="0"/>
              <a:t>Troubleshooting Tips (2)</a:t>
            </a:r>
          </a:p>
        </p:txBody>
      </p:sp>
      <p:sp>
        <p:nvSpPr>
          <p:cNvPr id="4" name="Content Placeholder 3">
            <a:extLst>
              <a:ext uri="{FF2B5EF4-FFF2-40B4-BE49-F238E27FC236}">
                <a16:creationId xmlns:a16="http://schemas.microsoft.com/office/drawing/2014/main" id="{AAB6249D-9F00-4269-B7BF-346B61FC426E}"/>
              </a:ext>
            </a:extLst>
          </p:cNvPr>
          <p:cNvSpPr>
            <a:spLocks noGrp="1"/>
          </p:cNvSpPr>
          <p:nvPr>
            <p:ph idx="1"/>
          </p:nvPr>
        </p:nvSpPr>
        <p:spPr>
          <a:xfrm>
            <a:off x="761999" y="1593273"/>
            <a:ext cx="10293928" cy="4779818"/>
          </a:xfrm>
        </p:spPr>
        <p:txBody>
          <a:bodyPr>
            <a:normAutofit/>
          </a:bodyPr>
          <a:lstStyle/>
          <a:p>
            <a:pPr marL="514350" indent="-514350">
              <a:lnSpc>
                <a:spcPct val="100000"/>
              </a:lnSpc>
              <a:spcBef>
                <a:spcPts val="1200"/>
              </a:spcBef>
              <a:buAutoNum type="arabicPeriod"/>
            </a:pPr>
            <a:r>
              <a:rPr lang="en-US" sz="2800" dirty="0"/>
              <a:t>Work collaboratively with your local Data Specialist(s) to resolve any questions about a child’s inclusion or exclusion in an MPO report.</a:t>
            </a:r>
          </a:p>
          <a:p>
            <a:pPr marL="514350" indent="-514350">
              <a:lnSpc>
                <a:spcPct val="100000"/>
              </a:lnSpc>
              <a:spcBef>
                <a:spcPts val="1200"/>
              </a:spcBef>
              <a:buAutoNum type="arabicPeriod"/>
            </a:pPr>
            <a:r>
              <a:rPr lang="en-US" sz="2800" dirty="0"/>
              <a:t>After your Regional Application or District Service Agreement is approved, check to ensure that your local codes are aligned and correctly mapped to the MPOs.</a:t>
            </a:r>
            <a:endParaRPr lang="en-US" sz="2800" b="1" dirty="0"/>
          </a:p>
          <a:p>
            <a:pPr marL="514350" indent="-514350">
              <a:lnSpc>
                <a:spcPct val="100000"/>
              </a:lnSpc>
              <a:spcBef>
                <a:spcPts val="1200"/>
              </a:spcBef>
              <a:buAutoNum type="arabicPeriod"/>
            </a:pPr>
            <a:r>
              <a:rPr lang="en-US" sz="2800" dirty="0"/>
              <a:t>Use other reports in MSIN to confirm why children were included or excluded in the MPO reports (Enrollment Report, Academic Risk Report, INA/ILP Report, Service Report). </a:t>
            </a:r>
            <a:endParaRPr lang="en-US" dirty="0"/>
          </a:p>
        </p:txBody>
      </p:sp>
    </p:spTree>
    <p:extLst>
      <p:ext uri="{BB962C8B-B14F-4D97-AF65-F5344CB8AC3E}">
        <p14:creationId xmlns:p14="http://schemas.microsoft.com/office/powerpoint/2010/main" val="1968554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149790"/>
          </a:xfrm>
        </p:spPr>
        <p:txBody>
          <a:bodyPr>
            <a:normAutofit/>
          </a:bodyPr>
          <a:lstStyle/>
          <a:p>
            <a:r>
              <a:rPr lang="en-US" sz="3600" dirty="0"/>
              <a:t>Collaborative Activity 2</a:t>
            </a:r>
          </a:p>
        </p:txBody>
      </p:sp>
      <p:pic>
        <p:nvPicPr>
          <p:cNvPr id="5" name="Picture 4" descr="Screenshot of Activity 2 in Jamboard.">
            <a:extLst>
              <a:ext uri="{FF2B5EF4-FFF2-40B4-BE49-F238E27FC236}">
                <a16:creationId xmlns:a16="http://schemas.microsoft.com/office/drawing/2014/main" id="{A598CED5-6A9C-46AB-D633-D1F5C732D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729" y="1149791"/>
            <a:ext cx="9678275" cy="4975238"/>
          </a:xfrm>
          <a:prstGeom prst="rect">
            <a:avLst/>
          </a:prstGeom>
        </p:spPr>
      </p:pic>
    </p:spTree>
    <p:extLst>
      <p:ext uri="{BB962C8B-B14F-4D97-AF65-F5344CB8AC3E}">
        <p14:creationId xmlns:p14="http://schemas.microsoft.com/office/powerpoint/2010/main" val="2339943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71597" y="348865"/>
            <a:ext cx="10044023" cy="877729"/>
          </a:xfrm>
        </p:spPr>
        <p:txBody>
          <a:bodyPr anchor="ctr">
            <a:normAutofit/>
          </a:bodyPr>
          <a:lstStyle/>
          <a:p>
            <a:r>
              <a:rPr lang="en-US" sz="3600" dirty="0">
                <a:solidFill>
                  <a:srgbClr val="FFFFFF"/>
                </a:solidFill>
              </a:rPr>
              <a:t>Activity 2 Instructions</a:t>
            </a:r>
          </a:p>
        </p:txBody>
      </p:sp>
      <p:graphicFrame>
        <p:nvGraphicFramePr>
          <p:cNvPr id="11" name="Content Placeholder 2" descr="Activity 2 instructions">
            <a:extLst>
              <a:ext uri="{FF2B5EF4-FFF2-40B4-BE49-F238E27FC236}">
                <a16:creationId xmlns:a16="http://schemas.microsoft.com/office/drawing/2014/main" id="{EF2EAFC8-CC89-B689-98E6-A10E3BE3C7D3}"/>
              </a:ext>
            </a:extLst>
          </p:cNvPr>
          <p:cNvGraphicFramePr>
            <a:graphicFrameLocks noGrp="1"/>
          </p:cNvGraphicFramePr>
          <p:nvPr>
            <p:ph idx="1"/>
            <p:extLst>
              <p:ext uri="{D42A27DB-BD31-4B8C-83A1-F6EECF244321}">
                <p14:modId xmlns:p14="http://schemas.microsoft.com/office/powerpoint/2010/main" val="3352317520"/>
              </p:ext>
            </p:extLst>
          </p:nvPr>
        </p:nvGraphicFramePr>
        <p:xfrm>
          <a:off x="632085" y="157545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5195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366591"/>
            <a:ext cx="12192000" cy="1017882"/>
          </a:xfrm>
        </p:spPr>
        <p:txBody>
          <a:bodyPr>
            <a:normAutofit/>
          </a:bodyPr>
          <a:lstStyle/>
          <a:p>
            <a:r>
              <a:rPr lang="en-US" sz="3600" dirty="0"/>
              <a:t>Questions? (2)</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559844"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1119955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644720"/>
          </a:xfrm>
        </p:spPr>
        <p:txBody>
          <a:bodyPr>
            <a:normAutofit/>
          </a:bodyPr>
          <a:lstStyle/>
          <a:p>
            <a:r>
              <a:rPr lang="en-US" sz="3600" dirty="0"/>
              <a:t>Check for Understanding (2)</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770020" y="1644720"/>
            <a:ext cx="10031329"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two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60167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879005" y="1441938"/>
            <a:ext cx="6433990" cy="3974124"/>
          </a:xfrm>
        </p:spPr>
        <p:txBody>
          <a:bodyPr vert="horz" lIns="91440" tIns="45720" rIns="91440" bIns="45720" rtlCol="0" anchor="ctr">
            <a:normAutofit/>
          </a:bodyPr>
          <a:lstStyle/>
          <a:p>
            <a:r>
              <a:rPr lang="en-US" sz="4800" dirty="0">
                <a:solidFill>
                  <a:schemeClr val="bg1">
                    <a:lumMod val="95000"/>
                    <a:lumOff val="5000"/>
                  </a:schemeClr>
                </a:solidFill>
              </a:rPr>
              <a:t>Resources and Closing Activity</a:t>
            </a:r>
          </a:p>
        </p:txBody>
      </p:sp>
    </p:spTree>
    <p:extLst>
      <p:ext uri="{BB962C8B-B14F-4D97-AF65-F5344CB8AC3E}">
        <p14:creationId xmlns:p14="http://schemas.microsoft.com/office/powerpoint/2010/main" val="212791920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140737"/>
          </a:xfrm>
        </p:spPr>
        <p:txBody>
          <a:bodyPr>
            <a:normAutofit/>
          </a:bodyPr>
          <a:lstStyle/>
          <a:p>
            <a:r>
              <a:rPr lang="en-US" sz="3600" dirty="0"/>
              <a:t>Resources</a:t>
            </a:r>
          </a:p>
        </p:txBody>
      </p:sp>
      <p:sp>
        <p:nvSpPr>
          <p:cNvPr id="9" name="Content Placeholder 8">
            <a:extLst>
              <a:ext uri="{FF2B5EF4-FFF2-40B4-BE49-F238E27FC236}">
                <a16:creationId xmlns:a16="http://schemas.microsoft.com/office/drawing/2014/main" id="{95394A73-AEAF-41B8-BA38-A0D9AF584319}"/>
              </a:ext>
            </a:extLst>
          </p:cNvPr>
          <p:cNvSpPr>
            <a:spLocks noGrp="1"/>
          </p:cNvSpPr>
          <p:nvPr>
            <p:ph idx="1"/>
          </p:nvPr>
        </p:nvSpPr>
        <p:spPr>
          <a:xfrm>
            <a:off x="705494" y="1140737"/>
            <a:ext cx="9997495" cy="4959274"/>
          </a:xfrm>
        </p:spPr>
        <p:txBody>
          <a:bodyPr>
            <a:normAutofit fontScale="92500" lnSpcReduction="10000"/>
          </a:bodyPr>
          <a:lstStyle/>
          <a:p>
            <a:pPr>
              <a:lnSpc>
                <a:spcPct val="100000"/>
              </a:lnSpc>
              <a:spcBef>
                <a:spcPts val="1200"/>
              </a:spcBef>
              <a:spcAft>
                <a:spcPts val="600"/>
              </a:spcAft>
            </a:pPr>
            <a:r>
              <a:rPr lang="en-US" sz="2800" dirty="0"/>
              <a:t>Subgrantees may use this presentation to review requirements and recommendations. </a:t>
            </a:r>
          </a:p>
          <a:p>
            <a:pPr>
              <a:lnSpc>
                <a:spcPct val="100000"/>
              </a:lnSpc>
              <a:spcBef>
                <a:spcPts val="1200"/>
              </a:spcBef>
            </a:pPr>
            <a:r>
              <a:rPr lang="en-US" sz="2800" dirty="0"/>
              <a:t>User guides and how-to videos for the features covered today are available on the MEP Help Center: </a:t>
            </a:r>
            <a:r>
              <a:rPr lang="en-US" sz="2800"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MSIN – California Migrant Education Program Help Center</a:t>
            </a:r>
            <a:endParaRPr lang="en-US" sz="2800" dirty="0">
              <a:solidFill>
                <a:schemeClr val="accent4">
                  <a:lumMod val="40000"/>
                  <a:lumOff val="60000"/>
                </a:schemeClr>
              </a:solidFill>
            </a:endParaRPr>
          </a:p>
          <a:p>
            <a:pPr>
              <a:lnSpc>
                <a:spcPct val="100000"/>
              </a:lnSpc>
              <a:spcBef>
                <a:spcPts val="1200"/>
              </a:spcBef>
            </a:pPr>
            <a:r>
              <a:rPr lang="en-US" sz="2800" dirty="0"/>
              <a:t>Webinars and other resources can be found here: </a:t>
            </a:r>
            <a:r>
              <a:rPr lang="en-US" sz="2800" dirty="0">
                <a:solidFill>
                  <a:schemeClr val="accent4">
                    <a:lumMod val="40000"/>
                    <a:lumOff val="60000"/>
                  </a:schemeClr>
                </a:solidFill>
                <a:hlinkClick r:id="rId4">
                  <a:extLst>
                    <a:ext uri="{A12FA001-AC4F-418D-AE19-62706E023703}">
                      <ahyp:hlinkClr xmlns:ahyp="http://schemas.microsoft.com/office/drawing/2018/hyperlinkcolor" val="tx"/>
                    </a:ext>
                  </a:extLst>
                </a:hlinkClick>
              </a:rPr>
              <a:t>Google Drive folder for CDE’s MPO webinars and other SSDP resources</a:t>
            </a:r>
            <a:endParaRPr lang="en-US" sz="2800" dirty="0">
              <a:solidFill>
                <a:schemeClr val="accent4">
                  <a:lumMod val="40000"/>
                  <a:lumOff val="60000"/>
                </a:schemeClr>
              </a:solidFill>
            </a:endParaRPr>
          </a:p>
          <a:p>
            <a:pPr>
              <a:lnSpc>
                <a:spcPct val="100000"/>
              </a:lnSpc>
              <a:spcBef>
                <a:spcPts val="1200"/>
              </a:spcBef>
              <a:spcAft>
                <a:spcPts val="600"/>
              </a:spcAft>
            </a:pPr>
            <a:r>
              <a:rPr lang="en-US" sz="2800" dirty="0"/>
              <a:t>If any questions arise, please consult with your local management team first. Policy questions about MPOs should be submitted to your CDE consultant or Melissa Mallory. MSIN questions or concerns can be submitted to the MSIN Service Desk.</a:t>
            </a:r>
          </a:p>
        </p:txBody>
      </p:sp>
    </p:spTree>
    <p:extLst>
      <p:ext uri="{BB962C8B-B14F-4D97-AF65-F5344CB8AC3E}">
        <p14:creationId xmlns:p14="http://schemas.microsoft.com/office/powerpoint/2010/main" val="1959892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149531"/>
          </a:xfrm>
        </p:spPr>
        <p:txBody>
          <a:bodyPr>
            <a:normAutofit/>
          </a:bodyPr>
          <a:lstStyle/>
          <a:p>
            <a:r>
              <a:rPr lang="en-US" sz="3600" dirty="0"/>
              <a:t>Collaborative Activity 3</a:t>
            </a:r>
          </a:p>
        </p:txBody>
      </p:sp>
      <p:pic>
        <p:nvPicPr>
          <p:cNvPr id="4" name="Picture 3" descr="Screenshot of Activity 3 in Jamboard.">
            <a:extLst>
              <a:ext uri="{FF2B5EF4-FFF2-40B4-BE49-F238E27FC236}">
                <a16:creationId xmlns:a16="http://schemas.microsoft.com/office/drawing/2014/main" id="{85FCC61B-F720-A063-9E94-E4F3189D37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4297" y="1149531"/>
            <a:ext cx="9650882" cy="4963886"/>
          </a:xfrm>
          <a:prstGeom prst="rect">
            <a:avLst/>
          </a:prstGeom>
        </p:spPr>
      </p:pic>
    </p:spTree>
    <p:extLst>
      <p:ext uri="{BB962C8B-B14F-4D97-AF65-F5344CB8AC3E}">
        <p14:creationId xmlns:p14="http://schemas.microsoft.com/office/powerpoint/2010/main" val="658247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371597" y="348865"/>
            <a:ext cx="10044023" cy="877729"/>
          </a:xfrm>
        </p:spPr>
        <p:txBody>
          <a:bodyPr anchor="ctr">
            <a:normAutofit/>
          </a:bodyPr>
          <a:lstStyle/>
          <a:p>
            <a:r>
              <a:rPr lang="en-US" sz="3600" dirty="0">
                <a:solidFill>
                  <a:srgbClr val="FFFFFF"/>
                </a:solidFill>
              </a:rPr>
              <a:t>Activity 3 Instructions</a:t>
            </a:r>
          </a:p>
        </p:txBody>
      </p:sp>
      <p:graphicFrame>
        <p:nvGraphicFramePr>
          <p:cNvPr id="6" name="Content Placeholder 2" descr="Activity 3 instructions">
            <a:extLst>
              <a:ext uri="{FF2B5EF4-FFF2-40B4-BE49-F238E27FC236}">
                <a16:creationId xmlns:a16="http://schemas.microsoft.com/office/drawing/2014/main" id="{5A6D9351-229F-4D7E-97E0-241C062D10D7}"/>
              </a:ext>
            </a:extLst>
          </p:cNvPr>
          <p:cNvGraphicFramePr>
            <a:graphicFrameLocks noGrp="1"/>
          </p:cNvGraphicFramePr>
          <p:nvPr>
            <p:ph idx="1"/>
            <p:extLst>
              <p:ext uri="{D42A27DB-BD31-4B8C-83A1-F6EECF244321}">
                <p14:modId xmlns:p14="http://schemas.microsoft.com/office/powerpoint/2010/main" val="3356820883"/>
              </p:ext>
            </p:extLst>
          </p:nvPr>
        </p:nvGraphicFramePr>
        <p:xfrm>
          <a:off x="632085" y="157545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528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6DAE-AFBA-473C-AC9B-20A82AACC655}"/>
              </a:ext>
            </a:extLst>
          </p:cNvPr>
          <p:cNvSpPr>
            <a:spLocks noGrp="1"/>
          </p:cNvSpPr>
          <p:nvPr>
            <p:ph type="title"/>
          </p:nvPr>
        </p:nvSpPr>
        <p:spPr>
          <a:xfrm>
            <a:off x="0" y="3971"/>
            <a:ext cx="12191999" cy="1592817"/>
          </a:xfrm>
        </p:spPr>
        <p:txBody>
          <a:bodyPr>
            <a:normAutofit/>
          </a:bodyPr>
          <a:lstStyle/>
          <a:p>
            <a:r>
              <a:rPr lang="en-US" sz="3600" dirty="0"/>
              <a:t>Purpose</a:t>
            </a:r>
          </a:p>
        </p:txBody>
      </p:sp>
      <p:sp>
        <p:nvSpPr>
          <p:cNvPr id="3" name="Content Placeholder 2">
            <a:extLst>
              <a:ext uri="{FF2B5EF4-FFF2-40B4-BE49-F238E27FC236}">
                <a16:creationId xmlns:a16="http://schemas.microsoft.com/office/drawing/2014/main" id="{C35DF9D0-D0A9-4794-9D7A-B2209BDC842E}"/>
              </a:ext>
            </a:extLst>
          </p:cNvPr>
          <p:cNvSpPr>
            <a:spLocks noGrp="1"/>
          </p:cNvSpPr>
          <p:nvPr>
            <p:ph idx="1"/>
          </p:nvPr>
        </p:nvSpPr>
        <p:spPr>
          <a:xfrm>
            <a:off x="968991" y="1596788"/>
            <a:ext cx="10014781" cy="4517409"/>
          </a:xfrm>
        </p:spPr>
        <p:txBody>
          <a:bodyPr>
            <a:normAutofit/>
          </a:bodyPr>
          <a:lstStyle/>
          <a:p>
            <a:pPr marL="0" indent="0">
              <a:lnSpc>
                <a:spcPct val="100000"/>
              </a:lnSpc>
              <a:buNone/>
            </a:pPr>
            <a:r>
              <a:rPr lang="en-US" sz="2800" dirty="0"/>
              <a:t>This webinar will review selected reports in the MSIN system that  help managers plan program participation and meet the State Service Delivery Plan (SSDP) Measurable Program Objectives (MPOs). Its purpose is to encourage the use of MPO reports to identify target populations so that objective percentages increase.</a:t>
            </a:r>
          </a:p>
          <a:p>
            <a:pPr marL="0" indent="0">
              <a:lnSpc>
                <a:spcPct val="100000"/>
              </a:lnSpc>
              <a:buNone/>
            </a:pPr>
            <a:endParaRPr lang="en-US" sz="2800" dirty="0"/>
          </a:p>
          <a:p>
            <a:pPr marL="0" indent="0">
              <a:lnSpc>
                <a:spcPct val="100000"/>
              </a:lnSpc>
              <a:buNone/>
            </a:pPr>
            <a:r>
              <a:rPr lang="en-US" sz="2800" dirty="0"/>
              <a:t>The target audience is MEP managers and supervisors.</a:t>
            </a:r>
          </a:p>
        </p:txBody>
      </p:sp>
    </p:spTree>
    <p:extLst>
      <p:ext uri="{BB962C8B-B14F-4D97-AF65-F5344CB8AC3E}">
        <p14:creationId xmlns:p14="http://schemas.microsoft.com/office/powerpoint/2010/main" val="336137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366591"/>
            <a:ext cx="12192000" cy="1017882"/>
          </a:xfrm>
        </p:spPr>
        <p:txBody>
          <a:bodyPr>
            <a:normAutofit/>
          </a:bodyPr>
          <a:lstStyle/>
          <a:p>
            <a:r>
              <a:rPr lang="en-US" sz="3600" dirty="0"/>
              <a:t>Questions? (3)</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559844"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348066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39752" y="226766"/>
            <a:ext cx="10648950" cy="1017882"/>
          </a:xfrm>
        </p:spPr>
        <p:txBody>
          <a:bodyPr>
            <a:normAutofit/>
          </a:bodyPr>
          <a:lstStyle/>
          <a:p>
            <a:r>
              <a:rPr lang="en-US" sz="3600" dirty="0"/>
              <a:t>Contact Information</a:t>
            </a:r>
          </a:p>
        </p:txBody>
      </p:sp>
      <p:sp>
        <p:nvSpPr>
          <p:cNvPr id="6" name="Text Placeholder 3">
            <a:extLst>
              <a:ext uri="{FF2B5EF4-FFF2-40B4-BE49-F238E27FC236}">
                <a16:creationId xmlns:a16="http://schemas.microsoft.com/office/drawing/2014/main" id="{A7E60D17-5754-4268-B45B-3FE9D8CB0049}"/>
              </a:ext>
            </a:extLst>
          </p:cNvPr>
          <p:cNvSpPr txBox="1">
            <a:spLocks/>
          </p:cNvSpPr>
          <p:nvPr/>
        </p:nvSpPr>
        <p:spPr>
          <a:xfrm>
            <a:off x="536589" y="1650555"/>
            <a:ext cx="10455275" cy="42203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457200">
              <a:lnSpc>
                <a:spcPct val="100000"/>
              </a:lnSpc>
              <a:buFont typeface="Arial" panose="020B0604020202020204" pitchFamily="34" charset="0"/>
              <a:buNone/>
              <a:defRPr/>
            </a:pPr>
            <a:r>
              <a:rPr lang="en-US" sz="2800" b="1" dirty="0">
                <a:latin typeface="Arial" panose="020B0604020202020204" pitchFamily="34" charset="0"/>
                <a:cs typeface="Arial" panose="020B0604020202020204" pitchFamily="34" charset="0"/>
              </a:rPr>
              <a:t>Stephanie Lynch</a:t>
            </a:r>
          </a:p>
          <a:p>
            <a:pPr algn="ctr" defTabSz="457200">
              <a:lnSpc>
                <a:spcPct val="100000"/>
              </a:lnSpc>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Education Research and Evaluation Consultant</a:t>
            </a:r>
          </a:p>
          <a:p>
            <a:pPr algn="ctr" defTabSz="457200">
              <a:lnSpc>
                <a:spcPct val="100000"/>
              </a:lnSpc>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California Department of Education</a:t>
            </a:r>
          </a:p>
          <a:p>
            <a:pPr algn="ctr" defTabSz="457200">
              <a:lnSpc>
                <a:spcPct val="100000"/>
              </a:lnSpc>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slynch@cde.ca.gov</a:t>
            </a:r>
          </a:p>
          <a:p>
            <a:pPr algn="ctr" defTabSz="457200">
              <a:lnSpc>
                <a:spcPct val="100000"/>
              </a:lnSpc>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916-319-0410</a:t>
            </a:r>
          </a:p>
          <a:p>
            <a:pPr marL="0" indent="0" algn="ctr">
              <a:lnSpc>
                <a:spcPct val="100000"/>
              </a:lnSpc>
              <a:spcBef>
                <a:spcPts val="0"/>
              </a:spcBef>
              <a:spcAft>
                <a:spcPts val="600"/>
              </a:spcAft>
              <a:buFont typeface="Arial" panose="020B0604020202020204" pitchFamily="34" charset="0"/>
              <a:buNone/>
              <a:defRPr/>
            </a:pPr>
            <a:r>
              <a:rPr lang="en-US" sz="2400" dirty="0">
                <a:latin typeface="Arial" panose="020B0604020202020204" pitchFamily="34" charset="0"/>
                <a:cs typeface="Arial" panose="020B0604020202020204" pitchFamily="34" charset="0"/>
              </a:rPr>
              <a:t>__________________________________________________</a:t>
            </a:r>
          </a:p>
          <a:p>
            <a:pPr marL="0" indent="0" algn="ctr">
              <a:lnSpc>
                <a:spcPct val="100000"/>
              </a:lnSpc>
              <a:spcBef>
                <a:spcPts val="1200"/>
              </a:spcBef>
              <a:spcAft>
                <a:spcPts val="600"/>
              </a:spcAft>
              <a:buFont typeface="Arial" panose="020B0604020202020204" pitchFamily="34" charset="0"/>
              <a:buNone/>
              <a:defRPr/>
            </a:pPr>
            <a:r>
              <a:rPr lang="en-US" sz="2800" b="1" dirty="0">
                <a:latin typeface="Arial" panose="020B0604020202020204" pitchFamily="34" charset="0"/>
                <a:cs typeface="Arial" panose="020B0604020202020204" pitchFamily="34" charset="0"/>
              </a:rPr>
              <a:t>MSIN Service Desk </a:t>
            </a:r>
          </a:p>
          <a:p>
            <a:pPr marL="0" indent="0" algn="ctr">
              <a:lnSpc>
                <a:spcPct val="100000"/>
              </a:lnSpc>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MSINsupport@wested.org</a:t>
            </a:r>
          </a:p>
          <a:p>
            <a:pPr marL="0" indent="0" algn="ctr">
              <a:lnSpc>
                <a:spcPct val="100000"/>
              </a:lnSpc>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1-800-342-2964, option 2</a:t>
            </a:r>
            <a:endParaRPr lang="en-US" sz="2800" dirty="0"/>
          </a:p>
        </p:txBody>
      </p:sp>
    </p:spTree>
    <p:extLst>
      <p:ext uri="{BB962C8B-B14F-4D97-AF65-F5344CB8AC3E}">
        <p14:creationId xmlns:p14="http://schemas.microsoft.com/office/powerpoint/2010/main" val="88763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569493"/>
          </a:xfrm>
        </p:spPr>
        <p:txBody>
          <a:bodyPr>
            <a:normAutofit/>
          </a:bodyPr>
          <a:lstStyle/>
          <a:p>
            <a:r>
              <a:rPr lang="en-US" sz="3600" dirty="0"/>
              <a:t>Session Objectives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749100" y="1569493"/>
            <a:ext cx="10639207" cy="4544704"/>
          </a:xfrm>
        </p:spPr>
        <p:txBody>
          <a:bodyPr>
            <a:normAutofit/>
          </a:bodyPr>
          <a:lstStyle/>
          <a:p>
            <a:pPr marL="0" indent="0">
              <a:lnSpc>
                <a:spcPct val="100000"/>
              </a:lnSpc>
              <a:buNone/>
            </a:pPr>
            <a:r>
              <a:rPr lang="en-US" sz="2800" dirty="0"/>
              <a:t>Participants will:</a:t>
            </a:r>
          </a:p>
          <a:p>
            <a:pPr>
              <a:lnSpc>
                <a:spcPct val="100000"/>
              </a:lnSpc>
            </a:pPr>
            <a:r>
              <a:rPr lang="en-US" sz="2800" dirty="0"/>
              <a:t>review how child lists in the MPO reports can help managers plan program participation;</a:t>
            </a:r>
          </a:p>
          <a:p>
            <a:pPr>
              <a:lnSpc>
                <a:spcPct val="100000"/>
              </a:lnSpc>
            </a:pPr>
            <a:r>
              <a:rPr lang="en-US" sz="2800" dirty="0"/>
              <a:t>review how the Initial Needs Assessments/Individual Learning Plans (INA/ILPs) affect the MPO reports;</a:t>
            </a:r>
          </a:p>
          <a:p>
            <a:pPr>
              <a:lnSpc>
                <a:spcPct val="100000"/>
              </a:lnSpc>
            </a:pPr>
            <a:r>
              <a:rPr lang="en-US" sz="2800" dirty="0"/>
              <a:t>learn tips to help troubleshoot MPO report results;</a:t>
            </a:r>
          </a:p>
          <a:p>
            <a:pPr>
              <a:lnSpc>
                <a:spcPct val="100000"/>
              </a:lnSpc>
            </a:pPr>
            <a:r>
              <a:rPr lang="en-US" sz="2800" dirty="0"/>
              <a:t>share and discuss local knowledge regarding these topics; and</a:t>
            </a:r>
          </a:p>
          <a:p>
            <a:pPr>
              <a:lnSpc>
                <a:spcPct val="100000"/>
              </a:lnSpc>
            </a:pPr>
            <a:r>
              <a:rPr lang="en-US" sz="2800" dirty="0"/>
              <a:t>review the resources about these reports in the MSIN system.</a:t>
            </a:r>
            <a:endParaRPr lang="en-US" dirty="0"/>
          </a:p>
        </p:txBody>
      </p:sp>
    </p:spTree>
    <p:extLst>
      <p:ext uri="{BB962C8B-B14F-4D97-AF65-F5344CB8AC3E}">
        <p14:creationId xmlns:p14="http://schemas.microsoft.com/office/powerpoint/2010/main" val="209200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2126-9190-4063-89BC-18BC2BDA205F}"/>
              </a:ext>
            </a:extLst>
          </p:cNvPr>
          <p:cNvSpPr>
            <a:spLocks noGrp="1"/>
          </p:cNvSpPr>
          <p:nvPr>
            <p:ph type="title"/>
          </p:nvPr>
        </p:nvSpPr>
        <p:spPr>
          <a:xfrm>
            <a:off x="0" y="1"/>
            <a:ext cx="12192000" cy="1600498"/>
          </a:xfrm>
        </p:spPr>
        <p:txBody>
          <a:bodyPr>
            <a:normAutofit/>
          </a:bodyPr>
          <a:lstStyle/>
          <a:p>
            <a:r>
              <a:rPr lang="en-US" sz="3600" dirty="0"/>
              <a:t>Housekeeping</a:t>
            </a:r>
          </a:p>
        </p:txBody>
      </p:sp>
      <p:sp>
        <p:nvSpPr>
          <p:cNvPr id="3" name="Content Placeholder 2">
            <a:extLst>
              <a:ext uri="{FF2B5EF4-FFF2-40B4-BE49-F238E27FC236}">
                <a16:creationId xmlns:a16="http://schemas.microsoft.com/office/drawing/2014/main" id="{8A4D0661-95C3-48CB-8EAB-BFFE661A8C5C}"/>
              </a:ext>
            </a:extLst>
          </p:cNvPr>
          <p:cNvSpPr>
            <a:spLocks noGrp="1"/>
          </p:cNvSpPr>
          <p:nvPr>
            <p:ph idx="1"/>
          </p:nvPr>
        </p:nvSpPr>
        <p:spPr>
          <a:xfrm>
            <a:off x="652831" y="1600499"/>
            <a:ext cx="9899177" cy="4291766"/>
          </a:xfrm>
        </p:spPr>
        <p:txBody>
          <a:bodyPr/>
          <a:lstStyle/>
          <a:p>
            <a:pPr marL="571500" lvl="0" indent="-571500">
              <a:lnSpc>
                <a:spcPct val="100000"/>
              </a:lnSpc>
              <a:defRPr/>
            </a:pPr>
            <a:r>
              <a:rPr lang="en-US" sz="2800" dirty="0">
                <a:latin typeface="+mj-lt"/>
                <a:ea typeface="+mj-ea"/>
                <a:cs typeface="+mj-cs"/>
              </a:rPr>
              <a:t>Please mute your microphone in the main session.</a:t>
            </a:r>
          </a:p>
          <a:p>
            <a:pPr marL="571500" indent="-571500">
              <a:lnSpc>
                <a:spcPct val="100000"/>
              </a:lnSpc>
              <a:defRPr/>
            </a:pPr>
            <a:r>
              <a:rPr lang="en-US" sz="2800" dirty="0"/>
              <a:t>Use the </a:t>
            </a:r>
            <a:r>
              <a:rPr lang="en-US" sz="2800"/>
              <a:t>Q&amp;A </a:t>
            </a:r>
            <a:r>
              <a:rPr lang="en-US" sz="2800" dirty="0"/>
              <a:t>function to enter your questions.</a:t>
            </a:r>
          </a:p>
          <a:p>
            <a:pPr marL="571500" lvl="0" indent="-571500">
              <a:lnSpc>
                <a:spcPct val="100000"/>
              </a:lnSpc>
              <a:defRPr/>
            </a:pPr>
            <a:r>
              <a:rPr lang="en-US" sz="2800" dirty="0">
                <a:latin typeface="+mj-lt"/>
                <a:ea typeface="+mj-ea"/>
                <a:cs typeface="+mj-cs"/>
              </a:rPr>
              <a:t>Participate in breakout room activities.</a:t>
            </a:r>
          </a:p>
          <a:p>
            <a:pPr marL="571500" lvl="0" indent="-571500">
              <a:lnSpc>
                <a:spcPct val="100000"/>
              </a:lnSpc>
              <a:defRPr/>
            </a:pPr>
            <a:r>
              <a:rPr lang="en-US" sz="2800" dirty="0"/>
              <a:t>The PowerPoint for this presentation can be accessed through the link provided in the chat. It will also be posted on the California MEP Help Center for those who were not able to attend today.</a:t>
            </a:r>
          </a:p>
          <a:p>
            <a:pPr marL="0" indent="0">
              <a:buNone/>
            </a:pPr>
            <a:endParaRPr lang="en-US" dirty="0"/>
          </a:p>
        </p:txBody>
      </p:sp>
      <p:pic>
        <p:nvPicPr>
          <p:cNvPr id="5" name="Graphic 4">
            <a:extLst>
              <a:ext uri="{FF2B5EF4-FFF2-40B4-BE49-F238E27FC236}">
                <a16:creationId xmlns:a16="http://schemas.microsoft.com/office/drawing/2014/main" id="{DDD4E5D8-4E2E-374C-28B8-AB0294DE729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88326" y="1325603"/>
            <a:ext cx="1163373" cy="1163373"/>
          </a:xfrm>
          <a:prstGeom prst="rect">
            <a:avLst/>
          </a:prstGeom>
        </p:spPr>
      </p:pic>
      <p:pic>
        <p:nvPicPr>
          <p:cNvPr id="6" name="Picture 3">
            <a:extLst>
              <a:ext uri="{FF2B5EF4-FFF2-40B4-BE49-F238E27FC236}">
                <a16:creationId xmlns:a16="http://schemas.microsoft.com/office/drawing/2014/main" id="{39A6065A-AD39-7BFC-3CBC-A43A803AA0B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bwMode="auto">
          <a:xfrm>
            <a:off x="9508916" y="1541124"/>
            <a:ext cx="754181" cy="754181"/>
          </a:xfrm>
          <a:prstGeom prst="rect">
            <a:avLst/>
          </a:prstGeom>
          <a:noFill/>
          <a:ln>
            <a:noFill/>
          </a:ln>
        </p:spPr>
      </p:pic>
    </p:spTree>
    <p:extLst>
      <p:ext uri="{BB962C8B-B14F-4D97-AF65-F5344CB8AC3E}">
        <p14:creationId xmlns:p14="http://schemas.microsoft.com/office/powerpoint/2010/main" val="219548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4800" dirty="0">
                <a:solidFill>
                  <a:schemeClr val="bg1">
                    <a:lumMod val="95000"/>
                    <a:lumOff val="5000"/>
                  </a:schemeClr>
                </a:solidFill>
              </a:rPr>
              <a:t>Planning Program Participation</a:t>
            </a:r>
          </a:p>
        </p:txBody>
      </p:sp>
    </p:spTree>
    <p:extLst>
      <p:ext uri="{BB962C8B-B14F-4D97-AF65-F5344CB8AC3E}">
        <p14:creationId xmlns:p14="http://schemas.microsoft.com/office/powerpoint/2010/main" val="13337274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DA7FB-01B1-44E6-9F4B-1BF59114783E}"/>
              </a:ext>
            </a:extLst>
          </p:cNvPr>
          <p:cNvSpPr>
            <a:spLocks noGrp="1"/>
          </p:cNvSpPr>
          <p:nvPr>
            <p:ph type="title"/>
          </p:nvPr>
        </p:nvSpPr>
        <p:spPr>
          <a:xfrm>
            <a:off x="-1" y="1"/>
            <a:ext cx="12192001" cy="1588167"/>
          </a:xfrm>
        </p:spPr>
        <p:txBody>
          <a:bodyPr>
            <a:normAutofit/>
          </a:bodyPr>
          <a:lstStyle/>
          <a:p>
            <a:r>
              <a:rPr lang="en-US" sz="3600" dirty="0"/>
              <a:t>Reports That Include Child Lists</a:t>
            </a:r>
            <a:br>
              <a:rPr lang="en-US" sz="3600" dirty="0"/>
            </a:br>
            <a:r>
              <a:rPr lang="en-US" sz="3600" dirty="0"/>
              <a:t>Based on Current Enrollment</a:t>
            </a:r>
          </a:p>
        </p:txBody>
      </p:sp>
      <p:sp>
        <p:nvSpPr>
          <p:cNvPr id="2" name="Content Placeholder 1"/>
          <p:cNvSpPr>
            <a:spLocks noGrp="1"/>
          </p:cNvSpPr>
          <p:nvPr>
            <p:ph idx="1"/>
          </p:nvPr>
        </p:nvSpPr>
        <p:spPr>
          <a:xfrm>
            <a:off x="2424873" y="1588168"/>
            <a:ext cx="3199809" cy="4476490"/>
          </a:xfrm>
        </p:spPr>
        <p:txBody>
          <a:bodyPr>
            <a:normAutofit/>
          </a:bodyPr>
          <a:lstStyle/>
          <a:p>
            <a:r>
              <a:rPr lang="en-US" b="1" dirty="0">
                <a:solidFill>
                  <a:schemeClr val="accent4">
                    <a:lumMod val="40000"/>
                    <a:lumOff val="60000"/>
                  </a:schemeClr>
                </a:solidFill>
                <a:latin typeface="Arial" panose="020B0604020202020204" pitchFamily="34" charset="0"/>
                <a:cs typeface="Arial" panose="020B0604020202020204" pitchFamily="34" charset="0"/>
              </a:rPr>
              <a:t>MPO 1.0</a:t>
            </a:r>
          </a:p>
          <a:p>
            <a:r>
              <a:rPr lang="en-US" b="1" dirty="0">
                <a:solidFill>
                  <a:schemeClr val="accent4">
                    <a:lumMod val="40000"/>
                    <a:lumOff val="60000"/>
                  </a:schemeClr>
                </a:solidFill>
                <a:latin typeface="Arial" panose="020B0604020202020204" pitchFamily="34" charset="0"/>
                <a:cs typeface="Arial" panose="020B0604020202020204" pitchFamily="34" charset="0"/>
              </a:rPr>
              <a:t>MPO 2.0</a:t>
            </a:r>
          </a:p>
          <a:p>
            <a:r>
              <a:rPr lang="en-US" b="1" dirty="0">
                <a:solidFill>
                  <a:schemeClr val="accent4">
                    <a:lumMod val="40000"/>
                    <a:lumOff val="60000"/>
                  </a:schemeClr>
                </a:solidFill>
                <a:latin typeface="Arial" panose="020B0604020202020204" pitchFamily="34" charset="0"/>
                <a:cs typeface="Arial" panose="020B0604020202020204" pitchFamily="34" charset="0"/>
              </a:rPr>
              <a:t>MPO 5.0/6.0</a:t>
            </a:r>
          </a:p>
          <a:p>
            <a:r>
              <a:rPr lang="en-US" b="1" dirty="0">
                <a:solidFill>
                  <a:schemeClr val="accent4">
                    <a:lumMod val="40000"/>
                    <a:lumOff val="60000"/>
                  </a:schemeClr>
                </a:solidFill>
                <a:latin typeface="Arial" panose="020B0604020202020204" pitchFamily="34" charset="0"/>
                <a:cs typeface="Arial" panose="020B0604020202020204" pitchFamily="34" charset="0"/>
              </a:rPr>
              <a:t>MPO 5.1/6.1*</a:t>
            </a:r>
          </a:p>
          <a:p>
            <a:r>
              <a:rPr lang="en-US" b="1" dirty="0">
                <a:solidFill>
                  <a:schemeClr val="accent4">
                    <a:lumMod val="40000"/>
                    <a:lumOff val="60000"/>
                  </a:schemeClr>
                </a:solidFill>
                <a:latin typeface="Arial" panose="020B0604020202020204" pitchFamily="34" charset="0"/>
                <a:cs typeface="Arial" panose="020B0604020202020204" pitchFamily="34" charset="0"/>
              </a:rPr>
              <a:t>MPO 7.0</a:t>
            </a:r>
          </a:p>
          <a:p>
            <a:r>
              <a:rPr lang="en-US" sz="2800" dirty="0">
                <a:latin typeface="Arial" panose="020B0604020202020204" pitchFamily="34" charset="0"/>
                <a:cs typeface="Arial" panose="020B0604020202020204" pitchFamily="34" charset="0"/>
              </a:rPr>
              <a:t>MPO 8.0</a:t>
            </a:r>
          </a:p>
          <a:p>
            <a:r>
              <a:rPr lang="en-US" b="1" dirty="0">
                <a:solidFill>
                  <a:schemeClr val="accent4">
                    <a:lumMod val="40000"/>
                    <a:lumOff val="60000"/>
                  </a:schemeClr>
                </a:solidFill>
                <a:latin typeface="Arial" panose="020B0604020202020204" pitchFamily="34" charset="0"/>
                <a:cs typeface="Arial" panose="020B0604020202020204" pitchFamily="34" charset="0"/>
              </a:rPr>
              <a:t>MPO 9.0</a:t>
            </a:r>
          </a:p>
          <a:p>
            <a:r>
              <a:rPr lang="en-US" b="1" dirty="0">
                <a:solidFill>
                  <a:schemeClr val="accent4">
                    <a:lumMod val="40000"/>
                    <a:lumOff val="60000"/>
                  </a:schemeClr>
                </a:solidFill>
                <a:latin typeface="Arial" panose="020B0604020202020204" pitchFamily="34" charset="0"/>
                <a:cs typeface="Arial" panose="020B0604020202020204" pitchFamily="34" charset="0"/>
              </a:rPr>
              <a:t>MPO 9.1</a:t>
            </a:r>
          </a:p>
        </p:txBody>
      </p:sp>
      <p:sp>
        <p:nvSpPr>
          <p:cNvPr id="4" name="Content Placeholder 1"/>
          <p:cNvSpPr txBox="1">
            <a:spLocks/>
          </p:cNvSpPr>
          <p:nvPr/>
        </p:nvSpPr>
        <p:spPr bwMode="auto">
          <a:xfrm>
            <a:off x="6567320" y="1588169"/>
            <a:ext cx="2762927" cy="44764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1pPr>
            <a:lvl2pPr marL="742950" indent="-28575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4pPr>
            <a:lvl5pPr marL="20574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eaLnBrk="1" hangingPunct="1">
              <a:lnSpc>
                <a:spcPct val="90000"/>
              </a:lnSpc>
              <a:spcBef>
                <a:spcPts val="1000"/>
              </a:spcBef>
              <a:buFont typeface="Arial" panose="020B0604020202020204" pitchFamily="34" charset="0"/>
              <a:buChar char="•"/>
            </a:pPr>
            <a:r>
              <a:rPr lang="en-US" sz="3200" b="1" dirty="0">
                <a:solidFill>
                  <a:schemeClr val="accent4">
                    <a:lumMod val="40000"/>
                    <a:lumOff val="60000"/>
                  </a:schemeClr>
                </a:solidFill>
                <a:latin typeface="Arial" panose="020B0604020202020204" pitchFamily="34" charset="0"/>
              </a:rPr>
              <a:t>MPO 10.0*</a:t>
            </a:r>
          </a:p>
          <a:p>
            <a:pPr marL="228600" indent="-228600" eaLnBrk="1" hangingPunct="1">
              <a:lnSpc>
                <a:spcPct val="90000"/>
              </a:lnSpc>
              <a:spcBef>
                <a:spcPts val="1000"/>
              </a:spcBef>
              <a:buFont typeface="Arial" panose="020B0604020202020204" pitchFamily="34" charset="0"/>
              <a:buChar char="•"/>
            </a:pPr>
            <a:r>
              <a:rPr lang="en-US" sz="3200" b="1" dirty="0">
                <a:solidFill>
                  <a:schemeClr val="accent4">
                    <a:lumMod val="40000"/>
                    <a:lumOff val="60000"/>
                  </a:schemeClr>
                </a:solidFill>
                <a:latin typeface="Arial" panose="020B0604020202020204" pitchFamily="34" charset="0"/>
              </a:rPr>
              <a:t>MPO 10.1*</a:t>
            </a:r>
          </a:p>
          <a:p>
            <a:pPr marL="228600" indent="-228600" eaLnBrk="1" hangingPunct="1">
              <a:lnSpc>
                <a:spcPct val="90000"/>
              </a:lnSpc>
              <a:spcBef>
                <a:spcPts val="1000"/>
              </a:spcBef>
              <a:buFont typeface="Arial" panose="020B0604020202020204" pitchFamily="34" charset="0"/>
              <a:buChar char="•"/>
            </a:pPr>
            <a:r>
              <a:rPr lang="en-US" sz="3200" b="1" dirty="0">
                <a:solidFill>
                  <a:schemeClr val="accent4">
                    <a:lumMod val="40000"/>
                    <a:lumOff val="60000"/>
                  </a:schemeClr>
                </a:solidFill>
                <a:latin typeface="Arial" panose="020B0604020202020204" pitchFamily="34" charset="0"/>
              </a:rPr>
              <a:t>MPO 10.2*</a:t>
            </a:r>
          </a:p>
          <a:p>
            <a:pPr>
              <a:lnSpc>
                <a:spcPct val="90000"/>
              </a:lnSpc>
            </a:pPr>
            <a:r>
              <a:rPr lang="en-US" sz="2800" dirty="0">
                <a:solidFill>
                  <a:schemeClr val="bg1">
                    <a:lumMod val="95000"/>
                  </a:schemeClr>
                </a:solidFill>
                <a:latin typeface="Arial" panose="020B0604020202020204" pitchFamily="34" charset="0"/>
              </a:rPr>
              <a:t>MPO 11.0</a:t>
            </a:r>
          </a:p>
          <a:p>
            <a:pPr marL="228600" indent="-228600" eaLnBrk="1" hangingPunct="1">
              <a:lnSpc>
                <a:spcPct val="90000"/>
              </a:lnSpc>
              <a:spcBef>
                <a:spcPts val="1000"/>
              </a:spcBef>
              <a:buFont typeface="Arial" panose="020B0604020202020204" pitchFamily="34" charset="0"/>
              <a:buChar char="•"/>
            </a:pPr>
            <a:r>
              <a:rPr lang="en-US" sz="3200" b="1" dirty="0">
                <a:solidFill>
                  <a:schemeClr val="accent4">
                    <a:lumMod val="40000"/>
                    <a:lumOff val="60000"/>
                  </a:schemeClr>
                </a:solidFill>
                <a:latin typeface="Arial" panose="020B0604020202020204" pitchFamily="34" charset="0"/>
              </a:rPr>
              <a:t>MPO 11.1*</a:t>
            </a:r>
          </a:p>
          <a:p>
            <a:r>
              <a:rPr lang="en-US" sz="2800" dirty="0">
                <a:solidFill>
                  <a:schemeClr val="bg1">
                    <a:lumMod val="95000"/>
                  </a:schemeClr>
                </a:solidFill>
                <a:latin typeface="Arial" panose="020B0604020202020204" pitchFamily="34" charset="0"/>
              </a:rPr>
              <a:t>MPO 13.0</a:t>
            </a:r>
          </a:p>
          <a:p>
            <a:pPr defTabSz="914400"/>
            <a:r>
              <a:rPr lang="en-US" sz="2800" dirty="0">
                <a:solidFill>
                  <a:schemeClr val="bg1">
                    <a:lumMod val="95000"/>
                  </a:schemeClr>
                </a:solidFill>
                <a:latin typeface="Arial" panose="020B0604020202020204" pitchFamily="34" charset="0"/>
              </a:rPr>
              <a:t>MPO 13.1</a:t>
            </a:r>
          </a:p>
        </p:txBody>
      </p:sp>
    </p:spTree>
    <p:extLst>
      <p:ext uri="{BB962C8B-B14F-4D97-AF65-F5344CB8AC3E}">
        <p14:creationId xmlns:p14="http://schemas.microsoft.com/office/powerpoint/2010/main" val="2824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idx="4294967295"/>
          </p:nvPr>
        </p:nvSpPr>
        <p:spPr>
          <a:xfrm>
            <a:off x="-4176" y="0"/>
            <a:ext cx="12196175" cy="11616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dirty="0"/>
              <a:t>Understanding Report Criteria</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Screenshot of the Region 14 MPO 7.0 Report, with the Help Text popup displaying the report criteria.">
            <a:extLst>
              <a:ext uri="{FF2B5EF4-FFF2-40B4-BE49-F238E27FC236}">
                <a16:creationId xmlns:a16="http://schemas.microsoft.com/office/drawing/2014/main" id="{47B20BFC-6891-2A74-C094-B40028BB98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984"/>
          <a:stretch/>
        </p:blipFill>
        <p:spPr>
          <a:xfrm>
            <a:off x="875504" y="1161653"/>
            <a:ext cx="9892020" cy="4954668"/>
          </a:xfrm>
          <a:prstGeom prst="rect">
            <a:avLst/>
          </a:prstGeom>
        </p:spPr>
      </p:pic>
      <p:cxnSp>
        <p:nvCxnSpPr>
          <p:cNvPr id="7" name="Straight Connector 6" descr="Line under the enrollment criterion.">
            <a:extLst>
              <a:ext uri="{FF2B5EF4-FFF2-40B4-BE49-F238E27FC236}">
                <a16:creationId xmlns:a16="http://schemas.microsoft.com/office/drawing/2014/main" id="{2670EE4F-3897-C466-A2EC-8322CE875574}"/>
              </a:ext>
            </a:extLst>
          </p:cNvPr>
          <p:cNvCxnSpPr>
            <a:cxnSpLocks/>
          </p:cNvCxnSpPr>
          <p:nvPr/>
        </p:nvCxnSpPr>
        <p:spPr>
          <a:xfrm>
            <a:off x="5390535" y="3311013"/>
            <a:ext cx="1268362"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8677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44931</TotalTime>
  <Words>4891</Words>
  <Application>Microsoft Office PowerPoint</Application>
  <PresentationFormat>Widescreen</PresentationFormat>
  <Paragraphs>449</Paragraphs>
  <Slides>41</Slides>
  <Notes>41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41</vt:i4>
      </vt:variant>
    </vt:vector>
  </HeadingPairs>
  <TitlesOfParts>
    <vt:vector size="48" baseType="lpstr">
      <vt:lpstr>Arial</vt:lpstr>
      <vt:lpstr>Calibri</vt:lpstr>
      <vt:lpstr>Corbel</vt:lpstr>
      <vt:lpstr>CDE Set 1</vt:lpstr>
      <vt:lpstr>CDE Set 3</vt:lpstr>
      <vt:lpstr>CDE Set 6</vt:lpstr>
      <vt:lpstr>1_CDE Set 1</vt:lpstr>
      <vt:lpstr>Welcome to the Migrant Student Information Network  2023 Training</vt:lpstr>
      <vt:lpstr>Migrant Student Information Network: Using Reports to Plan Program Participation  January 24, 2023 3:00 p.m. – 4:30 p.m.</vt:lpstr>
      <vt:lpstr>Welcome and Introductions</vt:lpstr>
      <vt:lpstr>Purpose</vt:lpstr>
      <vt:lpstr>Session Objectives</vt:lpstr>
      <vt:lpstr>Housekeeping</vt:lpstr>
      <vt:lpstr>Planning Program Participation</vt:lpstr>
      <vt:lpstr>Reports That Include Child Lists Based on Current Enrollment</vt:lpstr>
      <vt:lpstr>Understanding Report Criteria</vt:lpstr>
      <vt:lpstr>Understanding the Denominator</vt:lpstr>
      <vt:lpstr>Using Child Lists in MPO Reports</vt:lpstr>
      <vt:lpstr>Child List Creation Options</vt:lpstr>
      <vt:lpstr>MPOs Requiring Service Hours</vt:lpstr>
      <vt:lpstr>INA/ILPs and MPO Reports</vt:lpstr>
      <vt:lpstr>Reports That Depend on INA/ILPs</vt:lpstr>
      <vt:lpstr>MPO 5.1/6.1 Linked to INA/ILP</vt:lpstr>
      <vt:lpstr>MPO 10.0 Linked to INA/ILP</vt:lpstr>
      <vt:lpstr>MPO 10.1 Linked to INA/ILP</vt:lpstr>
      <vt:lpstr>MPO 10.2 Linked to INA/ILP</vt:lpstr>
      <vt:lpstr>MPO 11.1 Linked to INA/ILP</vt:lpstr>
      <vt:lpstr>Collaborative Activity 1</vt:lpstr>
      <vt:lpstr>Activity 1 Instructions</vt:lpstr>
      <vt:lpstr>Questions?</vt:lpstr>
      <vt:lpstr>Check for Understanding</vt:lpstr>
      <vt:lpstr>Break</vt:lpstr>
      <vt:lpstr>Troubleshooting MPO Report Results</vt:lpstr>
      <vt:lpstr>Popular Issue &amp; Guiding Questions</vt:lpstr>
      <vt:lpstr>Causes of Denominator Exclusions</vt:lpstr>
      <vt:lpstr>Causes of Numerator Exclusions</vt:lpstr>
      <vt:lpstr>Troubleshooting Tips</vt:lpstr>
      <vt:lpstr>Troubleshooting Tips (2)</vt:lpstr>
      <vt:lpstr>Collaborative Activity 2</vt:lpstr>
      <vt:lpstr>Activity 2 Instructions</vt:lpstr>
      <vt:lpstr>Questions? (2)</vt:lpstr>
      <vt:lpstr>Check for Understanding (2)</vt:lpstr>
      <vt:lpstr>Resources and Closing Activity</vt:lpstr>
      <vt:lpstr>Resources</vt:lpstr>
      <vt:lpstr>Collaborative Activity 3</vt:lpstr>
      <vt:lpstr>Activity 3 Instructions</vt:lpstr>
      <vt:lpstr>Questions? (3)</vt:lpstr>
      <vt:lpstr>Contact Information</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Jose Valencia</dc:creator>
  <cp:lastModifiedBy>Marc Greenfield</cp:lastModifiedBy>
  <cp:revision>899</cp:revision>
  <cp:lastPrinted>2023-01-23T19:35:11Z</cp:lastPrinted>
  <dcterms:created xsi:type="dcterms:W3CDTF">2020-08-25T03:09:04Z</dcterms:created>
  <dcterms:modified xsi:type="dcterms:W3CDTF">2023-02-09T22:57:58Z</dcterms:modified>
</cp:coreProperties>
</file>